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3"/>
  </p:notesMasterIdLst>
  <p:handoutMasterIdLst>
    <p:handoutMasterId r:id="rId4"/>
  </p:handoutMasterIdLst>
  <p:sldIdLst>
    <p:sldId id="331" r:id="rId2"/>
  </p:sldIdLst>
  <p:sldSz cx="12192000" cy="6858000"/>
  <p:notesSz cx="7010400" cy="9296400"/>
  <p:custDataLst>
    <p:tags r:id="rId5"/>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50DB30E-CF7D-936F-350D-5FD1C04B3B6C}" v="112" dt="2020-11-29T14:37:14.356"/>
    <p1510:client id="{5141FC39-5957-B370-E391-9F30ECA6A355}" v="23" dt="2020-11-29T15:11:39.503"/>
    <p1510:client id="{8E3D7A63-2848-5D13-51F0-82D57447C843}" v="188" dt="2020-11-27T12:28:01.271"/>
    <p1510:client id="{B8160AAB-1B44-4BFC-BE87-107951A73724}" v="836" dt="2020-11-29T14:33:44.166"/>
    <p1510:client id="{DB417112-406F-DFA0-297B-74AA506659A0}" v="64" dt="2020-11-27T13:45:35.57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8" d="100"/>
          <a:sy n="68" d="100"/>
        </p:scale>
        <p:origin x="792" y="48"/>
      </p:cViewPr>
      <p:guideLst>
        <p:guide orient="horz" pos="2160"/>
        <p:guide pos="3840"/>
      </p:guideLst>
    </p:cSldViewPr>
  </p:slideViewPr>
  <p:notesTextViewPr>
    <p:cViewPr>
      <p:scale>
        <a:sx n="1" d="1"/>
        <a:sy n="1" d="1"/>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notesMaster" Target="notesMasters/notesMaster1.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tags" Target="tags/tag1.xml"/><Relationship Id="rId10" Type="http://schemas.microsoft.com/office/2015/10/relationships/revisionInfo" Target="revisionInfo.xml"/><Relationship Id="rId4" Type="http://schemas.openxmlformats.org/officeDocument/2006/relationships/handoutMaster" Target="handoutMasters/handout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88CC96A8-6ED5-4539-87D6-AFCB6A9ADD7A}"/>
              </a:ext>
            </a:extLst>
          </p:cNvPr>
          <p:cNvSpPr>
            <a:spLocks noGrp="1"/>
          </p:cNvSpPr>
          <p:nvPr>
            <p:ph type="hdr" sz="quarter"/>
          </p:nvPr>
        </p:nvSpPr>
        <p:spPr>
          <a:xfrm>
            <a:off x="1" y="1"/>
            <a:ext cx="3038475" cy="466725"/>
          </a:xfrm>
          <a:prstGeom prst="rect">
            <a:avLst/>
          </a:prstGeom>
        </p:spPr>
        <p:txBody>
          <a:bodyPr vert="horz" lIns="91440" tIns="45720" rIns="91440" bIns="45720" rtlCol="0"/>
          <a:lstStyle>
            <a:lvl1pPr algn="l">
              <a:defRPr sz="1200"/>
            </a:lvl1pPr>
          </a:lstStyle>
          <a:p>
            <a:endParaRPr lang="en-GB"/>
          </a:p>
        </p:txBody>
      </p:sp>
      <p:sp>
        <p:nvSpPr>
          <p:cNvPr id="3" name="Date Placeholder 2">
            <a:extLst>
              <a:ext uri="{FF2B5EF4-FFF2-40B4-BE49-F238E27FC236}">
                <a16:creationId xmlns:a16="http://schemas.microsoft.com/office/drawing/2014/main" id="{90501CA9-6E9A-4637-835A-572E070E7FDA}"/>
              </a:ext>
            </a:extLst>
          </p:cNvPr>
          <p:cNvSpPr>
            <a:spLocks noGrp="1"/>
          </p:cNvSpPr>
          <p:nvPr>
            <p:ph type="dt" sz="quarter" idx="1"/>
          </p:nvPr>
        </p:nvSpPr>
        <p:spPr>
          <a:xfrm>
            <a:off x="3970339" y="1"/>
            <a:ext cx="3038475" cy="466725"/>
          </a:xfrm>
          <a:prstGeom prst="rect">
            <a:avLst/>
          </a:prstGeom>
        </p:spPr>
        <p:txBody>
          <a:bodyPr vert="horz" lIns="91440" tIns="45720" rIns="91440" bIns="45720" rtlCol="0"/>
          <a:lstStyle>
            <a:lvl1pPr algn="r">
              <a:defRPr sz="1200"/>
            </a:lvl1pPr>
          </a:lstStyle>
          <a:p>
            <a:fld id="{75431E61-F304-4060-A71B-12EF89F2AB62}" type="datetimeFigureOut">
              <a:rPr lang="en-GB" smtClean="0"/>
              <a:t>29/11/2020</a:t>
            </a:fld>
            <a:endParaRPr lang="en-GB"/>
          </a:p>
        </p:txBody>
      </p:sp>
      <p:sp>
        <p:nvSpPr>
          <p:cNvPr id="4" name="Footer Placeholder 3">
            <a:extLst>
              <a:ext uri="{FF2B5EF4-FFF2-40B4-BE49-F238E27FC236}">
                <a16:creationId xmlns:a16="http://schemas.microsoft.com/office/drawing/2014/main" id="{67A7BD09-F700-4294-844B-B16BB42D4517}"/>
              </a:ext>
            </a:extLst>
          </p:cNvPr>
          <p:cNvSpPr>
            <a:spLocks noGrp="1"/>
          </p:cNvSpPr>
          <p:nvPr>
            <p:ph type="ftr" sz="quarter" idx="2"/>
          </p:nvPr>
        </p:nvSpPr>
        <p:spPr>
          <a:xfrm>
            <a:off x="1" y="8829676"/>
            <a:ext cx="3038475" cy="466725"/>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a:extLst>
              <a:ext uri="{FF2B5EF4-FFF2-40B4-BE49-F238E27FC236}">
                <a16:creationId xmlns:a16="http://schemas.microsoft.com/office/drawing/2014/main" id="{C3BD03D2-9D32-4973-B2F2-CBB43172B8F0}"/>
              </a:ext>
            </a:extLst>
          </p:cNvPr>
          <p:cNvSpPr>
            <a:spLocks noGrp="1"/>
          </p:cNvSpPr>
          <p:nvPr>
            <p:ph type="sldNum" sz="quarter" idx="3"/>
          </p:nvPr>
        </p:nvSpPr>
        <p:spPr>
          <a:xfrm>
            <a:off x="3970339" y="8829676"/>
            <a:ext cx="3038475" cy="466725"/>
          </a:xfrm>
          <a:prstGeom prst="rect">
            <a:avLst/>
          </a:prstGeom>
        </p:spPr>
        <p:txBody>
          <a:bodyPr vert="horz" lIns="91440" tIns="45720" rIns="91440" bIns="45720" rtlCol="0" anchor="b"/>
          <a:lstStyle>
            <a:lvl1pPr algn="r">
              <a:defRPr sz="1200"/>
            </a:lvl1pPr>
          </a:lstStyle>
          <a:p>
            <a:fld id="{96F62D12-9E5E-493C-BE47-C6A094F24C03}" type="slidenum">
              <a:rPr lang="en-GB" smtClean="0"/>
              <a:t>‹#›</a:t>
            </a:fld>
            <a:endParaRPr lang="en-GB"/>
          </a:p>
        </p:txBody>
      </p:sp>
    </p:spTree>
    <p:extLst>
      <p:ext uri="{BB962C8B-B14F-4D97-AF65-F5344CB8AC3E}">
        <p14:creationId xmlns:p14="http://schemas.microsoft.com/office/powerpoint/2010/main" val="383710347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37840" cy="466435"/>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970938" y="1"/>
            <a:ext cx="3037840" cy="466435"/>
          </a:xfrm>
          <a:prstGeom prst="rect">
            <a:avLst/>
          </a:prstGeom>
        </p:spPr>
        <p:txBody>
          <a:bodyPr vert="horz" lIns="91440" tIns="45720" rIns="91440" bIns="45720" rtlCol="0"/>
          <a:lstStyle>
            <a:lvl1pPr algn="r">
              <a:defRPr sz="1200"/>
            </a:lvl1pPr>
          </a:lstStyle>
          <a:p>
            <a:fld id="{FEB1C1C4-A2CA-4E67-A1F5-602634E2BCF5}" type="datetimeFigureOut">
              <a:rPr lang="en-GB" smtClean="0"/>
              <a:t>29/11/2020</a:t>
            </a:fld>
            <a:endParaRPr lang="en-GB"/>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701041" y="4473892"/>
            <a:ext cx="5608320" cy="3660458"/>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829968"/>
            <a:ext cx="3037840" cy="466434"/>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970938" y="8829968"/>
            <a:ext cx="3037840" cy="466434"/>
          </a:xfrm>
          <a:prstGeom prst="rect">
            <a:avLst/>
          </a:prstGeom>
        </p:spPr>
        <p:txBody>
          <a:bodyPr vert="horz" lIns="91440" tIns="45720" rIns="91440" bIns="45720" rtlCol="0" anchor="b"/>
          <a:lstStyle>
            <a:lvl1pPr algn="r">
              <a:defRPr sz="1200"/>
            </a:lvl1pPr>
          </a:lstStyle>
          <a:p>
            <a:fld id="{2C755DF9-41A9-4B2A-8603-E47104E21A85}" type="slidenum">
              <a:rPr lang="en-GB" smtClean="0"/>
              <a:t>‹#›</a:t>
            </a:fld>
            <a:endParaRPr lang="en-GB"/>
          </a:p>
        </p:txBody>
      </p:sp>
    </p:spTree>
    <p:extLst>
      <p:ext uri="{BB962C8B-B14F-4D97-AF65-F5344CB8AC3E}">
        <p14:creationId xmlns:p14="http://schemas.microsoft.com/office/powerpoint/2010/main" val="287509967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2C755DF9-41A9-4B2A-8603-E47104E21A85}" type="slidenum">
              <a:rPr lang="en-GB" smtClean="0"/>
              <a:t>1</a:t>
            </a:fld>
            <a:endParaRPr lang="en-GB"/>
          </a:p>
        </p:txBody>
      </p:sp>
    </p:spTree>
    <p:extLst>
      <p:ext uri="{BB962C8B-B14F-4D97-AF65-F5344CB8AC3E}">
        <p14:creationId xmlns:p14="http://schemas.microsoft.com/office/powerpoint/2010/main" val="253492254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A5024934-070C-DA4D-AC21-0DC55BDEFACF}"/>
              </a:ext>
            </a:extLst>
          </p:cNvPr>
          <p:cNvSpPr/>
          <p:nvPr userDrawn="1"/>
        </p:nvSpPr>
        <p:spPr>
          <a:xfrm>
            <a:off x="10087429" y="319314"/>
            <a:ext cx="1266371" cy="92891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r>
              <a:rPr lang="en-US"/>
              <a:t>Monday, 4th May 2020</a:t>
            </a:r>
            <a:endParaRPr lang="en-GB"/>
          </a:p>
        </p:txBody>
      </p:sp>
      <p:sp>
        <p:nvSpPr>
          <p:cNvPr id="5" name="Footer Placeholder 4"/>
          <p:cNvSpPr>
            <a:spLocks noGrp="1"/>
          </p:cNvSpPr>
          <p:nvPr>
            <p:ph type="ftr" sz="quarter" idx="11"/>
          </p:nvPr>
        </p:nvSpPr>
        <p:spPr/>
        <p:txBody>
          <a:bodyPr/>
          <a:lstStyle/>
          <a:p>
            <a:r>
              <a:rPr lang="en-US"/>
              <a:t>eSTEeM 16th Project Cohort Induction</a:t>
            </a:r>
            <a:endParaRPr lang="en-GB"/>
          </a:p>
        </p:txBody>
      </p:sp>
      <p:sp>
        <p:nvSpPr>
          <p:cNvPr id="6" name="Slide Number Placeholder 5"/>
          <p:cNvSpPr>
            <a:spLocks noGrp="1"/>
          </p:cNvSpPr>
          <p:nvPr>
            <p:ph type="sldNum" sz="quarter" idx="12"/>
          </p:nvPr>
        </p:nvSpPr>
        <p:spPr/>
        <p:txBody>
          <a:bodyPr/>
          <a:lstStyle/>
          <a:p>
            <a:fld id="{341D4F6A-8D54-49B9-8B0E-EEA58E4D334B}" type="slidenum">
              <a:rPr lang="en-GB" smtClean="0"/>
              <a:t>‹#›</a:t>
            </a:fld>
            <a:endParaRPr lang="en-GB"/>
          </a:p>
        </p:txBody>
      </p:sp>
    </p:spTree>
    <p:extLst>
      <p:ext uri="{BB962C8B-B14F-4D97-AF65-F5344CB8AC3E}">
        <p14:creationId xmlns:p14="http://schemas.microsoft.com/office/powerpoint/2010/main" val="14328695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r>
              <a:rPr lang="en-US"/>
              <a:t>Monday, 4th May 2020</a:t>
            </a:r>
            <a:endParaRPr lang="en-GB"/>
          </a:p>
        </p:txBody>
      </p:sp>
      <p:sp>
        <p:nvSpPr>
          <p:cNvPr id="5" name="Footer Placeholder 4"/>
          <p:cNvSpPr>
            <a:spLocks noGrp="1"/>
          </p:cNvSpPr>
          <p:nvPr>
            <p:ph type="ftr" sz="quarter" idx="11"/>
          </p:nvPr>
        </p:nvSpPr>
        <p:spPr/>
        <p:txBody>
          <a:bodyPr/>
          <a:lstStyle/>
          <a:p>
            <a:r>
              <a:rPr lang="en-US"/>
              <a:t>eSTEeM 16th Project Cohort Induction</a:t>
            </a:r>
            <a:endParaRPr lang="en-GB"/>
          </a:p>
        </p:txBody>
      </p:sp>
      <p:sp>
        <p:nvSpPr>
          <p:cNvPr id="6" name="Slide Number Placeholder 5"/>
          <p:cNvSpPr>
            <a:spLocks noGrp="1"/>
          </p:cNvSpPr>
          <p:nvPr>
            <p:ph type="sldNum" sz="quarter" idx="12"/>
          </p:nvPr>
        </p:nvSpPr>
        <p:spPr/>
        <p:txBody>
          <a:bodyPr/>
          <a:lstStyle/>
          <a:p>
            <a:fld id="{341D4F6A-8D54-49B9-8B0E-EEA58E4D334B}" type="slidenum">
              <a:rPr lang="en-GB" smtClean="0"/>
              <a:t>‹#›</a:t>
            </a:fld>
            <a:endParaRPr lang="en-GB"/>
          </a:p>
        </p:txBody>
      </p:sp>
    </p:spTree>
    <p:extLst>
      <p:ext uri="{BB962C8B-B14F-4D97-AF65-F5344CB8AC3E}">
        <p14:creationId xmlns:p14="http://schemas.microsoft.com/office/powerpoint/2010/main" val="14285448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r>
              <a:rPr lang="en-US"/>
              <a:t>Monday, 4th May 2020</a:t>
            </a:r>
            <a:endParaRPr lang="en-GB"/>
          </a:p>
        </p:txBody>
      </p:sp>
      <p:sp>
        <p:nvSpPr>
          <p:cNvPr id="5" name="Footer Placeholder 4"/>
          <p:cNvSpPr>
            <a:spLocks noGrp="1"/>
          </p:cNvSpPr>
          <p:nvPr>
            <p:ph type="ftr" sz="quarter" idx="11"/>
          </p:nvPr>
        </p:nvSpPr>
        <p:spPr/>
        <p:txBody>
          <a:bodyPr/>
          <a:lstStyle/>
          <a:p>
            <a:r>
              <a:rPr lang="en-US"/>
              <a:t>eSTEeM 16th Project Cohort Induction</a:t>
            </a:r>
            <a:endParaRPr lang="en-GB"/>
          </a:p>
        </p:txBody>
      </p:sp>
      <p:sp>
        <p:nvSpPr>
          <p:cNvPr id="6" name="Slide Number Placeholder 5"/>
          <p:cNvSpPr>
            <a:spLocks noGrp="1"/>
          </p:cNvSpPr>
          <p:nvPr>
            <p:ph type="sldNum" sz="quarter" idx="12"/>
          </p:nvPr>
        </p:nvSpPr>
        <p:spPr/>
        <p:txBody>
          <a:bodyPr/>
          <a:lstStyle/>
          <a:p>
            <a:fld id="{341D4F6A-8D54-49B9-8B0E-EEA58E4D334B}" type="slidenum">
              <a:rPr lang="en-GB" smtClean="0"/>
              <a:t>‹#›</a:t>
            </a:fld>
            <a:endParaRPr lang="en-GB"/>
          </a:p>
        </p:txBody>
      </p:sp>
    </p:spTree>
    <p:extLst>
      <p:ext uri="{BB962C8B-B14F-4D97-AF65-F5344CB8AC3E}">
        <p14:creationId xmlns:p14="http://schemas.microsoft.com/office/powerpoint/2010/main" val="42697052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4000"/>
            </a:lvl1p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r>
              <a:rPr lang="en-US"/>
              <a:t>Monday, 4th May 2020</a:t>
            </a:r>
            <a:endParaRPr lang="en-GB"/>
          </a:p>
        </p:txBody>
      </p:sp>
      <p:sp>
        <p:nvSpPr>
          <p:cNvPr id="5" name="Footer Placeholder 4"/>
          <p:cNvSpPr>
            <a:spLocks noGrp="1"/>
          </p:cNvSpPr>
          <p:nvPr>
            <p:ph type="ftr" sz="quarter" idx="11"/>
          </p:nvPr>
        </p:nvSpPr>
        <p:spPr/>
        <p:txBody>
          <a:bodyPr/>
          <a:lstStyle/>
          <a:p>
            <a:r>
              <a:rPr lang="en-US"/>
              <a:t>eSTEeM 16th Project Cohort Induction</a:t>
            </a:r>
            <a:endParaRPr lang="en-GB"/>
          </a:p>
        </p:txBody>
      </p:sp>
      <p:sp>
        <p:nvSpPr>
          <p:cNvPr id="6" name="Slide Number Placeholder 5"/>
          <p:cNvSpPr>
            <a:spLocks noGrp="1"/>
          </p:cNvSpPr>
          <p:nvPr>
            <p:ph type="sldNum" sz="quarter" idx="12"/>
          </p:nvPr>
        </p:nvSpPr>
        <p:spPr/>
        <p:txBody>
          <a:bodyPr/>
          <a:lstStyle/>
          <a:p>
            <a:fld id="{341D4F6A-8D54-49B9-8B0E-EEA58E4D334B}" type="slidenum">
              <a:rPr lang="en-GB" smtClean="0"/>
              <a:t>‹#›</a:t>
            </a:fld>
            <a:endParaRPr lang="en-GB"/>
          </a:p>
        </p:txBody>
      </p:sp>
    </p:spTree>
    <p:extLst>
      <p:ext uri="{BB962C8B-B14F-4D97-AF65-F5344CB8AC3E}">
        <p14:creationId xmlns:p14="http://schemas.microsoft.com/office/powerpoint/2010/main" val="17907479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r>
              <a:rPr lang="en-US"/>
              <a:t>Monday, 4th May 2020</a:t>
            </a:r>
            <a:endParaRPr lang="en-GB"/>
          </a:p>
        </p:txBody>
      </p:sp>
      <p:sp>
        <p:nvSpPr>
          <p:cNvPr id="5" name="Footer Placeholder 4"/>
          <p:cNvSpPr>
            <a:spLocks noGrp="1"/>
          </p:cNvSpPr>
          <p:nvPr>
            <p:ph type="ftr" sz="quarter" idx="11"/>
          </p:nvPr>
        </p:nvSpPr>
        <p:spPr/>
        <p:txBody>
          <a:bodyPr/>
          <a:lstStyle/>
          <a:p>
            <a:r>
              <a:rPr lang="en-US"/>
              <a:t>eSTEeM 16th Project Cohort Induction</a:t>
            </a:r>
            <a:endParaRPr lang="en-GB"/>
          </a:p>
        </p:txBody>
      </p:sp>
      <p:sp>
        <p:nvSpPr>
          <p:cNvPr id="6" name="Slide Number Placeholder 5"/>
          <p:cNvSpPr>
            <a:spLocks noGrp="1"/>
          </p:cNvSpPr>
          <p:nvPr>
            <p:ph type="sldNum" sz="quarter" idx="12"/>
          </p:nvPr>
        </p:nvSpPr>
        <p:spPr/>
        <p:txBody>
          <a:bodyPr/>
          <a:lstStyle/>
          <a:p>
            <a:fld id="{341D4F6A-8D54-49B9-8B0E-EEA58E4D334B}" type="slidenum">
              <a:rPr lang="en-GB" smtClean="0"/>
              <a:t>‹#›</a:t>
            </a:fld>
            <a:endParaRPr lang="en-GB"/>
          </a:p>
        </p:txBody>
      </p:sp>
      <p:sp>
        <p:nvSpPr>
          <p:cNvPr id="7" name="Rectangle 6">
            <a:extLst>
              <a:ext uri="{FF2B5EF4-FFF2-40B4-BE49-F238E27FC236}">
                <a16:creationId xmlns:a16="http://schemas.microsoft.com/office/drawing/2014/main" id="{F62414B7-E694-DD45-8C62-70FE79ADDF1F}"/>
              </a:ext>
            </a:extLst>
          </p:cNvPr>
          <p:cNvSpPr/>
          <p:nvPr userDrawn="1"/>
        </p:nvSpPr>
        <p:spPr>
          <a:xfrm>
            <a:off x="10087429" y="319314"/>
            <a:ext cx="1266371" cy="92891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3943584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4000"/>
            </a:lvl1pPr>
          </a:lstStyle>
          <a:p>
            <a:r>
              <a:rPr lang="en-US"/>
              <a:t>Click to edit Master title style</a:t>
            </a:r>
            <a:endParaRPr lang="en-GB"/>
          </a:p>
        </p:txBody>
      </p:sp>
      <p:sp>
        <p:nvSpPr>
          <p:cNvPr id="3" name="Content Placeholder 2"/>
          <p:cNvSpPr>
            <a:spLocks noGrp="1"/>
          </p:cNvSpPr>
          <p:nvPr>
            <p:ph sz="half" idx="1"/>
          </p:nvPr>
        </p:nvSpPr>
        <p:spPr>
          <a:xfrm>
            <a:off x="838200" y="1368107"/>
            <a:ext cx="5181600" cy="480885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368107"/>
            <a:ext cx="5181600" cy="480885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r>
              <a:rPr lang="en-US"/>
              <a:t>Monday, 4th May 2020</a:t>
            </a:r>
            <a:endParaRPr lang="en-GB"/>
          </a:p>
        </p:txBody>
      </p:sp>
      <p:sp>
        <p:nvSpPr>
          <p:cNvPr id="6" name="Footer Placeholder 5"/>
          <p:cNvSpPr>
            <a:spLocks noGrp="1"/>
          </p:cNvSpPr>
          <p:nvPr>
            <p:ph type="ftr" sz="quarter" idx="11"/>
          </p:nvPr>
        </p:nvSpPr>
        <p:spPr/>
        <p:txBody>
          <a:bodyPr/>
          <a:lstStyle/>
          <a:p>
            <a:r>
              <a:rPr lang="en-US"/>
              <a:t>eSTEeM 16th Project Cohort Induction</a:t>
            </a:r>
            <a:endParaRPr lang="en-GB"/>
          </a:p>
        </p:txBody>
      </p:sp>
      <p:sp>
        <p:nvSpPr>
          <p:cNvPr id="7" name="Slide Number Placeholder 6"/>
          <p:cNvSpPr>
            <a:spLocks noGrp="1"/>
          </p:cNvSpPr>
          <p:nvPr>
            <p:ph type="sldNum" sz="quarter" idx="12"/>
          </p:nvPr>
        </p:nvSpPr>
        <p:spPr/>
        <p:txBody>
          <a:bodyPr/>
          <a:lstStyle/>
          <a:p>
            <a:fld id="{341D4F6A-8D54-49B9-8B0E-EEA58E4D334B}" type="slidenum">
              <a:rPr lang="en-GB" smtClean="0"/>
              <a:t>‹#›</a:t>
            </a:fld>
            <a:endParaRPr lang="en-GB"/>
          </a:p>
        </p:txBody>
      </p:sp>
    </p:spTree>
    <p:extLst>
      <p:ext uri="{BB962C8B-B14F-4D97-AF65-F5344CB8AC3E}">
        <p14:creationId xmlns:p14="http://schemas.microsoft.com/office/powerpoint/2010/main" val="1149807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r>
              <a:rPr lang="en-US"/>
              <a:t>Monday, 4th May 2020</a:t>
            </a:r>
            <a:endParaRPr lang="en-GB"/>
          </a:p>
        </p:txBody>
      </p:sp>
      <p:sp>
        <p:nvSpPr>
          <p:cNvPr id="8" name="Footer Placeholder 7"/>
          <p:cNvSpPr>
            <a:spLocks noGrp="1"/>
          </p:cNvSpPr>
          <p:nvPr>
            <p:ph type="ftr" sz="quarter" idx="11"/>
          </p:nvPr>
        </p:nvSpPr>
        <p:spPr/>
        <p:txBody>
          <a:bodyPr/>
          <a:lstStyle/>
          <a:p>
            <a:r>
              <a:rPr lang="en-US"/>
              <a:t>eSTEeM 16th Project Cohort Induction</a:t>
            </a:r>
            <a:endParaRPr lang="en-GB"/>
          </a:p>
        </p:txBody>
      </p:sp>
      <p:sp>
        <p:nvSpPr>
          <p:cNvPr id="9" name="Slide Number Placeholder 8"/>
          <p:cNvSpPr>
            <a:spLocks noGrp="1"/>
          </p:cNvSpPr>
          <p:nvPr>
            <p:ph type="sldNum" sz="quarter" idx="12"/>
          </p:nvPr>
        </p:nvSpPr>
        <p:spPr/>
        <p:txBody>
          <a:bodyPr/>
          <a:lstStyle/>
          <a:p>
            <a:fld id="{341D4F6A-8D54-49B9-8B0E-EEA58E4D334B}" type="slidenum">
              <a:rPr lang="en-GB" smtClean="0"/>
              <a:t>‹#›</a:t>
            </a:fld>
            <a:endParaRPr lang="en-GB"/>
          </a:p>
        </p:txBody>
      </p:sp>
    </p:spTree>
    <p:extLst>
      <p:ext uri="{BB962C8B-B14F-4D97-AF65-F5344CB8AC3E}">
        <p14:creationId xmlns:p14="http://schemas.microsoft.com/office/powerpoint/2010/main" val="17841584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r>
              <a:rPr lang="en-US"/>
              <a:t>Monday, 4th May 2020</a:t>
            </a:r>
            <a:endParaRPr lang="en-GB"/>
          </a:p>
        </p:txBody>
      </p:sp>
      <p:sp>
        <p:nvSpPr>
          <p:cNvPr id="4" name="Footer Placeholder 3"/>
          <p:cNvSpPr>
            <a:spLocks noGrp="1"/>
          </p:cNvSpPr>
          <p:nvPr>
            <p:ph type="ftr" sz="quarter" idx="11"/>
          </p:nvPr>
        </p:nvSpPr>
        <p:spPr/>
        <p:txBody>
          <a:bodyPr/>
          <a:lstStyle/>
          <a:p>
            <a:r>
              <a:rPr lang="en-US"/>
              <a:t>eSTEeM 16th Project Cohort Induction</a:t>
            </a:r>
            <a:endParaRPr lang="en-GB"/>
          </a:p>
        </p:txBody>
      </p:sp>
      <p:sp>
        <p:nvSpPr>
          <p:cNvPr id="5" name="Slide Number Placeholder 4"/>
          <p:cNvSpPr>
            <a:spLocks noGrp="1"/>
          </p:cNvSpPr>
          <p:nvPr>
            <p:ph type="sldNum" sz="quarter" idx="12"/>
          </p:nvPr>
        </p:nvSpPr>
        <p:spPr/>
        <p:txBody>
          <a:bodyPr/>
          <a:lstStyle/>
          <a:p>
            <a:fld id="{341D4F6A-8D54-49B9-8B0E-EEA58E4D334B}" type="slidenum">
              <a:rPr lang="en-GB" smtClean="0"/>
              <a:t>‹#›</a:t>
            </a:fld>
            <a:endParaRPr lang="en-GB"/>
          </a:p>
        </p:txBody>
      </p:sp>
    </p:spTree>
    <p:extLst>
      <p:ext uri="{BB962C8B-B14F-4D97-AF65-F5344CB8AC3E}">
        <p14:creationId xmlns:p14="http://schemas.microsoft.com/office/powerpoint/2010/main" val="25175392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Monday, 4th May 2020</a:t>
            </a:r>
            <a:endParaRPr lang="en-GB"/>
          </a:p>
        </p:txBody>
      </p:sp>
      <p:sp>
        <p:nvSpPr>
          <p:cNvPr id="3" name="Footer Placeholder 2"/>
          <p:cNvSpPr>
            <a:spLocks noGrp="1"/>
          </p:cNvSpPr>
          <p:nvPr>
            <p:ph type="ftr" sz="quarter" idx="11"/>
          </p:nvPr>
        </p:nvSpPr>
        <p:spPr/>
        <p:txBody>
          <a:bodyPr/>
          <a:lstStyle/>
          <a:p>
            <a:r>
              <a:rPr lang="en-US"/>
              <a:t>eSTEeM 16th Project Cohort Induction</a:t>
            </a:r>
            <a:endParaRPr lang="en-GB"/>
          </a:p>
        </p:txBody>
      </p:sp>
      <p:sp>
        <p:nvSpPr>
          <p:cNvPr id="4" name="Slide Number Placeholder 3"/>
          <p:cNvSpPr>
            <a:spLocks noGrp="1"/>
          </p:cNvSpPr>
          <p:nvPr>
            <p:ph type="sldNum" sz="quarter" idx="12"/>
          </p:nvPr>
        </p:nvSpPr>
        <p:spPr/>
        <p:txBody>
          <a:bodyPr/>
          <a:lstStyle/>
          <a:p>
            <a:fld id="{341D4F6A-8D54-49B9-8B0E-EEA58E4D334B}" type="slidenum">
              <a:rPr lang="en-GB" smtClean="0"/>
              <a:t>‹#›</a:t>
            </a:fld>
            <a:endParaRPr lang="en-GB"/>
          </a:p>
        </p:txBody>
      </p:sp>
    </p:spTree>
    <p:extLst>
      <p:ext uri="{BB962C8B-B14F-4D97-AF65-F5344CB8AC3E}">
        <p14:creationId xmlns:p14="http://schemas.microsoft.com/office/powerpoint/2010/main" val="25214433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Monday, 4th May 2020</a:t>
            </a:r>
            <a:endParaRPr lang="en-GB"/>
          </a:p>
        </p:txBody>
      </p:sp>
      <p:sp>
        <p:nvSpPr>
          <p:cNvPr id="6" name="Footer Placeholder 5"/>
          <p:cNvSpPr>
            <a:spLocks noGrp="1"/>
          </p:cNvSpPr>
          <p:nvPr>
            <p:ph type="ftr" sz="quarter" idx="11"/>
          </p:nvPr>
        </p:nvSpPr>
        <p:spPr/>
        <p:txBody>
          <a:bodyPr/>
          <a:lstStyle/>
          <a:p>
            <a:r>
              <a:rPr lang="en-US"/>
              <a:t>eSTEeM 16th Project Cohort Induction</a:t>
            </a:r>
            <a:endParaRPr lang="en-GB"/>
          </a:p>
        </p:txBody>
      </p:sp>
      <p:sp>
        <p:nvSpPr>
          <p:cNvPr id="7" name="Slide Number Placeholder 6"/>
          <p:cNvSpPr>
            <a:spLocks noGrp="1"/>
          </p:cNvSpPr>
          <p:nvPr>
            <p:ph type="sldNum" sz="quarter" idx="12"/>
          </p:nvPr>
        </p:nvSpPr>
        <p:spPr/>
        <p:txBody>
          <a:bodyPr/>
          <a:lstStyle/>
          <a:p>
            <a:fld id="{341D4F6A-8D54-49B9-8B0E-EEA58E4D334B}" type="slidenum">
              <a:rPr lang="en-GB" smtClean="0"/>
              <a:t>‹#›</a:t>
            </a:fld>
            <a:endParaRPr lang="en-GB"/>
          </a:p>
        </p:txBody>
      </p:sp>
    </p:spTree>
    <p:extLst>
      <p:ext uri="{BB962C8B-B14F-4D97-AF65-F5344CB8AC3E}">
        <p14:creationId xmlns:p14="http://schemas.microsoft.com/office/powerpoint/2010/main" val="10279895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Monday, 4th May 2020</a:t>
            </a:r>
            <a:endParaRPr lang="en-GB"/>
          </a:p>
        </p:txBody>
      </p:sp>
      <p:sp>
        <p:nvSpPr>
          <p:cNvPr id="6" name="Footer Placeholder 5"/>
          <p:cNvSpPr>
            <a:spLocks noGrp="1"/>
          </p:cNvSpPr>
          <p:nvPr>
            <p:ph type="ftr" sz="quarter" idx="11"/>
          </p:nvPr>
        </p:nvSpPr>
        <p:spPr/>
        <p:txBody>
          <a:bodyPr/>
          <a:lstStyle/>
          <a:p>
            <a:r>
              <a:rPr lang="en-US"/>
              <a:t>eSTEeM 16th Project Cohort Induction</a:t>
            </a:r>
            <a:endParaRPr lang="en-GB"/>
          </a:p>
        </p:txBody>
      </p:sp>
      <p:sp>
        <p:nvSpPr>
          <p:cNvPr id="7" name="Slide Number Placeholder 6"/>
          <p:cNvSpPr>
            <a:spLocks noGrp="1"/>
          </p:cNvSpPr>
          <p:nvPr>
            <p:ph type="sldNum" sz="quarter" idx="12"/>
          </p:nvPr>
        </p:nvSpPr>
        <p:spPr/>
        <p:txBody>
          <a:bodyPr/>
          <a:lstStyle/>
          <a:p>
            <a:fld id="{341D4F6A-8D54-49B9-8B0E-EEA58E4D334B}" type="slidenum">
              <a:rPr lang="en-GB" smtClean="0"/>
              <a:t>‹#›</a:t>
            </a:fld>
            <a:endParaRPr lang="en-GB"/>
          </a:p>
        </p:txBody>
      </p:sp>
    </p:spTree>
    <p:extLst>
      <p:ext uri="{BB962C8B-B14F-4D97-AF65-F5344CB8AC3E}">
        <p14:creationId xmlns:p14="http://schemas.microsoft.com/office/powerpoint/2010/main" val="32537648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823595"/>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351280"/>
            <a:ext cx="10515600" cy="484632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t>Monday, 4th May 2020</a:t>
            </a:r>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eSTEeM 16th Project Cohort Induction</a:t>
            </a:r>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41D4F6A-8D54-49B9-8B0E-EEA58E4D334B}" type="slidenum">
              <a:rPr lang="en-GB" smtClean="0"/>
              <a:t>‹#›</a:t>
            </a:fld>
            <a:endParaRPr lang="en-GB"/>
          </a:p>
        </p:txBody>
      </p:sp>
      <p:pic>
        <p:nvPicPr>
          <p:cNvPr id="7" name="Picture 2" descr="Image result for open university logo">
            <a:extLst>
              <a:ext uri="{FF2B5EF4-FFF2-40B4-BE49-F238E27FC236}">
                <a16:creationId xmlns:a16="http://schemas.microsoft.com/office/drawing/2014/main" id="{73F5A3A6-890C-3C44-8E85-866FAD5E91E9}"/>
              </a:ext>
            </a:extLst>
          </p:cNvPr>
          <p:cNvPicPr>
            <a:picLocks noChangeAspect="1" noChangeArrowheads="1"/>
          </p:cNvPicPr>
          <p:nvPr userDrawn="1"/>
        </p:nvPicPr>
        <p:blipFill>
          <a:blip r:embed="rId13" cstate="print">
            <a:extLst>
              <a:ext uri="{28A0092B-C50C-407E-A947-70E740481C1C}">
                <a14:useLocalDpi xmlns:a14="http://schemas.microsoft.com/office/drawing/2010/main" val="0"/>
              </a:ext>
            </a:extLst>
          </a:blip>
          <a:srcRect/>
          <a:stretch>
            <a:fillRect/>
          </a:stretch>
        </p:blipFill>
        <p:spPr bwMode="auto">
          <a:xfrm>
            <a:off x="10119712" y="361703"/>
            <a:ext cx="1234088" cy="84153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3102740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l" defTabSz="914400" rtl="0" eaLnBrk="1" latinLnBrk="0" hangingPunct="1">
        <a:lnSpc>
          <a:spcPct val="90000"/>
        </a:lnSpc>
        <a:spcBef>
          <a:spcPct val="0"/>
        </a:spcBef>
        <a:buNone/>
        <a:defRPr sz="4400" kern="1200">
          <a:solidFill>
            <a:schemeClr val="accent1">
              <a:lumMod val="75000"/>
            </a:schemeClr>
          </a:solidFill>
          <a:latin typeface="+mj-lt"/>
          <a:ea typeface="+mj-ea"/>
          <a:cs typeface="+mj-cs"/>
        </a:defRPr>
      </a:lvl1pPr>
    </p:titleStyle>
    <p:bodyStyle>
      <a:lvl1pPr marL="228600" indent="-228600" algn="l" defTabSz="914400" rtl="0" eaLnBrk="1" latinLnBrk="0" hangingPunct="1">
        <a:lnSpc>
          <a:spcPct val="108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08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08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08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08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ECBC9E42-CF55-F942-9572-3ACDE7694071}"/>
              </a:ext>
            </a:extLst>
          </p:cNvPr>
          <p:cNvSpPr txBox="1"/>
          <p:nvPr/>
        </p:nvSpPr>
        <p:spPr>
          <a:xfrm>
            <a:off x="5285678" y="6646127"/>
            <a:ext cx="184731" cy="369332"/>
          </a:xfrm>
          <a:prstGeom prst="rect">
            <a:avLst/>
          </a:prstGeom>
          <a:noFill/>
        </p:spPr>
        <p:txBody>
          <a:bodyPr wrap="none" rtlCol="0">
            <a:spAutoFit/>
          </a:bodyPr>
          <a:lstStyle/>
          <a:p>
            <a:endParaRPr lang="en-US"/>
          </a:p>
        </p:txBody>
      </p:sp>
      <p:sp>
        <p:nvSpPr>
          <p:cNvPr id="3" name="Rectangle 1">
            <a:extLst>
              <a:ext uri="{FF2B5EF4-FFF2-40B4-BE49-F238E27FC236}">
                <a16:creationId xmlns:a16="http://schemas.microsoft.com/office/drawing/2014/main" id="{BF465D11-9EEB-4425-A721-333EF169DD5E}"/>
              </a:ext>
            </a:extLst>
          </p:cNvPr>
          <p:cNvSpPr>
            <a:spLocks noGrp="1" noChangeArrowheads="1"/>
          </p:cNvSpPr>
          <p:nvPr>
            <p:ph type="ctrTitle"/>
          </p:nvPr>
        </p:nvSpPr>
        <p:spPr bwMode="auto">
          <a:xfrm>
            <a:off x="347568" y="301560"/>
            <a:ext cx="11613396" cy="81099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0" numCol="1" anchor="ctr" anchorCtr="0" compatLnSpc="1">
            <a:prstTxWarp prst="textNoShape">
              <a:avLst/>
            </a:prstTxWarp>
            <a:spAutoFit/>
          </a:bodyPr>
          <a:lstStyle/>
          <a:p>
            <a:pPr algn="l">
              <a:lnSpc>
                <a:spcPct val="100000"/>
              </a:lnSpc>
              <a:spcAft>
                <a:spcPct val="0"/>
              </a:spcAft>
            </a:pPr>
            <a:r>
              <a:rPr lang="en-GB" sz="2400" b="1" dirty="0">
                <a:solidFill>
                  <a:srgbClr val="2E75B6"/>
                </a:solidFill>
                <a:latin typeface="Calibri"/>
                <a:cs typeface="Calibri"/>
              </a:rPr>
              <a:t>Using Learning logs in SXPS288 -</a:t>
            </a:r>
            <a:r>
              <a:rPr lang="en-GB" sz="2400" dirty="0">
                <a:latin typeface="Calibri Light"/>
                <a:cs typeface="Calibri Light"/>
              </a:rPr>
              <a:t>Effectiveness in helping students to reach</a:t>
            </a:r>
            <a:br>
              <a:rPr lang="en-GB" sz="2400" dirty="0">
                <a:latin typeface="Calibri Light"/>
                <a:cs typeface="Calibri Light"/>
              </a:rPr>
            </a:br>
            <a:r>
              <a:rPr lang="en-GB" sz="2400" dirty="0">
                <a:latin typeface="Calibri Light"/>
                <a:cs typeface="Calibri Light"/>
              </a:rPr>
              <a:t>Learning Outcomes to enhance and document their employability skills </a:t>
            </a:r>
            <a:br>
              <a:rPr lang="en-GB" sz="2400" dirty="0">
                <a:latin typeface="Calibri Light"/>
                <a:cs typeface="Calibri Light"/>
              </a:rPr>
            </a:br>
            <a:r>
              <a:rPr lang="en-GB" sz="2400" dirty="0">
                <a:latin typeface="Calibri Light"/>
                <a:cs typeface="Calibri Light"/>
              </a:rPr>
              <a:t>and raise awareness of opportunities in the space sector.</a:t>
            </a:r>
            <a:br>
              <a:rPr lang="en-GB" sz="2400" dirty="0">
                <a:latin typeface="Calibri Light"/>
                <a:cs typeface="Calibri Light"/>
              </a:rPr>
            </a:br>
            <a:br>
              <a:rPr lang="en-GB" sz="2400" dirty="0">
                <a:latin typeface="Calibri Light"/>
                <a:cs typeface="Calibri Light"/>
              </a:rPr>
            </a:br>
            <a:r>
              <a:rPr lang="en-GB" altLang="en-US" sz="1800" b="1" dirty="0">
                <a:latin typeface="Arial"/>
                <a:cs typeface="Arial"/>
              </a:rPr>
              <a:t>Dr Alan </a:t>
            </a:r>
            <a:r>
              <a:rPr lang="en-GB" altLang="en-US" sz="1800" b="1" dirty="0" err="1">
                <a:latin typeface="Arial"/>
                <a:cs typeface="Arial"/>
              </a:rPr>
              <a:t>Cayless</a:t>
            </a:r>
            <a:r>
              <a:rPr lang="en-GB" altLang="en-US" sz="1800" b="1" dirty="0">
                <a:latin typeface="Arial"/>
                <a:cs typeface="Arial"/>
              </a:rPr>
              <a:t>, Arabella Nock</a:t>
            </a:r>
            <a:br>
              <a:rPr lang="en-GB" altLang="en-US" sz="1800" b="1" dirty="0">
                <a:latin typeface="Arial" panose="020B0604020202020204" pitchFamily="34" charset="0"/>
                <a:cs typeface="Arial" panose="020B0604020202020204" pitchFamily="34" charset="0"/>
              </a:rPr>
            </a:br>
            <a:br>
              <a:rPr lang="en-GB" altLang="en-US" sz="1800" b="1" dirty="0">
                <a:latin typeface="Arial"/>
                <a:cs typeface="Arial"/>
              </a:rPr>
            </a:br>
            <a:r>
              <a:rPr lang="en-GB" sz="1800" b="1" dirty="0">
                <a:latin typeface="Calibri Light"/>
                <a:cs typeface="Calibri Light"/>
              </a:rPr>
              <a:t>Draft Research Questions</a:t>
            </a:r>
            <a:r>
              <a:rPr lang="en-GB" sz="1800" dirty="0">
                <a:latin typeface="Calibri Light"/>
                <a:cs typeface="Calibri Light"/>
              </a:rPr>
              <a:t>: </a:t>
            </a:r>
            <a:r>
              <a:rPr lang="en-GB" sz="1800" dirty="0">
                <a:solidFill>
                  <a:srgbClr val="0070C0"/>
                </a:solidFill>
                <a:latin typeface="Calibri Light"/>
                <a:cs typeface="Arial"/>
              </a:rPr>
              <a:t>''What is the usage of the Learning logs in SXPS288, in what way are they used/reused,  How effective is the learning log and assessment method at highlighting employability and helping students articulate their skills?''</a:t>
            </a:r>
            <a:br>
              <a:rPr lang="en-GB" sz="1800" dirty="0">
                <a:latin typeface="Calibri Light"/>
                <a:cs typeface="Arial"/>
              </a:rPr>
            </a:br>
            <a:br>
              <a:rPr lang="en-GB" sz="1800" dirty="0">
                <a:latin typeface="Calibri Light"/>
                <a:cs typeface="Arial"/>
              </a:rPr>
            </a:br>
            <a:r>
              <a:rPr lang="en-GB" sz="1800" b="1" dirty="0">
                <a:solidFill>
                  <a:srgbClr val="0070C0"/>
                </a:solidFill>
                <a:latin typeface="Calibri Light"/>
                <a:cs typeface="Arial"/>
              </a:rPr>
              <a:t>How:</a:t>
            </a:r>
            <a:r>
              <a:rPr lang="en-GB" sz="1800" dirty="0">
                <a:solidFill>
                  <a:srgbClr val="0070C0"/>
                </a:solidFill>
                <a:latin typeface="Calibri Light"/>
                <a:cs typeface="Arial"/>
              </a:rPr>
              <a:t> Analyse retrospective 19J data including questionnaire, current 20J data including focus group and AL input.</a:t>
            </a:r>
            <a:br>
              <a:rPr lang="en-GB" sz="1800" dirty="0">
                <a:latin typeface="Calibri Light"/>
                <a:cs typeface="Arial"/>
              </a:rPr>
            </a:br>
            <a:br>
              <a:rPr lang="en-GB" sz="1800" dirty="0">
                <a:latin typeface="Calibri Light"/>
                <a:cs typeface="Arial"/>
              </a:rPr>
            </a:br>
            <a:r>
              <a:rPr lang="en-GB" sz="1800" b="1" dirty="0">
                <a:solidFill>
                  <a:srgbClr val="0070C0"/>
                </a:solidFill>
                <a:latin typeface="Calibri Light"/>
                <a:cs typeface="Arial"/>
              </a:rPr>
              <a:t>Potential Outcomes</a:t>
            </a:r>
            <a:r>
              <a:rPr lang="en-GB" sz="1800" dirty="0">
                <a:solidFill>
                  <a:srgbClr val="0070C0"/>
                </a:solidFill>
                <a:latin typeface="Calibri Light"/>
                <a:cs typeface="Arial"/>
              </a:rPr>
              <a:t> ''Can we roll this out to other modules in the SPS curriculum?''  ''Do we need to provide more support?'' ''Is it the right tool for the job?''</a:t>
            </a:r>
            <a:br>
              <a:rPr lang="en-GB" sz="1800" dirty="0">
                <a:latin typeface="Calibri Light"/>
                <a:cs typeface="Arial"/>
              </a:rPr>
            </a:br>
            <a:br>
              <a:rPr lang="en-GB" sz="1800" b="1" dirty="0">
                <a:solidFill>
                  <a:schemeClr val="tx1"/>
                </a:solidFill>
                <a:latin typeface="Arial"/>
                <a:cs typeface="Arial"/>
              </a:rPr>
            </a:br>
            <a:br>
              <a:rPr lang="en-GB" altLang="en-US" sz="1600" b="1" dirty="0">
                <a:latin typeface="Arial"/>
                <a:cs typeface="Arial"/>
              </a:rPr>
            </a:br>
            <a:br>
              <a:rPr lang="en-GB" altLang="en-US" sz="1400" b="0" i="0" u="none" strike="noStrike" cap="none" normalizeH="0" baseline="0" dirty="0">
                <a:ln>
                  <a:noFill/>
                </a:ln>
                <a:effectLst/>
                <a:latin typeface="Arial" panose="020B0604020202020204" pitchFamily="34" charset="0"/>
                <a:ea typeface="Times New Roman" panose="02020603050405020304" pitchFamily="18" charset="0"/>
                <a:cs typeface="Arial" panose="020B0604020202020204" pitchFamily="34" charset="0"/>
              </a:rPr>
            </a:br>
            <a:br>
              <a:rPr lang="en-GB" altLang="en-US" sz="1400" b="0" i="0" u="none" strike="noStrike" cap="none" normalizeH="0" baseline="0" dirty="0">
                <a:ln>
                  <a:noFill/>
                </a:ln>
                <a:effectLst/>
                <a:latin typeface="Arial" panose="020B0604020202020204" pitchFamily="34" charset="0"/>
                <a:ea typeface="Times New Roman" panose="02020603050405020304" pitchFamily="18" charset="0"/>
                <a:cs typeface="Arial" panose="020B0604020202020204" pitchFamily="34" charset="0"/>
              </a:rPr>
            </a:br>
            <a:br>
              <a:rPr lang="en-GB" altLang="en-US" sz="1400" dirty="0">
                <a:latin typeface="Arial"/>
                <a:cs typeface="Arial"/>
              </a:rPr>
            </a:br>
            <a:br>
              <a:rPr lang="en-GB" altLang="en-US" sz="1400" dirty="0">
                <a:latin typeface="Arial"/>
                <a:cs typeface="Arial"/>
              </a:rPr>
            </a:br>
            <a:endParaRPr lang="en-GB" sz="1400">
              <a:latin typeface="Calibri"/>
              <a:cs typeface="Calibri"/>
            </a:endParaRPr>
          </a:p>
          <a:p>
            <a:pPr marL="0" marR="0" lvl="0" indent="0" algn="l" defTabSz="914400">
              <a:lnSpc>
                <a:spcPct val="100000"/>
              </a:lnSpc>
              <a:spcBef>
                <a:spcPct val="0"/>
              </a:spcBef>
              <a:spcAft>
                <a:spcPct val="0"/>
              </a:spcAft>
              <a:buClrTx/>
              <a:buSzTx/>
              <a:buFontTx/>
              <a:buNone/>
              <a:tabLst/>
            </a:pPr>
            <a:br>
              <a:rPr lang="en-GB" altLang="en-US" sz="1400" b="0" i="0" u="none" strike="noStrike" cap="none" normalizeH="0" baseline="0" dirty="0">
                <a:ln>
                  <a:noFill/>
                </a:ln>
                <a:effectLst/>
                <a:latin typeface="Arial" panose="020B0604020202020204" pitchFamily="34" charset="0"/>
                <a:ea typeface="Times New Roman" panose="02020603050405020304" pitchFamily="18" charset="0"/>
                <a:cs typeface="Arial" panose="020B0604020202020204" pitchFamily="34" charset="0"/>
              </a:rPr>
            </a:br>
            <a:br>
              <a:rPr lang="en-GB" altLang="en-US" sz="1400" b="0" i="0" u="none" strike="noStrike" cap="none" normalizeH="0" baseline="0" dirty="0">
                <a:ln>
                  <a:noFill/>
                </a:ln>
                <a:effectLst/>
                <a:latin typeface="Arial" panose="020B0604020202020204" pitchFamily="34" charset="0"/>
                <a:ea typeface="Times New Roman" panose="02020603050405020304" pitchFamily="18" charset="0"/>
                <a:cs typeface="Arial" panose="020B0604020202020204" pitchFamily="34" charset="0"/>
              </a:rPr>
            </a:br>
            <a:br>
              <a:rPr lang="en-GB" altLang="en-US" sz="1400" b="0" i="0" u="none" strike="noStrike" cap="none" normalizeH="0" baseline="0" dirty="0">
                <a:ln>
                  <a:noFill/>
                </a:ln>
                <a:effectLst/>
                <a:latin typeface="Arial" panose="020B0604020202020204" pitchFamily="34" charset="0"/>
                <a:ea typeface="Times New Roman" panose="02020603050405020304" pitchFamily="18" charset="0"/>
                <a:cs typeface="Arial" panose="020B0604020202020204" pitchFamily="34" charset="0"/>
              </a:rPr>
            </a:br>
            <a:br>
              <a:rPr lang="en-GB" altLang="en-US" sz="1400" b="0" i="0" u="none" strike="noStrike" cap="none" normalizeH="0" baseline="0" dirty="0">
                <a:ln>
                  <a:noFill/>
                </a:ln>
                <a:effectLst/>
                <a:latin typeface="Arial" panose="020B0604020202020204" pitchFamily="34" charset="0"/>
                <a:ea typeface="Times New Roman" panose="02020603050405020304" pitchFamily="18" charset="0"/>
                <a:cs typeface="Arial" panose="020B0604020202020204" pitchFamily="34" charset="0"/>
              </a:rPr>
            </a:br>
            <a:br>
              <a:rPr lang="en-GB" altLang="en-US" sz="1400" b="0" i="0" u="none" strike="noStrike" cap="none" normalizeH="0" baseline="0" dirty="0">
                <a:ln>
                  <a:noFill/>
                </a:ln>
                <a:effectLst/>
                <a:latin typeface="Arial" panose="020B0604020202020204" pitchFamily="34" charset="0"/>
                <a:ea typeface="Times New Roman" panose="02020603050405020304" pitchFamily="18" charset="0"/>
                <a:cs typeface="Arial" panose="020B0604020202020204" pitchFamily="34" charset="0"/>
              </a:rPr>
            </a:br>
            <a:br>
              <a:rPr lang="en-GB" altLang="en-US" sz="1400" b="0" i="0" u="none" strike="noStrike" cap="none" normalizeH="0" baseline="0" dirty="0">
                <a:ln>
                  <a:noFill/>
                </a:ln>
                <a:effectLst/>
                <a:latin typeface="Arial" panose="020B0604020202020204" pitchFamily="34" charset="0"/>
                <a:ea typeface="Times New Roman" panose="02020603050405020304" pitchFamily="18" charset="0"/>
                <a:cs typeface="Arial" panose="020B0604020202020204" pitchFamily="34" charset="0"/>
              </a:rPr>
            </a:br>
            <a:br>
              <a:rPr lang="en-GB" altLang="en-US" sz="1400" b="0" i="0" u="none" strike="noStrike" cap="none" normalizeH="0" baseline="0" dirty="0">
                <a:ln>
                  <a:noFill/>
                </a:ln>
                <a:effectLst/>
                <a:latin typeface="Arial" panose="020B0604020202020204" pitchFamily="34" charset="0"/>
                <a:ea typeface="Times New Roman" panose="02020603050405020304" pitchFamily="18" charset="0"/>
                <a:cs typeface="Arial" panose="020B0604020202020204" pitchFamily="34" charset="0"/>
              </a:rPr>
            </a:br>
            <a:br>
              <a:rPr lang="en-GB" altLang="en-US" sz="1400" b="0" i="0" u="none" strike="noStrike" cap="none" normalizeH="0" baseline="0" dirty="0">
                <a:ln>
                  <a:noFill/>
                </a:ln>
                <a:effectLst/>
                <a:latin typeface="Arial" panose="020B0604020202020204" pitchFamily="34" charset="0"/>
                <a:ea typeface="Times New Roman" panose="02020603050405020304" pitchFamily="18" charset="0"/>
                <a:cs typeface="Arial" panose="020B0604020202020204" pitchFamily="34" charset="0"/>
              </a:rPr>
            </a:br>
            <a:br>
              <a:rPr lang="en-GB" altLang="en-US" sz="1400" b="0" i="0" u="none" strike="noStrike" cap="none" normalizeH="0" baseline="0" dirty="0">
                <a:ln>
                  <a:noFill/>
                </a:ln>
                <a:effectLst/>
                <a:latin typeface="Arial" panose="020B0604020202020204" pitchFamily="34" charset="0"/>
                <a:ea typeface="Times New Roman" panose="02020603050405020304" pitchFamily="18" charset="0"/>
                <a:cs typeface="Arial" panose="020B0604020202020204" pitchFamily="34" charset="0"/>
              </a:rPr>
            </a:br>
            <a:endParaRPr lang="en-GB" altLang="en-US" sz="1800" b="0" i="0" u="none" strike="noStrike" cap="none" normalizeH="0" baseline="0">
              <a:ln>
                <a:noFill/>
              </a:ln>
              <a:solidFill>
                <a:schemeClr val="tx1"/>
              </a:solidFill>
              <a:effectLst/>
              <a:latin typeface="Arial" panose="020B0604020202020204" pitchFamily="34" charset="0"/>
              <a:cs typeface="Arial"/>
            </a:endParaRPr>
          </a:p>
        </p:txBody>
      </p:sp>
      <p:pic>
        <p:nvPicPr>
          <p:cNvPr id="4" name="Picture 3">
            <a:extLst>
              <a:ext uri="{FF2B5EF4-FFF2-40B4-BE49-F238E27FC236}">
                <a16:creationId xmlns:a16="http://schemas.microsoft.com/office/drawing/2014/main" id="{6F0355B4-B561-421A-8E06-D2A49AF4379C}"/>
              </a:ext>
            </a:extLst>
          </p:cNvPr>
          <p:cNvPicPr>
            <a:picLocks noChangeAspect="1"/>
          </p:cNvPicPr>
          <p:nvPr/>
        </p:nvPicPr>
        <p:blipFill>
          <a:blip r:embed="rId4"/>
          <a:stretch>
            <a:fillRect/>
          </a:stretch>
        </p:blipFill>
        <p:spPr>
          <a:xfrm>
            <a:off x="10095462" y="301375"/>
            <a:ext cx="1605196" cy="1100470"/>
          </a:xfrm>
          <a:prstGeom prst="rect">
            <a:avLst/>
          </a:prstGeom>
        </p:spPr>
      </p:pic>
      <p:pic>
        <p:nvPicPr>
          <p:cNvPr id="8" name="Picture 7">
            <a:extLst>
              <a:ext uri="{FF2B5EF4-FFF2-40B4-BE49-F238E27FC236}">
                <a16:creationId xmlns:a16="http://schemas.microsoft.com/office/drawing/2014/main" id="{B246E7F0-9E49-4431-8EB9-672D860D99B5}"/>
              </a:ext>
            </a:extLst>
          </p:cNvPr>
          <p:cNvPicPr>
            <a:picLocks noChangeAspect="1"/>
          </p:cNvPicPr>
          <p:nvPr/>
        </p:nvPicPr>
        <p:blipFill>
          <a:blip r:embed="rId5"/>
          <a:stretch>
            <a:fillRect/>
          </a:stretch>
        </p:blipFill>
        <p:spPr>
          <a:xfrm>
            <a:off x="230691" y="5860523"/>
            <a:ext cx="2856161" cy="873900"/>
          </a:xfrm>
          <a:prstGeom prst="rect">
            <a:avLst/>
          </a:prstGeom>
        </p:spPr>
      </p:pic>
    </p:spTree>
    <p:custDataLst>
      <p:tags r:id="rId1"/>
    </p:custDataLst>
    <p:extLst>
      <p:ext uri="{BB962C8B-B14F-4D97-AF65-F5344CB8AC3E}">
        <p14:creationId xmlns:p14="http://schemas.microsoft.com/office/powerpoint/2010/main" val="438572242"/>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__MICROSOFT_TRANSLATOR_CLM_PRESENTATIONINFO" val="{&quot;DocumentId&quot;:&quot;29ad3a3ebe5e404357d4ecaf534720f0&quot;,&quot;LanguageCode&quot;:&quot;en-US&quot;,&quot;SlideGuids&quot;:[&quot;c9357629-6185-4467-a39f-3b7c432b5c10&quot;,&quot;a4878e81-4d15-4d43-9531-39680c84ecfd&quot;,&quot;f5b398ea-cf7c-4b3e-8177-824a4a8ab1cf&quot;,&quot;c49b6e99-fa39-4211-a779-fc7790e6eed6&quot;,&quot;dd196faf-b12c-483b-aa38-b2c4502e2f6b&quot;,&quot;18aba1ed-efdf-4f22-8d7a-ad6c440525cb&quot;,&quot;7158b587-1b31-406f-8257-87dc7fa3f787&quot;,&quot;05797c85-1add-41f0-b160-1fadf135e4cf&quot;,&quot;adaa4fae-b221-436f-8dba-057a16a6d2e7&quot;,&quot;e72066f0-097a-49a3-a904-6929ad9723e8&quot;,&quot;34c97da7-b5dc-453c-a409-7a366c37ccaf&quot;,&quot;6cc20db3-ea89-47d1-a321-ca87e78ad727&quot;,&quot;6538ee61-a74c-46f4-87b8-1761415f06fa&quot;],&quot;TimeStamp&quot;:&quot;2018-10-04T22:54:38.6356615+01:00&quot;}"/>
</p:tagLst>
</file>

<file path=ppt/tags/tag2.xml><?xml version="1.0" encoding="utf-8"?>
<p:tagLst xmlns:a="http://schemas.openxmlformats.org/drawingml/2006/main" xmlns:r="http://schemas.openxmlformats.org/officeDocument/2006/relationships" xmlns:p="http://schemas.openxmlformats.org/presentationml/2006/main">
  <p:tag name="__MICROSOFT_TRANSLATOR_CLM_SLIDEINFO" val="{&quot;Guid&quot;:&quot;c9357629-6185-4467-a39f-3b7c432b5c10&quot;,&quot;TimeStamp&quot;:&quot;2018-10-04T22:54:38.5658229+01:00&quot;}"/>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162</Words>
  <Application>Microsoft Office PowerPoint</Application>
  <PresentationFormat>Widescreen</PresentationFormat>
  <Paragraphs>3</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Using Learning logs in SXPS288 -Effectiveness in helping students to reach Learning Outcomes to enhance and document their employability skills  and raise awareness of opportunities in the space sector.  Dr Alan Cayless, Arabella Nock  Draft Research Questions: ''What is the usage of the Learning logs in SXPS288, in what way are they used/reused,  How effective is the learning log and assessment method at highlighting employability and helping students articulate their skills?''  How: Analyse retrospective 19J data including questionnaire, current 20J data including focus group and AL input.  Potential Outcomes ''Can we roll this out to other modules in the SPS curriculum?''  ''Do we need to provide more support?'' ''Is it the right tool for the job?''                 </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Embedding and sustaining inclusive STEM practices</dc:title>
  <dc:creator>Trevor Collins</dc:creator>
  <cp:lastModifiedBy>Diane.Ford</cp:lastModifiedBy>
  <cp:revision>146</cp:revision>
  <cp:lastPrinted>2018-10-16T09:27:54Z</cp:lastPrinted>
  <dcterms:created xsi:type="dcterms:W3CDTF">2017-05-06T04:58:44Z</dcterms:created>
  <dcterms:modified xsi:type="dcterms:W3CDTF">2020-11-29T15:13:01Z</dcterms:modified>
</cp:coreProperties>
</file>