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62" r:id="rId5"/>
  </p:sldMasterIdLst>
  <p:notesMasterIdLst>
    <p:notesMasterId r:id="rId18"/>
  </p:notesMasterIdLst>
  <p:sldIdLst>
    <p:sldId id="349" r:id="rId6"/>
    <p:sldId id="264" r:id="rId7"/>
    <p:sldId id="352" r:id="rId8"/>
    <p:sldId id="350" r:id="rId9"/>
    <p:sldId id="386" r:id="rId10"/>
    <p:sldId id="387" r:id="rId11"/>
    <p:sldId id="388" r:id="rId12"/>
    <p:sldId id="389" r:id="rId13"/>
    <p:sldId id="390" r:id="rId14"/>
    <p:sldId id="391" r:id="rId15"/>
    <p:sldId id="393" r:id="rId16"/>
    <p:sldId id="3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Campbell" initials="A" lastIdx="17" clrIdx="0">
    <p:extLst>
      <p:ext uri="{19B8F6BF-5375-455C-9EA6-DF929625EA0E}">
        <p15:presenceInfo xmlns:p15="http://schemas.microsoft.com/office/powerpoint/2012/main" userId="Anne.Campbell" providerId="None"/>
      </p:ext>
    </p:extLst>
  </p:cmAuthor>
  <p:cmAuthor id="2" name="Mark.H.Jones" initials="Ma" lastIdx="11" clrIdx="1">
    <p:extLst>
      <p:ext uri="{19B8F6BF-5375-455C-9EA6-DF929625EA0E}">
        <p15:presenceInfo xmlns:p15="http://schemas.microsoft.com/office/powerpoint/2012/main" userId="S::mhj2@open.ac.uk::2ef28ca1-785a-4d1f-b641-62079e2ea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FCD"/>
    <a:srgbClr val="FFF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pos="28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F9C46-232D-41E2-8F2B-47B39FD1D8BC}" type="datetimeFigureOut">
              <a:rPr lang="en-GB" smtClean="0"/>
              <a:t>19/09/2023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7965F-7307-40A1-AD24-110ACBC8542E}" type="slidenum">
              <a:rPr lang="en-GB" smtClean="0"/>
              <a:t>‹#›</a:t>
            </a:fld>
            <a:endParaRPr lang="en-GB"/>
          </a:p>
        </p:txBody>
      </p:sp>
    </p:spTree>
    <p:extLst>
      <p:ext uri="{BB962C8B-B14F-4D97-AF65-F5344CB8AC3E}">
        <p14:creationId xmlns:p14="http://schemas.microsoft.com/office/powerpoint/2010/main" val="361422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87965F-7307-40A1-AD24-110ACBC8542E}" type="slidenum">
              <a:rPr lang="en-GB" smtClean="0"/>
              <a:t>3</a:t>
            </a:fld>
            <a:endParaRPr lang="en-GB"/>
          </a:p>
        </p:txBody>
      </p:sp>
    </p:spTree>
    <p:extLst>
      <p:ext uri="{BB962C8B-B14F-4D97-AF65-F5344CB8AC3E}">
        <p14:creationId xmlns:p14="http://schemas.microsoft.com/office/powerpoint/2010/main" val="3982680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90161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rows">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20478343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 contents 1">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228003177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 contents 2">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17260806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 just text">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200015619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8137121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2 col text / med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75439693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2 col text / image">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99319459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2 col text / chart">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04349061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3 column">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2635186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FCD">
            <a:alpha val="5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8430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FCD">
            <a:alpha val="50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22600003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deola.adeliyi@open.ac.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pen.ac.uk/scholarship-and-innovation/esteem/resources/hughes-j-walshe-law-b-and-murphy-b-2021-investigating-perceived-benefits-computing"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611613" y="866470"/>
            <a:ext cx="7920773" cy="1495794"/>
          </a:xfrm>
        </p:spPr>
        <p:txBody>
          <a:bodyPr/>
          <a:lstStyle/>
          <a:p>
            <a:pPr algn="ctr"/>
            <a:r>
              <a:rPr lang="en-GB" dirty="0">
                <a:solidFill>
                  <a:schemeClr val="accent5">
                    <a:lumMod val="20000"/>
                    <a:lumOff val="80000"/>
                  </a:schemeClr>
                </a:solidFill>
              </a:rPr>
              <a:t>Exploring the Efficacy and Dynamics of Remote Pair Programming in Distance Learning</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611611" y="3676135"/>
            <a:ext cx="8179963" cy="1170577"/>
          </a:xfrm>
        </p:spPr>
        <p:txBody>
          <a:bodyPr wrap="square" lIns="0" tIns="0" rIns="0" bIns="0" anchor="t">
            <a:spAutoFit/>
          </a:bodyPr>
          <a:lstStyle/>
          <a:p>
            <a:endParaRPr lang="en-GB" sz="2000" dirty="0">
              <a:solidFill>
                <a:schemeClr val="accent5">
                  <a:lumMod val="20000"/>
                  <a:lumOff val="80000"/>
                </a:schemeClr>
              </a:solidFill>
              <a:cs typeface="Arial"/>
            </a:endParaRPr>
          </a:p>
          <a:p>
            <a:pPr algn="ctr"/>
            <a:r>
              <a:rPr lang="en-GB" sz="2600" b="1" dirty="0">
                <a:solidFill>
                  <a:schemeClr val="accent5">
                    <a:lumMod val="20000"/>
                    <a:lumOff val="80000"/>
                  </a:schemeClr>
                </a:solidFill>
                <a:ea typeface="+mn-lt"/>
                <a:cs typeface="+mn-lt"/>
              </a:rPr>
              <a:t>Adeola Adeliyi</a:t>
            </a:r>
            <a:r>
              <a:rPr lang="en-GB" sz="2400" dirty="0">
                <a:solidFill>
                  <a:schemeClr val="accent5">
                    <a:lumMod val="20000"/>
                    <a:lumOff val="80000"/>
                  </a:schemeClr>
                </a:solidFill>
                <a:ea typeface="+mn-lt"/>
                <a:cs typeface="+mn-lt"/>
              </a:rPr>
              <a:t>,</a:t>
            </a:r>
            <a:r>
              <a:rPr lang="en-GB" sz="2000" dirty="0">
                <a:solidFill>
                  <a:schemeClr val="accent5">
                    <a:lumMod val="20000"/>
                    <a:lumOff val="80000"/>
                  </a:schemeClr>
                </a:solidFill>
                <a:ea typeface="+mn-lt"/>
                <a:cs typeface="+mn-lt"/>
              </a:rPr>
              <a:t> </a:t>
            </a:r>
            <a:r>
              <a:rPr lang="en-GB" sz="2600" b="1" dirty="0">
                <a:solidFill>
                  <a:schemeClr val="accent5">
                    <a:lumMod val="20000"/>
                    <a:lumOff val="80000"/>
                  </a:schemeClr>
                </a:solidFill>
                <a:ea typeface="+mn-lt"/>
                <a:cs typeface="+mn-lt"/>
              </a:rPr>
              <a:t>Karen Kear</a:t>
            </a:r>
            <a:r>
              <a:rPr lang="en-GB" sz="2000" dirty="0">
                <a:solidFill>
                  <a:schemeClr val="accent5">
                    <a:lumMod val="20000"/>
                    <a:lumOff val="80000"/>
                  </a:schemeClr>
                </a:solidFill>
                <a:ea typeface="+mn-lt"/>
                <a:cs typeface="+mn-lt"/>
              </a:rPr>
              <a:t>, </a:t>
            </a:r>
            <a:r>
              <a:rPr lang="en-GB" sz="2600" b="1" dirty="0">
                <a:solidFill>
                  <a:schemeClr val="accent5">
                    <a:lumMod val="20000"/>
                    <a:lumOff val="80000"/>
                  </a:schemeClr>
                </a:solidFill>
              </a:rPr>
              <a:t>Jon Rosewell</a:t>
            </a:r>
            <a:r>
              <a:rPr lang="en-GB" sz="2000" dirty="0">
                <a:solidFill>
                  <a:schemeClr val="accent5">
                    <a:lumMod val="20000"/>
                    <a:lumOff val="80000"/>
                  </a:schemeClr>
                </a:solidFill>
              </a:rPr>
              <a:t> </a:t>
            </a:r>
          </a:p>
          <a:p>
            <a:pPr algn="ctr"/>
            <a:r>
              <a:rPr lang="en-GB" sz="2000" dirty="0">
                <a:solidFill>
                  <a:schemeClr val="accent5">
                    <a:lumMod val="20000"/>
                    <a:lumOff val="80000"/>
                  </a:schemeClr>
                </a:solidFill>
                <a:ea typeface="+mn-lt"/>
                <a:cs typeface="+mn-lt"/>
              </a:rPr>
              <a:t>School of Computing &amp; Communications, STEM</a:t>
            </a:r>
            <a:endParaRPr lang="en-GB" dirty="0">
              <a:solidFill>
                <a:schemeClr val="accent5">
                  <a:lumMod val="20000"/>
                  <a:lumOff val="80000"/>
                </a:schemeClr>
              </a:solidFill>
            </a:endParaRPr>
          </a:p>
        </p:txBody>
      </p:sp>
    </p:spTree>
    <p:extLst>
      <p:ext uri="{BB962C8B-B14F-4D97-AF65-F5344CB8AC3E}">
        <p14:creationId xmlns:p14="http://schemas.microsoft.com/office/powerpoint/2010/main" val="44863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2B944-429A-4CAA-931D-19B5EC15B22A}"/>
              </a:ext>
            </a:extLst>
          </p:cNvPr>
          <p:cNvSpPr>
            <a:spLocks noGrp="1"/>
          </p:cNvSpPr>
          <p:nvPr>
            <p:ph type="ctrTitle"/>
          </p:nvPr>
        </p:nvSpPr>
        <p:spPr>
          <a:xfrm>
            <a:off x="416011" y="382771"/>
            <a:ext cx="5682948" cy="673672"/>
          </a:xfrm>
        </p:spPr>
        <p:txBody>
          <a:bodyPr/>
          <a:lstStyle/>
          <a:p>
            <a:pPr algn="ctr"/>
            <a:r>
              <a:rPr lang="en-GB" sz="3600" dirty="0"/>
              <a:t>Analysis &amp; Results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594803" y="1260632"/>
            <a:ext cx="7801993" cy="2867486"/>
          </a:xfrm>
          <a:ln w="19050">
            <a:solidFill>
              <a:srgbClr val="FF7401"/>
            </a:solidFill>
          </a:ln>
        </p:spPr>
        <p:txBody>
          <a:bodyPr/>
          <a:lstStyle/>
          <a:p>
            <a:r>
              <a:rPr lang="en-GB" sz="2000" b="1" dirty="0">
                <a:latin typeface="Segoe UI" panose="020B0502040204020203" pitchFamily="34" charset="0"/>
                <a:cs typeface="Segoe UI" panose="020B0502040204020203" pitchFamily="34" charset="0"/>
              </a:rPr>
              <a:t>Benefits</a:t>
            </a:r>
          </a:p>
          <a:p>
            <a:pPr marL="342900" lvl="0" indent="-342900" algn="just">
              <a:lnSpc>
                <a:spcPct val="110000"/>
              </a:lnSpc>
              <a:spcBef>
                <a:spcPts val="600"/>
              </a:spcBef>
              <a:spcAft>
                <a:spcPts val="800"/>
              </a:spcAft>
              <a:buFont typeface="Symbol" panose="05050102010706020507" pitchFamily="18" charset="2"/>
              <a:buChar char=""/>
            </a:pPr>
            <a:r>
              <a:rPr lang="en-US" sz="1600" dirty="0">
                <a:effectLst/>
                <a:ea typeface="Calibri" panose="020F0502020204030204" pitchFamily="34" charset="0"/>
              </a:rPr>
              <a:t>Improved feeling of inclusion and social interaction</a:t>
            </a:r>
            <a:endParaRPr lang="en-GB" sz="1600" dirty="0">
              <a:effectLst/>
              <a:ea typeface="Calibri" panose="020F0502020204030204" pitchFamily="34" charset="0"/>
            </a:endParaRPr>
          </a:p>
          <a:p>
            <a:pPr marL="342900" lvl="0" indent="-342900" algn="just">
              <a:lnSpc>
                <a:spcPct val="110000"/>
              </a:lnSpc>
              <a:spcAft>
                <a:spcPts val="800"/>
              </a:spcAft>
              <a:buFont typeface="Symbol" panose="05050102010706020507" pitchFamily="18" charset="2"/>
              <a:buChar char=""/>
            </a:pPr>
            <a:r>
              <a:rPr lang="en-US" sz="1600" dirty="0">
                <a:effectLst/>
                <a:ea typeface="Calibri" panose="020F0502020204030204" pitchFamily="34" charset="0"/>
              </a:rPr>
              <a:t>Improved team working experience, e.g. confidence in communication, motivation, skill for employment  </a:t>
            </a:r>
            <a:endParaRPr lang="en-GB" sz="1600" dirty="0">
              <a:effectLst/>
              <a:ea typeface="Calibri" panose="020F0502020204030204" pitchFamily="34" charset="0"/>
            </a:endParaRPr>
          </a:p>
          <a:p>
            <a:pPr marL="342900" lvl="0" indent="-342900" algn="just">
              <a:lnSpc>
                <a:spcPct val="110000"/>
              </a:lnSpc>
              <a:spcAft>
                <a:spcPts val="800"/>
              </a:spcAft>
              <a:buFont typeface="Symbol" panose="05050102010706020507" pitchFamily="18" charset="2"/>
              <a:buChar char=""/>
            </a:pPr>
            <a:r>
              <a:rPr lang="en-US" sz="1600" dirty="0">
                <a:effectLst/>
                <a:ea typeface="Calibri" panose="020F0502020204030204" pitchFamily="34" charset="0"/>
              </a:rPr>
              <a:t>A positive impact from peer pressure, e.g. keep up with studies before sessions, time management and discipline. </a:t>
            </a:r>
          </a:p>
          <a:p>
            <a:pPr marL="342900" lvl="0" indent="-342900" algn="just">
              <a:lnSpc>
                <a:spcPct val="110000"/>
              </a:lnSpc>
              <a:spcAft>
                <a:spcPts val="800"/>
              </a:spcAft>
              <a:buFont typeface="Symbol" panose="05050102010706020507" pitchFamily="18" charset="2"/>
              <a:buChar char=""/>
            </a:pPr>
            <a:r>
              <a:rPr lang="en-US" sz="1600" dirty="0">
                <a:effectLst/>
                <a:ea typeface="Calibri" panose="020F0502020204030204" pitchFamily="34" charset="0"/>
              </a:rPr>
              <a:t>Improved coding skills from learning from pair, i.e. knowledge transfer.  </a:t>
            </a:r>
            <a:endParaRPr lang="en-GB" sz="1600" dirty="0">
              <a:effectLst/>
              <a:ea typeface="Calibri" panose="020F0502020204030204" pitchFamily="34" charset="0"/>
            </a:endParaRPr>
          </a:p>
        </p:txBody>
      </p:sp>
      <p:pic>
        <p:nvPicPr>
          <p:cNvPr id="3" name="Picture 8">
            <a:extLst>
              <a:ext uri="{FF2B5EF4-FFF2-40B4-BE49-F238E27FC236}">
                <a16:creationId xmlns:a16="http://schemas.microsoft.com/office/drawing/2014/main" id="{F04203E6-D4B8-CD6E-03FD-86C75D7F0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F55B4DE-14E3-4DE0-2264-5CF9FCF44397}"/>
              </a:ext>
            </a:extLst>
          </p:cNvPr>
          <p:cNvSpPr/>
          <p:nvPr/>
        </p:nvSpPr>
        <p:spPr>
          <a:xfrm>
            <a:off x="594804" y="4270159"/>
            <a:ext cx="3586579" cy="1882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1200" i="1" dirty="0">
                <a:effectLst/>
                <a:latin typeface="Linux Libertine" panose="02000503000000000000" pitchFamily="2" charset="0"/>
                <a:ea typeface="Calibri" panose="020F0502020204030204" pitchFamily="34" charset="0"/>
                <a:cs typeface="Linux Libertine" panose="02000503000000000000" pitchFamily="2" charset="0"/>
              </a:rPr>
              <a:t> </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p>
            <a:pPr algn="just">
              <a:lnSpc>
                <a:spcPct val="110000"/>
              </a:lnSpc>
            </a:pPr>
            <a:r>
              <a:rPr lang="en-US" sz="1200" i="1" dirty="0">
                <a:effectLst/>
                <a:latin typeface="Linux Libertine" panose="02000503000000000000" pitchFamily="2" charset="0"/>
                <a:ea typeface="Calibri" panose="020F0502020204030204" pitchFamily="34" charset="0"/>
                <a:cs typeface="Linux Libertine" panose="02000503000000000000" pitchFamily="2" charset="0"/>
              </a:rPr>
              <a:t>“My coding skills have definitely improved, but also my understanding of how to code and what you can and shouldn't do. It was also really nice to have someone else to talk to who is studying the same module as me. Distant learning can get very lonely and this has massively helped alleviate this feeling”</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p>
            <a:pPr algn="ctr"/>
            <a:endParaRPr lang="en-GB" sz="1200" dirty="0"/>
          </a:p>
        </p:txBody>
      </p:sp>
      <p:sp>
        <p:nvSpPr>
          <p:cNvPr id="8" name="Rectangle: Rounded Corners 7">
            <a:extLst>
              <a:ext uri="{FF2B5EF4-FFF2-40B4-BE49-F238E27FC236}">
                <a16:creationId xmlns:a16="http://schemas.microsoft.com/office/drawing/2014/main" id="{E0947981-5F07-0EA6-39BB-964FFDD7B324}"/>
              </a:ext>
            </a:extLst>
          </p:cNvPr>
          <p:cNvSpPr/>
          <p:nvPr/>
        </p:nvSpPr>
        <p:spPr>
          <a:xfrm>
            <a:off x="4810217" y="4332307"/>
            <a:ext cx="3586579" cy="1882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1200" i="1" dirty="0">
                <a:effectLst/>
                <a:latin typeface="Linux Libertine" panose="02000503000000000000" pitchFamily="2" charset="0"/>
                <a:ea typeface="Calibri" panose="020F0502020204030204" pitchFamily="34" charset="0"/>
                <a:cs typeface="Linux Libertine" panose="02000503000000000000" pitchFamily="2" charset="0"/>
              </a:rPr>
              <a:t> </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p>
            <a:pPr algn="ctr"/>
            <a:r>
              <a:rPr lang="en-US" sz="1200" i="1" dirty="0">
                <a:effectLst/>
                <a:latin typeface="Linux Libertine" panose="02000503000000000000" pitchFamily="2" charset="0"/>
                <a:ea typeface="Calibri" panose="020F0502020204030204" pitchFamily="34" charset="0"/>
                <a:cs typeface="Linux Libertine" panose="02000503000000000000" pitchFamily="2" charset="0"/>
              </a:rPr>
              <a:t>“I am very satisfied with the experience because I feel it brought to light the best part of me in a programming context. I always felt problem-solving includes creativity and ideas come much easier when I can bounce them with a partner, our minds are more agile and personally, I felt empowered to know I am not alone in solving it.”</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p>
            <a:pPr algn="ctr"/>
            <a:endParaRPr lang="en-GB" sz="1200" dirty="0"/>
          </a:p>
        </p:txBody>
      </p:sp>
    </p:spTree>
    <p:extLst>
      <p:ext uri="{BB962C8B-B14F-4D97-AF65-F5344CB8AC3E}">
        <p14:creationId xmlns:p14="http://schemas.microsoft.com/office/powerpoint/2010/main" val="416592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2B944-429A-4CAA-931D-19B5EC15B22A}"/>
              </a:ext>
            </a:extLst>
          </p:cNvPr>
          <p:cNvSpPr>
            <a:spLocks noGrp="1"/>
          </p:cNvSpPr>
          <p:nvPr>
            <p:ph type="ctrTitle"/>
          </p:nvPr>
        </p:nvSpPr>
        <p:spPr>
          <a:xfrm>
            <a:off x="416011" y="382771"/>
            <a:ext cx="5682948" cy="673672"/>
          </a:xfrm>
        </p:spPr>
        <p:txBody>
          <a:bodyPr/>
          <a:lstStyle/>
          <a:p>
            <a:pPr algn="ctr"/>
            <a:r>
              <a:rPr lang="en-GB" sz="3600" dirty="0"/>
              <a:t>Conclusion</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416012" y="1260631"/>
            <a:ext cx="4383998" cy="4492099"/>
          </a:xfrm>
          <a:ln w="19050">
            <a:solidFill>
              <a:srgbClr val="FF7401"/>
            </a:solidFill>
          </a:ln>
        </p:spPr>
        <p:txBody>
          <a:bodyPr/>
          <a:lstStyle/>
          <a:p>
            <a:pPr algn="ctr"/>
            <a:r>
              <a:rPr lang="en-GB" sz="1800" b="0" i="0" dirty="0">
                <a:effectLst/>
                <a:latin typeface="Arial" panose="020B0604020202020204" pitchFamily="34" charset="0"/>
                <a:cs typeface="Arial" panose="020B0604020202020204" pitchFamily="34" charset="0"/>
              </a:rPr>
              <a:t>In conclusion, incorporating RPP into distance learning computing modules holds promise, fostering improved learning experiences in distance education. </a:t>
            </a:r>
          </a:p>
          <a:p>
            <a:pPr algn="ctr"/>
            <a:r>
              <a:rPr lang="en-GB" sz="1800" b="0" i="0" dirty="0">
                <a:effectLst/>
                <a:latin typeface="Arial" panose="020B0604020202020204" pitchFamily="34" charset="0"/>
                <a:cs typeface="Arial" panose="020B0604020202020204" pitchFamily="34" charset="0"/>
              </a:rPr>
              <a:t>However, successful implementation hinges on addressing potential obstacles, such as offering guidance on optimal use of existing communication tools, considering time availability and leadership styles in student pairing, and selecting appropriate exercises conducive to pair programming. </a:t>
            </a:r>
          </a:p>
          <a:p>
            <a:pPr algn="ctr"/>
            <a:r>
              <a:rPr lang="en-GB" sz="1800" b="0" i="0" dirty="0">
                <a:effectLst/>
                <a:latin typeface="Arial" panose="020B0604020202020204" pitchFamily="34" charset="0"/>
                <a:cs typeface="Arial" panose="020B0604020202020204" pitchFamily="34" charset="0"/>
              </a:rPr>
              <a:t>This approach promises to elevate the learning experience in distance education.</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8">
            <a:extLst>
              <a:ext uri="{FF2B5EF4-FFF2-40B4-BE49-F238E27FC236}">
                <a16:creationId xmlns:a16="http://schemas.microsoft.com/office/drawing/2014/main" id="{F04203E6-D4B8-CD6E-03FD-86C75D7F0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0FBC733-7632-8625-64A5-AF173A0C9CB3}"/>
              </a:ext>
            </a:extLst>
          </p:cNvPr>
          <p:cNvPicPr>
            <a:picLocks noChangeAspect="1"/>
          </p:cNvPicPr>
          <p:nvPr/>
        </p:nvPicPr>
        <p:blipFill>
          <a:blip r:embed="rId3"/>
          <a:stretch>
            <a:fillRect/>
          </a:stretch>
        </p:blipFill>
        <p:spPr>
          <a:xfrm>
            <a:off x="4800010" y="1493021"/>
            <a:ext cx="3856957" cy="3709294"/>
          </a:xfrm>
          <a:prstGeom prst="rect">
            <a:avLst/>
          </a:prstGeom>
        </p:spPr>
      </p:pic>
    </p:spTree>
    <p:extLst>
      <p:ext uri="{BB962C8B-B14F-4D97-AF65-F5344CB8AC3E}">
        <p14:creationId xmlns:p14="http://schemas.microsoft.com/office/powerpoint/2010/main" val="223886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15EBAE7-7A35-40F1-B14B-27F82ACC0060}"/>
              </a:ext>
            </a:extLst>
          </p:cNvPr>
          <p:cNvSpPr>
            <a:spLocks noGrp="1"/>
          </p:cNvSpPr>
          <p:nvPr>
            <p:ph type="ctrTitle"/>
          </p:nvPr>
        </p:nvSpPr>
        <p:spPr>
          <a:xfrm>
            <a:off x="2375223" y="411982"/>
            <a:ext cx="4290647" cy="806259"/>
          </a:xfrm>
        </p:spPr>
        <p:txBody>
          <a:bodyPr/>
          <a:lstStyle/>
          <a:p>
            <a:pPr algn="ctr">
              <a:defRPr/>
            </a:pPr>
            <a:r>
              <a:rPr lang="en-GB" sz="3600">
                <a:cs typeface="Arial"/>
              </a:rPr>
              <a:t>Thank you!</a:t>
            </a:r>
            <a:endParaRPr lang="en-GB" sz="3600">
              <a:solidFill>
                <a:prstClr val="white"/>
              </a:solidFill>
            </a:endParaRP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endParaRPr lang="en-GB" sz="2000" b="1" dirty="0">
              <a:latin typeface="Segoe UI" panose="020B0502040204020203" pitchFamily="34" charset="0"/>
              <a:ea typeface="+mn-lt"/>
              <a:cs typeface="Segoe UI" panose="020B0502040204020203" pitchFamily="34" charset="0"/>
            </a:endParaRPr>
          </a:p>
          <a:p>
            <a:pPr algn="ctr">
              <a:lnSpc>
                <a:spcPct val="100000"/>
              </a:lnSpc>
              <a:spcBef>
                <a:spcPts val="600"/>
              </a:spcBef>
              <a:buClr>
                <a:schemeClr val="accent4"/>
              </a:buClr>
              <a:buSzPct val="150000"/>
            </a:pPr>
            <a:endParaRPr lang="en-GB" sz="2800" b="1" dirty="0">
              <a:solidFill>
                <a:schemeClr val="accent4"/>
              </a:solidFill>
              <a:latin typeface="Segoe UI" panose="020B0502040204020203" pitchFamily="34" charset="0"/>
              <a:ea typeface="+mn-lt"/>
              <a:cs typeface="Segoe UI" panose="020B0502040204020203" pitchFamily="34" charset="0"/>
            </a:endParaRPr>
          </a:p>
          <a:p>
            <a:pPr algn="ctr">
              <a:lnSpc>
                <a:spcPct val="100000"/>
              </a:lnSpc>
              <a:spcBef>
                <a:spcPts val="600"/>
              </a:spcBef>
              <a:buClr>
                <a:schemeClr val="accent4"/>
              </a:buClr>
              <a:buSzPct val="150000"/>
            </a:pPr>
            <a:r>
              <a:rPr lang="en-GB" sz="2800" b="1" dirty="0">
                <a:latin typeface="Segoe UI"/>
                <a:ea typeface="+mn-lt"/>
                <a:cs typeface="Segoe UI"/>
              </a:rPr>
              <a:t>Contact details:</a:t>
            </a:r>
            <a:endParaRPr lang="en-GB" sz="2800" b="1" dirty="0">
              <a:latin typeface="Segoe UI" panose="020B0502040204020203" pitchFamily="34" charset="0"/>
              <a:ea typeface="+mn-lt"/>
              <a:cs typeface="Segoe UI" panose="020B0502040204020203" pitchFamily="34" charset="0"/>
            </a:endParaRPr>
          </a:p>
          <a:p>
            <a:pPr algn="ctr">
              <a:lnSpc>
                <a:spcPct val="100000"/>
              </a:lnSpc>
              <a:spcBef>
                <a:spcPts val="600"/>
              </a:spcBef>
              <a:buClr>
                <a:schemeClr val="accent4"/>
              </a:buClr>
              <a:buSzPct val="150000"/>
            </a:pPr>
            <a:endParaRPr lang="en-GB" sz="1600" dirty="0">
              <a:latin typeface="Segoe UI" panose="020B0502040204020203" pitchFamily="34" charset="0"/>
              <a:ea typeface="+mn-lt"/>
              <a:cs typeface="Segoe UI" panose="020B0502040204020203" pitchFamily="34" charset="0"/>
            </a:endParaRPr>
          </a:p>
          <a:p>
            <a:pPr algn="ctr">
              <a:lnSpc>
                <a:spcPct val="100000"/>
              </a:lnSpc>
              <a:spcBef>
                <a:spcPts val="600"/>
              </a:spcBef>
              <a:buClr>
                <a:schemeClr val="accent4"/>
              </a:buClr>
              <a:buSzPct val="150000"/>
            </a:pPr>
            <a:r>
              <a:rPr lang="en-GB" sz="2000" dirty="0">
                <a:latin typeface="Segoe UI" panose="020B0502040204020203" pitchFamily="34" charset="0"/>
                <a:ea typeface="+mn-lt"/>
                <a:cs typeface="Segoe UI" panose="020B0502040204020203" pitchFamily="34" charset="0"/>
              </a:rPr>
              <a:t>Adeola Adeliyi		</a:t>
            </a:r>
            <a:r>
              <a:rPr lang="en-GB" sz="2000" dirty="0">
                <a:latin typeface="Segoe UI" panose="020B0502040204020203" pitchFamily="34" charset="0"/>
                <a:ea typeface="+mn-lt"/>
                <a:cs typeface="Segoe UI" panose="020B0502040204020203" pitchFamily="34" charset="0"/>
                <a:hlinkClick r:id="rId2"/>
              </a:rPr>
              <a:t>adeola.adeliyi@open.ac.uk</a:t>
            </a:r>
            <a:r>
              <a:rPr lang="en-GB" sz="2000" dirty="0">
                <a:latin typeface="Segoe UI" panose="020B0502040204020203" pitchFamily="34" charset="0"/>
                <a:ea typeface="+mn-lt"/>
                <a:cs typeface="Segoe UI" panose="020B0502040204020203" pitchFamily="34" charset="0"/>
              </a:rPr>
              <a:t> </a:t>
            </a:r>
          </a:p>
        </p:txBody>
      </p:sp>
      <p:pic>
        <p:nvPicPr>
          <p:cNvPr id="2" name="Picture 8">
            <a:extLst>
              <a:ext uri="{FF2B5EF4-FFF2-40B4-BE49-F238E27FC236}">
                <a16:creationId xmlns:a16="http://schemas.microsoft.com/office/drawing/2014/main" id="{7CA3E602-B721-B73E-9A12-8A2D4F467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3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16011" y="392433"/>
            <a:ext cx="3751952" cy="799114"/>
          </a:xfrm>
        </p:spPr>
        <p:txBody>
          <a:bodyPr/>
          <a:lstStyle/>
          <a:p>
            <a:pPr algn="ctr"/>
            <a:r>
              <a:rPr lang="en-GB" sz="3600" dirty="0"/>
              <a:t>Background</a:t>
            </a:r>
          </a:p>
        </p:txBody>
      </p:sp>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416011" y="1376478"/>
            <a:ext cx="3751952" cy="4697662"/>
          </a:xfrm>
        </p:spPr>
        <p:txBody>
          <a:bodyPr/>
          <a:lstStyle/>
          <a:p>
            <a:pPr algn="just"/>
            <a:r>
              <a:rPr lang="en-GB" sz="1600" dirty="0">
                <a:solidFill>
                  <a:schemeClr val="accent4"/>
                </a:solidFill>
                <a:latin typeface="Segoe UI" panose="020B0502040204020203" pitchFamily="34" charset="0"/>
                <a:cs typeface="Segoe UI" panose="020B0502040204020203" pitchFamily="34" charset="0"/>
              </a:rPr>
              <a:t>Pair Programming</a:t>
            </a:r>
            <a:endParaRPr lang="en-GB" sz="1600" dirty="0">
              <a:latin typeface="Segoe UI" panose="020B0502040204020203" pitchFamily="34" charset="0"/>
              <a:cs typeface="Segoe UI" panose="020B0502040204020203" pitchFamily="34" charset="0"/>
            </a:endParaRPr>
          </a:p>
          <a:p>
            <a:pPr algn="just"/>
            <a:r>
              <a:rPr lang="en-GB" sz="1200" b="0" i="0" u="none" strike="noStrike" baseline="0" dirty="0">
                <a:solidFill>
                  <a:srgbClr val="000000"/>
                </a:solidFill>
                <a:latin typeface="Arial" panose="020B0604020202020204" pitchFamily="34" charset="0"/>
                <a:cs typeface="Arial" panose="020B0604020202020204" pitchFamily="34" charset="0"/>
              </a:rPr>
              <a:t>Pair Programming (PP) is widely used in agile software development. A developer in the driver role writes the code, and controls the keyboard and mouse; the other developer, the navigator, watches for potential defects and assists with design decisions as the code is being written. These roles are switched often as the development progresses. </a:t>
            </a:r>
          </a:p>
          <a:p>
            <a:pPr algn="just"/>
            <a:r>
              <a:rPr lang="en-GB" sz="1200" b="0" i="0" u="none" strike="noStrike" baseline="0" dirty="0">
                <a:solidFill>
                  <a:srgbClr val="000000"/>
                </a:solidFill>
                <a:latin typeface="Arial" panose="020B0604020202020204" pitchFamily="34" charset="0"/>
                <a:cs typeface="Arial" panose="020B0604020202020204" pitchFamily="34" charset="0"/>
              </a:rPr>
              <a:t>Using PP in education has been advocated for many years and there has been efforts and eSTEeM projects  geared towards its remote implementation at the Open University.</a:t>
            </a:r>
          </a:p>
          <a:p>
            <a:pPr algn="l"/>
            <a:r>
              <a:rPr lang="en-GB" sz="1100" b="1" i="0" u="sng" dirty="0">
                <a:solidFill>
                  <a:srgbClr val="000000"/>
                </a:solidFill>
                <a:effectLst/>
                <a:latin typeface="Arial" panose="020B0604020202020204" pitchFamily="34" charset="0"/>
                <a:hlinkClick r:id="rId2"/>
              </a:rPr>
              <a:t>Hughes, J., Walshe, A., Law, B. and Murphy, B. (2021) Investigating the Perceived Benefits to Computing Students of Remote Pair Programming. eSTEeM Final Report</a:t>
            </a:r>
            <a:endParaRPr lang="en-GB" sz="1000" b="1" i="0" dirty="0">
              <a:solidFill>
                <a:srgbClr val="000000"/>
              </a:solidFill>
              <a:effectLst/>
              <a:latin typeface="Arial" panose="020B0604020202020204" pitchFamily="34" charset="0"/>
            </a:endParaRPr>
          </a:p>
          <a:p>
            <a:pPr algn="just"/>
            <a:r>
              <a:rPr lang="en-GB" sz="1200" b="0" dirty="0">
                <a:latin typeface="Arial" panose="020B0604020202020204" pitchFamily="34" charset="0"/>
                <a:cs typeface="Arial" panose="020B0604020202020204" pitchFamily="34" charset="0"/>
              </a:rPr>
              <a:t>While student participation is passive, results suggest that remote collaboration significantly bolstered students' verbal communication and teamwork skills, enhancing problem-solving, decision-making, and initiative-taking abilities, with a slight increase in learning from peers.</a:t>
            </a:r>
          </a:p>
        </p:txBody>
      </p:sp>
      <p:sp>
        <p:nvSpPr>
          <p:cNvPr id="13" name="Rectangle 12" descr="Tutor and students joining a tutorial on their devices from different locations">
            <a:extLst>
              <a:ext uri="{FF2B5EF4-FFF2-40B4-BE49-F238E27FC236}">
                <a16:creationId xmlns:a16="http://schemas.microsoft.com/office/drawing/2014/main" id="{F68E8CCB-B573-477B-892B-8E29CF94F12B}"/>
              </a:ext>
            </a:extLst>
          </p:cNvPr>
          <p:cNvSpPr/>
          <p:nvPr/>
        </p:nvSpPr>
        <p:spPr>
          <a:xfrm>
            <a:off x="4572000" y="1538143"/>
            <a:ext cx="3533313" cy="2413481"/>
          </a:xfrm>
          <a:prstGeom prst="rect">
            <a:avLst/>
          </a:prstGeom>
          <a:solidFill>
            <a:schemeClr val="accent5">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a:extLst>
              <a:ext uri="{FF2B5EF4-FFF2-40B4-BE49-F238E27FC236}">
                <a16:creationId xmlns:a16="http://schemas.microsoft.com/office/drawing/2014/main" id="{2747E879-8B5B-D00C-6CE2-246079BD3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pic>
        <p:nvPicPr>
          <p:cNvPr id="17" name="Content Placeholder 4">
            <a:extLst>
              <a:ext uri="{FF2B5EF4-FFF2-40B4-BE49-F238E27FC236}">
                <a16:creationId xmlns:a16="http://schemas.microsoft.com/office/drawing/2014/main" id="{7002FDA0-24B6-A35C-7329-982089060459}"/>
              </a:ext>
            </a:extLst>
          </p:cNvPr>
          <p:cNvPicPr>
            <a:picLocks noGrp="1" noChangeAspect="1"/>
          </p:cNvPicPr>
          <p:nvPr>
            <p:ph idx="1"/>
          </p:nvPr>
        </p:nvPicPr>
        <p:blipFill>
          <a:blip r:embed="rId4"/>
          <a:stretch>
            <a:fillRect/>
          </a:stretch>
        </p:blipFill>
        <p:spPr>
          <a:xfrm>
            <a:off x="4661081" y="1639731"/>
            <a:ext cx="3355150" cy="2210303"/>
          </a:xfrm>
          <a:prstGeom prst="rect">
            <a:avLst/>
          </a:prstGeom>
        </p:spPr>
      </p:pic>
      <p:sp>
        <p:nvSpPr>
          <p:cNvPr id="19" name="Text Placeholder 6">
            <a:extLst>
              <a:ext uri="{FF2B5EF4-FFF2-40B4-BE49-F238E27FC236}">
                <a16:creationId xmlns:a16="http://schemas.microsoft.com/office/drawing/2014/main" id="{D6AB75DB-4718-030D-BCC0-913763092FA1}"/>
              </a:ext>
            </a:extLst>
          </p:cNvPr>
          <p:cNvSpPr txBox="1">
            <a:spLocks/>
          </p:cNvSpPr>
          <p:nvPr/>
        </p:nvSpPr>
        <p:spPr>
          <a:xfrm>
            <a:off x="4571999" y="4090538"/>
            <a:ext cx="3533313" cy="1983602"/>
          </a:xfrm>
          <a:prstGeom prst="rect">
            <a:avLst/>
          </a:prstGeom>
          <a:noFill/>
        </p:spPr>
        <p:txBody>
          <a:bodyPr lIns="36000" tIns="1800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600" dirty="0">
                <a:solidFill>
                  <a:schemeClr val="accent4"/>
                </a:solidFill>
                <a:latin typeface="Segoe UI" panose="020B0502040204020203" pitchFamily="34" charset="0"/>
                <a:cs typeface="Segoe UI" panose="020B0502040204020203" pitchFamily="34" charset="0"/>
              </a:rPr>
              <a:t>Our Project</a:t>
            </a:r>
            <a:endParaRPr lang="en-GB" sz="1600" dirty="0">
              <a:latin typeface="Segoe UI" panose="020B0502040204020203" pitchFamily="34" charset="0"/>
              <a:cs typeface="Segoe UI" panose="020B0502040204020203" pitchFamily="34" charset="0"/>
            </a:endParaRPr>
          </a:p>
          <a:p>
            <a:pPr algn="just"/>
            <a:r>
              <a:rPr lang="en-GB" sz="1200" b="0" dirty="0">
                <a:latin typeface="Arial" panose="020B0604020202020204" pitchFamily="34" charset="0"/>
                <a:cs typeface="Arial" panose="020B0604020202020204" pitchFamily="34" charset="0"/>
              </a:rPr>
              <a:t>This project delved into direct participation of students in remote pair programming (RPP) over a 4 or more sessions. We examined the efficacy of generic communication tools for RPP, the speed at which pairs become jelled (learned to function well together), the impact of interaction methods and prior experience, and students' overall perception of RPP. </a:t>
            </a:r>
          </a:p>
        </p:txBody>
      </p:sp>
    </p:spTree>
    <p:extLst>
      <p:ext uri="{BB962C8B-B14F-4D97-AF65-F5344CB8AC3E}">
        <p14:creationId xmlns:p14="http://schemas.microsoft.com/office/powerpoint/2010/main" val="41134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D888AAA-1E47-4ED0-BC75-9201630C4514}"/>
              </a:ext>
            </a:extLst>
          </p:cNvPr>
          <p:cNvSpPr>
            <a:spLocks noGrp="1"/>
          </p:cNvSpPr>
          <p:nvPr>
            <p:ph type="ctrTitle"/>
          </p:nvPr>
        </p:nvSpPr>
        <p:spPr>
          <a:xfrm>
            <a:off x="388801" y="142396"/>
            <a:ext cx="3751952" cy="799114"/>
          </a:xfrm>
        </p:spPr>
        <p:txBody>
          <a:bodyPr/>
          <a:lstStyle/>
          <a:p>
            <a:pPr algn="ctr"/>
            <a:r>
              <a:rPr lang="en-GB" sz="3600"/>
              <a:t>Methodology</a:t>
            </a:r>
            <a:endParaRPr lang="en-GB" sz="3600" dirty="0"/>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085111"/>
            <a:ext cx="8417848" cy="5058238"/>
          </a:xfrm>
          <a:ln w="19050">
            <a:solidFill>
              <a:srgbClr val="FF7401"/>
            </a:solidFill>
          </a:ln>
        </p:spPr>
        <p:txBody>
          <a:bodyPr lIns="36000" tIns="36000" rIns="36000" bIns="36000" anchor="t"/>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74151"/>
                </a:solidFill>
                <a:effectLst/>
              </a:rPr>
              <a:t>Stage 1: Selection of Tools</a:t>
            </a:r>
            <a:endParaRPr kumimoji="0" lang="en-US" altLang="en-US" sz="13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74151"/>
                </a:solidFill>
                <a:effectLst/>
              </a:rPr>
              <a:t>Identification of available generic collaborative tools capable of supporting RPP.</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74151"/>
                </a:solidFill>
                <a:effectLst/>
              </a:rPr>
              <a:t>Initial assessment of the tools based on functionality and user-friendliness, disregarding the absence of advanced features found in bespoke tools.</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300" b="0" i="0" u="none" strike="noStrike" cap="none" normalizeH="0" baseline="0" dirty="0">
              <a:ln>
                <a:noFill/>
              </a:ln>
              <a:solidFill>
                <a:srgbClr val="37415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74151"/>
                </a:solidFill>
                <a:effectLst/>
              </a:rPr>
              <a:t>Stage 2: Introduction &amp; Pair Formation</a:t>
            </a:r>
            <a:endParaRPr kumimoji="0" lang="en-US" altLang="en-US" sz="13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i="0" u="none" strike="noStrike" cap="none" normalizeH="0" baseline="0" dirty="0">
                <a:ln>
                  <a:noFill/>
                </a:ln>
                <a:solidFill>
                  <a:srgbClr val="374151"/>
                </a:solidFill>
                <a:effectLst/>
              </a:rPr>
              <a:t>First Session: Researcher-facilitated ice-breaking meeting to explain pair programming principles, addressing student queries and introducing assigned partners.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i="0" u="none" strike="noStrike" cap="none" normalizeH="0" baseline="0" dirty="0">
                <a:ln>
                  <a:noFill/>
                </a:ln>
                <a:solidFill>
                  <a:srgbClr val="374151"/>
                </a:solidFill>
                <a:effectLst/>
              </a:rPr>
              <a:t>Subsequent Sessions: Pairs autonomously managed the sessions, deciding on the schedule, activities, and initial drivers.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300" b="0" i="0" u="none" strike="noStrike" cap="none" normalizeH="0" baseline="0" dirty="0">
              <a:ln>
                <a:noFill/>
              </a:ln>
              <a:solidFill>
                <a:srgbClr val="37415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74151"/>
                </a:solidFill>
                <a:effectLst/>
              </a:rPr>
              <a:t>Stage 3: RPP Sessions</a:t>
            </a:r>
            <a:endParaRPr kumimoji="0" lang="en-US" altLang="en-US" sz="13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74151"/>
                </a:solidFill>
                <a:effectLst/>
              </a:rPr>
              <a:t>Students engaged in RPP sessions utilizing the chosen tool(s).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74151"/>
                </a:solidFill>
                <a:effectLst/>
              </a:rPr>
              <a:t>Recording of sessions for further analysis and observation.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300" b="0" i="0" u="none" strike="noStrike" cap="none" normalizeH="0" baseline="0" dirty="0">
              <a:ln>
                <a:noFill/>
              </a:ln>
              <a:solidFill>
                <a:srgbClr val="37415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74151"/>
                </a:solidFill>
                <a:effectLst/>
              </a:rPr>
              <a:t>Stage 4: Feedback &amp; Reflection</a:t>
            </a:r>
            <a:endParaRPr kumimoji="0" lang="en-US" altLang="en-US" sz="13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74151"/>
                </a:solidFill>
                <a:effectLst/>
              </a:rPr>
              <a:t>Students maintained a reflective journal after each session, noting their experiences and evaluations of the collaboration tools and dynamics.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74151"/>
                </a:solidFill>
                <a:effectLst/>
              </a:rPr>
              <a:t>Guidance provided through prompts such as “What was good/bad?”, “Did you work well with your partner?”, etc.</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74151"/>
                </a:solidFill>
                <a:effectLst/>
              </a:rPr>
              <a:t>Closure with a questionnaire to gather comprehensive feedback, incentivized with vouchers.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300" b="0" i="0" u="none" strike="noStrike" cap="none" normalizeH="0" baseline="0" dirty="0">
              <a:ln>
                <a:noFill/>
              </a:ln>
              <a:solidFill>
                <a:srgbClr val="37415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374151"/>
                </a:solidFill>
                <a:effectLst/>
              </a:rPr>
              <a:t>Stage 5: Studies and Analysis</a:t>
            </a:r>
            <a:endParaRPr kumimoji="0" lang="en-US" altLang="en-US" sz="13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74151"/>
                </a:solidFill>
                <a:effectLst/>
              </a:rPr>
              <a:t>Conducted two separate studies investigating different dimensions to identify variables influencing RPP.</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374151"/>
                </a:solidFill>
                <a:effectLst/>
              </a:rPr>
              <a:t>Focus areas included analysis of collaborative tools, pairing methods, and dynamics of pair jelling.</a:t>
            </a:r>
          </a:p>
        </p:txBody>
      </p:sp>
      <p:pic>
        <p:nvPicPr>
          <p:cNvPr id="15" name="Picture 8">
            <a:extLst>
              <a:ext uri="{FF2B5EF4-FFF2-40B4-BE49-F238E27FC236}">
                <a16:creationId xmlns:a16="http://schemas.microsoft.com/office/drawing/2014/main" id="{BEF1852B-619E-1F0F-929D-C63C35F87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59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2B944-429A-4CAA-931D-19B5EC15B22A}"/>
              </a:ext>
            </a:extLst>
          </p:cNvPr>
          <p:cNvSpPr>
            <a:spLocks noGrp="1"/>
          </p:cNvSpPr>
          <p:nvPr>
            <p:ph type="ctrTitle"/>
          </p:nvPr>
        </p:nvSpPr>
        <p:spPr>
          <a:xfrm>
            <a:off x="416011" y="382771"/>
            <a:ext cx="5944596" cy="797959"/>
          </a:xfrm>
        </p:spPr>
        <p:txBody>
          <a:bodyPr/>
          <a:lstStyle/>
          <a:p>
            <a:pPr algn="ctr"/>
            <a:r>
              <a:rPr lang="en-GB" sz="3600" dirty="0"/>
              <a:t>What tools support RPP?</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416011" y="1291681"/>
            <a:ext cx="8263493" cy="4727380"/>
          </a:xfrm>
          <a:ln w="19050">
            <a:solidFill>
              <a:srgbClr val="FF7401"/>
            </a:solidFill>
          </a:ln>
        </p:spPr>
        <p:txBody>
          <a:bodyPr/>
          <a:lstStyle/>
          <a:p>
            <a:pPr algn="just">
              <a:spcBef>
                <a:spcPts val="2000"/>
              </a:spcBef>
              <a:buClr>
                <a:schemeClr val="accent4"/>
              </a:buClr>
              <a:buSzPct val="150000"/>
            </a:pPr>
            <a:r>
              <a:rPr lang="en-GB" sz="1600" dirty="0">
                <a:cs typeface="Segoe UI" panose="020B0502040204020203" pitchFamily="34" charset="0"/>
              </a:rPr>
              <a:t>Most RPP studies involve custom tools like IDE Plugins created by researchers, which are often prototypes and hard to acquire. Our first research question therefore is</a:t>
            </a:r>
            <a:br>
              <a:rPr lang="en-GB" sz="1600" dirty="0">
                <a:cs typeface="Segoe UI" panose="020B0502040204020203" pitchFamily="34" charset="0"/>
              </a:rPr>
            </a:br>
            <a:r>
              <a:rPr lang="en-GB" sz="1600" dirty="0">
                <a:cs typeface="Segoe UI" panose="020B0502040204020203" pitchFamily="34" charset="0"/>
              </a:rPr>
              <a:t>Can some generic collaborative tools be adopted for RPP?  </a:t>
            </a:r>
          </a:p>
          <a:p>
            <a:pPr algn="just">
              <a:spcBef>
                <a:spcPts val="2000"/>
              </a:spcBef>
              <a:buClr>
                <a:schemeClr val="accent4"/>
              </a:buClr>
              <a:buSzPct val="150000"/>
            </a:pPr>
            <a:r>
              <a:rPr lang="en-GB" sz="1600" dirty="0">
                <a:cs typeface="Segoe UI" panose="020B0502040204020203" pitchFamily="34" charset="0"/>
              </a:rPr>
              <a:t>These tools must support this three broad categories: </a:t>
            </a:r>
          </a:p>
          <a:p>
            <a:pPr algn="ctr">
              <a:spcBef>
                <a:spcPts val="2000"/>
              </a:spcBef>
              <a:buClr>
                <a:schemeClr val="accent4"/>
              </a:buClr>
              <a:buSzPct val="150000"/>
            </a:pPr>
            <a:r>
              <a:rPr lang="en-GB" sz="1600" dirty="0">
                <a:solidFill>
                  <a:srgbClr val="FF0000"/>
                </a:solidFill>
                <a:latin typeface="Segoe UI" panose="020B0502040204020203" pitchFamily="34" charset="0"/>
                <a:cs typeface="Segoe UI" panose="020B0502040204020203" pitchFamily="34" charset="0"/>
              </a:rPr>
              <a:t>Screen Sharing  </a:t>
            </a:r>
            <a:r>
              <a:rPr lang="en-GB" sz="1600" dirty="0">
                <a:latin typeface="Segoe UI" panose="020B0502040204020203" pitchFamily="34" charset="0"/>
                <a:cs typeface="Segoe UI" panose="020B0502040204020203" pitchFamily="34" charset="0"/>
              </a:rPr>
              <a:t>| </a:t>
            </a:r>
            <a:r>
              <a:rPr lang="en-GB" sz="1600" dirty="0">
                <a:solidFill>
                  <a:srgbClr val="00B050"/>
                </a:solidFill>
                <a:latin typeface="Segoe UI" panose="020B0502040204020203" pitchFamily="34" charset="0"/>
                <a:cs typeface="Segoe UI" panose="020B0502040204020203" pitchFamily="34" charset="0"/>
              </a:rPr>
              <a:t>Remote desktop control </a:t>
            </a:r>
            <a:r>
              <a:rPr lang="en-GB" sz="1600" dirty="0">
                <a:latin typeface="Segoe UI" panose="020B0502040204020203" pitchFamily="34" charset="0"/>
                <a:cs typeface="Segoe UI" panose="020B0502040204020203" pitchFamily="34" charset="0"/>
              </a:rPr>
              <a:t>| </a:t>
            </a:r>
            <a:r>
              <a:rPr lang="en-GB" sz="1600" dirty="0">
                <a:solidFill>
                  <a:srgbClr val="002060"/>
                </a:solidFill>
                <a:latin typeface="Segoe UI" panose="020B0502040204020203" pitchFamily="34" charset="0"/>
                <a:cs typeface="Segoe UI" panose="020B0502040204020203" pitchFamily="34" charset="0"/>
              </a:rPr>
              <a:t>Integrated communications</a:t>
            </a: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a:p>
            <a:endParaRPr lang="en-GB" sz="1000" b="1" dirty="0">
              <a:latin typeface="Segoe UI" panose="020B0502040204020203" pitchFamily="34" charset="0"/>
              <a:cs typeface="Segoe UI" panose="020B0502040204020203" pitchFamily="34" charset="0"/>
            </a:endParaRPr>
          </a:p>
          <a:p>
            <a:r>
              <a:rPr lang="en-GB" sz="1000" i="1" dirty="0">
                <a:latin typeface="Segoe UI" panose="020B0502040204020203" pitchFamily="34" charset="0"/>
                <a:cs typeface="Segoe UI" panose="020B0502040204020203" pitchFamily="34" charset="0"/>
              </a:rPr>
              <a:t>Kindly note that this information is based on the features available in the tools as of June 2019. </a:t>
            </a:r>
            <a:endParaRPr lang="en-GB" sz="2000" b="1" dirty="0">
              <a:latin typeface="Segoe UI" panose="020B0502040204020203" pitchFamily="34" charset="0"/>
              <a:cs typeface="Segoe UI" panose="020B0502040204020203" pitchFamily="34" charset="0"/>
            </a:endParaRPr>
          </a:p>
        </p:txBody>
      </p:sp>
      <p:graphicFrame>
        <p:nvGraphicFramePr>
          <p:cNvPr id="2" name="Table 1">
            <a:extLst>
              <a:ext uri="{FF2B5EF4-FFF2-40B4-BE49-F238E27FC236}">
                <a16:creationId xmlns:a16="http://schemas.microsoft.com/office/drawing/2014/main" id="{E93A293E-A389-75B9-E47D-345CA4E5FFFA}"/>
              </a:ext>
            </a:extLst>
          </p:cNvPr>
          <p:cNvGraphicFramePr>
            <a:graphicFrameLocks noGrp="1"/>
          </p:cNvGraphicFramePr>
          <p:nvPr>
            <p:extLst>
              <p:ext uri="{D42A27DB-BD31-4B8C-83A1-F6EECF244321}">
                <p14:modId xmlns:p14="http://schemas.microsoft.com/office/powerpoint/2010/main" val="3971286138"/>
              </p:ext>
            </p:extLst>
          </p:nvPr>
        </p:nvGraphicFramePr>
        <p:xfrm>
          <a:off x="712765" y="3078627"/>
          <a:ext cx="7669984" cy="2410410"/>
        </p:xfrm>
        <a:graphic>
          <a:graphicData uri="http://schemas.openxmlformats.org/drawingml/2006/table">
            <a:tbl>
              <a:tblPr firstRow="1" firstCol="1" bandRow="1">
                <a:tableStyleId>{5C22544A-7EE6-4342-B048-85BDC9FD1C3A}</a:tableStyleId>
              </a:tblPr>
              <a:tblGrid>
                <a:gridCol w="1620870">
                  <a:extLst>
                    <a:ext uri="{9D8B030D-6E8A-4147-A177-3AD203B41FA5}">
                      <a16:colId xmlns:a16="http://schemas.microsoft.com/office/drawing/2014/main" val="3352187362"/>
                    </a:ext>
                  </a:extLst>
                </a:gridCol>
                <a:gridCol w="1620108">
                  <a:extLst>
                    <a:ext uri="{9D8B030D-6E8A-4147-A177-3AD203B41FA5}">
                      <a16:colId xmlns:a16="http://schemas.microsoft.com/office/drawing/2014/main" val="4064882082"/>
                    </a:ext>
                  </a:extLst>
                </a:gridCol>
                <a:gridCol w="1511897">
                  <a:extLst>
                    <a:ext uri="{9D8B030D-6E8A-4147-A177-3AD203B41FA5}">
                      <a16:colId xmlns:a16="http://schemas.microsoft.com/office/drawing/2014/main" val="1032895040"/>
                    </a:ext>
                  </a:extLst>
                </a:gridCol>
                <a:gridCol w="1404449">
                  <a:extLst>
                    <a:ext uri="{9D8B030D-6E8A-4147-A177-3AD203B41FA5}">
                      <a16:colId xmlns:a16="http://schemas.microsoft.com/office/drawing/2014/main" val="371892951"/>
                    </a:ext>
                  </a:extLst>
                </a:gridCol>
                <a:gridCol w="1512660">
                  <a:extLst>
                    <a:ext uri="{9D8B030D-6E8A-4147-A177-3AD203B41FA5}">
                      <a16:colId xmlns:a16="http://schemas.microsoft.com/office/drawing/2014/main" val="1978464852"/>
                    </a:ext>
                  </a:extLst>
                </a:gridCol>
              </a:tblGrid>
              <a:tr h="217888">
                <a:tc>
                  <a:txBody>
                    <a:bodyPr/>
                    <a:lstStyle/>
                    <a:p>
                      <a:pPr algn="ctr">
                        <a:lnSpc>
                          <a:spcPct val="110000"/>
                        </a:lnSpc>
                      </a:pPr>
                      <a:r>
                        <a:rPr lang="en-US" sz="900">
                          <a:effectLst/>
                        </a:rPr>
                        <a:t> </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900">
                          <a:effectLst/>
                        </a:rPr>
                        <a:t> </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900" dirty="0">
                          <a:effectLst/>
                        </a:rPr>
                        <a:t> </a:t>
                      </a:r>
                      <a:endParaRPr lang="en-GB" sz="9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900">
                          <a:effectLst/>
                        </a:rPr>
                        <a:t> </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900">
                          <a:effectLst/>
                        </a:rPr>
                        <a:t> </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9655015"/>
                  </a:ext>
                </a:extLst>
              </a:tr>
              <a:tr h="449418">
                <a:tc>
                  <a:txBody>
                    <a:bodyPr/>
                    <a:lstStyle/>
                    <a:p>
                      <a:pPr algn="ctr">
                        <a:lnSpc>
                          <a:spcPct val="110000"/>
                        </a:lnSpc>
                      </a:pPr>
                      <a:r>
                        <a:rPr lang="en-US" sz="900">
                          <a:effectLst/>
                        </a:rPr>
                        <a:t>Tool</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900">
                          <a:effectLst/>
                        </a:rPr>
                        <a:t>Audio-Visual Communication</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900">
                          <a:effectLst/>
                        </a:rPr>
                        <a:t>Whiteboard &amp; Annotations</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900" dirty="0">
                          <a:effectLst/>
                        </a:rPr>
                        <a:t>Mouse Cursor Control</a:t>
                      </a:r>
                      <a:endParaRPr lang="en-GB" sz="9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900" dirty="0">
                          <a:effectLst/>
                        </a:rPr>
                        <a:t>Ease of swapping Roles</a:t>
                      </a:r>
                      <a:endParaRPr lang="en-GB" sz="9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8234746"/>
                  </a:ext>
                </a:extLst>
              </a:tr>
              <a:tr h="217888">
                <a:tc>
                  <a:txBody>
                    <a:bodyPr/>
                    <a:lstStyle/>
                    <a:p>
                      <a:pPr algn="just">
                        <a:lnSpc>
                          <a:spcPct val="110000"/>
                        </a:lnSpc>
                      </a:pPr>
                      <a:r>
                        <a:rPr lang="en-US" sz="900">
                          <a:effectLst/>
                        </a:rPr>
                        <a:t>AdobeConnect</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3825393"/>
                  </a:ext>
                </a:extLst>
              </a:tr>
              <a:tr h="217888">
                <a:tc>
                  <a:txBody>
                    <a:bodyPr/>
                    <a:lstStyle/>
                    <a:p>
                      <a:pPr algn="just">
                        <a:lnSpc>
                          <a:spcPct val="110000"/>
                        </a:lnSpc>
                      </a:pPr>
                      <a:r>
                        <a:rPr lang="en-US" sz="900">
                          <a:effectLst/>
                        </a:rPr>
                        <a:t>GoToAssist</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ea typeface="Calibri" panose="020F0502020204030204" pitchFamily="34" charset="0"/>
                          <a:cs typeface="Times New Roman" panose="02020603050405020304" pitchFamily="18" charset="0"/>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9101232"/>
                  </a:ext>
                </a:extLst>
              </a:tr>
              <a:tr h="217888">
                <a:tc>
                  <a:txBody>
                    <a:bodyPr/>
                    <a:lstStyle/>
                    <a:p>
                      <a:pPr algn="just">
                        <a:lnSpc>
                          <a:spcPct val="110000"/>
                        </a:lnSpc>
                      </a:pPr>
                      <a:r>
                        <a:rPr lang="en-US" sz="900">
                          <a:effectLst/>
                        </a:rPr>
                        <a:t>Stride</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615095"/>
                  </a:ext>
                </a:extLst>
              </a:tr>
              <a:tr h="217888">
                <a:tc>
                  <a:txBody>
                    <a:bodyPr/>
                    <a:lstStyle/>
                    <a:p>
                      <a:pPr algn="just">
                        <a:lnSpc>
                          <a:spcPct val="110000"/>
                        </a:lnSpc>
                      </a:pPr>
                      <a:r>
                        <a:rPr lang="en-US" sz="900">
                          <a:effectLst/>
                        </a:rPr>
                        <a:t>Skype</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680778"/>
                  </a:ext>
                </a:extLst>
              </a:tr>
              <a:tr h="217888">
                <a:tc>
                  <a:txBody>
                    <a:bodyPr/>
                    <a:lstStyle/>
                    <a:p>
                      <a:pPr algn="just">
                        <a:lnSpc>
                          <a:spcPct val="110000"/>
                        </a:lnSpc>
                      </a:pPr>
                      <a:r>
                        <a:rPr lang="en-US" sz="900">
                          <a:effectLst/>
                        </a:rPr>
                        <a:t>TeamViewer</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ea typeface="Calibri" panose="020F0502020204030204" pitchFamily="34" charset="0"/>
                          <a:cs typeface="Times New Roman" panose="02020603050405020304" pitchFamily="18" charset="0"/>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835953"/>
                  </a:ext>
                </a:extLst>
              </a:tr>
              <a:tr h="217888">
                <a:tc>
                  <a:txBody>
                    <a:bodyPr/>
                    <a:lstStyle/>
                    <a:p>
                      <a:pPr algn="just">
                        <a:lnSpc>
                          <a:spcPct val="110000"/>
                        </a:lnSpc>
                      </a:pPr>
                      <a:r>
                        <a:rPr lang="en-US" sz="900" dirty="0">
                          <a:effectLst/>
                        </a:rPr>
                        <a:t>USETogether (</a:t>
                      </a:r>
                      <a:r>
                        <a:rPr lang="en-US" sz="900" dirty="0" err="1">
                          <a:effectLst/>
                        </a:rPr>
                        <a:t>Drovio</a:t>
                      </a:r>
                      <a:r>
                        <a:rPr lang="en-US" sz="900" dirty="0">
                          <a:effectLst/>
                        </a:rPr>
                        <a:t>)</a:t>
                      </a:r>
                      <a:endParaRPr lang="en-GB" sz="9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ea typeface="Calibri" panose="020F0502020204030204" pitchFamily="34" charset="0"/>
                          <a:cs typeface="Times New Roman" panose="02020603050405020304" pitchFamily="18" charset="0"/>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4299510"/>
                  </a:ext>
                </a:extLst>
              </a:tr>
              <a:tr h="217888">
                <a:tc>
                  <a:txBody>
                    <a:bodyPr/>
                    <a:lstStyle/>
                    <a:p>
                      <a:pPr algn="just">
                        <a:lnSpc>
                          <a:spcPct val="110000"/>
                        </a:lnSpc>
                      </a:pPr>
                      <a:r>
                        <a:rPr lang="en-US" sz="900">
                          <a:effectLst/>
                        </a:rPr>
                        <a:t>Zoom</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ea typeface="Calibri" panose="020F0502020204030204" pitchFamily="34" charset="0"/>
                          <a:cs typeface="Times New Roman" panose="02020603050405020304" pitchFamily="18" charset="0"/>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8424221"/>
                  </a:ext>
                </a:extLst>
              </a:tr>
              <a:tr h="217888">
                <a:tc>
                  <a:txBody>
                    <a:bodyPr/>
                    <a:lstStyle/>
                    <a:p>
                      <a:pPr algn="just">
                        <a:lnSpc>
                          <a:spcPct val="110000"/>
                        </a:lnSpc>
                      </a:pPr>
                      <a:r>
                        <a:rPr lang="en-US" sz="900">
                          <a:effectLst/>
                        </a:rPr>
                        <a:t>Microsoft Teams</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ea typeface="Calibri" panose="020F0502020204030204" pitchFamily="34" charset="0"/>
                          <a:cs typeface="Times New Roman" panose="02020603050405020304" pitchFamily="18" charset="0"/>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000" dirty="0">
                          <a:effectLst/>
                          <a:latin typeface="+mn-lt"/>
                        </a:rPr>
                        <a:t>x</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410587"/>
                  </a:ext>
                </a:extLst>
              </a:tr>
            </a:tbl>
          </a:graphicData>
        </a:graphic>
      </p:graphicFrame>
      <p:pic>
        <p:nvPicPr>
          <p:cNvPr id="3" name="Picture 8">
            <a:extLst>
              <a:ext uri="{FF2B5EF4-FFF2-40B4-BE49-F238E27FC236}">
                <a16:creationId xmlns:a16="http://schemas.microsoft.com/office/drawing/2014/main" id="{F04203E6-D4B8-CD6E-03FD-86C75D7F0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56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2B944-429A-4CAA-931D-19B5EC15B22A}"/>
              </a:ext>
            </a:extLst>
          </p:cNvPr>
          <p:cNvSpPr>
            <a:spLocks noGrp="1"/>
          </p:cNvSpPr>
          <p:nvPr>
            <p:ph type="ctrTitle"/>
          </p:nvPr>
        </p:nvSpPr>
        <p:spPr>
          <a:xfrm>
            <a:off x="416011" y="382771"/>
            <a:ext cx="5944596" cy="797959"/>
          </a:xfrm>
        </p:spPr>
        <p:txBody>
          <a:bodyPr/>
          <a:lstStyle/>
          <a:p>
            <a:pPr algn="ctr"/>
            <a:r>
              <a:rPr lang="en-GB" sz="3600" dirty="0"/>
              <a:t>How long for a pair to </a:t>
            </a:r>
            <a:r>
              <a:rPr lang="en-GB" sz="3600" dirty="0" err="1"/>
              <a:t>jel</a:t>
            </a:r>
            <a:r>
              <a:rPr lang="en-GB" sz="3600" dirty="0"/>
              <a:t>?</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416012" y="1291681"/>
            <a:ext cx="5310086" cy="4727380"/>
          </a:xfrm>
          <a:ln w="19050">
            <a:solidFill>
              <a:srgbClr val="FF7401"/>
            </a:solidFill>
          </a:ln>
        </p:spPr>
        <p:txBody>
          <a:bodyPr/>
          <a:lstStyle/>
          <a:p>
            <a:pPr algn="just">
              <a:spcBef>
                <a:spcPts val="2000"/>
              </a:spcBef>
              <a:buClr>
                <a:schemeClr val="accent4"/>
              </a:buClr>
              <a:buSzPct val="150000"/>
            </a:pPr>
            <a:r>
              <a:rPr lang="en-GB" sz="1600" dirty="0">
                <a:cs typeface="Segoe UI" panose="020B0502040204020203" pitchFamily="34" charset="0"/>
              </a:rPr>
              <a:t>"Pair </a:t>
            </a:r>
            <a:r>
              <a:rPr lang="en-GB" sz="1600" dirty="0" err="1">
                <a:cs typeface="Segoe UI" panose="020B0502040204020203" pitchFamily="34" charset="0"/>
              </a:rPr>
              <a:t>jelling</a:t>
            </a:r>
            <a:r>
              <a:rPr lang="en-GB" sz="1600" dirty="0">
                <a:cs typeface="Segoe UI" panose="020B0502040204020203" pitchFamily="34" charset="0"/>
              </a:rPr>
              <a:t>," the process where programmers transition from working alone to collaborating. As distance learning students often have limited interactions with their peers, it could lead to longer </a:t>
            </a:r>
            <a:r>
              <a:rPr lang="en-GB" sz="1600" dirty="0" err="1">
                <a:cs typeface="Segoe UI" panose="020B0502040204020203" pitchFamily="34" charset="0"/>
              </a:rPr>
              <a:t>jelling</a:t>
            </a:r>
            <a:r>
              <a:rPr lang="en-GB" sz="1600" dirty="0">
                <a:cs typeface="Segoe UI" panose="020B0502040204020203" pitchFamily="34" charset="0"/>
              </a:rPr>
              <a:t> and in turn less engagement with RPP. </a:t>
            </a:r>
          </a:p>
          <a:p>
            <a:pPr algn="just">
              <a:spcBef>
                <a:spcPts val="2000"/>
              </a:spcBef>
              <a:buClr>
                <a:schemeClr val="accent4"/>
              </a:buClr>
              <a:buSzPct val="150000"/>
            </a:pPr>
            <a:r>
              <a:rPr lang="en-GB" sz="1600" dirty="0">
                <a:cs typeface="Segoe UI" panose="020B0502040204020203" pitchFamily="34" charset="0"/>
              </a:rPr>
              <a:t>Our research aims to determine the duration of this </a:t>
            </a:r>
            <a:r>
              <a:rPr lang="en-GB" sz="1600" dirty="0" err="1">
                <a:cs typeface="Segoe UI" panose="020B0502040204020203" pitchFamily="34" charset="0"/>
              </a:rPr>
              <a:t>jelling</a:t>
            </a:r>
            <a:r>
              <a:rPr lang="en-GB" sz="1600" dirty="0">
                <a:cs typeface="Segoe UI" panose="020B0502040204020203" pitchFamily="34" charset="0"/>
              </a:rPr>
              <a:t> phase and analyse how different 'leadership styles,' as described by Kaur </a:t>
            </a:r>
            <a:r>
              <a:rPr lang="en-GB" sz="1600" dirty="0" err="1">
                <a:cs typeface="Segoe UI" panose="020B0502040204020203" pitchFamily="34" charset="0"/>
              </a:rPr>
              <a:t>Kuttal</a:t>
            </a:r>
            <a:r>
              <a:rPr lang="en-GB" sz="1600" dirty="0">
                <a:cs typeface="Segoe UI" panose="020B0502040204020203" pitchFamily="34" charset="0"/>
              </a:rPr>
              <a:t> et al., influence role-swapping and collaboration dynamics.</a:t>
            </a:r>
          </a:p>
          <a:p>
            <a:pPr marL="742939" lvl="1" indent="-285750">
              <a:buFont typeface="Arial" panose="020B0604020202020204" pitchFamily="34" charset="0"/>
              <a:buChar char="•"/>
            </a:pPr>
            <a:r>
              <a:rPr lang="en-GB" sz="1600" dirty="0">
                <a:cs typeface="Segoe UI" panose="020B0502040204020203" pitchFamily="34" charset="0"/>
              </a:rPr>
              <a:t>Democratic style (shares the decisions with the other partner)</a:t>
            </a:r>
          </a:p>
          <a:p>
            <a:pPr marL="742939" lvl="1" indent="-285750">
              <a:buFont typeface="Arial" panose="020B0604020202020204" pitchFamily="34" charset="0"/>
              <a:buChar char="•"/>
            </a:pPr>
            <a:r>
              <a:rPr lang="en-GB" sz="1600" dirty="0">
                <a:cs typeface="Segoe UI" panose="020B0502040204020203" pitchFamily="34" charset="0"/>
              </a:rPr>
              <a:t>Authoritative style (dominates the interactions)</a:t>
            </a:r>
          </a:p>
          <a:p>
            <a:pPr marL="742939" lvl="1" indent="-285750">
              <a:buFont typeface="Arial" panose="020B0604020202020204" pitchFamily="34" charset="0"/>
              <a:buChar char="•"/>
            </a:pPr>
            <a:r>
              <a:rPr lang="en-GB" sz="1600" dirty="0">
                <a:cs typeface="Segoe UI" panose="020B0502040204020203" pitchFamily="34" charset="0"/>
              </a:rPr>
              <a:t>Laissez-faire style (all decision-making is delegated to the other partner)</a:t>
            </a:r>
          </a:p>
          <a:p>
            <a:pPr marL="742939" lvl="1" indent="-285750">
              <a:buFont typeface="Arial" panose="020B0604020202020204" pitchFamily="34" charset="0"/>
              <a:buChar char="•"/>
            </a:pPr>
            <a:r>
              <a:rPr lang="en-GB" sz="1600" dirty="0">
                <a:cs typeface="Segoe UI" panose="020B0502040204020203" pitchFamily="34" charset="0"/>
              </a:rPr>
              <a:t>Paternalistic style (instructs the other partner)</a:t>
            </a: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p:txBody>
      </p:sp>
      <p:pic>
        <p:nvPicPr>
          <p:cNvPr id="3" name="Picture 8">
            <a:extLst>
              <a:ext uri="{FF2B5EF4-FFF2-40B4-BE49-F238E27FC236}">
                <a16:creationId xmlns:a16="http://schemas.microsoft.com/office/drawing/2014/main" id="{F04203E6-D4B8-CD6E-03FD-86C75D7F0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ap01">
            <a:extLst>
              <a:ext uri="{FF2B5EF4-FFF2-40B4-BE49-F238E27FC236}">
                <a16:creationId xmlns:a16="http://schemas.microsoft.com/office/drawing/2014/main" id="{2095F13E-8324-626D-AC64-9E48F8E7D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195" y="2201624"/>
            <a:ext cx="2760503" cy="303655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0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2B944-429A-4CAA-931D-19B5EC15B22A}"/>
              </a:ext>
            </a:extLst>
          </p:cNvPr>
          <p:cNvSpPr>
            <a:spLocks noGrp="1"/>
          </p:cNvSpPr>
          <p:nvPr>
            <p:ph type="ctrTitle"/>
          </p:nvPr>
        </p:nvSpPr>
        <p:spPr>
          <a:xfrm>
            <a:off x="416011" y="382771"/>
            <a:ext cx="5944596" cy="1002146"/>
          </a:xfrm>
        </p:spPr>
        <p:txBody>
          <a:bodyPr/>
          <a:lstStyle/>
          <a:p>
            <a:pPr algn="ctr"/>
            <a:r>
              <a:rPr lang="en-GB" sz="3600" dirty="0"/>
              <a:t>Are RPP Benefits significant to Students?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416011" y="1757779"/>
            <a:ext cx="5372230" cy="4261282"/>
          </a:xfrm>
          <a:ln w="19050">
            <a:solidFill>
              <a:srgbClr val="FF7401"/>
            </a:solidFill>
          </a:ln>
        </p:spPr>
        <p:txBody>
          <a:bodyPr/>
          <a:lstStyle/>
          <a:p>
            <a:pPr algn="just">
              <a:spcBef>
                <a:spcPts val="2000"/>
              </a:spcBef>
              <a:buClr>
                <a:schemeClr val="accent4"/>
              </a:buClr>
              <a:buSzPct val="150000"/>
            </a:pPr>
            <a:r>
              <a:rPr lang="en-GB" sz="1600" b="0" i="0" dirty="0">
                <a:effectLst/>
                <a:cs typeface="Arial" panose="020B0604020202020204" pitchFamily="34" charset="0"/>
              </a:rPr>
              <a:t>Remote Pair Programming (RPP) certainly comes with its own set of demands and challenges. There is a necessary investment of time and effort in learning new tools and technologies, scheduling sessions, preparing </a:t>
            </a:r>
            <a:r>
              <a:rPr lang="en-GB" sz="1600" dirty="0">
                <a:cs typeface="Arial" panose="020B0604020202020204" pitchFamily="34" charset="0"/>
              </a:rPr>
              <a:t>for the sessions etc </a:t>
            </a:r>
            <a:r>
              <a:rPr lang="en-GB" sz="1600" b="0" i="0" dirty="0">
                <a:effectLst/>
                <a:cs typeface="Arial" panose="020B0604020202020204" pitchFamily="34" charset="0"/>
              </a:rPr>
              <a:t>which could potentially be seen as an overhead by students. </a:t>
            </a:r>
          </a:p>
          <a:p>
            <a:pPr algn="just">
              <a:spcBef>
                <a:spcPts val="2000"/>
              </a:spcBef>
              <a:buClr>
                <a:schemeClr val="accent4"/>
              </a:buClr>
              <a:buSzPct val="150000"/>
            </a:pPr>
            <a:r>
              <a:rPr lang="en-GB" sz="1600" dirty="0">
                <a:cs typeface="Arial" panose="020B0604020202020204" pitchFamily="34" charset="0"/>
              </a:rPr>
              <a:t>We are keen to explore whether students, who are primarily involved in a self-study context where independent learning is the norm, still perceive and embrace the collaborative aspects positively. This insight will shed light on the adaptability of RPP methodologies in environments where individual learning is predominantly favoured.</a:t>
            </a:r>
            <a:endParaRPr lang="en-GB" sz="1600" b="1" dirty="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p:txBody>
      </p:sp>
      <p:pic>
        <p:nvPicPr>
          <p:cNvPr id="11" name="Picture 10">
            <a:extLst>
              <a:ext uri="{FF2B5EF4-FFF2-40B4-BE49-F238E27FC236}">
                <a16:creationId xmlns:a16="http://schemas.microsoft.com/office/drawing/2014/main" id="{6A282C1B-F8B3-42CB-B42D-CF5D2853A1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89" y="2610551"/>
            <a:ext cx="2555738" cy="2555738"/>
          </a:xfrm>
          <a:prstGeom prst="rect">
            <a:avLst/>
          </a:prstGeom>
        </p:spPr>
      </p:pic>
      <p:pic>
        <p:nvPicPr>
          <p:cNvPr id="3" name="Picture 8">
            <a:extLst>
              <a:ext uri="{FF2B5EF4-FFF2-40B4-BE49-F238E27FC236}">
                <a16:creationId xmlns:a16="http://schemas.microsoft.com/office/drawing/2014/main" id="{F04203E6-D4B8-CD6E-03FD-86C75D7F0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76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2B944-429A-4CAA-931D-19B5EC15B22A}"/>
              </a:ext>
            </a:extLst>
          </p:cNvPr>
          <p:cNvSpPr>
            <a:spLocks noGrp="1"/>
          </p:cNvSpPr>
          <p:nvPr>
            <p:ph type="ctrTitle"/>
          </p:nvPr>
        </p:nvSpPr>
        <p:spPr>
          <a:xfrm>
            <a:off x="416011" y="382771"/>
            <a:ext cx="5682948" cy="673672"/>
          </a:xfrm>
        </p:spPr>
        <p:txBody>
          <a:bodyPr/>
          <a:lstStyle/>
          <a:p>
            <a:pPr algn="ctr"/>
            <a:r>
              <a:rPr lang="en-GB" sz="3600" dirty="0"/>
              <a:t>Analysis &amp; Results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487032" y="1260631"/>
            <a:ext cx="8408393" cy="1367160"/>
          </a:xfrm>
          <a:ln w="19050">
            <a:solidFill>
              <a:srgbClr val="FF7401"/>
            </a:solidFill>
          </a:ln>
        </p:spPr>
        <p:txBody>
          <a:bodyPr/>
          <a:lstStyle/>
          <a:p>
            <a:r>
              <a:rPr lang="en-GB" sz="2000" b="1" dirty="0">
                <a:latin typeface="Segoe UI" panose="020B0502040204020203" pitchFamily="34" charset="0"/>
                <a:cs typeface="Segoe UI" panose="020B0502040204020203" pitchFamily="34" charset="0"/>
              </a:rPr>
              <a:t>Using Collaboration Tools</a:t>
            </a:r>
          </a:p>
          <a:p>
            <a:pPr algn="just"/>
            <a:r>
              <a:rPr lang="en-GB" dirty="0">
                <a:latin typeface="Arial" panose="020B0604020202020204" pitchFamily="34" charset="0"/>
                <a:cs typeface="Arial" panose="020B0604020202020204" pitchFamily="34" charset="0"/>
              </a:rPr>
              <a:t>We analysed the students' feedback using both qualitative insights from their reflective journals and quantitative as well as qualitative data from the final survey. The survey responses, measured on a Likert scale ranging from 1 to 5, were evaluated using median values to indicate central tendencies and the interquartile range (IQR) to denote response dispersion. The results highlight consensus (IQR &lt; 2) on positive (median ≥ 4) or negative (median ≤ 2) perceptions of the statements provided. Text boxes in the survey allowed for detailed student responses.</a:t>
            </a:r>
            <a:endParaRPr lang="en-GB" sz="2000" b="1" dirty="0">
              <a:latin typeface="Segoe UI" panose="020B0502040204020203" pitchFamily="34" charset="0"/>
              <a:cs typeface="Segoe UI" panose="020B0502040204020203" pitchFamily="34" charset="0"/>
            </a:endParaRPr>
          </a:p>
        </p:txBody>
      </p:sp>
      <p:pic>
        <p:nvPicPr>
          <p:cNvPr id="3" name="Picture 8">
            <a:extLst>
              <a:ext uri="{FF2B5EF4-FFF2-40B4-BE49-F238E27FC236}">
                <a16:creationId xmlns:a16="http://schemas.microsoft.com/office/drawing/2014/main" id="{F04203E6-D4B8-CD6E-03FD-86C75D7F0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936B85-C99C-CD49-5793-412313D4870B}"/>
              </a:ext>
            </a:extLst>
          </p:cNvPr>
          <p:cNvPicPr>
            <a:picLocks noChangeAspect="1"/>
          </p:cNvPicPr>
          <p:nvPr/>
        </p:nvPicPr>
        <p:blipFill>
          <a:blip r:embed="rId3"/>
          <a:stretch>
            <a:fillRect/>
          </a:stretch>
        </p:blipFill>
        <p:spPr>
          <a:xfrm>
            <a:off x="487032" y="2760955"/>
            <a:ext cx="5611927" cy="3407827"/>
          </a:xfrm>
          <a:prstGeom prst="rect">
            <a:avLst/>
          </a:prstGeom>
        </p:spPr>
      </p:pic>
      <p:sp>
        <p:nvSpPr>
          <p:cNvPr id="7" name="TextBox 6">
            <a:extLst>
              <a:ext uri="{FF2B5EF4-FFF2-40B4-BE49-F238E27FC236}">
                <a16:creationId xmlns:a16="http://schemas.microsoft.com/office/drawing/2014/main" id="{4EE502A8-26EC-09F3-2526-8D8F39F11CD9}"/>
              </a:ext>
            </a:extLst>
          </p:cNvPr>
          <p:cNvSpPr txBox="1"/>
          <p:nvPr/>
        </p:nvSpPr>
        <p:spPr>
          <a:xfrm>
            <a:off x="6098959" y="3112291"/>
            <a:ext cx="2796465" cy="2492990"/>
          </a:xfrm>
          <a:prstGeom prst="rect">
            <a:avLst/>
          </a:prstGeom>
          <a:noFill/>
        </p:spPr>
        <p:txBody>
          <a:bodyPr wrap="square" rtlCol="0">
            <a:spAutoFit/>
          </a:bodyPr>
          <a:lstStyle/>
          <a:p>
            <a:pPr algn="just"/>
            <a:r>
              <a:rPr lang="en-GB" sz="1200" dirty="0"/>
              <a:t>Most students found USETogether(</a:t>
            </a:r>
            <a:r>
              <a:rPr lang="en-GB" sz="1200" dirty="0" err="1"/>
              <a:t>Drovio</a:t>
            </a:r>
            <a:r>
              <a:rPr lang="en-GB" sz="1200" dirty="0"/>
              <a:t>) and Microsoft Teams user-friendly and with satisfactory audio-visual quality. Teams offered better recording functions compared to USETogether, which is specifically designed for RPP. Despite varied experiences with system stability (IQR=2), initial feedback hints at the potential viability of generic collaboration tools like Teams for RPP, though the limited responses restrict conclusive remarks.</a:t>
            </a:r>
          </a:p>
        </p:txBody>
      </p:sp>
    </p:spTree>
    <p:extLst>
      <p:ext uri="{BB962C8B-B14F-4D97-AF65-F5344CB8AC3E}">
        <p14:creationId xmlns:p14="http://schemas.microsoft.com/office/powerpoint/2010/main" val="223068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2B944-429A-4CAA-931D-19B5EC15B22A}"/>
              </a:ext>
            </a:extLst>
          </p:cNvPr>
          <p:cNvSpPr>
            <a:spLocks noGrp="1"/>
          </p:cNvSpPr>
          <p:nvPr>
            <p:ph type="ctrTitle"/>
          </p:nvPr>
        </p:nvSpPr>
        <p:spPr>
          <a:xfrm>
            <a:off x="416011" y="382771"/>
            <a:ext cx="5682948" cy="673672"/>
          </a:xfrm>
        </p:spPr>
        <p:txBody>
          <a:bodyPr/>
          <a:lstStyle/>
          <a:p>
            <a:pPr algn="ctr"/>
            <a:r>
              <a:rPr lang="en-GB" sz="3600" dirty="0"/>
              <a:t>Analysis &amp; Results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487032" y="1260631"/>
            <a:ext cx="8408393" cy="1047563"/>
          </a:xfrm>
          <a:ln w="19050">
            <a:solidFill>
              <a:srgbClr val="FF7401"/>
            </a:solidFill>
          </a:ln>
        </p:spPr>
        <p:txBody>
          <a:bodyPr/>
          <a:lstStyle/>
          <a:p>
            <a:r>
              <a:rPr lang="en-GB" sz="2000" b="1" dirty="0">
                <a:latin typeface="Segoe UI" panose="020B0502040204020203" pitchFamily="34" charset="0"/>
                <a:cs typeface="Segoe UI" panose="020B0502040204020203" pitchFamily="34" charset="0"/>
              </a:rPr>
              <a:t>Pair </a:t>
            </a:r>
            <a:r>
              <a:rPr lang="en-GB" sz="2000" b="1" dirty="0" err="1">
                <a:latin typeface="Segoe UI" panose="020B0502040204020203" pitchFamily="34" charset="0"/>
                <a:cs typeface="Segoe UI" panose="020B0502040204020203" pitchFamily="34" charset="0"/>
              </a:rPr>
              <a:t>jelling</a:t>
            </a:r>
            <a:r>
              <a:rPr lang="en-GB" sz="2000" b="1" dirty="0">
                <a:latin typeface="Segoe UI" panose="020B0502040204020203" pitchFamily="34" charset="0"/>
                <a:cs typeface="Segoe UI" panose="020B0502040204020203" pitchFamily="34" charset="0"/>
              </a:rPr>
              <a:t> period &amp; leadership style</a:t>
            </a:r>
          </a:p>
          <a:p>
            <a:pPr algn="just"/>
            <a:r>
              <a:rPr lang="en-GB" dirty="0">
                <a:latin typeface="Arial" panose="020B0604020202020204" pitchFamily="34" charset="0"/>
                <a:cs typeface="Arial" panose="020B0604020202020204" pitchFamily="34" charset="0"/>
              </a:rPr>
              <a:t>The observed interaction styles and the skill levels reported in the pre-study questionnaire were analysed to evaluate their influence on pair </a:t>
            </a:r>
            <a:r>
              <a:rPr lang="en-GB" dirty="0" err="1">
                <a:latin typeface="Arial" panose="020B0604020202020204" pitchFamily="34" charset="0"/>
                <a:cs typeface="Arial" panose="020B0604020202020204" pitchFamily="34" charset="0"/>
              </a:rPr>
              <a:t>jelling</a:t>
            </a:r>
            <a:r>
              <a:rPr lang="en-GB" dirty="0">
                <a:latin typeface="Arial" panose="020B0604020202020204" pitchFamily="34" charset="0"/>
                <a:cs typeface="Arial" panose="020B0604020202020204" pitchFamily="34" charset="0"/>
              </a:rPr>
              <a:t>. The end of study survey asked about the students' perceived duration to achieve </a:t>
            </a:r>
            <a:r>
              <a:rPr lang="en-GB" dirty="0" err="1">
                <a:latin typeface="Arial" panose="020B0604020202020204" pitchFamily="34" charset="0"/>
                <a:cs typeface="Arial" panose="020B0604020202020204" pitchFamily="34" charset="0"/>
              </a:rPr>
              <a:t>jelling</a:t>
            </a:r>
            <a:r>
              <a:rPr lang="en-GB" dirty="0">
                <a:latin typeface="Arial" panose="020B0604020202020204" pitchFamily="34" charset="0"/>
                <a:cs typeface="Arial" panose="020B0604020202020204" pitchFamily="34" charset="0"/>
              </a:rPr>
              <a:t>, with the responses corroborating the observations made during the online sessions, as delineated in the final column table. </a:t>
            </a:r>
            <a:endParaRPr lang="en-GB" sz="2000" b="1" dirty="0">
              <a:latin typeface="Segoe UI" panose="020B0502040204020203" pitchFamily="34" charset="0"/>
              <a:cs typeface="Segoe UI" panose="020B0502040204020203" pitchFamily="34" charset="0"/>
            </a:endParaRPr>
          </a:p>
        </p:txBody>
      </p:sp>
      <p:pic>
        <p:nvPicPr>
          <p:cNvPr id="3" name="Picture 8">
            <a:extLst>
              <a:ext uri="{FF2B5EF4-FFF2-40B4-BE49-F238E27FC236}">
                <a16:creationId xmlns:a16="http://schemas.microsoft.com/office/drawing/2014/main" id="{F04203E6-D4B8-CD6E-03FD-86C75D7F0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E502A8-26EC-09F3-2526-8D8F39F11CD9}"/>
              </a:ext>
            </a:extLst>
          </p:cNvPr>
          <p:cNvSpPr txBox="1"/>
          <p:nvPr/>
        </p:nvSpPr>
        <p:spPr>
          <a:xfrm>
            <a:off x="424890" y="4983843"/>
            <a:ext cx="8470534" cy="1015663"/>
          </a:xfrm>
          <a:prstGeom prst="rect">
            <a:avLst/>
          </a:prstGeom>
          <a:noFill/>
        </p:spPr>
        <p:txBody>
          <a:bodyPr wrap="square" rtlCol="0">
            <a:spAutoFit/>
          </a:bodyPr>
          <a:lstStyle/>
          <a:p>
            <a:pPr algn="just"/>
            <a:r>
              <a:rPr lang="en-GB" sz="1200" dirty="0"/>
              <a:t>The data implies that pairs with homogeneous styles tend to </a:t>
            </a:r>
            <a:r>
              <a:rPr lang="en-GB" sz="1200" dirty="0" err="1"/>
              <a:t>jel</a:t>
            </a:r>
            <a:r>
              <a:rPr lang="en-GB" sz="1200" dirty="0"/>
              <a:t> quickest. Despite literature suggesting a preference for collaborating with equal skill levels, the study found that the alignment of leadership styles had a more significant impact on the speed of </a:t>
            </a:r>
            <a:r>
              <a:rPr lang="en-GB" sz="1200" dirty="0" err="1"/>
              <a:t>jelling</a:t>
            </a:r>
            <a:r>
              <a:rPr lang="en-GB" sz="1200" dirty="0"/>
              <a:t> (Beta and Epsilon Group). In the observed cases, pair interaction styles remained constant until </a:t>
            </a:r>
            <a:r>
              <a:rPr lang="en-GB" sz="1200" dirty="0" err="1"/>
              <a:t>jelling</a:t>
            </a:r>
            <a:r>
              <a:rPr lang="en-GB" sz="1200" dirty="0"/>
              <a:t> occurred, after which a more adaptive and fluid dynamic was noted. It is highlighted that while remote teams can establish trust quickly, this trust is fragile and crucial to the success of the collaboration.</a:t>
            </a:r>
          </a:p>
        </p:txBody>
      </p:sp>
      <p:graphicFrame>
        <p:nvGraphicFramePr>
          <p:cNvPr id="2" name="Table 1">
            <a:extLst>
              <a:ext uri="{FF2B5EF4-FFF2-40B4-BE49-F238E27FC236}">
                <a16:creationId xmlns:a16="http://schemas.microsoft.com/office/drawing/2014/main" id="{9852FBAC-7415-D4BA-3469-A309AA5467F1}"/>
              </a:ext>
            </a:extLst>
          </p:cNvPr>
          <p:cNvGraphicFramePr>
            <a:graphicFrameLocks noGrp="1"/>
          </p:cNvGraphicFramePr>
          <p:nvPr>
            <p:extLst>
              <p:ext uri="{D42A27DB-BD31-4B8C-83A1-F6EECF244321}">
                <p14:modId xmlns:p14="http://schemas.microsoft.com/office/powerpoint/2010/main" val="1557863873"/>
              </p:ext>
            </p:extLst>
          </p:nvPr>
        </p:nvGraphicFramePr>
        <p:xfrm>
          <a:off x="487032" y="2564431"/>
          <a:ext cx="8408392" cy="1985377"/>
        </p:xfrm>
        <a:graphic>
          <a:graphicData uri="http://schemas.openxmlformats.org/drawingml/2006/table">
            <a:tbl>
              <a:tblPr firstRow="1" firstCol="1" bandRow="1">
                <a:tableStyleId>{5C22544A-7EE6-4342-B048-85BDC9FD1C3A}</a:tableStyleId>
              </a:tblPr>
              <a:tblGrid>
                <a:gridCol w="889007">
                  <a:extLst>
                    <a:ext uri="{9D8B030D-6E8A-4147-A177-3AD203B41FA5}">
                      <a16:colId xmlns:a16="http://schemas.microsoft.com/office/drawing/2014/main" val="3388012772"/>
                    </a:ext>
                  </a:extLst>
                </a:gridCol>
                <a:gridCol w="754602">
                  <a:extLst>
                    <a:ext uri="{9D8B030D-6E8A-4147-A177-3AD203B41FA5}">
                      <a16:colId xmlns:a16="http://schemas.microsoft.com/office/drawing/2014/main" val="3870670364"/>
                    </a:ext>
                  </a:extLst>
                </a:gridCol>
                <a:gridCol w="736846">
                  <a:extLst>
                    <a:ext uri="{9D8B030D-6E8A-4147-A177-3AD203B41FA5}">
                      <a16:colId xmlns:a16="http://schemas.microsoft.com/office/drawing/2014/main" val="3112202835"/>
                    </a:ext>
                  </a:extLst>
                </a:gridCol>
                <a:gridCol w="1038688">
                  <a:extLst>
                    <a:ext uri="{9D8B030D-6E8A-4147-A177-3AD203B41FA5}">
                      <a16:colId xmlns:a16="http://schemas.microsoft.com/office/drawing/2014/main" val="3940336861"/>
                    </a:ext>
                  </a:extLst>
                </a:gridCol>
                <a:gridCol w="1056442">
                  <a:extLst>
                    <a:ext uri="{9D8B030D-6E8A-4147-A177-3AD203B41FA5}">
                      <a16:colId xmlns:a16="http://schemas.microsoft.com/office/drawing/2014/main" val="3307210161"/>
                    </a:ext>
                  </a:extLst>
                </a:gridCol>
                <a:gridCol w="1136342">
                  <a:extLst>
                    <a:ext uri="{9D8B030D-6E8A-4147-A177-3AD203B41FA5}">
                      <a16:colId xmlns:a16="http://schemas.microsoft.com/office/drawing/2014/main" val="1267297995"/>
                    </a:ext>
                  </a:extLst>
                </a:gridCol>
                <a:gridCol w="1127464">
                  <a:extLst>
                    <a:ext uri="{9D8B030D-6E8A-4147-A177-3AD203B41FA5}">
                      <a16:colId xmlns:a16="http://schemas.microsoft.com/office/drawing/2014/main" val="3541453697"/>
                    </a:ext>
                  </a:extLst>
                </a:gridCol>
                <a:gridCol w="1669001">
                  <a:extLst>
                    <a:ext uri="{9D8B030D-6E8A-4147-A177-3AD203B41FA5}">
                      <a16:colId xmlns:a16="http://schemas.microsoft.com/office/drawing/2014/main" val="3499760969"/>
                    </a:ext>
                  </a:extLst>
                </a:gridCol>
              </a:tblGrid>
              <a:tr h="62953">
                <a:tc>
                  <a:txBody>
                    <a:bodyPr/>
                    <a:lstStyle/>
                    <a:p>
                      <a:pPr algn="ctr">
                        <a:lnSpc>
                          <a:spcPct val="110000"/>
                        </a:lnSpc>
                      </a:pPr>
                      <a:r>
                        <a:rPr lang="en-US" sz="100">
                          <a:ln>
                            <a:noFill/>
                          </a:ln>
                          <a:effectLst/>
                        </a:rPr>
                        <a:t> </a:t>
                      </a:r>
                      <a:endParaRPr lang="en-GB" sz="4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gridSpan="2">
                  <a:txBody>
                    <a:bodyPr/>
                    <a:lstStyle/>
                    <a:p>
                      <a:pPr algn="ctr">
                        <a:lnSpc>
                          <a:spcPct val="110000"/>
                        </a:lnSpc>
                      </a:pPr>
                      <a:r>
                        <a:rPr lang="en-US" sz="100">
                          <a:ln>
                            <a:noFill/>
                          </a:ln>
                          <a:effectLst/>
                        </a:rPr>
                        <a:t> </a:t>
                      </a:r>
                      <a:endParaRPr lang="en-GB" sz="4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hMerge="1">
                  <a:txBody>
                    <a:bodyPr/>
                    <a:lstStyle/>
                    <a:p>
                      <a:endParaRPr lang="en-GB"/>
                    </a:p>
                  </a:txBody>
                  <a:tcPr/>
                </a:tc>
                <a:tc gridSpan="2">
                  <a:txBody>
                    <a:bodyPr/>
                    <a:lstStyle/>
                    <a:p>
                      <a:pPr algn="ctr">
                        <a:lnSpc>
                          <a:spcPct val="110000"/>
                        </a:lnSpc>
                      </a:pPr>
                      <a:r>
                        <a:rPr lang="en-US" sz="100">
                          <a:ln>
                            <a:noFill/>
                          </a:ln>
                          <a:effectLst/>
                        </a:rPr>
                        <a:t> </a:t>
                      </a:r>
                      <a:endParaRPr lang="en-GB" sz="4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hMerge="1">
                  <a:txBody>
                    <a:bodyPr/>
                    <a:lstStyle/>
                    <a:p>
                      <a:endParaRPr lang="en-GB"/>
                    </a:p>
                  </a:txBody>
                  <a:tcPr/>
                </a:tc>
                <a:tc gridSpan="2">
                  <a:txBody>
                    <a:bodyPr/>
                    <a:lstStyle/>
                    <a:p>
                      <a:pPr algn="ctr">
                        <a:lnSpc>
                          <a:spcPct val="110000"/>
                        </a:lnSpc>
                      </a:pPr>
                      <a:r>
                        <a:rPr lang="en-US" sz="100">
                          <a:ln>
                            <a:noFill/>
                          </a:ln>
                          <a:effectLst/>
                        </a:rPr>
                        <a:t> </a:t>
                      </a:r>
                      <a:endParaRPr lang="en-GB" sz="4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hMerge="1">
                  <a:txBody>
                    <a:bodyPr/>
                    <a:lstStyle/>
                    <a:p>
                      <a:endParaRPr lang="en-GB"/>
                    </a:p>
                  </a:txBody>
                  <a:tcPr/>
                </a:tc>
                <a:tc>
                  <a:txBody>
                    <a:bodyPr/>
                    <a:lstStyle/>
                    <a:p>
                      <a:pPr algn="ctr">
                        <a:lnSpc>
                          <a:spcPct val="110000"/>
                        </a:lnSpc>
                      </a:pPr>
                      <a:r>
                        <a:rPr lang="en-US" sz="100">
                          <a:ln>
                            <a:noFill/>
                          </a:ln>
                          <a:effectLst/>
                        </a:rPr>
                        <a:t> </a:t>
                      </a:r>
                      <a:endParaRPr lang="en-GB" sz="4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extLst>
                  <a:ext uri="{0D108BD9-81ED-4DB2-BD59-A6C34878D82A}">
                    <a16:rowId xmlns:a16="http://schemas.microsoft.com/office/drawing/2014/main" val="3157728469"/>
                  </a:ext>
                </a:extLst>
              </a:tr>
              <a:tr h="241321">
                <a:tc rowSpan="2">
                  <a:txBody>
                    <a:bodyPr/>
                    <a:lstStyle/>
                    <a:p>
                      <a:pPr algn="ctr">
                        <a:lnSpc>
                          <a:spcPct val="110000"/>
                        </a:lnSpc>
                      </a:pPr>
                      <a:r>
                        <a:rPr lang="en-US" sz="1200" dirty="0">
                          <a:ln>
                            <a:noFill/>
                          </a:ln>
                          <a:effectLst/>
                        </a:rPr>
                        <a:t>Pair</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gridSpan="2">
                  <a:txBody>
                    <a:bodyPr/>
                    <a:lstStyle/>
                    <a:p>
                      <a:pPr algn="ctr">
                        <a:lnSpc>
                          <a:spcPct val="110000"/>
                        </a:lnSpc>
                      </a:pPr>
                      <a:r>
                        <a:rPr lang="en-US" sz="1200" dirty="0">
                          <a:ln>
                            <a:noFill/>
                          </a:ln>
                          <a:effectLst/>
                        </a:rPr>
                        <a:t>Gender</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hMerge="1">
                  <a:txBody>
                    <a:bodyPr/>
                    <a:lstStyle/>
                    <a:p>
                      <a:endParaRPr lang="en-GB"/>
                    </a:p>
                  </a:txBody>
                  <a:tcPr/>
                </a:tc>
                <a:tc gridSpan="2">
                  <a:txBody>
                    <a:bodyPr/>
                    <a:lstStyle/>
                    <a:p>
                      <a:pPr algn="ctr">
                        <a:lnSpc>
                          <a:spcPct val="110000"/>
                        </a:lnSpc>
                      </a:pPr>
                      <a:r>
                        <a:rPr lang="en-US" sz="1200" dirty="0">
                          <a:ln>
                            <a:noFill/>
                          </a:ln>
                          <a:effectLst/>
                        </a:rPr>
                        <a:t>Leadership Style</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hMerge="1">
                  <a:txBody>
                    <a:bodyPr/>
                    <a:lstStyle/>
                    <a:p>
                      <a:endParaRPr lang="en-GB"/>
                    </a:p>
                  </a:txBody>
                  <a:tcPr/>
                </a:tc>
                <a:tc gridSpan="2">
                  <a:txBody>
                    <a:bodyPr/>
                    <a:lstStyle/>
                    <a:p>
                      <a:pPr algn="ctr">
                        <a:lnSpc>
                          <a:spcPct val="110000"/>
                        </a:lnSpc>
                      </a:pPr>
                      <a:r>
                        <a:rPr lang="en-US" sz="1200" dirty="0">
                          <a:ln>
                            <a:noFill/>
                          </a:ln>
                          <a:effectLst/>
                        </a:rPr>
                        <a:t>Skills Level </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hMerge="1">
                  <a:txBody>
                    <a:bodyPr/>
                    <a:lstStyle/>
                    <a:p>
                      <a:endParaRPr lang="en-GB"/>
                    </a:p>
                  </a:txBody>
                  <a:tcPr/>
                </a:tc>
                <a:tc rowSpan="2">
                  <a:txBody>
                    <a:bodyPr/>
                    <a:lstStyle/>
                    <a:p>
                      <a:pPr algn="ctr">
                        <a:lnSpc>
                          <a:spcPct val="110000"/>
                        </a:lnSpc>
                      </a:pPr>
                      <a:r>
                        <a:rPr lang="en-US" sz="1200">
                          <a:ln>
                            <a:noFill/>
                          </a:ln>
                          <a:effectLst/>
                        </a:rPr>
                        <a:t>Sessions before</a:t>
                      </a:r>
                      <a:endParaRPr lang="en-GB" sz="1200">
                        <a:effectLst/>
                      </a:endParaRPr>
                    </a:p>
                    <a:p>
                      <a:pPr algn="ctr">
                        <a:lnSpc>
                          <a:spcPct val="110000"/>
                        </a:lnSpc>
                      </a:pPr>
                      <a:r>
                        <a:rPr lang="en-US" sz="1200">
                          <a:ln>
                            <a:noFill/>
                          </a:ln>
                          <a:effectLst/>
                        </a:rPr>
                        <a:t>jelling</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extLst>
                  <a:ext uri="{0D108BD9-81ED-4DB2-BD59-A6C34878D82A}">
                    <a16:rowId xmlns:a16="http://schemas.microsoft.com/office/drawing/2014/main" val="70340482"/>
                  </a:ext>
                </a:extLst>
              </a:tr>
              <a:tr h="290347">
                <a:tc vMerge="1">
                  <a:txBody>
                    <a:bodyPr/>
                    <a:lstStyle/>
                    <a:p>
                      <a:endParaRPr lang="en-GB"/>
                    </a:p>
                  </a:txBody>
                  <a:tcPr/>
                </a:tc>
                <a:tc>
                  <a:txBody>
                    <a:bodyPr/>
                    <a:lstStyle/>
                    <a:p>
                      <a:pPr algn="just">
                        <a:lnSpc>
                          <a:spcPct val="110000"/>
                        </a:lnSpc>
                      </a:pPr>
                      <a:r>
                        <a:rPr lang="en-US" sz="1200" dirty="0">
                          <a:ln>
                            <a:noFill/>
                          </a:ln>
                          <a:effectLst/>
                        </a:rPr>
                        <a:t>P1</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P2</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P1</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P2</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P1</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P2</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vMerge="1">
                  <a:txBody>
                    <a:bodyPr/>
                    <a:lstStyle/>
                    <a:p>
                      <a:endParaRPr lang="en-GB"/>
                    </a:p>
                  </a:txBody>
                  <a:tcPr/>
                </a:tc>
                <a:extLst>
                  <a:ext uri="{0D108BD9-81ED-4DB2-BD59-A6C34878D82A}">
                    <a16:rowId xmlns:a16="http://schemas.microsoft.com/office/drawing/2014/main" val="974739188"/>
                  </a:ext>
                </a:extLst>
              </a:tr>
              <a:tr h="257756">
                <a:tc>
                  <a:txBody>
                    <a:bodyPr/>
                    <a:lstStyle/>
                    <a:p>
                      <a:pPr algn="just">
                        <a:lnSpc>
                          <a:spcPct val="110000"/>
                        </a:lnSpc>
                      </a:pPr>
                      <a:r>
                        <a:rPr lang="en-US" sz="1200">
                          <a:ln>
                            <a:noFill/>
                          </a:ln>
                          <a:effectLst/>
                        </a:rPr>
                        <a:t>Alpha</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Democratic</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Authoritative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Novice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Intermediate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ctr">
                        <a:lnSpc>
                          <a:spcPct val="110000"/>
                        </a:lnSpc>
                      </a:pPr>
                      <a:r>
                        <a:rPr lang="en-US" sz="1200">
                          <a:ln>
                            <a:noFill/>
                          </a:ln>
                          <a:effectLst/>
                        </a:rPr>
                        <a:t>2</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extLst>
                  <a:ext uri="{0D108BD9-81ED-4DB2-BD59-A6C34878D82A}">
                    <a16:rowId xmlns:a16="http://schemas.microsoft.com/office/drawing/2014/main" val="4211892249"/>
                  </a:ext>
                </a:extLst>
              </a:tr>
              <a:tr h="359732">
                <a:tc>
                  <a:txBody>
                    <a:bodyPr/>
                    <a:lstStyle/>
                    <a:p>
                      <a:pPr algn="just">
                        <a:lnSpc>
                          <a:spcPct val="110000"/>
                        </a:lnSpc>
                      </a:pPr>
                      <a:r>
                        <a:rPr lang="en-US" sz="1200">
                          <a:ln>
                            <a:noFill/>
                          </a:ln>
                          <a:effectLst/>
                        </a:rPr>
                        <a:t>Beta</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Democratic</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Authoritative</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Novice</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Novice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ctr">
                        <a:lnSpc>
                          <a:spcPct val="110000"/>
                        </a:lnSpc>
                      </a:pPr>
                      <a:r>
                        <a:rPr lang="en-US" sz="1200">
                          <a:ln>
                            <a:noFill/>
                          </a:ln>
                          <a:effectLst/>
                        </a:rPr>
                        <a:t>3</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extLst>
                  <a:ext uri="{0D108BD9-81ED-4DB2-BD59-A6C34878D82A}">
                    <a16:rowId xmlns:a16="http://schemas.microsoft.com/office/drawing/2014/main" val="476512680"/>
                  </a:ext>
                </a:extLst>
              </a:tr>
              <a:tr h="257756">
                <a:tc>
                  <a:txBody>
                    <a:bodyPr/>
                    <a:lstStyle/>
                    <a:p>
                      <a:pPr algn="just">
                        <a:lnSpc>
                          <a:spcPct val="110000"/>
                        </a:lnSpc>
                      </a:pPr>
                      <a:r>
                        <a:rPr lang="en-US" sz="1200">
                          <a:ln>
                            <a:noFill/>
                          </a:ln>
                          <a:effectLst/>
                        </a:rPr>
                        <a:t>Delta</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Democratic</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Democratic</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Intermediate</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Novice</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ctr">
                        <a:lnSpc>
                          <a:spcPct val="110000"/>
                        </a:lnSpc>
                      </a:pPr>
                      <a:r>
                        <a:rPr lang="en-US" sz="1200">
                          <a:ln>
                            <a:noFill/>
                          </a:ln>
                          <a:effectLst/>
                        </a:rPr>
                        <a:t>1</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extLst>
                  <a:ext uri="{0D108BD9-81ED-4DB2-BD59-A6C34878D82A}">
                    <a16:rowId xmlns:a16="http://schemas.microsoft.com/office/drawing/2014/main" val="234794494"/>
                  </a:ext>
                </a:extLst>
              </a:tr>
              <a:tr h="257756">
                <a:tc>
                  <a:txBody>
                    <a:bodyPr/>
                    <a:lstStyle/>
                    <a:p>
                      <a:pPr algn="just">
                        <a:lnSpc>
                          <a:spcPct val="110000"/>
                        </a:lnSpc>
                      </a:pPr>
                      <a:r>
                        <a:rPr lang="en-US" sz="1200">
                          <a:ln>
                            <a:noFill/>
                          </a:ln>
                          <a:effectLst/>
                        </a:rPr>
                        <a:t>Epsilon</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Female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Female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Democratic</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Democratic</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Novice</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Novice</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ctr">
                        <a:lnSpc>
                          <a:spcPct val="110000"/>
                        </a:lnSpc>
                      </a:pPr>
                      <a:r>
                        <a:rPr lang="en-US" sz="1200" dirty="0">
                          <a:ln>
                            <a:noFill/>
                          </a:ln>
                          <a:effectLst/>
                        </a:rPr>
                        <a:t>1</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extLst>
                  <a:ext uri="{0D108BD9-81ED-4DB2-BD59-A6C34878D82A}">
                    <a16:rowId xmlns:a16="http://schemas.microsoft.com/office/drawing/2014/main" val="765707521"/>
                  </a:ext>
                </a:extLst>
              </a:tr>
              <a:tr h="257756">
                <a:tc>
                  <a:txBody>
                    <a:bodyPr/>
                    <a:lstStyle/>
                    <a:p>
                      <a:pPr algn="just">
                        <a:lnSpc>
                          <a:spcPct val="110000"/>
                        </a:lnSpc>
                      </a:pPr>
                      <a:r>
                        <a:rPr lang="en-US" sz="1200">
                          <a:ln>
                            <a:noFill/>
                          </a:ln>
                          <a:effectLst/>
                        </a:rPr>
                        <a:t>Gamma</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Female</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Democratic</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a:ln>
                            <a:noFill/>
                          </a:ln>
                          <a:effectLst/>
                        </a:rPr>
                        <a:t>Paternalistic</a:t>
                      </a:r>
                      <a:endParaRPr lang="en-GB" sz="120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Advanced</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just">
                        <a:lnSpc>
                          <a:spcPct val="110000"/>
                        </a:lnSpc>
                      </a:pPr>
                      <a:r>
                        <a:rPr lang="en-US" sz="1200" dirty="0">
                          <a:ln>
                            <a:noFill/>
                          </a:ln>
                          <a:effectLst/>
                        </a:rPr>
                        <a:t>Novice</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tc>
                  <a:txBody>
                    <a:bodyPr/>
                    <a:lstStyle/>
                    <a:p>
                      <a:pPr algn="ctr">
                        <a:lnSpc>
                          <a:spcPct val="110000"/>
                        </a:lnSpc>
                      </a:pPr>
                      <a:r>
                        <a:rPr lang="en-US" sz="1200" dirty="0">
                          <a:ln>
                            <a:noFill/>
                          </a:ln>
                          <a:effectLst/>
                        </a:rPr>
                        <a:t>2</a:t>
                      </a:r>
                      <a:endParaRPr lang="en-GB" sz="120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32657" marR="32657" marT="0" marB="0" anchor="ctr"/>
                </a:tc>
                <a:extLst>
                  <a:ext uri="{0D108BD9-81ED-4DB2-BD59-A6C34878D82A}">
                    <a16:rowId xmlns:a16="http://schemas.microsoft.com/office/drawing/2014/main" val="2000215534"/>
                  </a:ext>
                </a:extLst>
              </a:tr>
            </a:tbl>
          </a:graphicData>
        </a:graphic>
      </p:graphicFrame>
    </p:spTree>
    <p:extLst>
      <p:ext uri="{BB962C8B-B14F-4D97-AF65-F5344CB8AC3E}">
        <p14:creationId xmlns:p14="http://schemas.microsoft.com/office/powerpoint/2010/main" val="315321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B2B944-429A-4CAA-931D-19B5EC15B22A}"/>
              </a:ext>
            </a:extLst>
          </p:cNvPr>
          <p:cNvSpPr>
            <a:spLocks noGrp="1"/>
          </p:cNvSpPr>
          <p:nvPr>
            <p:ph type="ctrTitle"/>
          </p:nvPr>
        </p:nvSpPr>
        <p:spPr>
          <a:xfrm>
            <a:off x="416011" y="382771"/>
            <a:ext cx="5682948" cy="673672"/>
          </a:xfrm>
        </p:spPr>
        <p:txBody>
          <a:bodyPr/>
          <a:lstStyle/>
          <a:p>
            <a:pPr algn="ctr"/>
            <a:r>
              <a:rPr lang="en-GB" sz="3600" dirty="0"/>
              <a:t>Analysis &amp; Results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487032" y="1260631"/>
            <a:ext cx="8408393" cy="1047563"/>
          </a:xfrm>
          <a:ln w="19050">
            <a:solidFill>
              <a:srgbClr val="FF7401"/>
            </a:solidFill>
          </a:ln>
        </p:spPr>
        <p:txBody>
          <a:bodyPr/>
          <a:lstStyle/>
          <a:p>
            <a:r>
              <a:rPr lang="en-GB" sz="2000" b="1" dirty="0">
                <a:latin typeface="Segoe UI" panose="020B0502040204020203" pitchFamily="34" charset="0"/>
                <a:cs typeface="Segoe UI" panose="020B0502040204020203" pitchFamily="34" charset="0"/>
              </a:rPr>
              <a:t>Benefits</a:t>
            </a:r>
          </a:p>
          <a:p>
            <a:pPr algn="just"/>
            <a:r>
              <a:rPr lang="en-GB" dirty="0">
                <a:latin typeface="Arial" panose="020B0604020202020204" pitchFamily="34" charset="0"/>
                <a:cs typeface="Arial" panose="020B0604020202020204" pitchFamily="34" charset="0"/>
              </a:rPr>
              <a:t>Given the extensive research highlighting the advantages of pair programming (PP) for students in co-located settings, we incorporated four statements in the final survey to evaluate its potential benefits in the context of their learning experience.</a:t>
            </a:r>
            <a:endParaRPr lang="en-GB" sz="2000" b="1" dirty="0">
              <a:latin typeface="Segoe UI" panose="020B0502040204020203" pitchFamily="34" charset="0"/>
              <a:cs typeface="Segoe UI" panose="020B0502040204020203" pitchFamily="34" charset="0"/>
            </a:endParaRPr>
          </a:p>
        </p:txBody>
      </p:sp>
      <p:pic>
        <p:nvPicPr>
          <p:cNvPr id="3" name="Picture 8">
            <a:extLst>
              <a:ext uri="{FF2B5EF4-FFF2-40B4-BE49-F238E27FC236}">
                <a16:creationId xmlns:a16="http://schemas.microsoft.com/office/drawing/2014/main" id="{F04203E6-D4B8-CD6E-03FD-86C75D7F0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7" y="6259072"/>
            <a:ext cx="1847595" cy="564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E502A8-26EC-09F3-2526-8D8F39F11CD9}"/>
              </a:ext>
            </a:extLst>
          </p:cNvPr>
          <p:cNvSpPr txBox="1"/>
          <p:nvPr/>
        </p:nvSpPr>
        <p:spPr>
          <a:xfrm>
            <a:off x="416011" y="4877406"/>
            <a:ext cx="8470534" cy="1015663"/>
          </a:xfrm>
          <a:prstGeom prst="rect">
            <a:avLst/>
          </a:prstGeom>
          <a:noFill/>
        </p:spPr>
        <p:txBody>
          <a:bodyPr wrap="square" rtlCol="0">
            <a:spAutoFit/>
          </a:bodyPr>
          <a:lstStyle/>
          <a:p>
            <a:pPr algn="just"/>
            <a:r>
              <a:rPr lang="en-GB" sz="1200" dirty="0"/>
              <a:t>The majority of students concurred or emphatically agreed that remote pair programming (RPP) enhanced their learning experience. An anomaly was noted in the groups from Study 2, where the consensus regarding the influence on time management skills was more neutral. This discrepancy can be attributed to the pairing methodology; while Study 1 groups were paired based on their available time slots, Study 2 groups were paired randomly without considering time availability. This was evident in their scheduling struggles, as participants found it challenging to coordinate mutually convenient times.</a:t>
            </a:r>
          </a:p>
        </p:txBody>
      </p:sp>
      <p:graphicFrame>
        <p:nvGraphicFramePr>
          <p:cNvPr id="4" name="Table 3">
            <a:extLst>
              <a:ext uri="{FF2B5EF4-FFF2-40B4-BE49-F238E27FC236}">
                <a16:creationId xmlns:a16="http://schemas.microsoft.com/office/drawing/2014/main" id="{F28A2669-2008-5E91-CF04-E7298489E192}"/>
              </a:ext>
            </a:extLst>
          </p:cNvPr>
          <p:cNvGraphicFramePr>
            <a:graphicFrameLocks noGrp="1"/>
          </p:cNvGraphicFramePr>
          <p:nvPr>
            <p:extLst>
              <p:ext uri="{D42A27DB-BD31-4B8C-83A1-F6EECF244321}">
                <p14:modId xmlns:p14="http://schemas.microsoft.com/office/powerpoint/2010/main" val="1964472792"/>
              </p:ext>
            </p:extLst>
          </p:nvPr>
        </p:nvGraphicFramePr>
        <p:xfrm>
          <a:off x="487032" y="2567760"/>
          <a:ext cx="8408392" cy="2050080"/>
        </p:xfrm>
        <a:graphic>
          <a:graphicData uri="http://schemas.openxmlformats.org/drawingml/2006/table">
            <a:tbl>
              <a:tblPr firstRow="1" firstCol="1" bandRow="1">
                <a:tableStyleId>{5C22544A-7EE6-4342-B048-85BDC9FD1C3A}</a:tableStyleId>
              </a:tblPr>
              <a:tblGrid>
                <a:gridCol w="5924323">
                  <a:extLst>
                    <a:ext uri="{9D8B030D-6E8A-4147-A177-3AD203B41FA5}">
                      <a16:colId xmlns:a16="http://schemas.microsoft.com/office/drawing/2014/main" val="998992360"/>
                    </a:ext>
                  </a:extLst>
                </a:gridCol>
                <a:gridCol w="592599">
                  <a:extLst>
                    <a:ext uri="{9D8B030D-6E8A-4147-A177-3AD203B41FA5}">
                      <a16:colId xmlns:a16="http://schemas.microsoft.com/office/drawing/2014/main" val="2166525064"/>
                    </a:ext>
                  </a:extLst>
                </a:gridCol>
                <a:gridCol w="592599">
                  <a:extLst>
                    <a:ext uri="{9D8B030D-6E8A-4147-A177-3AD203B41FA5}">
                      <a16:colId xmlns:a16="http://schemas.microsoft.com/office/drawing/2014/main" val="333091390"/>
                    </a:ext>
                  </a:extLst>
                </a:gridCol>
                <a:gridCol w="592599">
                  <a:extLst>
                    <a:ext uri="{9D8B030D-6E8A-4147-A177-3AD203B41FA5}">
                      <a16:colId xmlns:a16="http://schemas.microsoft.com/office/drawing/2014/main" val="1702025621"/>
                    </a:ext>
                  </a:extLst>
                </a:gridCol>
                <a:gridCol w="706272">
                  <a:extLst>
                    <a:ext uri="{9D8B030D-6E8A-4147-A177-3AD203B41FA5}">
                      <a16:colId xmlns:a16="http://schemas.microsoft.com/office/drawing/2014/main" val="410700693"/>
                    </a:ext>
                  </a:extLst>
                </a:gridCol>
              </a:tblGrid>
              <a:tr h="71512">
                <a:tc gridSpan="5">
                  <a:txBody>
                    <a:bodyPr/>
                    <a:lstStyle/>
                    <a:p>
                      <a:pPr algn="ctr">
                        <a:lnSpc>
                          <a:spcPct val="110000"/>
                        </a:lnSpc>
                      </a:pPr>
                      <a:r>
                        <a:rPr lang="en-US" sz="100">
                          <a:effectLst/>
                        </a:rPr>
                        <a:t> </a:t>
                      </a:r>
                      <a:endParaRPr lang="en-GB" sz="90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90780491"/>
                  </a:ext>
                </a:extLst>
              </a:tr>
              <a:tr h="412269">
                <a:tc>
                  <a:txBody>
                    <a:bodyPr/>
                    <a:lstStyle/>
                    <a:p>
                      <a:pPr algn="ctr">
                        <a:lnSpc>
                          <a:spcPct val="110000"/>
                        </a:lnSpc>
                      </a:pPr>
                      <a:r>
                        <a:rPr lang="en-US" sz="1200" b="0" dirty="0">
                          <a:effectLst/>
                        </a:rPr>
                        <a:t>Student impact</a:t>
                      </a:r>
                      <a:endParaRPr lang="en-GB" sz="1200" b="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0000"/>
                        </a:lnSpc>
                      </a:pPr>
                      <a:r>
                        <a:rPr lang="en-US" sz="1200" b="0">
                          <a:effectLst/>
                        </a:rPr>
                        <a:t>Study 1 (n= 10)</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10000"/>
                        </a:lnSpc>
                      </a:pPr>
                      <a:r>
                        <a:rPr lang="en-US" sz="1200" b="0">
                          <a:effectLst/>
                        </a:rPr>
                        <a:t>Study 2 (n = 24)</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630024466"/>
                  </a:ext>
                </a:extLst>
              </a:tr>
              <a:tr h="244930">
                <a:tc>
                  <a:txBody>
                    <a:bodyPr/>
                    <a:lstStyle/>
                    <a:p>
                      <a:pPr algn="ctr">
                        <a:lnSpc>
                          <a:spcPct val="110000"/>
                        </a:lnSpc>
                      </a:pPr>
                      <a:r>
                        <a:rPr lang="en-US" sz="1200" b="0" dirty="0">
                          <a:effectLst/>
                        </a:rPr>
                        <a:t> </a:t>
                      </a:r>
                      <a:endParaRPr lang="en-GB" sz="1200" b="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200" b="0">
                          <a:effectLst/>
                        </a:rPr>
                        <a:t>MED</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200" b="0">
                          <a:effectLst/>
                        </a:rPr>
                        <a:t>IQR</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200" b="0">
                          <a:effectLst/>
                        </a:rPr>
                        <a:t>MED</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200" b="0">
                          <a:effectLst/>
                        </a:rPr>
                        <a:t>IQR</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790303"/>
                  </a:ext>
                </a:extLst>
              </a:tr>
              <a:tr h="340577">
                <a:tc>
                  <a:txBody>
                    <a:bodyPr/>
                    <a:lstStyle/>
                    <a:p>
                      <a:pPr algn="just">
                        <a:lnSpc>
                          <a:spcPct val="110000"/>
                        </a:lnSpc>
                      </a:pPr>
                      <a:r>
                        <a:rPr lang="en-US" sz="1200" b="0" dirty="0">
                          <a:effectLst/>
                        </a:rPr>
                        <a:t>My coding and debugging skills are better than before I used pair programming</a:t>
                      </a:r>
                      <a:endParaRPr lang="en-GB" sz="1200" b="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200" b="0">
                          <a:effectLst/>
                          <a:highlight>
                            <a:srgbClr val="D3D3D3"/>
                          </a:highlight>
                        </a:rPr>
                        <a:t>4.5</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highlight>
                            <a:srgbClr val="D3D3D3"/>
                          </a:highlight>
                        </a:rPr>
                        <a:t>1</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highlight>
                            <a:srgbClr val="D3D3D3"/>
                          </a:highlight>
                        </a:rPr>
                        <a:t>4</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highlight>
                            <a:srgbClr val="D3D3D3"/>
                          </a:highlight>
                        </a:rPr>
                        <a:t>1</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2246939"/>
                  </a:ext>
                </a:extLst>
              </a:tr>
              <a:tr h="412269">
                <a:tc>
                  <a:txBody>
                    <a:bodyPr/>
                    <a:lstStyle/>
                    <a:p>
                      <a:pPr algn="just">
                        <a:lnSpc>
                          <a:spcPct val="110000"/>
                        </a:lnSpc>
                      </a:pPr>
                      <a:r>
                        <a:rPr lang="en-US" sz="1200" b="0" dirty="0">
                          <a:effectLst/>
                        </a:rPr>
                        <a:t>Participating in RPP has improved my confidence level when communicating my thought process</a:t>
                      </a:r>
                      <a:endParaRPr lang="en-GB" sz="1200" b="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200" b="0">
                          <a:effectLst/>
                          <a:highlight>
                            <a:srgbClr val="D3D3D3"/>
                          </a:highlight>
                        </a:rPr>
                        <a:t>5</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highlight>
                            <a:srgbClr val="D3D3D3"/>
                          </a:highlight>
                        </a:rPr>
                        <a:t>1</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highlight>
                            <a:srgbClr val="D3D3D3"/>
                          </a:highlight>
                        </a:rPr>
                        <a:t>4</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highlight>
                            <a:srgbClr val="D3D3D3"/>
                          </a:highlight>
                        </a:rPr>
                        <a:t>1.5</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7161111"/>
                  </a:ext>
                </a:extLst>
              </a:tr>
              <a:tr h="304821">
                <a:tc>
                  <a:txBody>
                    <a:bodyPr/>
                    <a:lstStyle/>
                    <a:p>
                      <a:pPr algn="just">
                        <a:lnSpc>
                          <a:spcPct val="110000"/>
                        </a:lnSpc>
                      </a:pPr>
                      <a:r>
                        <a:rPr lang="en-US" sz="1200" b="0" dirty="0">
                          <a:effectLst/>
                        </a:rPr>
                        <a:t>My RPP sessions helped improve my time management skills</a:t>
                      </a:r>
                      <a:endParaRPr lang="en-GB" sz="1200" b="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200" b="0">
                          <a:effectLst/>
                          <a:highlight>
                            <a:srgbClr val="D3D3D3"/>
                          </a:highlight>
                        </a:rPr>
                        <a:t>4</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highlight>
                            <a:srgbClr val="D3D3D3"/>
                          </a:highlight>
                        </a:rPr>
                        <a:t>1</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rPr>
                        <a:t>3</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rPr>
                        <a:t>2</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74938"/>
                  </a:ext>
                </a:extLst>
              </a:tr>
              <a:tr h="263702">
                <a:tc>
                  <a:txBody>
                    <a:bodyPr/>
                    <a:lstStyle/>
                    <a:p>
                      <a:pPr algn="just">
                        <a:lnSpc>
                          <a:spcPct val="110000"/>
                        </a:lnSpc>
                      </a:pPr>
                      <a:r>
                        <a:rPr lang="en-US" sz="1200" b="0" dirty="0">
                          <a:effectLst/>
                        </a:rPr>
                        <a:t>My study habits were positively affected because of the RPP sessions</a:t>
                      </a:r>
                      <a:endParaRPr lang="en-GB" sz="1200" b="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0000"/>
                        </a:lnSpc>
                      </a:pPr>
                      <a:r>
                        <a:rPr lang="en-US" sz="1200" b="0" dirty="0">
                          <a:effectLst/>
                        </a:rPr>
                        <a:t>4.5</a:t>
                      </a:r>
                      <a:endParaRPr lang="en-GB" sz="1200" b="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a:effectLst/>
                        </a:rPr>
                        <a:t>3</a:t>
                      </a:r>
                      <a:endParaRPr lang="en-GB" sz="1200" b="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dirty="0">
                          <a:effectLst/>
                        </a:rPr>
                        <a:t>3.5</a:t>
                      </a:r>
                      <a:endParaRPr lang="en-GB" sz="1200" b="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pPr>
                      <a:r>
                        <a:rPr lang="en-US" sz="1200" b="0" dirty="0">
                          <a:effectLst/>
                        </a:rPr>
                        <a:t>1.5</a:t>
                      </a:r>
                      <a:endParaRPr lang="en-GB" sz="1200" b="0" dirty="0">
                        <a:effectLst/>
                        <a:latin typeface="Linux Libertine" panose="02000503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148768"/>
                  </a:ext>
                </a:extLst>
              </a:tr>
            </a:tbl>
          </a:graphicData>
        </a:graphic>
      </p:graphicFrame>
    </p:spTree>
    <p:extLst>
      <p:ext uri="{BB962C8B-B14F-4D97-AF65-F5344CB8AC3E}">
        <p14:creationId xmlns:p14="http://schemas.microsoft.com/office/powerpoint/2010/main" val="1621804713"/>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382C34952B0A469E404A83EE320EBD" ma:contentTypeVersion="14" ma:contentTypeDescription="Create a new document." ma:contentTypeScope="" ma:versionID="90cbc8923e818efc21d4a309892267b6">
  <xsd:schema xmlns:xsd="http://www.w3.org/2001/XMLSchema" xmlns:xs="http://www.w3.org/2001/XMLSchema" xmlns:p="http://schemas.microsoft.com/office/2006/metadata/properties" xmlns:ns3="0d6a01ca-17f1-4f49-8520-97041d7ca6b4" xmlns:ns4="9f19dc1c-cbb3-43ee-a19f-f072b593fa14" targetNamespace="http://schemas.microsoft.com/office/2006/metadata/properties" ma:root="true" ma:fieldsID="190d2484932ab3b4dc672ae24036148a" ns3:_="" ns4:_="">
    <xsd:import namespace="0d6a01ca-17f1-4f49-8520-97041d7ca6b4"/>
    <xsd:import namespace="9f19dc1c-cbb3-43ee-a19f-f072b593fa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a01ca-17f1-4f49-8520-97041d7ca6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19dc1c-cbb3-43ee-a19f-f072b593fa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DB7064-77A3-46DC-BA69-047DB20A35FF}">
  <ds:schemaRefs>
    <ds:schemaRef ds:uri="http://purl.org/dc/dcmitype/"/>
    <ds:schemaRef ds:uri="http://purl.org/dc/elements/1.1/"/>
    <ds:schemaRef ds:uri="0d6a01ca-17f1-4f49-8520-97041d7ca6b4"/>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9f19dc1c-cbb3-43ee-a19f-f072b593fa14"/>
    <ds:schemaRef ds:uri="http://schemas.microsoft.com/office/2006/metadata/properties"/>
  </ds:schemaRefs>
</ds:datastoreItem>
</file>

<file path=customXml/itemProps2.xml><?xml version="1.0" encoding="utf-8"?>
<ds:datastoreItem xmlns:ds="http://schemas.openxmlformats.org/officeDocument/2006/customXml" ds:itemID="{20E1E436-20C6-4ECE-AC35-71D11E1A7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a01ca-17f1-4f49-8520-97041d7ca6b4"/>
    <ds:schemaRef ds:uri="9f19dc1c-cbb3-43ee-a19f-f072b593f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94F2EF-19D4-49E5-98CA-509604C965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299</TotalTime>
  <Words>1767</Words>
  <Application>Microsoft Office PowerPoint</Application>
  <PresentationFormat>On-screen Show (4:3)</PresentationFormat>
  <Paragraphs>227</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Linux Libertine</vt:lpstr>
      <vt:lpstr>Segoe UI</vt:lpstr>
      <vt:lpstr>Symbol</vt:lpstr>
      <vt:lpstr>OU Title</vt:lpstr>
      <vt:lpstr>OU Layouts</vt:lpstr>
      <vt:lpstr>Exploring the Efficacy and Dynamics of Remote Pair Programming in Distance Learning</vt:lpstr>
      <vt:lpstr>Background</vt:lpstr>
      <vt:lpstr>Methodology</vt:lpstr>
      <vt:lpstr>What tools support RPP?</vt:lpstr>
      <vt:lpstr>How long for a pair to jel?</vt:lpstr>
      <vt:lpstr>Are RPP Benefits significant to Students?</vt:lpstr>
      <vt:lpstr>Analysis &amp; Results</vt:lpstr>
      <vt:lpstr>Analysis &amp; Results</vt:lpstr>
      <vt:lpstr>Analysis &amp; Results</vt:lpstr>
      <vt:lpstr>Analysis &amp; Results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M.H.Jones</dc:creator>
  <cp:lastModifiedBy>Diane.Ford</cp:lastModifiedBy>
  <cp:revision>4</cp:revision>
  <dcterms:created xsi:type="dcterms:W3CDTF">2020-03-24T18:58:28Z</dcterms:created>
  <dcterms:modified xsi:type="dcterms:W3CDTF">2023-09-19T15:37:05Z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0x010100A3382C34952B0A469E404A83EE320EBD</vt:lpwstr>
  </property>
</Properties>
</file>