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6"/>
    <p:sldMasterId id="2147483771" r:id="rId7"/>
    <p:sldMasterId id="2147483863" r:id="rId8"/>
    <p:sldMasterId id="2147483817" r:id="rId9"/>
    <p:sldMasterId id="2147483927" r:id="rId10"/>
  </p:sldMasterIdLst>
  <p:notesMasterIdLst>
    <p:notesMasterId r:id="rId31"/>
  </p:notesMasterIdLst>
  <p:handoutMasterIdLst>
    <p:handoutMasterId r:id="rId32"/>
  </p:handoutMasterIdLst>
  <p:sldIdLst>
    <p:sldId id="256" r:id="rId11"/>
    <p:sldId id="677" r:id="rId12"/>
    <p:sldId id="675" r:id="rId13"/>
    <p:sldId id="696" r:id="rId14"/>
    <p:sldId id="678" r:id="rId15"/>
    <p:sldId id="679" r:id="rId16"/>
    <p:sldId id="680" r:id="rId17"/>
    <p:sldId id="694" r:id="rId18"/>
    <p:sldId id="681" r:id="rId19"/>
    <p:sldId id="688" r:id="rId20"/>
    <p:sldId id="689" r:id="rId21"/>
    <p:sldId id="690" r:id="rId22"/>
    <p:sldId id="691" r:id="rId23"/>
    <p:sldId id="682" r:id="rId24"/>
    <p:sldId id="684" r:id="rId25"/>
    <p:sldId id="697" r:id="rId26"/>
    <p:sldId id="692" r:id="rId27"/>
    <p:sldId id="686" r:id="rId28"/>
    <p:sldId id="698" r:id="rId29"/>
    <p:sldId id="69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92C21D-9C31-DAEC-E611-E76D7525B8BA}" name="Hannah.King" initials="H" userId="S::hlk63@open.ac.uk::a66496f2-2df4-4361-8801-89f9e25bfc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645"/>
    <a:srgbClr val="CCECFF"/>
    <a:srgbClr val="FFD7FD"/>
    <a:srgbClr val="FF8A76"/>
    <a:srgbClr val="FFB4FF"/>
    <a:srgbClr val="D6FFF2"/>
    <a:srgbClr val="CAD2FF"/>
    <a:srgbClr val="FEE3E9"/>
    <a:srgbClr val="4F9AE9"/>
    <a:srgbClr val="8AFF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208" autoAdjust="0"/>
  </p:normalViewPr>
  <p:slideViewPr>
    <p:cSldViewPr snapToGrid="0">
      <p:cViewPr varScale="1">
        <p:scale>
          <a:sx n="64" d="100"/>
          <a:sy n="64" d="100"/>
        </p:scale>
        <p:origin x="1397"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viewProps" Target="viewProps.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handoutMaster" Target="handoutMasters/handoutMaster1.xml"/><Relationship Id="rId37"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tableStyles" Target="tableStyles.xml"/><Relationship Id="rId10" Type="http://schemas.openxmlformats.org/officeDocument/2006/relationships/slideMaster" Target="slideMasters/slideMaster5.xml"/><Relationship Id="rId19" Type="http://schemas.openxmlformats.org/officeDocument/2006/relationships/slide" Target="slides/slide9.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50AFA1-2D98-83E6-6B45-1BA4EFFA09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Poppins" panose="00000500000000000000" pitchFamily="2" charset="0"/>
            </a:endParaRPr>
          </a:p>
        </p:txBody>
      </p:sp>
      <p:sp>
        <p:nvSpPr>
          <p:cNvPr id="3" name="Date Placeholder 2">
            <a:extLst>
              <a:ext uri="{FF2B5EF4-FFF2-40B4-BE49-F238E27FC236}">
                <a16:creationId xmlns:a16="http://schemas.microsoft.com/office/drawing/2014/main" id="{2F292458-5F54-BBF5-A700-E864B64DF8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BE0FF1-B4C8-4A7A-A50B-9837D279A5B3}" type="datetimeFigureOut">
              <a:rPr lang="en-GB" smtClean="0">
                <a:latin typeface="Poppins" panose="00000500000000000000" pitchFamily="2" charset="0"/>
              </a:rPr>
              <a:t>22/09/2026</a:t>
            </a:fld>
            <a:endParaRPr lang="en-GB">
              <a:latin typeface="Poppins" panose="00000500000000000000" pitchFamily="2" charset="0"/>
            </a:endParaRPr>
          </a:p>
        </p:txBody>
      </p:sp>
      <p:sp>
        <p:nvSpPr>
          <p:cNvPr id="4" name="Footer Placeholder 3">
            <a:extLst>
              <a:ext uri="{FF2B5EF4-FFF2-40B4-BE49-F238E27FC236}">
                <a16:creationId xmlns:a16="http://schemas.microsoft.com/office/drawing/2014/main" id="{0D685C0A-89EE-3D17-E818-2781A8FCA1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Poppins" panose="00000500000000000000" pitchFamily="2" charset="0"/>
            </a:endParaRPr>
          </a:p>
        </p:txBody>
      </p:sp>
      <p:sp>
        <p:nvSpPr>
          <p:cNvPr id="5" name="Slide Number Placeholder 4">
            <a:extLst>
              <a:ext uri="{FF2B5EF4-FFF2-40B4-BE49-F238E27FC236}">
                <a16:creationId xmlns:a16="http://schemas.microsoft.com/office/drawing/2014/main" id="{B159F12D-2392-5BCA-470C-1326218C7E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D0D4E1-3C06-412A-A8F6-CECF698F9984}" type="slidenum">
              <a:rPr lang="en-GB" smtClean="0">
                <a:latin typeface="Poppins" panose="00000500000000000000" pitchFamily="2" charset="0"/>
              </a:rPr>
              <a:t>‹#›</a:t>
            </a:fld>
            <a:endParaRPr lang="en-GB">
              <a:latin typeface="Poppins" panose="00000500000000000000" pitchFamily="2" charset="0"/>
            </a:endParaRPr>
          </a:p>
        </p:txBody>
      </p:sp>
    </p:spTree>
    <p:extLst>
      <p:ext uri="{BB962C8B-B14F-4D97-AF65-F5344CB8AC3E}">
        <p14:creationId xmlns:p14="http://schemas.microsoft.com/office/powerpoint/2010/main" val="355981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816C2FE4-2A89-2C48-B077-AF8EE4693F31}" type="datetimeFigureOut">
              <a:rPr lang="en-US" smtClean="0"/>
              <a:pPr/>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8CCD80B4-3417-B74B-BDCD-C7836226A258}" type="slidenum">
              <a:rPr lang="en-US" smtClean="0"/>
              <a:pPr/>
              <a:t>‹#›</a:t>
            </a:fld>
            <a:endParaRPr lang="en-US"/>
          </a:p>
        </p:txBody>
      </p:sp>
    </p:spTree>
    <p:extLst>
      <p:ext uri="{BB962C8B-B14F-4D97-AF65-F5344CB8AC3E}">
        <p14:creationId xmlns:p14="http://schemas.microsoft.com/office/powerpoint/2010/main" val="58372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CCD80B4-3417-B74B-BDCD-C7836226A258}" type="slidenum">
              <a:rPr lang="en-US" smtClean="0"/>
              <a:t>1</a:t>
            </a:fld>
            <a:endParaRPr lang="en-US"/>
          </a:p>
        </p:txBody>
      </p:sp>
    </p:spTree>
    <p:extLst>
      <p:ext uri="{BB962C8B-B14F-4D97-AF65-F5344CB8AC3E}">
        <p14:creationId xmlns:p14="http://schemas.microsoft.com/office/powerpoint/2010/main" val="4008887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2ABC-5632-2092-0F4F-557A157B0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E571E-2EEA-85F9-EE59-67481CD04F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1E9884-6333-CED9-1A74-39D3774E4924}"/>
              </a:ext>
            </a:extLst>
          </p:cNvPr>
          <p:cNvSpPr>
            <a:spLocks noGrp="1"/>
          </p:cNvSpPr>
          <p:nvPr>
            <p:ph type="body" idx="1"/>
          </p:nvPr>
        </p:nvSpPr>
        <p:spPr/>
        <p:txBody>
          <a:bodyPr/>
          <a:lstStyle/>
          <a:p>
            <a:r>
              <a:rPr lang="en-US" dirty="0"/>
              <a:t>Retention of students and students fulfilling their potential in their studies are an ongoing concern at every university, and also the OU.</a:t>
            </a:r>
          </a:p>
          <a:p>
            <a:r>
              <a:rPr lang="en-US" dirty="0"/>
              <a:t>It has long been known that A “ sense of belonging” is known a very significant factor determining the student’s success.</a:t>
            </a:r>
          </a:p>
          <a:p>
            <a:endParaRPr lang="en-US" dirty="0"/>
          </a:p>
          <a:p>
            <a:r>
              <a:rPr lang="en-US" dirty="0"/>
              <a:t>Both authors have used different attempts to foster a sense of belonging in the past on S217, a 60 point level2 physics module. I offered weekly informal discussion groups, and Adam offered informal study meetings (like writing retreats) to his students. Both these attempts were based on our ideas on what would be best. The approach of this work was to “ask the students”</a:t>
            </a:r>
          </a:p>
          <a:p>
            <a:endParaRPr lang="en-US" dirty="0"/>
          </a:p>
          <a:p>
            <a:r>
              <a:rPr lang="en-US" dirty="0"/>
              <a:t>For that purpose we ran a survey and focus  groups from the S217 students asking for their tuition experience on that module. Our goal was to gain a better understanding of the student experience and to improve it.</a:t>
            </a:r>
          </a:p>
        </p:txBody>
      </p:sp>
      <p:sp>
        <p:nvSpPr>
          <p:cNvPr id="4" name="Slide Number Placeholder 3">
            <a:extLst>
              <a:ext uri="{FF2B5EF4-FFF2-40B4-BE49-F238E27FC236}">
                <a16:creationId xmlns:a16="http://schemas.microsoft.com/office/drawing/2014/main" id="{F3FB72EF-3310-C75F-2DFA-0FD1FB28E040}"/>
              </a:ext>
            </a:extLst>
          </p:cNvPr>
          <p:cNvSpPr>
            <a:spLocks noGrp="1"/>
          </p:cNvSpPr>
          <p:nvPr>
            <p:ph type="sldNum" sz="quarter" idx="5"/>
          </p:nvPr>
        </p:nvSpPr>
        <p:spPr/>
        <p:txBody>
          <a:bodyPr/>
          <a:lstStyle/>
          <a:p>
            <a:fld id="{8CCD80B4-3417-B74B-BDCD-C7836226A258}" type="slidenum">
              <a:rPr lang="en-US" smtClean="0"/>
              <a:pPr/>
              <a:t>2</a:t>
            </a:fld>
            <a:endParaRPr lang="en-US"/>
          </a:p>
        </p:txBody>
      </p:sp>
    </p:spTree>
    <p:extLst>
      <p:ext uri="{BB962C8B-B14F-4D97-AF65-F5344CB8AC3E}">
        <p14:creationId xmlns:p14="http://schemas.microsoft.com/office/powerpoint/2010/main" val="2456366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Of the 256 students contacted, 43 took part in the survey.  The survey consisted mainly of Likert style questions as seen here, where students could indicate whether they strongly agree, agreed, were neutral, disagreed or strongly disagreed with the statement. </a:t>
            </a:r>
          </a:p>
          <a:p>
            <a:r>
              <a:rPr lang="en-GB" dirty="0"/>
              <a:t>We also wanted to know whether the students agreeing to certain questions were the same as those agreeing to other related questions. Therefore we used Venn diagrams to see where their answers correlated.</a:t>
            </a:r>
          </a:p>
          <a:p>
            <a:endParaRPr lang="en-GB"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3</a:t>
            </a:fld>
            <a:endParaRPr lang="en-US"/>
          </a:p>
        </p:txBody>
      </p:sp>
    </p:spTree>
    <p:extLst>
      <p:ext uri="{BB962C8B-B14F-4D97-AF65-F5344CB8AC3E}">
        <p14:creationId xmlns:p14="http://schemas.microsoft.com/office/powerpoint/2010/main" val="4264405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5E77A-E994-E2C5-F853-4EAC4ACED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721B4-5270-4237-A04D-E3D433A1C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C44493-8457-4CBF-2405-F541ACFDA2B9}"/>
              </a:ext>
            </a:extLst>
          </p:cNvPr>
          <p:cNvSpPr>
            <a:spLocks noGrp="1"/>
          </p:cNvSpPr>
          <p:nvPr>
            <p:ph type="body" idx="1"/>
          </p:nvPr>
        </p:nvSpPr>
        <p:spPr/>
        <p:txBody>
          <a:bodyPr/>
          <a:lstStyle/>
          <a:p>
            <a:r>
              <a:rPr lang="en-GB"/>
              <a:t>Looked at the Likert style responses in Venn diagrams. Each circle encompasses the students that either responded agree or strongly agree to the statement. If a student agreed to both or all the statements, then they are part of the overlapping areas. The small numbers indicate the number of students in each group.</a:t>
            </a:r>
          </a:p>
          <a:p>
            <a:r>
              <a:rPr lang="en-GB"/>
              <a:t>i.e. in this diagram you can see that (2+12+8+7=29 students out of 43 find tutorials useful, and that of those 15 (7+8) watch recordings instead of attending tutorials live.</a:t>
            </a:r>
          </a:p>
          <a:p>
            <a:endParaRPr lang="en-GB"/>
          </a:p>
          <a:p>
            <a:r>
              <a:rPr lang="en-GB"/>
              <a:t>In addition to the Likert scale questions, we also had some free text questions, which were separately analysed using </a:t>
            </a:r>
            <a:r>
              <a:rPr lang="en-GB" err="1"/>
              <a:t>Nvivo</a:t>
            </a:r>
            <a:r>
              <a:rPr lang="en-GB"/>
              <a:t> by Adam together with the responses we got in the focus group discussions.</a:t>
            </a:r>
          </a:p>
        </p:txBody>
      </p:sp>
      <p:sp>
        <p:nvSpPr>
          <p:cNvPr id="4" name="Slide Number Placeholder 3">
            <a:extLst>
              <a:ext uri="{FF2B5EF4-FFF2-40B4-BE49-F238E27FC236}">
                <a16:creationId xmlns:a16="http://schemas.microsoft.com/office/drawing/2014/main" id="{C70522C2-E941-278B-220C-456D3081C472}"/>
              </a:ext>
            </a:extLst>
          </p:cNvPr>
          <p:cNvSpPr>
            <a:spLocks noGrp="1"/>
          </p:cNvSpPr>
          <p:nvPr>
            <p:ph type="sldNum" sz="quarter" idx="5"/>
          </p:nvPr>
        </p:nvSpPr>
        <p:spPr/>
        <p:txBody>
          <a:bodyPr/>
          <a:lstStyle/>
          <a:p>
            <a:fld id="{8CCD80B4-3417-B74B-BDCD-C7836226A258}" type="slidenum">
              <a:rPr lang="en-US" smtClean="0"/>
              <a:pPr/>
              <a:t>4</a:t>
            </a:fld>
            <a:endParaRPr lang="en-US"/>
          </a:p>
        </p:txBody>
      </p:sp>
    </p:spTree>
    <p:extLst>
      <p:ext uri="{BB962C8B-B14F-4D97-AF65-F5344CB8AC3E}">
        <p14:creationId xmlns:p14="http://schemas.microsoft.com/office/powerpoint/2010/main" val="2167009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Out of the 43 students 11 volunteered to participate in 2 focus group sessions. These sessions were facilitated by Colin Blundell a member of staff outside the physical sciences, so that the questions were not biases by our own personal interests.</a:t>
            </a:r>
          </a:p>
          <a:p>
            <a:r>
              <a:rPr lang="en-GB"/>
              <a:t>The students discussed the student interaction with each other, their sense of belonging in a group as well as tutorials. These responses were analysed using </a:t>
            </a:r>
            <a:r>
              <a:rPr lang="en-GB" err="1"/>
              <a:t>Nvivo</a:t>
            </a:r>
            <a:r>
              <a:rPr lang="en-GB"/>
              <a:t>.</a:t>
            </a:r>
          </a:p>
        </p:txBody>
      </p:sp>
      <p:sp>
        <p:nvSpPr>
          <p:cNvPr id="4" name="Slide Number Placeholder 3"/>
          <p:cNvSpPr>
            <a:spLocks noGrp="1"/>
          </p:cNvSpPr>
          <p:nvPr>
            <p:ph type="sldNum" sz="quarter" idx="5"/>
          </p:nvPr>
        </p:nvSpPr>
        <p:spPr/>
        <p:txBody>
          <a:bodyPr/>
          <a:lstStyle/>
          <a:p>
            <a:fld id="{8CCD80B4-3417-B74B-BDCD-C7836226A258}" type="slidenum">
              <a:rPr lang="en-US" smtClean="0"/>
              <a:pPr/>
              <a:t>5</a:t>
            </a:fld>
            <a:endParaRPr lang="en-US"/>
          </a:p>
        </p:txBody>
      </p:sp>
    </p:spTree>
    <p:extLst>
      <p:ext uri="{BB962C8B-B14F-4D97-AF65-F5344CB8AC3E}">
        <p14:creationId xmlns:p14="http://schemas.microsoft.com/office/powerpoint/2010/main" val="2981790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first look at the responses we got with regard to questions around tutorials:</a:t>
            </a:r>
          </a:p>
          <a:p>
            <a:r>
              <a:rPr lang="en-GB" dirty="0"/>
              <a:t>In the first pie chart you can see the responses to the question: “ I find tutorials useful..” The Likert scale responses have been transformed into pie charts and you can see that 2/3 of the students valued tutorials as useful, in the second pie chart students responded to the statement ”I am happy to actively participate in tutorials even if those are recorded”: approx. ¾ of the students agreed with this statement.</a:t>
            </a:r>
          </a:p>
          <a:p>
            <a:endParaRPr lang="en-GB" dirty="0"/>
          </a:p>
          <a:p>
            <a:r>
              <a:rPr lang="en-GB" dirty="0">
                <a:latin typeface="Poppins"/>
                <a:cs typeface="Poppins"/>
              </a:rPr>
              <a:t>But we can also see that 16% of students did not find tutorials useful and that 12% of students don’t want to participate actively in recorded tutorials.</a:t>
            </a:r>
          </a:p>
          <a:p>
            <a:endParaRPr lang="en-GB"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6</a:t>
            </a:fld>
            <a:endParaRPr lang="en-US"/>
          </a:p>
        </p:txBody>
      </p:sp>
    </p:spTree>
    <p:extLst>
      <p:ext uri="{BB962C8B-B14F-4D97-AF65-F5344CB8AC3E}">
        <p14:creationId xmlns:p14="http://schemas.microsoft.com/office/powerpoint/2010/main" val="1131591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you can see a Venn diagram that investigates the correlation with the statements " I find tutorials useful" (blue circle), " I watch recordings instead of attending live tutorials" (red circle), " I am happy to participate in recorded tutorials"(yellow circle).</a:t>
            </a:r>
          </a:p>
          <a:p>
            <a:endParaRPr lang="en-GB" dirty="0"/>
          </a:p>
          <a:p>
            <a:r>
              <a:rPr lang="en-GB" dirty="0"/>
              <a:t>We can see that the majority of students are happy to participate, with 1/3 of those not considering tutorials very useful. Could this because they don’t see enough participation opportunity?</a:t>
            </a:r>
          </a:p>
          <a:p>
            <a:endParaRPr lang="en-GB" dirty="0"/>
          </a:p>
          <a:p>
            <a:r>
              <a:rPr lang="en-GB" dirty="0"/>
              <a:t>It is a bit disconcerting that a large fraction of 30% did not find tutorials useful</a:t>
            </a:r>
          </a:p>
        </p:txBody>
      </p:sp>
      <p:sp>
        <p:nvSpPr>
          <p:cNvPr id="4" name="Slide Number Placeholder 3"/>
          <p:cNvSpPr>
            <a:spLocks noGrp="1"/>
          </p:cNvSpPr>
          <p:nvPr>
            <p:ph type="sldNum" sz="quarter" idx="5"/>
          </p:nvPr>
        </p:nvSpPr>
        <p:spPr/>
        <p:txBody>
          <a:bodyPr/>
          <a:lstStyle/>
          <a:p>
            <a:fld id="{8CCD80B4-3417-B74B-BDCD-C7836226A258}" type="slidenum">
              <a:rPr lang="en-US" smtClean="0"/>
              <a:pPr/>
              <a:t>7</a:t>
            </a:fld>
            <a:endParaRPr lang="en-US"/>
          </a:p>
        </p:txBody>
      </p:sp>
    </p:spTree>
    <p:extLst>
      <p:ext uri="{BB962C8B-B14F-4D97-AF65-F5344CB8AC3E}">
        <p14:creationId xmlns:p14="http://schemas.microsoft.com/office/powerpoint/2010/main" val="1779710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Venn diagram that evaluates the correlation between the statements " I like Breakout rooms" (red), "I like informal discussions with other students and tutors" (blue) and "I am happy to participate" (yellow). Interestingly, only a very small subset of students that are willing to participate like break-out rooms, but there is a strong desire for informal discussions.</a:t>
            </a:r>
          </a:p>
        </p:txBody>
      </p:sp>
      <p:sp>
        <p:nvSpPr>
          <p:cNvPr id="4" name="Slide Number Placeholder 3"/>
          <p:cNvSpPr>
            <a:spLocks noGrp="1"/>
          </p:cNvSpPr>
          <p:nvPr>
            <p:ph type="sldNum" sz="quarter" idx="5"/>
          </p:nvPr>
        </p:nvSpPr>
        <p:spPr/>
        <p:txBody>
          <a:bodyPr/>
          <a:lstStyle/>
          <a:p>
            <a:fld id="{8CCD80B4-3417-B74B-BDCD-C7836226A258}" type="slidenum">
              <a:rPr lang="en-US" smtClean="0"/>
              <a:pPr/>
              <a:t>9</a:t>
            </a:fld>
            <a:endParaRPr lang="en-US"/>
          </a:p>
        </p:txBody>
      </p:sp>
    </p:spTree>
    <p:extLst>
      <p:ext uri="{BB962C8B-B14F-4D97-AF65-F5344CB8AC3E}">
        <p14:creationId xmlns:p14="http://schemas.microsoft.com/office/powerpoint/2010/main" val="2464490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F121-BD04-FE36-DA17-16E70F683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00DC3-F112-47ED-F065-94181CD88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19CB96-CE46-73BC-7832-47DFD4E3BA92}"/>
              </a:ext>
            </a:extLst>
          </p:cNvPr>
          <p:cNvSpPr>
            <a:spLocks noGrp="1"/>
          </p:cNvSpPr>
          <p:nvPr>
            <p:ph type="body" idx="1"/>
          </p:nvPr>
        </p:nvSpPr>
        <p:spPr/>
        <p:txBody>
          <a:bodyPr/>
          <a:lstStyle/>
          <a:p>
            <a:r>
              <a:rPr lang="en-GB" i="0" dirty="0"/>
              <a:t>Students’ opinions are split on whether forums are useful for learning, but nearly half (47%) do not find them useful compared to 39% who say they do.</a:t>
            </a:r>
          </a:p>
          <a:p>
            <a:r>
              <a:rPr lang="en-GB" i="0" dirty="0"/>
              <a:t>In the middle chart you can see that about a quarter (23%) agree that the forums are intimidating. While this is higher than we would hope, it shows that feeling intimidated is not the main reason if students are not using the forums.</a:t>
            </a:r>
          </a:p>
          <a:p>
            <a:r>
              <a:rPr lang="en-GB" i="0" dirty="0"/>
              <a:t>The third chart on the right shows very clearly that there is a strong interest in there being more tutor help. (The strong ‘neutral’ response may mean that the students are satisfied with the amount of help, or that they are simply not bothered about the forums).</a:t>
            </a:r>
          </a:p>
          <a:p>
            <a:endParaRPr lang="en-GB" i="0" dirty="0"/>
          </a:p>
          <a:p>
            <a:r>
              <a:rPr lang="en-GB" i="0" dirty="0"/>
              <a:t>Clearly although many do not consider the forums part of their learning, and we might expect them not to be interested in more tutor involvement.</a:t>
            </a:r>
          </a:p>
          <a:p>
            <a:r>
              <a:rPr lang="en-GB" i="0" dirty="0"/>
              <a:t>Another interesting thing to ask is, for all the students who do find the forum intimidating, are they all within the same group that don’t consider them part of their learning?</a:t>
            </a:r>
          </a:p>
        </p:txBody>
      </p:sp>
      <p:sp>
        <p:nvSpPr>
          <p:cNvPr id="4" name="Slide Number Placeholder 3">
            <a:extLst>
              <a:ext uri="{FF2B5EF4-FFF2-40B4-BE49-F238E27FC236}">
                <a16:creationId xmlns:a16="http://schemas.microsoft.com/office/drawing/2014/main" id="{62F77FAC-B3C5-766F-29EA-B196244CACAD}"/>
              </a:ext>
            </a:extLst>
          </p:cNvPr>
          <p:cNvSpPr>
            <a:spLocks noGrp="1"/>
          </p:cNvSpPr>
          <p:nvPr>
            <p:ph type="sldNum" sz="quarter" idx="5"/>
          </p:nvPr>
        </p:nvSpPr>
        <p:spPr/>
        <p:txBody>
          <a:bodyPr/>
          <a:lstStyle/>
          <a:p>
            <a:fld id="{8CCD80B4-3417-B74B-BDCD-C7836226A258}" type="slidenum">
              <a:rPr lang="en-US" smtClean="0"/>
              <a:pPr/>
              <a:t>10</a:t>
            </a:fld>
            <a:endParaRPr lang="en-US"/>
          </a:p>
        </p:txBody>
      </p:sp>
    </p:spTree>
    <p:extLst>
      <p:ext uri="{BB962C8B-B14F-4D97-AF65-F5344CB8AC3E}">
        <p14:creationId xmlns:p14="http://schemas.microsoft.com/office/powerpoint/2010/main" val="337682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F121-BD04-FE36-DA17-16E70F683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00DC3-F112-47ED-F065-94181CD88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19CB96-CE46-73BC-7832-47DFD4E3BA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Here we look at where there is correlation in answers to the three questions on the previous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Most students who want more tutor forum help, don’t find them intimidating and do consider them important for learning.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t>However</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of the students who don’t consider forums part of their learning (yellow circle), t</a:t>
            </a:r>
            <a:r>
              <a:rPr lang="en-GB" i="0" dirty="0"/>
              <a:t>here is actually a reasonable proportion (one quarter) of students who would still appreciate more tutor involvement (intersection with the blue circle)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4 out of 10 who do find forums intimidating, are also open to forums being part of their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Overall message here is the tutor involvement is important and appreciated by students with different attitudes to the forums.</a:t>
            </a:r>
          </a:p>
        </p:txBody>
      </p:sp>
      <p:sp>
        <p:nvSpPr>
          <p:cNvPr id="4" name="Slide Number Placeholder 3">
            <a:extLst>
              <a:ext uri="{FF2B5EF4-FFF2-40B4-BE49-F238E27FC236}">
                <a16:creationId xmlns:a16="http://schemas.microsoft.com/office/drawing/2014/main" id="{62F77FAC-B3C5-766F-29EA-B196244CACAD}"/>
              </a:ext>
            </a:extLst>
          </p:cNvPr>
          <p:cNvSpPr>
            <a:spLocks noGrp="1"/>
          </p:cNvSpPr>
          <p:nvPr>
            <p:ph type="sldNum" sz="quarter" idx="5"/>
          </p:nvPr>
        </p:nvSpPr>
        <p:spPr/>
        <p:txBody>
          <a:bodyPr/>
          <a:lstStyle/>
          <a:p>
            <a:fld id="{8CCD80B4-3417-B74B-BDCD-C7836226A258}" type="slidenum">
              <a:rPr lang="en-US" smtClean="0"/>
              <a:pPr/>
              <a:t>11</a:t>
            </a:fld>
            <a:endParaRPr lang="en-US"/>
          </a:p>
        </p:txBody>
      </p:sp>
    </p:spTree>
    <p:extLst>
      <p:ext uri="{BB962C8B-B14F-4D97-AF65-F5344CB8AC3E}">
        <p14:creationId xmlns:p14="http://schemas.microsoft.com/office/powerpoint/2010/main" val="3743227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F121-BD04-FE36-DA17-16E70F683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00DC3-F112-47ED-F065-94181CD88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19CB96-CE46-73BC-7832-47DFD4E3BA92}"/>
              </a:ext>
            </a:extLst>
          </p:cNvPr>
          <p:cNvSpPr>
            <a:spLocks noGrp="1"/>
          </p:cNvSpPr>
          <p:nvPr>
            <p:ph type="body" idx="1"/>
          </p:nvPr>
        </p:nvSpPr>
        <p:spPr/>
        <p:txBody>
          <a:bodyPr/>
          <a:lstStyle/>
          <a:p>
            <a:r>
              <a:rPr lang="en-GB" i="0" dirty="0"/>
              <a:t>Another interesting comparison is to with the students who regularly read the forums.</a:t>
            </a:r>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Poppins" panose="00000500000000000000" pitchFamily="2" charset="0"/>
                <a:ea typeface="+mn-ea"/>
                <a:cs typeface="+mn-cs"/>
              </a:rPr>
              <a:t>Most students who don’t consider the forums as part of learning don’t read them regularly, which is not surprising.</a:t>
            </a:r>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highlight>
                  <a:srgbClr val="FFFF00"/>
                </a:highlight>
              </a:rPr>
              <a:t>Strong overlap of regular forum readers and those who want more tutor involvement, </a:t>
            </a:r>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However, over one third of those regular readers don’t wish for more tutor involvement.</a:t>
            </a:r>
          </a:p>
          <a:p>
            <a:endParaRPr lang="en-GB" i="0" dirty="0"/>
          </a:p>
          <a:p>
            <a:endParaRPr lang="en-GB" i="0" dirty="0"/>
          </a:p>
        </p:txBody>
      </p:sp>
      <p:sp>
        <p:nvSpPr>
          <p:cNvPr id="4" name="Slide Number Placeholder 3">
            <a:extLst>
              <a:ext uri="{FF2B5EF4-FFF2-40B4-BE49-F238E27FC236}">
                <a16:creationId xmlns:a16="http://schemas.microsoft.com/office/drawing/2014/main" id="{62F77FAC-B3C5-766F-29EA-B196244CACAD}"/>
              </a:ext>
            </a:extLst>
          </p:cNvPr>
          <p:cNvSpPr>
            <a:spLocks noGrp="1"/>
          </p:cNvSpPr>
          <p:nvPr>
            <p:ph type="sldNum" sz="quarter" idx="5"/>
          </p:nvPr>
        </p:nvSpPr>
        <p:spPr/>
        <p:txBody>
          <a:bodyPr/>
          <a:lstStyle/>
          <a:p>
            <a:fld id="{8CCD80B4-3417-B74B-BDCD-C7836226A258}" type="slidenum">
              <a:rPr lang="en-US" smtClean="0"/>
              <a:pPr/>
              <a:t>12</a:t>
            </a:fld>
            <a:endParaRPr lang="en-US"/>
          </a:p>
        </p:txBody>
      </p:sp>
    </p:spTree>
    <p:extLst>
      <p:ext uri="{BB962C8B-B14F-4D97-AF65-F5344CB8AC3E}">
        <p14:creationId xmlns:p14="http://schemas.microsoft.com/office/powerpoint/2010/main" val="621131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F121-BD04-FE36-DA17-16E70F683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00DC3-F112-47ED-F065-94181CD88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19CB96-CE46-73BC-7832-47DFD4E3BA92}"/>
              </a:ext>
            </a:extLst>
          </p:cNvPr>
          <p:cNvSpPr>
            <a:spLocks noGrp="1"/>
          </p:cNvSpPr>
          <p:nvPr>
            <p:ph type="body" idx="1"/>
          </p:nvPr>
        </p:nvSpPr>
        <p:spPr/>
        <p:txBody>
          <a:bodyPr/>
          <a:lstStyle/>
          <a:p>
            <a:r>
              <a:rPr lang="en-GB" i="0" dirty="0"/>
              <a:t>In our qualitative analysis , we cross correlated times forums were mentioned with the attitude conveyed.</a:t>
            </a:r>
          </a:p>
          <a:p>
            <a:endParaRPr lang="en-GB" i="0" dirty="0"/>
          </a:p>
          <a:p>
            <a:r>
              <a:rPr lang="en-GB" i="0" dirty="0"/>
              <a:t>(Neutral means neither positive nor negative. Mixed means </a:t>
            </a:r>
            <a:r>
              <a:rPr lang="en-GB" sz="1200" kern="1200" dirty="0">
                <a:solidFill>
                  <a:schemeClr val="tx1"/>
                </a:solidFill>
                <a:effectLst/>
                <a:latin typeface="Poppins" panose="00000500000000000000" pitchFamily="2" charset="0"/>
                <a:ea typeface="+mn-ea"/>
                <a:cs typeface="+mn-cs"/>
              </a:rPr>
              <a:t>they expressing some interest in forums, but the context was both positive and negative.)</a:t>
            </a:r>
          </a:p>
          <a:p>
            <a:endParaRPr lang="en-GB" sz="1200" kern="1200" dirty="0">
              <a:solidFill>
                <a:schemeClr val="tx1"/>
              </a:solidFill>
              <a:effectLst/>
              <a:latin typeface="Poppins" panose="00000500000000000000" pitchFamily="2" charset="0"/>
              <a:ea typeface="+mn-ea"/>
              <a:cs typeface="+mn-cs"/>
            </a:endParaRPr>
          </a:p>
          <a:p>
            <a:r>
              <a:rPr lang="en-GB" sz="1200" kern="1200" dirty="0">
                <a:solidFill>
                  <a:schemeClr val="tx1"/>
                </a:solidFill>
                <a:effectLst/>
                <a:latin typeface="Poppins" panose="00000500000000000000" pitchFamily="2" charset="0"/>
                <a:ea typeface="+mn-ea"/>
                <a:cs typeface="+mn-cs"/>
              </a:rPr>
              <a:t>Several focus group participants expressed frustration with the approach taken by tutors on S217 to usually wait 1-2 days before replying to student questions on the forum, a policy that was fostered by module teams to encourage students answering each other's questions first. This is reflected in this figure.</a:t>
            </a:r>
          </a:p>
          <a:p>
            <a:endParaRPr lang="en-GB" i="0" dirty="0"/>
          </a:p>
        </p:txBody>
      </p:sp>
      <p:sp>
        <p:nvSpPr>
          <p:cNvPr id="4" name="Slide Number Placeholder 3">
            <a:extLst>
              <a:ext uri="{FF2B5EF4-FFF2-40B4-BE49-F238E27FC236}">
                <a16:creationId xmlns:a16="http://schemas.microsoft.com/office/drawing/2014/main" id="{62F77FAC-B3C5-766F-29EA-B196244CACAD}"/>
              </a:ext>
            </a:extLst>
          </p:cNvPr>
          <p:cNvSpPr>
            <a:spLocks noGrp="1"/>
          </p:cNvSpPr>
          <p:nvPr>
            <p:ph type="sldNum" sz="quarter" idx="5"/>
          </p:nvPr>
        </p:nvSpPr>
        <p:spPr/>
        <p:txBody>
          <a:bodyPr/>
          <a:lstStyle/>
          <a:p>
            <a:fld id="{8CCD80B4-3417-B74B-BDCD-C7836226A258}" type="slidenum">
              <a:rPr lang="en-US" smtClean="0"/>
              <a:pPr/>
              <a:t>13</a:t>
            </a:fld>
            <a:endParaRPr lang="en-US"/>
          </a:p>
        </p:txBody>
      </p:sp>
    </p:spTree>
    <p:extLst>
      <p:ext uri="{BB962C8B-B14F-4D97-AF65-F5344CB8AC3E}">
        <p14:creationId xmlns:p14="http://schemas.microsoft.com/office/powerpoint/2010/main" val="1560494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now look at the correlation with a Venn diagram correlating the responses to "Feeling part of a group is important to my studies" (blue), " I felt a sense of belonging on my previous studies"(red), I felt a sense of belonging within my S217 tutor group (yellow).</a:t>
            </a:r>
          </a:p>
          <a:p>
            <a:endParaRPr lang="en-GB" dirty="0"/>
          </a:p>
          <a:p>
            <a:endParaRPr lang="en-GB" dirty="0"/>
          </a:p>
          <a:p>
            <a:endParaRPr lang="en-GB" dirty="0"/>
          </a:p>
          <a:p>
            <a:r>
              <a:rPr lang="en-GB" dirty="0"/>
              <a:t>We can see that something in the S217 module at that running did not allow students to feel a sense of belonging in their main module. But one also needs to see that 19/43 students  ( less than half) considered being part of a group to be something important.  Feeling part of a group is also not exactly the same a having a sense of belonging in your module/degree program. Next we wanted to investigate the different activities students considered to be community forming </a:t>
            </a:r>
          </a:p>
          <a:p>
            <a:r>
              <a:rPr lang="en-GB" dirty="0"/>
              <a:t>When </a:t>
            </a:r>
            <a:r>
              <a:rPr lang="en-GB" dirty="0" err="1"/>
              <a:t>analyzing</a:t>
            </a:r>
            <a:r>
              <a:rPr lang="en-GB" dirty="0"/>
              <a:t> this data, we have to remember that there are students who very clearly state that they are not interested in interaction with other students</a:t>
            </a:r>
          </a:p>
        </p:txBody>
      </p:sp>
      <p:sp>
        <p:nvSpPr>
          <p:cNvPr id="4" name="Slide Number Placeholder 3"/>
          <p:cNvSpPr>
            <a:spLocks noGrp="1"/>
          </p:cNvSpPr>
          <p:nvPr>
            <p:ph type="sldNum" sz="quarter" idx="5"/>
          </p:nvPr>
        </p:nvSpPr>
        <p:spPr/>
        <p:txBody>
          <a:bodyPr/>
          <a:lstStyle/>
          <a:p>
            <a:fld id="{8CCD80B4-3417-B74B-BDCD-C7836226A258}" type="slidenum">
              <a:rPr lang="en-US" smtClean="0"/>
              <a:pPr/>
              <a:t>14</a:t>
            </a:fld>
            <a:endParaRPr lang="en-US"/>
          </a:p>
        </p:txBody>
      </p:sp>
    </p:spTree>
    <p:extLst>
      <p:ext uri="{BB962C8B-B14F-4D97-AF65-F5344CB8AC3E}">
        <p14:creationId xmlns:p14="http://schemas.microsoft.com/office/powerpoint/2010/main" val="3641546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seen here in the pie chart on the left, feeling part of a group of students is important for nearly half of the students (orange and yellow segments), approx. the same fraction of students consider attending live tutorials community forming.</a:t>
            </a:r>
          </a:p>
        </p:txBody>
      </p:sp>
      <p:sp>
        <p:nvSpPr>
          <p:cNvPr id="4" name="Slide Number Placeholder 3"/>
          <p:cNvSpPr>
            <a:spLocks noGrp="1"/>
          </p:cNvSpPr>
          <p:nvPr>
            <p:ph type="sldNum" sz="quarter" idx="5"/>
          </p:nvPr>
        </p:nvSpPr>
        <p:spPr/>
        <p:txBody>
          <a:bodyPr/>
          <a:lstStyle/>
          <a:p>
            <a:fld id="{8CCD80B4-3417-B74B-BDCD-C7836226A258}" type="slidenum">
              <a:rPr lang="en-US" smtClean="0"/>
              <a:pPr/>
              <a:t>15</a:t>
            </a:fld>
            <a:endParaRPr lang="en-US"/>
          </a:p>
        </p:txBody>
      </p:sp>
    </p:spTree>
    <p:extLst>
      <p:ext uri="{BB962C8B-B14F-4D97-AF65-F5344CB8AC3E}">
        <p14:creationId xmlns:p14="http://schemas.microsoft.com/office/powerpoint/2010/main" val="3287357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But as can be seen in this Venn diagram, those are not necessarily the same students. </a:t>
            </a:r>
          </a:p>
          <a:p>
            <a:endParaRPr lang="en-GB"/>
          </a:p>
          <a:p>
            <a:r>
              <a:rPr lang="en-GB"/>
              <a:t>In this Venn diagram you can see the overlap between students who consider it important to be part of a group, those that find live tutorials community building and those that find tutorials useful. Most students in the red circle are also part of the yellow circle, i.e.  They find tutorials useful, but those that find tutorials useful are a much larger group overall (29 students compared to 19)</a:t>
            </a:r>
          </a:p>
        </p:txBody>
      </p:sp>
      <p:sp>
        <p:nvSpPr>
          <p:cNvPr id="4" name="Slide Number Placeholder 3"/>
          <p:cNvSpPr>
            <a:spLocks noGrp="1"/>
          </p:cNvSpPr>
          <p:nvPr>
            <p:ph type="sldNum" sz="quarter" idx="5"/>
          </p:nvPr>
        </p:nvSpPr>
        <p:spPr/>
        <p:txBody>
          <a:bodyPr/>
          <a:lstStyle/>
          <a:p>
            <a:fld id="{8CCD80B4-3417-B74B-BDCD-C7836226A258}" type="slidenum">
              <a:rPr lang="en-US" smtClean="0"/>
              <a:pPr/>
              <a:t>16</a:t>
            </a:fld>
            <a:endParaRPr lang="en-US"/>
          </a:p>
        </p:txBody>
      </p:sp>
    </p:spTree>
    <p:extLst>
      <p:ext uri="{BB962C8B-B14F-4D97-AF65-F5344CB8AC3E}">
        <p14:creationId xmlns:p14="http://schemas.microsoft.com/office/powerpoint/2010/main" val="2479489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We asked students which channels of support, or modes of support, they used to help them with different aspects of the course. </a:t>
            </a:r>
          </a:p>
          <a:p>
            <a:r>
              <a:rPr lang="en-GB" i="0" dirty="0"/>
              <a:t>So, what you are looking at hear is the different aspects of the course are shown in the column headings along the top, and the different channels of support or resources are listed on the row headings along the left side.</a:t>
            </a:r>
          </a:p>
          <a:p>
            <a:endParaRPr lang="en-GB" i="0" dirty="0"/>
          </a:p>
          <a:p>
            <a:r>
              <a:rPr lang="en-GB" i="0" dirty="0"/>
              <a:t>We have a sort of ‘heat-map’ of responses (the colours represent numbers of students who say they have used the different aspects to help with Concepts, TMA Questions and Getting to Know Students, but I’ve removed the numbers to simplify the figure).</a:t>
            </a:r>
          </a:p>
          <a:p>
            <a:endParaRPr lang="en-GB" i="0" dirty="0"/>
          </a:p>
          <a:p>
            <a:r>
              <a:rPr lang="en-GB" i="0" dirty="0"/>
              <a:t>To help their understanding of the concepts being taught and the TMA questions, most students said they used the module text, forums, and the Quiz Questions. Some contacted their tutor. Notably, few students (only about a quarter) said they used the forums to help with these aspects.   </a:t>
            </a:r>
          </a:p>
          <a:p>
            <a:r>
              <a:rPr lang="en-GB" i="0" dirty="0"/>
              <a:t>It was interesting that the students didn’t indicate a strong use of social media and other support from outside the OU.</a:t>
            </a:r>
          </a:p>
        </p:txBody>
      </p:sp>
      <p:sp>
        <p:nvSpPr>
          <p:cNvPr id="4" name="Slide Number Placeholder 3"/>
          <p:cNvSpPr>
            <a:spLocks noGrp="1"/>
          </p:cNvSpPr>
          <p:nvPr>
            <p:ph type="sldNum" sz="quarter" idx="5"/>
          </p:nvPr>
        </p:nvSpPr>
        <p:spPr/>
        <p:txBody>
          <a:bodyPr/>
          <a:lstStyle/>
          <a:p>
            <a:fld id="{8CCD80B4-3417-B74B-BDCD-C7836226A258}" type="slidenum">
              <a:rPr lang="en-US" smtClean="0"/>
              <a:pPr/>
              <a:t>17</a:t>
            </a:fld>
            <a:endParaRPr lang="en-US"/>
          </a:p>
        </p:txBody>
      </p:sp>
    </p:spTree>
    <p:extLst>
      <p:ext uri="{BB962C8B-B14F-4D97-AF65-F5344CB8AC3E}">
        <p14:creationId xmlns:p14="http://schemas.microsoft.com/office/powerpoint/2010/main" val="16551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a:t>These were the main key areas which we were interested in which the students commented on in the qualitative results of our survey and focus groups.</a:t>
            </a:r>
          </a:p>
          <a:p>
            <a:endParaRPr lang="en-GB" i="0"/>
          </a:p>
          <a:p>
            <a:r>
              <a:rPr lang="en-GB" i="0"/>
              <a:t>Students really values the tutorials, and having the recordings available was really important to them. Irregularities were not appreciated.</a:t>
            </a:r>
          </a:p>
          <a:p>
            <a:r>
              <a:rPr lang="en-GB" i="0"/>
              <a:t>Several students suggested that doing pre-recorded lectures would be useful, to supplement tutorials and allow other tutorials to include more informal aspects.</a:t>
            </a:r>
          </a:p>
          <a:p>
            <a:r>
              <a:rPr lang="en-GB" i="0"/>
              <a:t>For S217, the students noted that the tutor groups had little student interaction compared to other modules.</a:t>
            </a:r>
          </a:p>
          <a:p>
            <a:r>
              <a:rPr lang="en-GB" i="0"/>
              <a:t>Students indicated that being in a community of learners is important for them – aspects that support this can include the live tutorials, the forums, tutor interaction, but they felt that there should be more done to foster a sense of community. They were very clear that this wasn’t a desire for just making friends, they wanted to feel part of a </a:t>
            </a:r>
            <a:r>
              <a:rPr lang="en-GB" b="1" i="0"/>
              <a:t>community of learners.</a:t>
            </a:r>
          </a:p>
          <a:p>
            <a:pPr>
              <a:lnSpc>
                <a:spcPct val="107000"/>
              </a:lnSpc>
              <a:spcAft>
                <a:spcPts val="800"/>
              </a:spcAft>
              <a:buNone/>
            </a:pPr>
            <a:endParaRPr lang="en-GB" sz="1200" kern="100">
              <a:effectLst/>
              <a:latin typeface="Aptos" panose="020B0004020202020204" pitchFamily="34" charset="0"/>
              <a:ea typeface="Calibri" panose="020F0502020204030204" pitchFamily="34" charset="0"/>
              <a:cs typeface="Arial" panose="020B0604020202020204" pitchFamily="34" charset="0"/>
            </a:endParaRPr>
          </a:p>
          <a:p>
            <a:pPr>
              <a:lnSpc>
                <a:spcPct val="107000"/>
              </a:lnSpc>
              <a:spcAft>
                <a:spcPts val="800"/>
              </a:spcAft>
              <a:buNone/>
            </a:pPr>
            <a:r>
              <a:rPr lang="en-GB" sz="1200" kern="100">
                <a:effectLst/>
                <a:latin typeface="Aptos" panose="020B0004020202020204" pitchFamily="34" charset="0"/>
                <a:ea typeface="Calibri" panose="020F0502020204030204" pitchFamily="34" charset="0"/>
                <a:cs typeface="Arial" panose="020B0604020202020204" pitchFamily="34" charset="0"/>
              </a:rPr>
              <a:t>I’ve also learned that </a:t>
            </a:r>
            <a:r>
              <a:rPr lang="en-GB" sz="1200" b="1">
                <a:effectLst/>
                <a:latin typeface="Aptos" panose="020B0004020202020204" pitchFamily="34" charset="0"/>
                <a:ea typeface="Calibri" panose="020F0502020204030204" pitchFamily="34" charset="0"/>
                <a:cs typeface="Arial" panose="020B0604020202020204" pitchFamily="34" charset="0"/>
              </a:rPr>
              <a:t>it is possible that some students desire a sense of belonging without necessarily wishing for </a:t>
            </a:r>
            <a:r>
              <a:rPr lang="en-GB" sz="1200" b="1" i="1">
                <a:effectLst/>
                <a:latin typeface="Aptos" panose="020B0004020202020204" pitchFamily="34" charset="0"/>
                <a:ea typeface="Calibri" panose="020F0502020204030204" pitchFamily="34" charset="0"/>
                <a:cs typeface="Arial" panose="020B0604020202020204" pitchFamily="34" charset="0"/>
              </a:rPr>
              <a:t>direct</a:t>
            </a:r>
            <a:r>
              <a:rPr lang="en-GB" sz="1200" b="1">
                <a:effectLst/>
                <a:latin typeface="Aptos" panose="020B0004020202020204" pitchFamily="34" charset="0"/>
                <a:ea typeface="Calibri" panose="020F0502020204030204" pitchFamily="34" charset="0"/>
                <a:cs typeface="Arial" panose="020B0604020202020204" pitchFamily="34" charset="0"/>
              </a:rPr>
              <a:t> interaction with other learners or tutors (e.g. for reasons of anxiety). This may be fulfilled by simply attending live tutorials.</a:t>
            </a:r>
            <a:r>
              <a:rPr lang="en-GB" sz="1200" i="1">
                <a:effectLst/>
                <a:latin typeface="Aptos" panose="020B0004020202020204" pitchFamily="34" charset="0"/>
                <a:ea typeface="Calibri" panose="020F0502020204030204" pitchFamily="34" charset="0"/>
                <a:cs typeface="Arial" panose="020B0604020202020204" pitchFamily="34" charset="0"/>
              </a:rPr>
              <a:t> [anecdotally I found one student in my new 24J tutor group shared this sentiment… they said they valued attending live tutorials, and didn’t want to interact, but it still gave them a sense of being included in a group of learners.</a:t>
            </a:r>
            <a:endParaRPr lang="en-GB" i="0"/>
          </a:p>
          <a:p>
            <a:endParaRPr lang="en-GB" i="0"/>
          </a:p>
          <a:p>
            <a:r>
              <a:rPr lang="en-GB" i="0"/>
              <a:t>The opinions on Forums were interesting, because there was quite a split between those who make use of them and those who don’t. But there was generally some dissatisfaction with the forums</a:t>
            </a:r>
          </a:p>
        </p:txBody>
      </p:sp>
      <p:sp>
        <p:nvSpPr>
          <p:cNvPr id="4" name="Slide Number Placeholder 3"/>
          <p:cNvSpPr>
            <a:spLocks noGrp="1"/>
          </p:cNvSpPr>
          <p:nvPr>
            <p:ph type="sldNum" sz="quarter" idx="5"/>
          </p:nvPr>
        </p:nvSpPr>
        <p:spPr/>
        <p:txBody>
          <a:bodyPr/>
          <a:lstStyle/>
          <a:p>
            <a:fld id="{8CCD80B4-3417-B74B-BDCD-C7836226A258}" type="slidenum">
              <a:rPr lang="en-US" smtClean="0"/>
              <a:pPr/>
              <a:t>18</a:t>
            </a:fld>
            <a:endParaRPr lang="en-US"/>
          </a:p>
        </p:txBody>
      </p:sp>
    </p:spTree>
    <p:extLst>
      <p:ext uri="{BB962C8B-B14F-4D97-AF65-F5344CB8AC3E}">
        <p14:creationId xmlns:p14="http://schemas.microsoft.com/office/powerpoint/2010/main" val="457816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B7E35-D82F-D63F-DB10-59598FBAD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730FF-DA72-15F0-EF52-765056B93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D7C0CF-A423-4F68-E403-9F19A19040A9}"/>
              </a:ext>
            </a:extLst>
          </p:cNvPr>
          <p:cNvSpPr>
            <a:spLocks noGrp="1"/>
          </p:cNvSpPr>
          <p:nvPr>
            <p:ph type="body" idx="1"/>
          </p:nvPr>
        </p:nvSpPr>
        <p:spPr/>
        <p:txBody>
          <a:bodyPr/>
          <a:lstStyle/>
          <a:p>
            <a:r>
              <a:rPr lang="en-GB" sz="1200" kern="1200" dirty="0">
                <a:solidFill>
                  <a:schemeClr val="tx1"/>
                </a:solidFill>
                <a:effectLst/>
                <a:latin typeface="Poppins" panose="00000500000000000000" pitchFamily="2" charset="0"/>
                <a:ea typeface="+mn-ea"/>
                <a:cs typeface="+mn-cs"/>
              </a:rPr>
              <a:t>The replacement module, S227, has more opportunities for tutor-student interaction are now in place, in response to our recommendations to the S227 module team, with the aim to facilitate and foster a better sense of being in a community of learners for students</a:t>
            </a:r>
          </a:p>
          <a:p>
            <a:endParaRPr lang="en-GB" i="0" dirty="0"/>
          </a:p>
          <a:p>
            <a:r>
              <a:rPr lang="en-GB" i="0" dirty="0"/>
              <a:t>S227 has moved away from cluster-level to module-wide learning events. </a:t>
            </a:r>
          </a:p>
          <a:p>
            <a:r>
              <a:rPr lang="en-GB" i="0" dirty="0"/>
              <a:t>This also gives more opportunity for contact time with tutors.</a:t>
            </a:r>
          </a:p>
          <a:p>
            <a:endParaRPr lang="en-GB" i="0" dirty="0"/>
          </a:p>
          <a:p>
            <a:r>
              <a:rPr lang="en-GB" i="0" dirty="0"/>
              <a:t>We also have the return to Tutor Group Forums which were absent on S217. </a:t>
            </a:r>
          </a:p>
          <a:p>
            <a:r>
              <a:rPr lang="en-GB" i="0" dirty="0"/>
              <a:t>December is known to be a critical time when student withdrawals rise</a:t>
            </a:r>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t>(There are also many more changes and enhancements on S227 which are not related to our study: the introduction of interactive Python notebooks, changers to the assessment strategy with summative TMAs)</a:t>
            </a:r>
          </a:p>
        </p:txBody>
      </p:sp>
      <p:sp>
        <p:nvSpPr>
          <p:cNvPr id="4" name="Slide Number Placeholder 3">
            <a:extLst>
              <a:ext uri="{FF2B5EF4-FFF2-40B4-BE49-F238E27FC236}">
                <a16:creationId xmlns:a16="http://schemas.microsoft.com/office/drawing/2014/main" id="{6CF15C1E-0137-7455-0773-22302E7D5F66}"/>
              </a:ext>
            </a:extLst>
          </p:cNvPr>
          <p:cNvSpPr>
            <a:spLocks noGrp="1"/>
          </p:cNvSpPr>
          <p:nvPr>
            <p:ph type="sldNum" sz="quarter" idx="5"/>
          </p:nvPr>
        </p:nvSpPr>
        <p:spPr/>
        <p:txBody>
          <a:bodyPr/>
          <a:lstStyle/>
          <a:p>
            <a:fld id="{8CCD80B4-3417-B74B-BDCD-C7836226A258}" type="slidenum">
              <a:rPr lang="en-US" smtClean="0"/>
              <a:pPr/>
              <a:t>19</a:t>
            </a:fld>
            <a:endParaRPr lang="en-US"/>
          </a:p>
        </p:txBody>
      </p:sp>
    </p:spTree>
    <p:extLst>
      <p:ext uri="{BB962C8B-B14F-4D97-AF65-F5344CB8AC3E}">
        <p14:creationId xmlns:p14="http://schemas.microsoft.com/office/powerpoint/2010/main" val="7588338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98485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76594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3357205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272494EA-133C-010F-7F32-98A8422E0656}"/>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4316566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 Only - Pink">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83551F-5FB0-9945-E01E-6CB9436CE2E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0E748C8D-C469-D474-1D97-BF5F569F543B}"/>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8" name="Text Placeholder 11">
            <a:extLst>
              <a:ext uri="{FF2B5EF4-FFF2-40B4-BE49-F238E27FC236}">
                <a16:creationId xmlns:a16="http://schemas.microsoft.com/office/drawing/2014/main" id="{81611A53-2566-911B-758A-BB85811FD9E2}"/>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9" name="Text Placeholder 11">
            <a:extLst>
              <a:ext uri="{FF2B5EF4-FFF2-40B4-BE49-F238E27FC236}">
                <a16:creationId xmlns:a16="http://schemas.microsoft.com/office/drawing/2014/main" id="{BDAAA47C-344B-A081-7D83-D9FAAD75EBF1}"/>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19787C0D-6642-0E1D-6AD0-4C7F5CDD7E4A}"/>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E70F6A9-1F2C-B996-D2AA-A91C91158BA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1C6BB43E-7657-B36B-FF0A-F805A2FB9958}"/>
              </a:ext>
            </a:extLst>
          </p:cNvPr>
          <p:cNvSpPr>
            <a:spLocks noGrp="1"/>
          </p:cNvSpPr>
          <p:nvPr>
            <p:ph type="body" sz="quarter" idx="15" hasCustomPrompt="1"/>
          </p:nvPr>
        </p:nvSpPr>
        <p:spPr>
          <a:xfrm>
            <a:off x="1001105" y="2668674"/>
            <a:ext cx="9591229" cy="2675683"/>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800" b="0" i="0" u="none" strike="noStrike" kern="1200" cap="none" spc="0" normalizeH="0" baseline="0" noProof="0">
                <a:ln>
                  <a:noFill/>
                </a:ln>
                <a:solidFill>
                  <a:srgbClr val="060645"/>
                </a:solidFill>
                <a:effectLst/>
                <a:uLnTx/>
                <a:uFillTx/>
                <a:latin typeface="Poppins" panose="00000500000000000000" pitchFamily="2" charset="0"/>
                <a:ea typeface="+mn-ea"/>
                <a:cs typeface="+mn-cs"/>
              </a:rPr>
              <a:t>Body copy goes here as Poppins Regular.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400" b="0" i="0" u="none" strike="noStrike" kern="1200" cap="none" spc="0" normalizeH="0" baseline="0" noProof="0" err="1">
                <a:ln>
                  <a:noFill/>
                </a:ln>
                <a:solidFill>
                  <a:srgbClr val="060645"/>
                </a:solidFill>
                <a:effectLst/>
                <a:uLnTx/>
                <a:uFillTx/>
                <a:latin typeface="Poppins" panose="00000500000000000000" pitchFamily="2" charset="0"/>
                <a:ea typeface="+mn-ea"/>
                <a:cs typeface="+mn-cs"/>
              </a:rPr>
              <a:t>Dfdf</a:t>
            </a:r>
            <a:endParaRPr kumimoji="0" lang="en-GB" sz="2400" b="0" i="0" u="none" strike="noStrike" kern="1200" cap="none" spc="0" normalizeH="0" baseline="0" noProof="0">
              <a:ln>
                <a:noFill/>
              </a:ln>
              <a:solidFill>
                <a:srgbClr val="060645"/>
              </a:solidFill>
              <a:effectLst/>
              <a:uLnTx/>
              <a:uFillTx/>
              <a:latin typeface="Poppins" panose="00000500000000000000" pitchFamily="2" charset="0"/>
              <a:ea typeface="+mn-ea"/>
              <a:cs typeface="+mn-cs"/>
            </a:endParaRP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err="1">
                <a:ln>
                  <a:noFill/>
                </a:ln>
                <a:solidFill>
                  <a:srgbClr val="060645"/>
                </a:solidFill>
                <a:effectLst/>
                <a:uLnTx/>
                <a:uFillTx/>
                <a:latin typeface="Poppins" panose="00000500000000000000" pitchFamily="2" charset="0"/>
                <a:ea typeface="+mn-ea"/>
                <a:cs typeface="+mn-cs"/>
              </a:rPr>
              <a:t>Dsfsd</a:t>
            </a:r>
            <a:endParaRPr kumimoji="0" lang="en-GB" sz="2000" b="0" i="0" u="none" strike="noStrike" kern="1200" cap="none" spc="0" normalizeH="0" baseline="0" noProof="0">
              <a:ln>
                <a:noFill/>
              </a:ln>
              <a:solidFill>
                <a:srgbClr val="060645"/>
              </a:solidFill>
              <a:effectLst/>
              <a:uLnTx/>
              <a:uFillTx/>
              <a:latin typeface="Poppins" panose="00000500000000000000" pitchFamily="2" charset="0"/>
              <a:ea typeface="+mn-ea"/>
              <a:cs typeface="+mn-cs"/>
            </a:endParaRP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err="1">
                <a:ln>
                  <a:noFill/>
                </a:ln>
                <a:solidFill>
                  <a:srgbClr val="060645"/>
                </a:solidFill>
                <a:effectLst/>
                <a:uLnTx/>
                <a:uFillTx/>
                <a:latin typeface="Poppins" panose="00000500000000000000" pitchFamily="2" charset="0"/>
                <a:ea typeface="+mn-ea"/>
                <a:cs typeface="+mn-cs"/>
              </a:rPr>
              <a:t>Sdfs</a:t>
            </a:r>
            <a:endParaRPr kumimoji="0" lang="en-GB" sz="2000" b="0" i="0" u="none" strike="noStrike" kern="1200" cap="none" spc="0" normalizeH="0" baseline="0" noProof="0">
              <a:ln>
                <a:noFill/>
              </a:ln>
              <a:solidFill>
                <a:srgbClr val="060645"/>
              </a:solidFill>
              <a:effectLst/>
              <a:uLnTx/>
              <a:uFillTx/>
              <a:latin typeface="Poppins" panose="00000500000000000000" pitchFamily="2" charset="0"/>
              <a:ea typeface="+mn-ea"/>
              <a:cs typeface="+mn-cs"/>
            </a:endParaRP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1800" b="0" i="0" u="none" strike="noStrike" kern="1200" cap="none" spc="0" normalizeH="0" baseline="0" noProof="0" err="1">
                <a:ln>
                  <a:noFill/>
                </a:ln>
                <a:solidFill>
                  <a:srgbClr val="060645"/>
                </a:solidFill>
                <a:effectLst/>
                <a:uLnTx/>
                <a:uFillTx/>
                <a:latin typeface="Poppins" panose="00000500000000000000" pitchFamily="2" charset="0"/>
                <a:ea typeface="+mn-ea"/>
                <a:cs typeface="+mn-cs"/>
              </a:rPr>
              <a:t>sdfsdf</a:t>
            </a:r>
            <a:endParaRPr kumimoji="0" lang="en-GB" sz="1800" b="0" i="0" u="none" strike="noStrike" kern="1200" cap="none" spc="0" normalizeH="0" baseline="0" noProof="0">
              <a:ln>
                <a:noFill/>
              </a:ln>
              <a:solidFill>
                <a:srgbClr val="060645"/>
              </a:solidFill>
              <a:effectLst/>
              <a:uLnTx/>
              <a:uFillTx/>
              <a:latin typeface="Poppins" panose="00000500000000000000" pitchFamily="2" charset="0"/>
              <a:ea typeface="+mn-ea"/>
              <a:cs typeface="+mn-cs"/>
            </a:endParaRPr>
          </a:p>
        </p:txBody>
      </p:sp>
      <p:pic>
        <p:nvPicPr>
          <p:cNvPr id="7" name="Picture 6">
            <a:extLst>
              <a:ext uri="{FF2B5EF4-FFF2-40B4-BE49-F238E27FC236}">
                <a16:creationId xmlns:a16="http://schemas.microsoft.com/office/drawing/2014/main" id="{317DA136-F775-4E4C-35DB-866AF036B4EB}"/>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2957396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pic>
        <p:nvPicPr>
          <p:cNvPr id="10" name="Picture 9">
            <a:extLst>
              <a:ext uri="{FF2B5EF4-FFF2-40B4-BE49-F238E27FC236}">
                <a16:creationId xmlns:a16="http://schemas.microsoft.com/office/drawing/2014/main" id="{C3B3B649-1EB8-9846-A24F-3002667E74D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51118"/>
            <a:ext cx="4613762" cy="2306881"/>
          </a:xfrm>
          <a:prstGeom prst="rect">
            <a:avLst/>
          </a:prstGeom>
        </p:spPr>
      </p:pic>
      <p:sp>
        <p:nvSpPr>
          <p:cNvPr id="12" name="Text Placeholder 11">
            <a:extLst>
              <a:ext uri="{FF2B5EF4-FFF2-40B4-BE49-F238E27FC236}">
                <a16:creationId xmlns:a16="http://schemas.microsoft.com/office/drawing/2014/main" id="{23BBE70E-03E7-644A-BA5E-E3A0B913118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3" name="Picture Placeholder 14">
            <a:extLst>
              <a:ext uri="{FF2B5EF4-FFF2-40B4-BE49-F238E27FC236}">
                <a16:creationId xmlns:a16="http://schemas.microsoft.com/office/drawing/2014/main" id="{B1D217B3-A93E-1105-52D4-A2BC7A46BC3C}"/>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82093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pic>
        <p:nvPicPr>
          <p:cNvPr id="38" name="Picture 37">
            <a:extLst>
              <a:ext uri="{FF2B5EF4-FFF2-40B4-BE49-F238E27FC236}">
                <a16:creationId xmlns:a16="http://schemas.microsoft.com/office/drawing/2014/main" id="{2B25C514-5CFA-FD4E-BB21-038E4D8FF81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436918"/>
            <a:ext cx="4613763" cy="2421083"/>
          </a:xfrm>
          <a:prstGeom prst="rect">
            <a:avLst/>
          </a:prstGeom>
        </p:spPr>
      </p:pic>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sp>
        <p:nvSpPr>
          <p:cNvPr id="10" name="Text Placeholder 11">
            <a:extLst>
              <a:ext uri="{FF2B5EF4-FFF2-40B4-BE49-F238E27FC236}">
                <a16:creationId xmlns:a16="http://schemas.microsoft.com/office/drawing/2014/main" id="{55C52EF6-7A1A-948C-942C-0339E091A77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4" name="Picture Placeholder 14">
            <a:extLst>
              <a:ext uri="{FF2B5EF4-FFF2-40B4-BE49-F238E27FC236}">
                <a16:creationId xmlns:a16="http://schemas.microsoft.com/office/drawing/2014/main" id="{49448C27-4172-973B-4F33-BCE2BB9A8F47}"/>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278234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3">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a:t>
            </a:r>
          </a:p>
        </p:txBody>
      </p:sp>
      <p:sp>
        <p:nvSpPr>
          <p:cNvPr id="3" name="Text Placeholder 11">
            <a:extLst>
              <a:ext uri="{FF2B5EF4-FFF2-40B4-BE49-F238E27FC236}">
                <a16:creationId xmlns:a16="http://schemas.microsoft.com/office/drawing/2014/main" id="{672EBB80-A06E-419B-5D88-C52E35F08451}"/>
              </a:ext>
            </a:extLst>
          </p:cNvPr>
          <p:cNvSpPr>
            <a:spLocks noGrp="1"/>
          </p:cNvSpPr>
          <p:nvPr>
            <p:ph type="body" sz="quarter" idx="25" hasCustomPrompt="1"/>
          </p:nvPr>
        </p:nvSpPr>
        <p:spPr>
          <a:xfrm>
            <a:off x="4790591"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5" name="Text Placeholder 11">
            <a:extLst>
              <a:ext uri="{FF2B5EF4-FFF2-40B4-BE49-F238E27FC236}">
                <a16:creationId xmlns:a16="http://schemas.microsoft.com/office/drawing/2014/main" id="{EBE89543-A931-7E7D-70F4-0895930BED8C}"/>
              </a:ext>
            </a:extLst>
          </p:cNvPr>
          <p:cNvSpPr>
            <a:spLocks noGrp="1"/>
          </p:cNvSpPr>
          <p:nvPr>
            <p:ph type="body" sz="quarter" idx="27" hasCustomPrompt="1"/>
          </p:nvPr>
        </p:nvSpPr>
        <p:spPr>
          <a:xfrm>
            <a:off x="6096000"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p:txBody>
      </p:sp>
      <p:sp>
        <p:nvSpPr>
          <p:cNvPr id="6" name="Text Placeholder 11">
            <a:extLst>
              <a:ext uri="{FF2B5EF4-FFF2-40B4-BE49-F238E27FC236}">
                <a16:creationId xmlns:a16="http://schemas.microsoft.com/office/drawing/2014/main" id="{B202B306-D134-FDA1-EFFA-1473A26ED448}"/>
              </a:ext>
            </a:extLst>
          </p:cNvPr>
          <p:cNvSpPr>
            <a:spLocks noGrp="1"/>
          </p:cNvSpPr>
          <p:nvPr>
            <p:ph type="body" sz="quarter" idx="28" hasCustomPrompt="1"/>
          </p:nvPr>
        </p:nvSpPr>
        <p:spPr>
          <a:xfrm>
            <a:off x="9885486"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09</a:t>
            </a:r>
          </a:p>
        </p:txBody>
      </p:sp>
      <p:pic>
        <p:nvPicPr>
          <p:cNvPr id="7" name="Picture 6" descr="The Open University Logo">
            <a:extLst>
              <a:ext uri="{FF2B5EF4-FFF2-40B4-BE49-F238E27FC236}">
                <a16:creationId xmlns:a16="http://schemas.microsoft.com/office/drawing/2014/main" id="{E4D12D21-2F9E-2846-20E0-F0307CE08212}"/>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643036190"/>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99610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013009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272494EA-133C-010F-7F32-98A8422E0656}"/>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35660114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ter Title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15272609"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331C3DB8-28FE-CD4A-AC01-87EE1020C5A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097770"/>
            <a:ext cx="10492353" cy="1760230"/>
          </a:xfrm>
          <a:prstGeom prst="rect">
            <a:avLst/>
          </a:prstGeom>
        </p:spPr>
      </p:pic>
      <p:sp>
        <p:nvSpPr>
          <p:cNvPr id="14" name="Text Placeholder 11">
            <a:extLst>
              <a:ext uri="{FF2B5EF4-FFF2-40B4-BE49-F238E27FC236}">
                <a16:creationId xmlns:a16="http://schemas.microsoft.com/office/drawing/2014/main" id="{43F6853B-E929-F241-91D8-856D67E458D0}"/>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2" name="Text Placeholder 11">
            <a:extLst>
              <a:ext uri="{FF2B5EF4-FFF2-40B4-BE49-F238E27FC236}">
                <a16:creationId xmlns:a16="http://schemas.microsoft.com/office/drawing/2014/main" id="{1E390F52-05CD-A068-38A6-49F5DCC4B278}"/>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3" name="Text Placeholder 11">
            <a:extLst>
              <a:ext uri="{FF2B5EF4-FFF2-40B4-BE49-F238E27FC236}">
                <a16:creationId xmlns:a16="http://schemas.microsoft.com/office/drawing/2014/main" id="{67792215-3EBF-8AFE-D64C-230EB77D342E}"/>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4032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Title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044E638D-6AD4-9B4C-B7A9-1F0500BFE0F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5998" y="5097770"/>
            <a:ext cx="4417181" cy="1760230"/>
          </a:xfrm>
          <a:prstGeom prst="rect">
            <a:avLst/>
          </a:prstGeom>
        </p:spPr>
      </p:pic>
      <p:sp>
        <p:nvSpPr>
          <p:cNvPr id="10" name="Text Placeholder 11">
            <a:extLst>
              <a:ext uri="{FF2B5EF4-FFF2-40B4-BE49-F238E27FC236}">
                <a16:creationId xmlns:a16="http://schemas.microsoft.com/office/drawing/2014/main" id="{258BB04F-25F0-024C-BD47-209C74A317C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E36C6B16-6B0D-9EC9-CB32-E93F0F256054}"/>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5099C368-7E26-527C-B143-BDB1D5B48D60}"/>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887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Title 3">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0" y="0"/>
            <a:ext cx="4380854" cy="685800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6" name="Picture 5">
            <a:extLst>
              <a:ext uri="{FF2B5EF4-FFF2-40B4-BE49-F238E27FC236}">
                <a16:creationId xmlns:a16="http://schemas.microsoft.com/office/drawing/2014/main" id="{19B06383-A6CB-5648-834D-B48F2370576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8761708" y="1715146"/>
            <a:ext cx="5145438" cy="1715146"/>
          </a:xfrm>
          <a:prstGeom prst="rect">
            <a:avLst/>
          </a:prstGeom>
        </p:spPr>
      </p:pic>
      <p:sp>
        <p:nvSpPr>
          <p:cNvPr id="10" name="Text Placeholder 11">
            <a:extLst>
              <a:ext uri="{FF2B5EF4-FFF2-40B4-BE49-F238E27FC236}">
                <a16:creationId xmlns:a16="http://schemas.microsoft.com/office/drawing/2014/main" id="{633B3489-D726-D446-9A29-05672FA50E51}"/>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6A7E64E4-287C-1FCE-9776-59EE01B2045C}"/>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62966699-83CA-1202-E4B3-09DCD56EA786}"/>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462953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ter Title 4">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1" y="1"/>
            <a:ext cx="3504968" cy="5119768"/>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15" name="Picture 14">
            <a:extLst>
              <a:ext uri="{FF2B5EF4-FFF2-40B4-BE49-F238E27FC236}">
                <a16:creationId xmlns:a16="http://schemas.microsoft.com/office/drawing/2014/main" id="{D9A59EDF-990B-8A48-B3FB-ACAE78C6BE6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00969" y="0"/>
            <a:ext cx="2599267" cy="5119769"/>
          </a:xfrm>
          <a:prstGeom prst="rect">
            <a:avLst/>
          </a:prstGeom>
        </p:spPr>
      </p:pic>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395955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pter Title 5">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10774418"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9754968"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705628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nly - Whit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14BF4FA5-BC22-05C3-E069-B6D3DBC1208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descr="The Open University Logo">
            <a:extLst>
              <a:ext uri="{FF2B5EF4-FFF2-40B4-BE49-F238E27FC236}">
                <a16:creationId xmlns:a16="http://schemas.microsoft.com/office/drawing/2014/main" id="{1A8FBF3E-643E-C283-20B7-9D35C17A874A}"/>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59996225"/>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272494EA-133C-010F-7F32-98A8422E0656}"/>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15915414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4" name="Text Placeholder 11">
            <a:extLst>
              <a:ext uri="{FF2B5EF4-FFF2-40B4-BE49-F238E27FC236}">
                <a16:creationId xmlns:a16="http://schemas.microsoft.com/office/drawing/2014/main" id="{C48CE6A7-7BB7-C947-6B53-6E5F78A862DA}"/>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63BDB31C-E836-A87A-D9AE-75FF184B4FAC}"/>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F720CE49-261A-B18A-CA8E-F12BDA30674B}"/>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708842F-A283-9136-4756-08A1AAC018B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3908543F-39C8-3FDA-CBB3-84FC94206A0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73667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Only - Pink">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83551F-5FB0-9945-E01E-6CB9436CE2E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0E748C8D-C469-D474-1D97-BF5F569F543B}"/>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8" name="Text Placeholder 11">
            <a:extLst>
              <a:ext uri="{FF2B5EF4-FFF2-40B4-BE49-F238E27FC236}">
                <a16:creationId xmlns:a16="http://schemas.microsoft.com/office/drawing/2014/main" id="{81611A53-2566-911B-758A-BB85811FD9E2}"/>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9" name="Text Placeholder 11">
            <a:extLst>
              <a:ext uri="{FF2B5EF4-FFF2-40B4-BE49-F238E27FC236}">
                <a16:creationId xmlns:a16="http://schemas.microsoft.com/office/drawing/2014/main" id="{BDAAA47C-344B-A081-7D83-D9FAAD75EBF1}"/>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19787C0D-6642-0E1D-6AD0-4C7F5CDD7E4A}"/>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E70F6A9-1F2C-B996-D2AA-A91C91158BA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1C6BB43E-7657-B36B-FF0A-F805A2FB9958}"/>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a:extLst>
              <a:ext uri="{FF2B5EF4-FFF2-40B4-BE49-F238E27FC236}">
                <a16:creationId xmlns:a16="http://schemas.microsoft.com/office/drawing/2014/main" id="{317DA136-F775-4E4C-35DB-866AF036B4EB}"/>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539330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Only - Yellow">
    <p:bg>
      <p:bgPr>
        <a:blipFill dpi="0" rotWithShape="1">
          <a:blip r:embed="rId2" cstate="screen">
            <a:alphaModFix amt="69965"/>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329EC4-43A1-4C93-CC9C-F8056BDA6D4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6" name="TextBox 15">
            <a:extLst>
              <a:ext uri="{FF2B5EF4-FFF2-40B4-BE49-F238E27FC236}">
                <a16:creationId xmlns:a16="http://schemas.microsoft.com/office/drawing/2014/main" id="{2711EE3C-D327-2D36-872A-6FFDFE49424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A411FBA2-250A-1C91-4112-94C1448712B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9D923CE2-295F-167C-F03F-85610416A09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6EE845F2-FF2D-A9D4-3ED4-93E968473C2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DC990BB7-CAE3-E4DB-4F60-3FD7EA815A4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BC92E1EE-0986-AEDC-C202-DFA17E618684}"/>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4" name="Picture 3">
            <a:extLst>
              <a:ext uri="{FF2B5EF4-FFF2-40B4-BE49-F238E27FC236}">
                <a16:creationId xmlns:a16="http://schemas.microsoft.com/office/drawing/2014/main" id="{C5C24151-A80D-7D37-B014-1E2D90CE3D12}"/>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138227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 List - Blu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31" name="TextBox 30">
            <a:extLst>
              <a:ext uri="{FF2B5EF4-FFF2-40B4-BE49-F238E27FC236}">
                <a16:creationId xmlns:a16="http://schemas.microsoft.com/office/drawing/2014/main" id="{994F0EA2-EF9D-F005-352F-0ED7ED3B654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32" name="Text Placeholder 11">
            <a:extLst>
              <a:ext uri="{FF2B5EF4-FFF2-40B4-BE49-F238E27FC236}">
                <a16:creationId xmlns:a16="http://schemas.microsoft.com/office/drawing/2014/main" id="{67088FD3-2668-7B24-DF83-94C7E0A31C2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3" name="Text Placeholder 11">
            <a:extLst>
              <a:ext uri="{FF2B5EF4-FFF2-40B4-BE49-F238E27FC236}">
                <a16:creationId xmlns:a16="http://schemas.microsoft.com/office/drawing/2014/main" id="{C4507D10-D757-85E8-DCAB-5DE27031CB58}"/>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0" name="Text Placeholder 4">
            <a:extLst>
              <a:ext uri="{FF2B5EF4-FFF2-40B4-BE49-F238E27FC236}">
                <a16:creationId xmlns:a16="http://schemas.microsoft.com/office/drawing/2014/main" id="{613AA83D-6834-E464-0BBA-BB0EAC8C2612}"/>
              </a:ext>
            </a:extLst>
          </p:cNvPr>
          <p:cNvSpPr>
            <a:spLocks noGrp="1"/>
          </p:cNvSpPr>
          <p:nvPr>
            <p:ph type="body" sz="quarter" idx="27" hasCustomPrompt="1"/>
          </p:nvPr>
        </p:nvSpPr>
        <p:spPr>
          <a:xfrm>
            <a:off x="3286746" y="156244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4" name="Text Placeholder 11">
            <a:extLst>
              <a:ext uri="{FF2B5EF4-FFF2-40B4-BE49-F238E27FC236}">
                <a16:creationId xmlns:a16="http://schemas.microsoft.com/office/drawing/2014/main" id="{1217A9CF-DA6B-5003-7AB7-83F7002BC2F6}"/>
              </a:ext>
            </a:extLst>
          </p:cNvPr>
          <p:cNvSpPr>
            <a:spLocks noGrp="1"/>
          </p:cNvSpPr>
          <p:nvPr>
            <p:ph type="body" sz="quarter" idx="12" hasCustomPrompt="1"/>
          </p:nvPr>
        </p:nvSpPr>
        <p:spPr>
          <a:xfrm>
            <a:off x="887895" y="155887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1" name="Text Placeholder 4">
            <a:extLst>
              <a:ext uri="{FF2B5EF4-FFF2-40B4-BE49-F238E27FC236}">
                <a16:creationId xmlns:a16="http://schemas.microsoft.com/office/drawing/2014/main" id="{AF8B6BF6-2B20-BAE1-496B-4CE3AF22F71F}"/>
              </a:ext>
            </a:extLst>
          </p:cNvPr>
          <p:cNvSpPr>
            <a:spLocks noGrp="1"/>
          </p:cNvSpPr>
          <p:nvPr>
            <p:ph type="body" sz="quarter" idx="28" hasCustomPrompt="1"/>
          </p:nvPr>
        </p:nvSpPr>
        <p:spPr>
          <a:xfrm>
            <a:off x="3286746" y="245933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2" name="Text Placeholder 11">
            <a:extLst>
              <a:ext uri="{FF2B5EF4-FFF2-40B4-BE49-F238E27FC236}">
                <a16:creationId xmlns:a16="http://schemas.microsoft.com/office/drawing/2014/main" id="{82DA06FF-3584-5C18-7680-957EB66DCC1E}"/>
              </a:ext>
            </a:extLst>
          </p:cNvPr>
          <p:cNvSpPr>
            <a:spLocks noGrp="1"/>
          </p:cNvSpPr>
          <p:nvPr>
            <p:ph type="body" sz="quarter" idx="29" hasCustomPrompt="1"/>
          </p:nvPr>
        </p:nvSpPr>
        <p:spPr>
          <a:xfrm>
            <a:off x="887895" y="245576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3" name="Text Placeholder 4">
            <a:extLst>
              <a:ext uri="{FF2B5EF4-FFF2-40B4-BE49-F238E27FC236}">
                <a16:creationId xmlns:a16="http://schemas.microsoft.com/office/drawing/2014/main" id="{F18DBC1E-2F93-2120-01F2-76667F7A3598}"/>
              </a:ext>
            </a:extLst>
          </p:cNvPr>
          <p:cNvSpPr>
            <a:spLocks noGrp="1"/>
          </p:cNvSpPr>
          <p:nvPr>
            <p:ph type="body" sz="quarter" idx="30" hasCustomPrompt="1"/>
          </p:nvPr>
        </p:nvSpPr>
        <p:spPr>
          <a:xfrm>
            <a:off x="3286746" y="335622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5" name="Text Placeholder 11">
            <a:extLst>
              <a:ext uri="{FF2B5EF4-FFF2-40B4-BE49-F238E27FC236}">
                <a16:creationId xmlns:a16="http://schemas.microsoft.com/office/drawing/2014/main" id="{019B98AE-BA3F-CCAE-E04C-B8169D9363F3}"/>
              </a:ext>
            </a:extLst>
          </p:cNvPr>
          <p:cNvSpPr>
            <a:spLocks noGrp="1"/>
          </p:cNvSpPr>
          <p:nvPr>
            <p:ph type="body" sz="quarter" idx="31" hasCustomPrompt="1"/>
          </p:nvPr>
        </p:nvSpPr>
        <p:spPr>
          <a:xfrm>
            <a:off x="887895" y="335265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6" name="Text Placeholder 4">
            <a:extLst>
              <a:ext uri="{FF2B5EF4-FFF2-40B4-BE49-F238E27FC236}">
                <a16:creationId xmlns:a16="http://schemas.microsoft.com/office/drawing/2014/main" id="{7C8CB63D-4300-E62A-F48C-630CF6B95474}"/>
              </a:ext>
            </a:extLst>
          </p:cNvPr>
          <p:cNvSpPr>
            <a:spLocks noGrp="1"/>
          </p:cNvSpPr>
          <p:nvPr>
            <p:ph type="body" sz="quarter" idx="32" hasCustomPrompt="1"/>
          </p:nvPr>
        </p:nvSpPr>
        <p:spPr>
          <a:xfrm>
            <a:off x="3286746" y="4249549"/>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7" name="Text Placeholder 11">
            <a:extLst>
              <a:ext uri="{FF2B5EF4-FFF2-40B4-BE49-F238E27FC236}">
                <a16:creationId xmlns:a16="http://schemas.microsoft.com/office/drawing/2014/main" id="{4490E080-95F7-C04E-1506-EAC0EB4C5187}"/>
              </a:ext>
            </a:extLst>
          </p:cNvPr>
          <p:cNvSpPr>
            <a:spLocks noGrp="1"/>
          </p:cNvSpPr>
          <p:nvPr>
            <p:ph type="body" sz="quarter" idx="33" hasCustomPrompt="1"/>
          </p:nvPr>
        </p:nvSpPr>
        <p:spPr>
          <a:xfrm>
            <a:off x="887895" y="4245983"/>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052FB48F-821A-CA54-A34E-E55E101C6CC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89407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 / List - Orang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C107E3E2-7CA3-497F-C4E8-4ECE3460E57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7" name="TextBox 56">
            <a:extLst>
              <a:ext uri="{FF2B5EF4-FFF2-40B4-BE49-F238E27FC236}">
                <a16:creationId xmlns:a16="http://schemas.microsoft.com/office/drawing/2014/main" id="{87568DA1-20C9-8598-44C7-76FE257E9D7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23" name="Text Placeholder 11">
            <a:extLst>
              <a:ext uri="{FF2B5EF4-FFF2-40B4-BE49-F238E27FC236}">
                <a16:creationId xmlns:a16="http://schemas.microsoft.com/office/drawing/2014/main" id="{79B5BDD1-EF18-E4A2-DE79-A8B3B7FCED9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4" name="Text Placeholder 11">
            <a:extLst>
              <a:ext uri="{FF2B5EF4-FFF2-40B4-BE49-F238E27FC236}">
                <a16:creationId xmlns:a16="http://schemas.microsoft.com/office/drawing/2014/main" id="{A8F030FA-FAE8-B846-F0B1-F69F3B3AB75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4">
            <a:extLst>
              <a:ext uri="{FF2B5EF4-FFF2-40B4-BE49-F238E27FC236}">
                <a16:creationId xmlns:a16="http://schemas.microsoft.com/office/drawing/2014/main" id="{269C5B20-B0D8-1392-83E8-B19EE7BA6B29}"/>
              </a:ext>
            </a:extLst>
          </p:cNvPr>
          <p:cNvSpPr>
            <a:spLocks noGrp="1"/>
          </p:cNvSpPr>
          <p:nvPr>
            <p:ph type="body" sz="quarter" idx="27" hasCustomPrompt="1"/>
          </p:nvPr>
        </p:nvSpPr>
        <p:spPr>
          <a:xfrm>
            <a:off x="3286746" y="156244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5" name="Text Placeholder 11">
            <a:extLst>
              <a:ext uri="{FF2B5EF4-FFF2-40B4-BE49-F238E27FC236}">
                <a16:creationId xmlns:a16="http://schemas.microsoft.com/office/drawing/2014/main" id="{1450AA39-F87C-B61C-59F0-76575DE5CCFB}"/>
              </a:ext>
            </a:extLst>
          </p:cNvPr>
          <p:cNvSpPr>
            <a:spLocks noGrp="1"/>
          </p:cNvSpPr>
          <p:nvPr>
            <p:ph type="body" sz="quarter" idx="12" hasCustomPrompt="1"/>
          </p:nvPr>
        </p:nvSpPr>
        <p:spPr>
          <a:xfrm>
            <a:off x="887895" y="156244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6" name="Text Placeholder 4">
            <a:extLst>
              <a:ext uri="{FF2B5EF4-FFF2-40B4-BE49-F238E27FC236}">
                <a16:creationId xmlns:a16="http://schemas.microsoft.com/office/drawing/2014/main" id="{58D84559-6512-8243-0E68-926840CCE5EA}"/>
              </a:ext>
            </a:extLst>
          </p:cNvPr>
          <p:cNvSpPr>
            <a:spLocks noGrp="1"/>
          </p:cNvSpPr>
          <p:nvPr>
            <p:ph type="body" sz="quarter" idx="28" hasCustomPrompt="1"/>
          </p:nvPr>
        </p:nvSpPr>
        <p:spPr>
          <a:xfrm>
            <a:off x="3286746" y="245933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6" name="Text Placeholder 11">
            <a:extLst>
              <a:ext uri="{FF2B5EF4-FFF2-40B4-BE49-F238E27FC236}">
                <a16:creationId xmlns:a16="http://schemas.microsoft.com/office/drawing/2014/main" id="{3CA98CFD-BEE6-B7D0-940B-408558AE3B97}"/>
              </a:ext>
            </a:extLst>
          </p:cNvPr>
          <p:cNvSpPr>
            <a:spLocks noGrp="1"/>
          </p:cNvSpPr>
          <p:nvPr>
            <p:ph type="body" sz="quarter" idx="29" hasCustomPrompt="1"/>
          </p:nvPr>
        </p:nvSpPr>
        <p:spPr>
          <a:xfrm>
            <a:off x="887895" y="245933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9" name="Text Placeholder 4">
            <a:extLst>
              <a:ext uri="{FF2B5EF4-FFF2-40B4-BE49-F238E27FC236}">
                <a16:creationId xmlns:a16="http://schemas.microsoft.com/office/drawing/2014/main" id="{73173B8F-4A38-6A7C-3840-1B6791B615E9}"/>
              </a:ext>
            </a:extLst>
          </p:cNvPr>
          <p:cNvSpPr>
            <a:spLocks noGrp="1"/>
          </p:cNvSpPr>
          <p:nvPr>
            <p:ph type="body" sz="quarter" idx="30" hasCustomPrompt="1"/>
          </p:nvPr>
        </p:nvSpPr>
        <p:spPr>
          <a:xfrm>
            <a:off x="3286746" y="335622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0" name="Text Placeholder 11">
            <a:extLst>
              <a:ext uri="{FF2B5EF4-FFF2-40B4-BE49-F238E27FC236}">
                <a16:creationId xmlns:a16="http://schemas.microsoft.com/office/drawing/2014/main" id="{1258A6A1-7C96-27AC-C908-3BA13CCF1F6E}"/>
              </a:ext>
            </a:extLst>
          </p:cNvPr>
          <p:cNvSpPr>
            <a:spLocks noGrp="1"/>
          </p:cNvSpPr>
          <p:nvPr>
            <p:ph type="body" sz="quarter" idx="31" hasCustomPrompt="1"/>
          </p:nvPr>
        </p:nvSpPr>
        <p:spPr>
          <a:xfrm>
            <a:off x="887895" y="335622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27" name="Text Placeholder 4">
            <a:extLst>
              <a:ext uri="{FF2B5EF4-FFF2-40B4-BE49-F238E27FC236}">
                <a16:creationId xmlns:a16="http://schemas.microsoft.com/office/drawing/2014/main" id="{80D1A29E-8F23-E9BF-AE02-BAA15FD20AA3}"/>
              </a:ext>
            </a:extLst>
          </p:cNvPr>
          <p:cNvSpPr>
            <a:spLocks noGrp="1"/>
          </p:cNvSpPr>
          <p:nvPr>
            <p:ph type="body" sz="quarter" idx="32" hasCustomPrompt="1"/>
          </p:nvPr>
        </p:nvSpPr>
        <p:spPr>
          <a:xfrm>
            <a:off x="3286746" y="4249549"/>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8" name="Text Placeholder 11">
            <a:extLst>
              <a:ext uri="{FF2B5EF4-FFF2-40B4-BE49-F238E27FC236}">
                <a16:creationId xmlns:a16="http://schemas.microsoft.com/office/drawing/2014/main" id="{DB928D05-8855-2639-E843-A1F7DC27F6EC}"/>
              </a:ext>
            </a:extLst>
          </p:cNvPr>
          <p:cNvSpPr>
            <a:spLocks noGrp="1"/>
          </p:cNvSpPr>
          <p:nvPr>
            <p:ph type="body" sz="quarter" idx="33" hasCustomPrompt="1"/>
          </p:nvPr>
        </p:nvSpPr>
        <p:spPr>
          <a:xfrm>
            <a:off x="887895" y="4249549"/>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5AD93BCC-9ABA-3DB6-4ED6-2BD13246CB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022713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s 2 Column">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BD7FBF3-7226-2149-BBD3-09818517326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9" name="Text Placeholder 11">
            <a:extLst>
              <a:ext uri="{FF2B5EF4-FFF2-40B4-BE49-F238E27FC236}">
                <a16:creationId xmlns:a16="http://schemas.microsoft.com/office/drawing/2014/main" id="{4DAAB76E-1BCE-CA53-ACE8-77F42754E17D}"/>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0" name="Text Placeholder 11">
            <a:extLst>
              <a:ext uri="{FF2B5EF4-FFF2-40B4-BE49-F238E27FC236}">
                <a16:creationId xmlns:a16="http://schemas.microsoft.com/office/drawing/2014/main" id="{FC210018-BF10-8707-6A21-CCCE83C373C4}"/>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8421257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s &amp; Copy">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3025CC09-2BCF-3A4D-87E4-590716EC0718}"/>
              </a:ext>
            </a:extLst>
          </p:cNvPr>
          <p:cNvSpPr>
            <a:spLocks noGrp="1"/>
          </p:cNvSpPr>
          <p:nvPr>
            <p:ph type="body" sz="quarter" idx="18" hasCustomPrompt="1"/>
          </p:nvPr>
        </p:nvSpPr>
        <p:spPr>
          <a:xfrm>
            <a:off x="6493565" y="2856109"/>
            <a:ext cx="4687053" cy="3221029"/>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a:t>
            </a:r>
            <a:r>
              <a:rPr lang="en-GB" err="1"/>
              <a:t>labore</a:t>
            </a:r>
            <a:r>
              <a:rPr lang="en-GB"/>
              <a:t>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aliquip</a:t>
            </a:r>
            <a:r>
              <a:rPr lang="en-GB"/>
              <a:t> ex </a:t>
            </a:r>
            <a:r>
              <a:rPr lang="en-GB" err="1"/>
              <a:t>ea</a:t>
            </a:r>
            <a:r>
              <a:rPr lang="en-GB"/>
              <a:t> </a:t>
            </a:r>
            <a:r>
              <a:rPr lang="en-GB" err="1"/>
              <a:t>commodo</a:t>
            </a:r>
            <a:r>
              <a:rPr lang="en-GB"/>
              <a:t> consequat.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p:txBody>
      </p:sp>
      <p:pic>
        <p:nvPicPr>
          <p:cNvPr id="11" name="Picture 10">
            <a:extLst>
              <a:ext uri="{FF2B5EF4-FFF2-40B4-BE49-F238E27FC236}">
                <a16:creationId xmlns:a16="http://schemas.microsoft.com/office/drawing/2014/main" id="{0CDFCC4E-7800-CD8E-7918-FDBF10EDE7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7" name="Text Placeholder 11">
            <a:extLst>
              <a:ext uri="{FF2B5EF4-FFF2-40B4-BE49-F238E27FC236}">
                <a16:creationId xmlns:a16="http://schemas.microsoft.com/office/drawing/2014/main" id="{7161B3BB-13A6-8F07-69F3-28C1C681F2FF}"/>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6" name="TextBox 15">
            <a:extLst>
              <a:ext uri="{FF2B5EF4-FFF2-40B4-BE49-F238E27FC236}">
                <a16:creationId xmlns:a16="http://schemas.microsoft.com/office/drawing/2014/main" id="{475C6AF3-6B1E-0375-7D2A-5FD1C92321F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Text Placeholder 11">
            <a:extLst>
              <a:ext uri="{FF2B5EF4-FFF2-40B4-BE49-F238E27FC236}">
                <a16:creationId xmlns:a16="http://schemas.microsoft.com/office/drawing/2014/main" id="{A1FEAA9C-D9C5-C7E7-E834-0245869B2C7F}"/>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 name="Text Placeholder 11">
            <a:extLst>
              <a:ext uri="{FF2B5EF4-FFF2-40B4-BE49-F238E27FC236}">
                <a16:creationId xmlns:a16="http://schemas.microsoft.com/office/drawing/2014/main" id="{AA7150EB-D92B-C450-9558-0D39CD35C849}"/>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303935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Content - Tight Header">
    <p:bg>
      <p:bgPr>
        <a:solidFill>
          <a:schemeClr val="bg1"/>
        </a:solidFill>
        <a:effectLst/>
      </p:bgPr>
    </p:bg>
    <p:spTree>
      <p:nvGrpSpPr>
        <p:cNvPr id="1" name=""/>
        <p:cNvGrpSpPr/>
        <p:nvPr/>
      </p:nvGrpSpPr>
      <p:grpSpPr>
        <a:xfrm>
          <a:off x="0" y="0"/>
          <a:ext cx="0" cy="0"/>
          <a:chOff x="0" y="0"/>
          <a:chExt cx="0" cy="0"/>
        </a:xfrm>
      </p:grpSpPr>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Tree>
    <p:extLst>
      <p:ext uri="{BB962C8B-B14F-4D97-AF65-F5344CB8AC3E}">
        <p14:creationId xmlns:p14="http://schemas.microsoft.com/office/powerpoint/2010/main" val="2573154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e Chart &amp; Copy - Whit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spcBef>
                <a:spcPts val="0"/>
              </a:spcBef>
              <a:spcAft>
                <a:spcPts val="600"/>
              </a:spcAft>
            </a:pPr>
            <a:endParaRPr lang="en-US">
              <a:latin typeface="Poppins" panose="00000500000000000000" pitchFamily="2" charset="0"/>
            </a:endParaRPr>
          </a:p>
        </p:txBody>
      </p:sp>
      <p:sp>
        <p:nvSpPr>
          <p:cNvPr id="16" name="Text Placeholder 11">
            <a:extLst>
              <a:ext uri="{FF2B5EF4-FFF2-40B4-BE49-F238E27FC236}">
                <a16:creationId xmlns:a16="http://schemas.microsoft.com/office/drawing/2014/main" id="{481C071C-5A64-4146-A308-DE2C7FB11B85}"/>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460542D6-22F5-6141-8C6F-6937620487FD}"/>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2" name="TextBox 21">
            <a:extLst>
              <a:ext uri="{FF2B5EF4-FFF2-40B4-BE49-F238E27FC236}">
                <a16:creationId xmlns:a16="http://schemas.microsoft.com/office/drawing/2014/main" id="{EAD9D407-A97D-E17E-DBFA-25ABF15C9A3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DEF331A0-8630-D550-918D-B67681D6E481}"/>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E1D5FB1-6523-35BC-D888-0047E262787E}"/>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FBA357D1-B85B-5E43-48BE-75FF66F9019B}"/>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A75198C-6ADB-FB44-7D03-6F5213AC312E}"/>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2633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e Chart &amp; Copy - Blue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4C01CCF-0DB7-F246-ABF2-EC18516A0FBD}"/>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AE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Aft>
                <a:spcPts val="600"/>
              </a:spcAft>
            </a:pPr>
            <a:endParaRPr lang="en-US">
              <a:latin typeface="Poppins" panose="00000500000000000000" pitchFamily="2" charset="0"/>
            </a:endParaRPr>
          </a:p>
        </p:txBody>
      </p:sp>
      <p:sp>
        <p:nvSpPr>
          <p:cNvPr id="31" name="Text Placeholder 11">
            <a:extLst>
              <a:ext uri="{FF2B5EF4-FFF2-40B4-BE49-F238E27FC236}">
                <a16:creationId xmlns:a16="http://schemas.microsoft.com/office/drawing/2014/main" id="{441112C6-9F31-50D1-7D73-6298CB7F2E81}"/>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2" name="Text Placeholder 11">
            <a:extLst>
              <a:ext uri="{FF2B5EF4-FFF2-40B4-BE49-F238E27FC236}">
                <a16:creationId xmlns:a16="http://schemas.microsoft.com/office/drawing/2014/main" id="{C32AB5CB-C8A8-C7B0-84CC-CEA16403703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4" name="TextBox 13">
            <a:extLst>
              <a:ext uri="{FF2B5EF4-FFF2-40B4-BE49-F238E27FC236}">
                <a16:creationId xmlns:a16="http://schemas.microsoft.com/office/drawing/2014/main" id="{F8F44462-549C-8EC7-19AB-A506B51C3E6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5" name="Text Placeholder 11">
            <a:extLst>
              <a:ext uri="{FF2B5EF4-FFF2-40B4-BE49-F238E27FC236}">
                <a16:creationId xmlns:a16="http://schemas.microsoft.com/office/drawing/2014/main" id="{EB2C4ECE-5A58-924D-D8E6-C4AE68AD8C7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6" name="Text Placeholder 11">
            <a:extLst>
              <a:ext uri="{FF2B5EF4-FFF2-40B4-BE49-F238E27FC236}">
                <a16:creationId xmlns:a16="http://schemas.microsoft.com/office/drawing/2014/main" id="{DDC83B33-527D-290B-B1B2-1DEADA31AE05}"/>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5C71BB06-BC2B-503D-C100-C1D7CF6061B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5EE5AA7-CE9F-6795-3587-5FECAE583054}"/>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968685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e Chart &amp; Copy - Green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D1F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32" name="Text Placeholder 11">
            <a:extLst>
              <a:ext uri="{FF2B5EF4-FFF2-40B4-BE49-F238E27FC236}">
                <a16:creationId xmlns:a16="http://schemas.microsoft.com/office/drawing/2014/main" id="{F66FAE19-7B52-BB59-E57B-29D522C6BDE9}"/>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3" name="Text Placeholder 11">
            <a:extLst>
              <a:ext uri="{FF2B5EF4-FFF2-40B4-BE49-F238E27FC236}">
                <a16:creationId xmlns:a16="http://schemas.microsoft.com/office/drawing/2014/main" id="{F77B454A-E504-0EE7-A8CA-E5D9EEC2F495}"/>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7" name="TextBox 36">
            <a:extLst>
              <a:ext uri="{FF2B5EF4-FFF2-40B4-BE49-F238E27FC236}">
                <a16:creationId xmlns:a16="http://schemas.microsoft.com/office/drawing/2014/main" id="{C4228A78-C513-C604-6CB6-28BAE7604C7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21EAD907-96B1-968B-D6C2-A05E0A48B049}"/>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DA310DCE-936B-7A91-931F-F8940F242D38}"/>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4C03919D-ED94-85DD-1324-53A7CAE381D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87A5F3DD-B4AB-BD17-596F-E74A62BFB6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594643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e Chart &amp; Copy - Pink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E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02A26A26-C4B5-4D8E-73A4-981818756D94}"/>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F8328C9E-9DA1-DF63-59C8-5F540DB4BB7E}"/>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4E1A6B9E-E779-E0D7-BC86-EA660E9840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F46F34F4-9E99-01A0-2C06-1C0C5E776290}"/>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77341710-98F6-F41B-8C50-352203DF2B2A}"/>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BC1EA7DC-B02A-FE29-687A-390579C75F8C}"/>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412ECB0-A0F7-C3C3-CD7E-53BD501749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4078553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e Chart &amp; Copy - Yellow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FE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AE055DE8-0C87-1B8E-B033-C6AACEF7E883}"/>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A7B175B1-4990-DB78-B09A-5CABDC6E094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D5C357FA-846B-A0EC-644D-8C00E0D073E6}"/>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091828A5-E0F9-F12F-D6E9-03BB177B08C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19CF92BA-CA8F-0DC8-7240-3FE5CDE3317F}"/>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0FC3A49A-8F27-4ABD-3E82-D19FBB8B20B8}"/>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1EF4921-C4EA-38D0-FDB1-827E4E6B7F75}"/>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460575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mp; Media - Blue">
    <p:bg>
      <p:bgPr>
        <a:blipFill dpi="0" rotWithShape="1">
          <a:blip r:embed="rId2" cstate="screen">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9A20ABB2-4946-8543-8051-832C526BDE70}"/>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05F2301F-306F-F745-8E98-23873CA6338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7" name="Text Placeholder 11">
            <a:extLst>
              <a:ext uri="{FF2B5EF4-FFF2-40B4-BE49-F238E27FC236}">
                <a16:creationId xmlns:a16="http://schemas.microsoft.com/office/drawing/2014/main" id="{C560DF7B-AF74-3B4B-9618-C8D97385E9C0}"/>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116DB742-7748-6B47-8825-E1F742F7A393}"/>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9" name="Text Placeholder 11">
            <a:extLst>
              <a:ext uri="{FF2B5EF4-FFF2-40B4-BE49-F238E27FC236}">
                <a16:creationId xmlns:a16="http://schemas.microsoft.com/office/drawing/2014/main" id="{4D9318EE-FBC8-5864-3CD0-AE0098E538F7}"/>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E84F7B52-8D5A-AF1A-29EE-E205DB0920A2}"/>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Content Placeholder 3">
            <a:extLst>
              <a:ext uri="{FF2B5EF4-FFF2-40B4-BE49-F238E27FC236}">
                <a16:creationId xmlns:a16="http://schemas.microsoft.com/office/drawing/2014/main" id="{7D29F004-17E9-56AE-60BE-6AF7E9D45C7F}"/>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3">
            <a:extLst>
              <a:ext uri="{FF2B5EF4-FFF2-40B4-BE49-F238E27FC236}">
                <a16:creationId xmlns:a16="http://schemas.microsoft.com/office/drawing/2014/main" id="{EEA18CF2-7030-5F92-17DA-C816F4E6622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 name="Picture 1">
            <a:extLst>
              <a:ext uri="{FF2B5EF4-FFF2-40B4-BE49-F238E27FC236}">
                <a16:creationId xmlns:a16="http://schemas.microsoft.com/office/drawing/2014/main" id="{DEA096BC-E124-A3C8-7101-B7F957B0170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23F19E9F-F344-6302-5340-E96D54FF215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38D216E0-7352-C52F-6A35-B80CBA18497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2360226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amp; Media - Green">
    <p:bg>
      <p:bgPr>
        <a:blipFill dpi="0" rotWithShape="1">
          <a:blip r:embed="rId2" cstate="screen">
            <a:alphaModFix amt="6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C2A4FC37-64F1-B22C-8E38-7A3C90DBFD8E}"/>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0ABC2298-01AB-ED2E-6E05-CA32FACF9EBE}"/>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8FAAEB2F-DEF2-71DD-AF98-C0A446D1229F}"/>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8EA9D7F9-BC14-C206-DFF8-5ABCD5E6E7A5}"/>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1C2A8E84-605E-EB25-4A36-3D3984B92A31}"/>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96C642D6-66F1-8A0A-CDDC-2EBC92AF862D}"/>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CA09EE3C-F0CF-8B96-88AA-6DE36F7A6CBC}"/>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9391E2F5-B870-1650-36DA-566F186BE6B9}"/>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FF3714E0-498A-B29B-94FB-DA93A6A9662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9E8BF09-B464-A1E1-02C2-01D09400BA7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1EB04BC9-BBC1-9452-43AC-4FD759F04F16}"/>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72731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amp; Media - Pink">
    <p:bg>
      <p:bgPr>
        <a:blipFill dpi="0" rotWithShape="1">
          <a:blip r:embed="rId2" cstate="screen">
            <a:alphaModFix amt="5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DDA1F39E-370E-9BF5-101D-A0A5D784F8FC}"/>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FB8AF0D-6CCE-C411-DB47-6E723C872006}"/>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77B68DC7-43A5-C3AB-0F02-A24CE21AC048}"/>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998BAA85-672C-2406-1402-92D7361EB722}"/>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4114C635-6BF1-6FFE-A4DB-8BB78F696D88}"/>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C530D6A-EBB8-CD26-B104-C0F70BBC946E}"/>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E24F392-DCB7-9BFE-802F-2C3A475EA0F3}"/>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C48C1F3A-E328-D7D8-0A81-F997F4F944DC}"/>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B15771C0-93BA-5ADF-64A4-2A43F86D54F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EBDBA90-2059-F1EB-DC4D-1F490EC5C85F}"/>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DBE218AA-1FFB-BE5D-8642-2B04DCCE99A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197737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amp; Media - Yellow">
    <p:bg>
      <p:bgPr>
        <a:blipFill dpi="0" rotWithShape="1">
          <a:blip r:embed="rId2" cstate="screen">
            <a:alphaModFix amt="2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EEEF07-1889-D507-89A8-BB2EE63EB0B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7" name="Text Placeholder 11">
            <a:extLst>
              <a:ext uri="{FF2B5EF4-FFF2-40B4-BE49-F238E27FC236}">
                <a16:creationId xmlns:a16="http://schemas.microsoft.com/office/drawing/2014/main" id="{8BEC0FC6-0311-3559-C180-50FE399D9CC5}"/>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1F924AA-0E70-3369-B99A-AAFFD470F46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F87F5EB3-C62D-D57D-1AAE-737B9D43A07A}"/>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1FD2D1B6-81BB-517B-130B-5D9202C4FAAB}"/>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5" name="TextBox 24">
            <a:extLst>
              <a:ext uri="{FF2B5EF4-FFF2-40B4-BE49-F238E27FC236}">
                <a16:creationId xmlns:a16="http://schemas.microsoft.com/office/drawing/2014/main" id="{2DFA7EF7-2594-397E-B832-BCDBA1E052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3" name="Text Placeholder 11">
            <a:extLst>
              <a:ext uri="{FF2B5EF4-FFF2-40B4-BE49-F238E27FC236}">
                <a16:creationId xmlns:a16="http://schemas.microsoft.com/office/drawing/2014/main" id="{C2BD26A5-F2B2-8F17-EF04-893F3851265E}"/>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A620FFB-407F-A512-2C9D-569EEBC1E883}"/>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F65C4A6-90EE-54F5-1CA2-BBB24F562C52}"/>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801F7FFA-E94E-A280-B1B5-ACAC603AC4B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The Open University Logo">
            <a:extLst>
              <a:ext uri="{FF2B5EF4-FFF2-40B4-BE49-F238E27FC236}">
                <a16:creationId xmlns:a16="http://schemas.microsoft.com/office/drawing/2014/main" id="{5E1AC07D-4E2F-CEA1-4D8E-FFA7745DD919}"/>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4429783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D467C06D-0BA0-E66A-1254-70AFC158713D}"/>
              </a:ext>
            </a:extLst>
          </p:cNvPr>
          <p:cNvSpPr>
            <a:spLocks noGrp="1"/>
          </p:cNvSpPr>
          <p:nvPr>
            <p:ph type="body" sz="quarter" idx="10" hasCustomPrompt="1"/>
          </p:nvPr>
        </p:nvSpPr>
        <p:spPr>
          <a:xfrm>
            <a:off x="340167" y="3124517"/>
            <a:ext cx="7500938" cy="608965"/>
          </a:xfrm>
          <a:prstGeom prst="rect">
            <a:avLst/>
          </a:prstGeom>
        </p:spPr>
        <p:txBody>
          <a:bodyPr/>
          <a:lstStyle>
            <a:lvl1pPr marL="0" indent="0">
              <a:buNone/>
              <a:defRPr sz="4400" b="1">
                <a:solidFill>
                  <a:schemeClr val="bg1"/>
                </a:solidFill>
                <a:latin typeface="Poppins SemiBold" panose="00000700000000000000" pitchFamily="50" charset="0"/>
                <a:cs typeface="Poppins SemiBold" panose="00000700000000000000" pitchFamily="50"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GB"/>
              <a:t>Type your message here</a:t>
            </a:r>
          </a:p>
        </p:txBody>
      </p:sp>
      <p:pic>
        <p:nvPicPr>
          <p:cNvPr id="2" name="Picture 1" descr="The Open University Logo">
            <a:extLst>
              <a:ext uri="{FF2B5EF4-FFF2-40B4-BE49-F238E27FC236}">
                <a16:creationId xmlns:a16="http://schemas.microsoft.com/office/drawing/2014/main" id="{98F1B169-2DA1-B49F-3EA1-DD312E568D4C}"/>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612600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4" name="Picture 3" descr="The Open University Logo">
            <a:extLst>
              <a:ext uri="{FF2B5EF4-FFF2-40B4-BE49-F238E27FC236}">
                <a16:creationId xmlns:a16="http://schemas.microsoft.com/office/drawing/2014/main" id="{EA88F0E0-0334-005F-5AE6-97F8EFADF0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74299" y="2622093"/>
            <a:ext cx="6043402" cy="2021693"/>
          </a:xfrm>
          <a:prstGeom prst="rect">
            <a:avLst/>
          </a:prstGeom>
        </p:spPr>
      </p:pic>
    </p:spTree>
    <p:extLst>
      <p:ext uri="{BB962C8B-B14F-4D97-AF65-F5344CB8AC3E}">
        <p14:creationId xmlns:p14="http://schemas.microsoft.com/office/powerpoint/2010/main" val="37762940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theme" Target="../theme/theme4.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9/22/2026</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2172755302"/>
      </p:ext>
    </p:extLst>
  </p:cSld>
  <p:clrMap bg1="lt1" tx1="dk1" bg2="lt2" tx2="dk2" accent1="accent1" accent2="accent2" accent3="accent3" accent4="accent4" accent5="accent5" accent6="accent6" hlink="hlink" folHlink="folHlink"/>
  <p:sldLayoutIdLst>
    <p:sldLayoutId id="2147483726" r:id="rId1"/>
    <p:sldLayoutId id="2147483730" r:id="rId2"/>
    <p:sldLayoutId id="2147483917" r:id="rId3"/>
    <p:sldLayoutId id="2147483937" r:id="rId4"/>
    <p:sldLayoutId id="2147483940" r:id="rId5"/>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3932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922" r:id="rId3"/>
    <p:sldLayoutId id="2147483938" r:id="rId4"/>
    <p:sldLayoutId id="2147483939" r:id="rId5"/>
    <p:sldLayoutId id="214748394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391125"/>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92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28211"/>
      </p:ext>
    </p:extLst>
  </p:cSld>
  <p:clrMap bg1="lt1" tx1="dk1" bg2="lt2" tx2="dk2" accent1="accent1" accent2="accent2" accent3="accent3" accent4="accent4" accent5="accent5" accent6="accent6" hlink="hlink" folHlink="folHlink"/>
  <p:sldLayoutIdLst>
    <p:sldLayoutId id="2147483827" r:id="rId1"/>
    <p:sldLayoutId id="2147483919" r:id="rId2"/>
    <p:sldLayoutId id="2147483828" r:id="rId3"/>
    <p:sldLayoutId id="2147483829" r:id="rId4"/>
    <p:sldLayoutId id="2147483830" r:id="rId5"/>
    <p:sldLayoutId id="2147483831" r:id="rId6"/>
    <p:sldLayoutId id="2147483835" r:id="rId7"/>
    <p:sldLayoutId id="2147483836" r:id="rId8"/>
    <p:sldLayoutId id="2147483839" r:id="rId9"/>
    <p:sldLayoutId id="2147483935" r:id="rId10"/>
    <p:sldLayoutId id="2147483842" r:id="rId11"/>
    <p:sldLayoutId id="2147483846" r:id="rId12"/>
    <p:sldLayoutId id="2147483847" r:id="rId13"/>
    <p:sldLayoutId id="2147483848" r:id="rId14"/>
    <p:sldLayoutId id="2147483849" r:id="rId15"/>
    <p:sldLayoutId id="2147483850" r:id="rId16"/>
    <p:sldLayoutId id="2147483851" r:id="rId17"/>
    <p:sldLayoutId id="2147483852" r:id="rId18"/>
    <p:sldLayoutId id="214748385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140755"/>
      </p:ext>
    </p:extLst>
  </p:cSld>
  <p:clrMap bg1="lt1" tx1="dk1" bg2="lt2" tx2="dk2" accent1="accent1" accent2="accent2" accent3="accent3" accent4="accent4" accent5="accent5" accent6="accent6" hlink="hlink" folHlink="folHlink"/>
  <p:sldLayoutIdLst>
    <p:sldLayoutId id="2147483933" r:id="rId1"/>
    <p:sldLayoutId id="21474839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2AC98-8F4A-A002-FEDA-2D0C617B145D}"/>
              </a:ext>
            </a:extLst>
          </p:cNvPr>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a:lstStyle>
          <a:p>
            <a:r>
              <a:rPr lang="en-US"/>
              <a:t>Click to edit Master title style</a:t>
            </a:r>
            <a:endParaRPr lang="en-GB" sz="2000"/>
          </a:p>
        </p:txBody>
      </p:sp>
      <p:sp>
        <p:nvSpPr>
          <p:cNvPr id="14" name="Text Placeholder 13">
            <a:extLst>
              <a:ext uri="{FF2B5EF4-FFF2-40B4-BE49-F238E27FC236}">
                <a16:creationId xmlns:a16="http://schemas.microsoft.com/office/drawing/2014/main" id="{BCD67DD9-3DAA-313B-8305-6C266ED950EB}"/>
              </a:ext>
            </a:extLst>
          </p:cNvPr>
          <p:cNvSpPr>
            <a:spLocks noGrp="1"/>
          </p:cNvSpPr>
          <p:nvPr>
            <p:ph type="body" sz="quarter" idx="11"/>
          </p:nvPr>
        </p:nvSpPr>
        <p:spPr>
          <a:xfrm>
            <a:off x="297065" y="261124"/>
            <a:ext cx="11597865" cy="1823796"/>
          </a:xfrm>
        </p:spPr>
        <p:txBody>
          <a:bodyPr/>
          <a:lstStyle/>
          <a:p>
            <a:r>
              <a:rPr lang="en-GB" sz="4400"/>
              <a:t>Community of learners: Evaluating students’ experience of tuition in S217</a:t>
            </a:r>
          </a:p>
        </p:txBody>
      </p:sp>
      <p:sp>
        <p:nvSpPr>
          <p:cNvPr id="15" name="Text Placeholder 14">
            <a:extLst>
              <a:ext uri="{FF2B5EF4-FFF2-40B4-BE49-F238E27FC236}">
                <a16:creationId xmlns:a16="http://schemas.microsoft.com/office/drawing/2014/main" id="{E81A18EA-A9B5-381F-97C4-750E9537808C}"/>
              </a:ext>
            </a:extLst>
          </p:cNvPr>
          <p:cNvSpPr>
            <a:spLocks noGrp="1"/>
          </p:cNvSpPr>
          <p:nvPr>
            <p:ph type="body" sz="quarter" idx="12"/>
          </p:nvPr>
        </p:nvSpPr>
        <p:spPr>
          <a:xfrm>
            <a:off x="408207" y="2431959"/>
            <a:ext cx="7924029" cy="1305402"/>
          </a:xfrm>
        </p:spPr>
        <p:txBody>
          <a:bodyPr/>
          <a:lstStyle/>
          <a:p>
            <a:endParaRPr lang="en-GB" dirty="0"/>
          </a:p>
        </p:txBody>
      </p:sp>
      <p:sp>
        <p:nvSpPr>
          <p:cNvPr id="16" name="Text Placeholder 15">
            <a:extLst>
              <a:ext uri="{FF2B5EF4-FFF2-40B4-BE49-F238E27FC236}">
                <a16:creationId xmlns:a16="http://schemas.microsoft.com/office/drawing/2014/main" id="{91E9862C-F9C6-300D-C161-CC5F2057C191}"/>
              </a:ext>
            </a:extLst>
          </p:cNvPr>
          <p:cNvSpPr>
            <a:spLocks noGrp="1"/>
          </p:cNvSpPr>
          <p:nvPr>
            <p:ph type="body" sz="quarter" idx="13"/>
          </p:nvPr>
        </p:nvSpPr>
        <p:spPr/>
        <p:txBody>
          <a:bodyPr/>
          <a:lstStyle/>
          <a:p>
            <a:r>
              <a:rPr lang="en-GB" dirty="0"/>
              <a:t>Dr Adam Freeman &amp; Dr. Anne-Katrin </a:t>
            </a:r>
            <a:r>
              <a:rPr lang="en-GB" dirty="0" err="1"/>
              <a:t>Klehe</a:t>
            </a:r>
            <a:r>
              <a:rPr lang="en-GB" dirty="0"/>
              <a:t> </a:t>
            </a:r>
          </a:p>
          <a:p>
            <a:endParaRPr lang="en-GB" dirty="0"/>
          </a:p>
        </p:txBody>
      </p:sp>
      <p:sp>
        <p:nvSpPr>
          <p:cNvPr id="17" name="Text Placeholder 16">
            <a:extLst>
              <a:ext uri="{FF2B5EF4-FFF2-40B4-BE49-F238E27FC236}">
                <a16:creationId xmlns:a16="http://schemas.microsoft.com/office/drawing/2014/main" id="{ACCCC83C-A3BB-829E-51E0-D71CBA10B1EE}"/>
              </a:ext>
            </a:extLst>
          </p:cNvPr>
          <p:cNvSpPr>
            <a:spLocks noGrp="1"/>
          </p:cNvSpPr>
          <p:nvPr>
            <p:ph type="body" sz="quarter" idx="14"/>
          </p:nvPr>
        </p:nvSpPr>
        <p:spPr/>
        <p:txBody>
          <a:bodyPr/>
          <a:lstStyle/>
          <a:p>
            <a:r>
              <a:rPr lang="en-GB"/>
              <a:t>Physical Sciences</a:t>
            </a:r>
          </a:p>
          <a:p>
            <a:endParaRPr lang="en-GB"/>
          </a:p>
        </p:txBody>
      </p:sp>
      <p:sp>
        <p:nvSpPr>
          <p:cNvPr id="18" name="Text Placeholder 17">
            <a:extLst>
              <a:ext uri="{FF2B5EF4-FFF2-40B4-BE49-F238E27FC236}">
                <a16:creationId xmlns:a16="http://schemas.microsoft.com/office/drawing/2014/main" id="{7C582E8A-5AC5-EBB0-D16B-4437F42A33D5}"/>
              </a:ext>
            </a:extLst>
          </p:cNvPr>
          <p:cNvSpPr>
            <a:spLocks noGrp="1"/>
          </p:cNvSpPr>
          <p:nvPr>
            <p:ph type="body" sz="quarter" idx="15"/>
          </p:nvPr>
        </p:nvSpPr>
        <p:spPr/>
        <p:txBody>
          <a:bodyPr/>
          <a:lstStyle/>
          <a:p>
            <a:r>
              <a:rPr lang="en-GB"/>
              <a:t>23/09/2026</a:t>
            </a:r>
          </a:p>
          <a:p>
            <a:endParaRPr lang="en-GB"/>
          </a:p>
        </p:txBody>
      </p:sp>
      <p:sp>
        <p:nvSpPr>
          <p:cNvPr id="13" name="Picture Placeholder 12">
            <a:extLst>
              <a:ext uri="{FF2B5EF4-FFF2-40B4-BE49-F238E27FC236}">
                <a16:creationId xmlns:a16="http://schemas.microsoft.com/office/drawing/2014/main" id="{A5A133B0-2A07-449A-51A6-75454F5BDCAF}"/>
              </a:ext>
              <a:ext uri="{C183D7F6-B498-43B3-948B-1728B52AA6E4}">
                <adec:decorative xmlns:adec="http://schemas.microsoft.com/office/drawing/2017/decorative" val="1"/>
              </a:ext>
            </a:extLst>
          </p:cNvPr>
          <p:cNvSpPr>
            <a:spLocks noGrp="1"/>
          </p:cNvSpPr>
          <p:nvPr>
            <p:ph type="pic" sz="quarter" idx="10"/>
          </p:nvPr>
        </p:nvSpPr>
        <p:spPr/>
        <p:txBody>
          <a:bodyPr/>
          <a:lstStyle/>
          <a:p>
            <a:endParaRPr lang="en-GB"/>
          </a:p>
        </p:txBody>
      </p:sp>
    </p:spTree>
    <p:extLst>
      <p:ext uri="{BB962C8B-B14F-4D97-AF65-F5344CB8AC3E}">
        <p14:creationId xmlns:p14="http://schemas.microsoft.com/office/powerpoint/2010/main" val="3771289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A7F16-5931-2748-46BF-B9AB77376DB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D477AB9-1BC9-40E1-B964-C416B396AB3D}"/>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Click to edit Master title style</a:t>
            </a:r>
            <a:endParaRPr kumimoji="0" lang="en-GB" sz="2000" b="0" i="0" u="none" strike="noStrike" kern="1200" cap="none" spc="0" normalizeH="0" baseline="0" noProof="0">
              <a:ln>
                <a:noFill/>
              </a:ln>
              <a:solidFill>
                <a:schemeClr val="tx1"/>
              </a:solidFill>
              <a:effectLst/>
              <a:uLnTx/>
              <a:uFillTx/>
              <a:latin typeface="Poppins" panose="00000500000000000000" pitchFamily="2" charset="0"/>
              <a:ea typeface="+mj-ea"/>
              <a:cs typeface="+mj-cs"/>
            </a:endParaRPr>
          </a:p>
        </p:txBody>
      </p:sp>
      <p:sp>
        <p:nvSpPr>
          <p:cNvPr id="4" name="Text Placeholder 3">
            <a:extLst>
              <a:ext uri="{FF2B5EF4-FFF2-40B4-BE49-F238E27FC236}">
                <a16:creationId xmlns:a16="http://schemas.microsoft.com/office/drawing/2014/main" id="{5ACD7548-8C72-2A33-FB7F-6B1499B16731}"/>
              </a:ext>
            </a:extLst>
          </p:cNvPr>
          <p:cNvSpPr>
            <a:spLocks noGrp="1"/>
          </p:cNvSpPr>
          <p:nvPr>
            <p:ph type="body" sz="quarter" idx="11"/>
          </p:nvPr>
        </p:nvSpPr>
        <p:spPr>
          <a:xfrm>
            <a:off x="266940" y="224304"/>
            <a:ext cx="10740439" cy="807873"/>
          </a:xfrm>
        </p:spPr>
        <p:txBody>
          <a:bodyPr/>
          <a:lstStyle/>
          <a:p>
            <a:r>
              <a:rPr lang="en-GB">
                <a:solidFill>
                  <a:schemeClr val="bg2"/>
                </a:solidFill>
              </a:rPr>
              <a:t>Introduction</a:t>
            </a:r>
          </a:p>
          <a:p>
            <a:endParaRPr lang="en-GB"/>
          </a:p>
        </p:txBody>
      </p:sp>
      <p:sp>
        <p:nvSpPr>
          <p:cNvPr id="8" name="Text Placeholder 7">
            <a:extLst>
              <a:ext uri="{FF2B5EF4-FFF2-40B4-BE49-F238E27FC236}">
                <a16:creationId xmlns:a16="http://schemas.microsoft.com/office/drawing/2014/main" id="{CA6C00BF-7D21-0E02-D264-3E3597B9EEFC}"/>
              </a:ext>
            </a:extLst>
          </p:cNvPr>
          <p:cNvSpPr>
            <a:spLocks noGrp="1"/>
          </p:cNvSpPr>
          <p:nvPr>
            <p:ph type="body" sz="quarter" idx="16"/>
          </p:nvPr>
        </p:nvSpPr>
        <p:spPr>
          <a:xfrm>
            <a:off x="266940" y="1027906"/>
            <a:ext cx="11658120" cy="5605790"/>
          </a:xfrm>
        </p:spPr>
        <p:txBody>
          <a:bodyPr/>
          <a:lstStyle/>
          <a:p>
            <a:pPr marL="1143000" lvl="1" indent="-457200"/>
            <a:r>
              <a:rPr lang="en-GB" sz="3200" dirty="0"/>
              <a:t>“Sense of belonging” = significant factors in student success and retention</a:t>
            </a:r>
          </a:p>
          <a:p>
            <a:pPr marL="1143000" lvl="1" indent="-457200"/>
            <a:r>
              <a:rPr lang="en-GB" dirty="0"/>
              <a:t>Both authors tried “their own” attempts</a:t>
            </a:r>
          </a:p>
          <a:p>
            <a:pPr marL="1600200" lvl="2" indent="-457200"/>
            <a:r>
              <a:rPr lang="en-GB" sz="2400" dirty="0"/>
              <a:t>Weekly discussion groups (10% retention increase)</a:t>
            </a:r>
          </a:p>
          <a:p>
            <a:pPr marL="1600200" lvl="2" indent="-457200"/>
            <a:r>
              <a:rPr lang="en-GB" sz="2400" dirty="0"/>
              <a:t>Informal study meetings</a:t>
            </a:r>
            <a:endParaRPr lang="en-GB" sz="2800" dirty="0"/>
          </a:p>
          <a:p>
            <a:pPr lvl="1" indent="0" algn="ctr">
              <a:buNone/>
            </a:pPr>
            <a:r>
              <a:rPr lang="en-GB" sz="4800" b="1" dirty="0">
                <a:solidFill>
                  <a:srgbClr val="FFC000"/>
                </a:solidFill>
              </a:rPr>
              <a:t>Idea: Ask the students</a:t>
            </a:r>
          </a:p>
          <a:p>
            <a:pPr lvl="1" indent="0" algn="ctr">
              <a:buNone/>
            </a:pPr>
            <a:endParaRPr lang="en-GB" sz="3200" dirty="0">
              <a:solidFill>
                <a:srgbClr val="FFC000"/>
              </a:solidFill>
            </a:endParaRPr>
          </a:p>
          <a:p>
            <a:pPr marL="1143000" lvl="1" indent="-457200" algn="ctr"/>
            <a:r>
              <a:rPr lang="en-GB" sz="3200" dirty="0">
                <a:solidFill>
                  <a:srgbClr val="FFC000"/>
                </a:solidFill>
              </a:rPr>
              <a:t>ran survey and focus groups at the end of S217-24J </a:t>
            </a:r>
          </a:p>
          <a:p>
            <a:pPr lvl="1" indent="0" algn="ctr">
              <a:buNone/>
            </a:pPr>
            <a:r>
              <a:rPr lang="en-GB" sz="1800" dirty="0">
                <a:solidFill>
                  <a:srgbClr val="FFC000"/>
                </a:solidFill>
              </a:rPr>
              <a:t>(256 students contacted, 43 participated in survey)</a:t>
            </a:r>
          </a:p>
          <a:p>
            <a:pPr lvl="1" indent="0" algn="ctr">
              <a:buNone/>
            </a:pPr>
            <a:endParaRPr lang="en-GB" sz="1800" dirty="0">
              <a:solidFill>
                <a:srgbClr val="FFC000"/>
              </a:solidFill>
            </a:endParaRPr>
          </a:p>
          <a:p>
            <a:pPr marL="1143000" lvl="1" indent="-457200" algn="ctr"/>
            <a:r>
              <a:rPr lang="en-GB" sz="3200" dirty="0">
                <a:solidFill>
                  <a:srgbClr val="FFC000"/>
                </a:solidFill>
              </a:rPr>
              <a:t>Goal: picture tuition from the students’ perspective </a:t>
            </a:r>
          </a:p>
          <a:p>
            <a:pPr marL="1143000" lvl="1" indent="-457200" algn="ctr"/>
            <a:r>
              <a:rPr lang="en-GB" sz="3200" dirty="0">
                <a:solidFill>
                  <a:srgbClr val="FFC000"/>
                </a:solidFill>
              </a:rPr>
              <a:t>Goal: improve the student experience</a:t>
            </a:r>
          </a:p>
          <a:p>
            <a:pPr marL="1143000" lvl="1" indent="-457200"/>
            <a:endParaRPr lang="en-GB" sz="3200" dirty="0"/>
          </a:p>
          <a:p>
            <a:pPr lvl="1" indent="0">
              <a:buNone/>
            </a:pPr>
            <a:endParaRPr lang="en-GB" dirty="0"/>
          </a:p>
          <a:p>
            <a:pPr lvl="1" indent="0">
              <a:buNone/>
            </a:pPr>
            <a:r>
              <a:rPr lang="en-GB" dirty="0"/>
              <a:t>	</a:t>
            </a:r>
            <a:endParaRPr lang="en-GB" sz="1800" dirty="0"/>
          </a:p>
        </p:txBody>
      </p:sp>
    </p:spTree>
    <p:extLst>
      <p:ext uri="{BB962C8B-B14F-4D97-AF65-F5344CB8AC3E}">
        <p14:creationId xmlns:p14="http://schemas.microsoft.com/office/powerpoint/2010/main" val="1802477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816F6A-8CD3-1EB0-E182-7CF497898A96}"/>
              </a:ext>
            </a:extLst>
          </p:cNvPr>
          <p:cNvSpPr>
            <a:spLocks noGrp="1"/>
          </p:cNvSpPr>
          <p:nvPr>
            <p:ph type="body" sz="quarter" idx="12"/>
          </p:nvPr>
        </p:nvSpPr>
        <p:spPr>
          <a:xfrm>
            <a:off x="9166028" y="140068"/>
            <a:ext cx="2900045" cy="703675"/>
          </a:xfrm>
        </p:spPr>
        <p:txBody>
          <a:bodyPr/>
          <a:lstStyle/>
          <a:p>
            <a:endParaRPr lang="en-GB"/>
          </a:p>
        </p:txBody>
      </p:sp>
      <p:sp>
        <p:nvSpPr>
          <p:cNvPr id="4" name="Text Placeholder 3">
            <a:extLst>
              <a:ext uri="{FF2B5EF4-FFF2-40B4-BE49-F238E27FC236}">
                <a16:creationId xmlns:a16="http://schemas.microsoft.com/office/drawing/2014/main" id="{3135A9EB-24F1-C9AB-3EFC-C0F593B6EB62}"/>
              </a:ext>
            </a:extLst>
          </p:cNvPr>
          <p:cNvSpPr>
            <a:spLocks noGrp="1"/>
          </p:cNvSpPr>
          <p:nvPr>
            <p:ph type="body" sz="quarter" idx="24"/>
          </p:nvPr>
        </p:nvSpPr>
        <p:spPr>
          <a:xfrm>
            <a:off x="413916" y="404664"/>
            <a:ext cx="6640028" cy="1435823"/>
          </a:xfrm>
        </p:spPr>
        <p:txBody>
          <a:bodyPr/>
          <a:lstStyle/>
          <a:p>
            <a:r>
              <a:rPr lang="en-GB" sz="3600" u="sng"/>
              <a:t>Survey</a:t>
            </a:r>
            <a:r>
              <a:rPr lang="en-GB"/>
              <a:t> </a:t>
            </a:r>
            <a:r>
              <a:rPr lang="en-GB" sz="2000" b="0"/>
              <a:t>(43/256 students)</a:t>
            </a:r>
          </a:p>
          <a:p>
            <a:r>
              <a:rPr lang="en-GB" sz="1800" b="0"/>
              <a:t>(SRPP decided which students could be approached, got ethical approval for questionnaire)</a:t>
            </a:r>
          </a:p>
        </p:txBody>
      </p:sp>
      <p:sp>
        <p:nvSpPr>
          <p:cNvPr id="5" name="Text Placeholder 4">
            <a:extLst>
              <a:ext uri="{FF2B5EF4-FFF2-40B4-BE49-F238E27FC236}">
                <a16:creationId xmlns:a16="http://schemas.microsoft.com/office/drawing/2014/main" id="{610458D4-298D-210E-36F1-52DE1CE469A5}"/>
              </a:ext>
            </a:extLst>
          </p:cNvPr>
          <p:cNvSpPr>
            <a:spLocks noGrp="1"/>
          </p:cNvSpPr>
          <p:nvPr>
            <p:ph type="body" sz="quarter" idx="25"/>
          </p:nvPr>
        </p:nvSpPr>
        <p:spPr>
          <a:xfrm>
            <a:off x="246362" y="1932727"/>
            <a:ext cx="4782198" cy="4027688"/>
          </a:xfrm>
        </p:spPr>
        <p:txBody>
          <a:bodyPr vert="horz" lIns="91440" tIns="45720" rIns="91440" bIns="45720" rtlCol="0" anchor="t">
            <a:noAutofit/>
          </a:bodyPr>
          <a:lstStyle/>
          <a:p>
            <a:pPr marL="457200" indent="-457200">
              <a:buFont typeface="+mj-lt"/>
              <a:buAutoNum type="arabicPeriod"/>
            </a:pPr>
            <a:r>
              <a:rPr lang="en-GB" dirty="0"/>
              <a:t>Likert - scale questions on Forums, Tutorials, Community and Support</a:t>
            </a:r>
          </a:p>
          <a:p>
            <a:endParaRPr lang="en-GB" dirty="0"/>
          </a:p>
          <a:p>
            <a:pPr marL="457200" indent="-457200">
              <a:buFont typeface="+mj-lt"/>
              <a:buAutoNum type="arabicPeriod" startAt="2"/>
            </a:pPr>
            <a:r>
              <a:rPr lang="en-GB" dirty="0">
                <a:latin typeface="Poppins"/>
                <a:cs typeface="Poppins"/>
              </a:rPr>
              <a:t>Looking for cross correlations, we employed Venn-diagrams</a:t>
            </a:r>
          </a:p>
          <a:p>
            <a:pPr marL="457200" indent="-457200">
              <a:buAutoNum type="arabicPeriod" startAt="2"/>
            </a:pPr>
            <a:endParaRPr lang="en-GB" dirty="0">
              <a:latin typeface="Poppins"/>
              <a:cs typeface="Poppins"/>
            </a:endParaRPr>
          </a:p>
          <a:p>
            <a:pPr marL="457200" indent="-457200">
              <a:buAutoNum type="arabicPeriod" startAt="2"/>
            </a:pPr>
            <a:r>
              <a:rPr lang="en-GB" dirty="0">
                <a:latin typeface="Poppins"/>
                <a:cs typeface="Poppins"/>
              </a:rPr>
              <a:t>Some additional free text questions</a:t>
            </a:r>
            <a:endParaRPr lang="en-GB" dirty="0"/>
          </a:p>
          <a:p>
            <a:pPr marL="457200" indent="-457200">
              <a:buFont typeface="Arial" panose="020B0604020202020204" pitchFamily="34" charset="0"/>
              <a:buAutoNum type="arabicPeriod" startAt="2"/>
            </a:pPr>
            <a:endParaRPr lang="en-GB" dirty="0"/>
          </a:p>
          <a:p>
            <a:pPr marL="457200" indent="-457200">
              <a:buFont typeface="Arial" panose="020B0604020202020204" pitchFamily="34" charset="0"/>
              <a:buAutoNum type="arabicPeriod" startAt="2"/>
            </a:pPr>
            <a:endParaRPr lang="en-GB" dirty="0"/>
          </a:p>
        </p:txBody>
      </p:sp>
      <p:pic>
        <p:nvPicPr>
          <p:cNvPr id="10" name="Picture 9" descr="a graph that shows the responses of students on a Likert scale question &quot; I am happy to participate actively in a tutorial that is being recorded&quot;. Students had the choice to reply with Strongly agree, agree, neutral, disagree, strongly disagree and not applicable. The length of the bars indicates the number of students who gave that answer.">
            <a:extLst>
              <a:ext uri="{FF2B5EF4-FFF2-40B4-BE49-F238E27FC236}">
                <a16:creationId xmlns:a16="http://schemas.microsoft.com/office/drawing/2014/main" id="{95C6D8C3-5329-F448-75F7-2FB8E744492B}"/>
              </a:ext>
            </a:extLst>
          </p:cNvPr>
          <p:cNvPicPr>
            <a:picLocks noChangeAspect="1"/>
          </p:cNvPicPr>
          <p:nvPr/>
        </p:nvPicPr>
        <p:blipFill>
          <a:blip r:embed="rId3"/>
          <a:stretch>
            <a:fillRect/>
          </a:stretch>
        </p:blipFill>
        <p:spPr>
          <a:xfrm>
            <a:off x="5382367" y="1727359"/>
            <a:ext cx="6081867" cy="3109821"/>
          </a:xfrm>
          <a:prstGeom prst="rect">
            <a:avLst/>
          </a:prstGeom>
        </p:spPr>
      </p:pic>
    </p:spTree>
    <p:extLst>
      <p:ext uri="{BB962C8B-B14F-4D97-AF65-F5344CB8AC3E}">
        <p14:creationId xmlns:p14="http://schemas.microsoft.com/office/powerpoint/2010/main" val="183663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F5239-1157-3227-D884-5B25E79C6FC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F4EE401-1420-2220-952A-149E6C071291}"/>
              </a:ext>
            </a:extLst>
          </p:cNvPr>
          <p:cNvSpPr>
            <a:spLocks noGrp="1"/>
          </p:cNvSpPr>
          <p:nvPr>
            <p:ph type="body" sz="quarter" idx="12"/>
          </p:nvPr>
        </p:nvSpPr>
        <p:spPr>
          <a:xfrm>
            <a:off x="9166028" y="140068"/>
            <a:ext cx="2900045" cy="703675"/>
          </a:xfrm>
        </p:spPr>
        <p:txBody>
          <a:bodyPr/>
          <a:lstStyle/>
          <a:p>
            <a:endParaRPr lang="en-GB"/>
          </a:p>
        </p:txBody>
      </p:sp>
      <p:sp>
        <p:nvSpPr>
          <p:cNvPr id="4" name="Text Placeholder 3">
            <a:extLst>
              <a:ext uri="{FF2B5EF4-FFF2-40B4-BE49-F238E27FC236}">
                <a16:creationId xmlns:a16="http://schemas.microsoft.com/office/drawing/2014/main" id="{742ABC2C-6224-61F4-408F-63E522E93B14}"/>
              </a:ext>
            </a:extLst>
          </p:cNvPr>
          <p:cNvSpPr>
            <a:spLocks noGrp="1"/>
          </p:cNvSpPr>
          <p:nvPr>
            <p:ph type="body" sz="quarter" idx="24"/>
          </p:nvPr>
        </p:nvSpPr>
        <p:spPr>
          <a:xfrm>
            <a:off x="413916" y="404664"/>
            <a:ext cx="6640028" cy="1435823"/>
          </a:xfrm>
        </p:spPr>
        <p:txBody>
          <a:bodyPr/>
          <a:lstStyle/>
          <a:p>
            <a:r>
              <a:rPr lang="en-GB" sz="3600" u="sng"/>
              <a:t>Survey</a:t>
            </a:r>
            <a:r>
              <a:rPr lang="en-GB"/>
              <a:t> </a:t>
            </a:r>
            <a:r>
              <a:rPr lang="en-GB" sz="2000" b="0"/>
              <a:t>(43/256 students)</a:t>
            </a:r>
          </a:p>
          <a:p>
            <a:r>
              <a:rPr lang="en-GB" sz="1800" b="0"/>
              <a:t>(SRPP decided which students could be approached, got ethical approval for questionnaire)</a:t>
            </a:r>
          </a:p>
        </p:txBody>
      </p:sp>
      <p:sp>
        <p:nvSpPr>
          <p:cNvPr id="5" name="Text Placeholder 4">
            <a:extLst>
              <a:ext uri="{FF2B5EF4-FFF2-40B4-BE49-F238E27FC236}">
                <a16:creationId xmlns:a16="http://schemas.microsoft.com/office/drawing/2014/main" id="{A43497A2-586B-470D-FE5B-533948EED18D}"/>
              </a:ext>
            </a:extLst>
          </p:cNvPr>
          <p:cNvSpPr>
            <a:spLocks noGrp="1"/>
          </p:cNvSpPr>
          <p:nvPr>
            <p:ph type="body" sz="quarter" idx="25"/>
          </p:nvPr>
        </p:nvSpPr>
        <p:spPr>
          <a:xfrm>
            <a:off x="246362" y="1932727"/>
            <a:ext cx="4782198" cy="4027688"/>
          </a:xfrm>
        </p:spPr>
        <p:txBody>
          <a:bodyPr vert="horz" lIns="91440" tIns="45720" rIns="91440" bIns="45720" rtlCol="0" anchor="t">
            <a:noAutofit/>
          </a:bodyPr>
          <a:lstStyle/>
          <a:p>
            <a:pPr marL="457200" indent="-457200">
              <a:buFont typeface="+mj-lt"/>
              <a:buAutoNum type="arabicPeriod"/>
            </a:pPr>
            <a:r>
              <a:rPr lang="en-GB"/>
              <a:t>Likert - scale questions on Forums, Tutorials, Community and Support</a:t>
            </a:r>
          </a:p>
          <a:p>
            <a:endParaRPr lang="en-GB"/>
          </a:p>
          <a:p>
            <a:pPr marL="457200" indent="-457200">
              <a:buFont typeface="+mj-lt"/>
              <a:buAutoNum type="arabicPeriod" startAt="2"/>
            </a:pPr>
            <a:r>
              <a:rPr lang="en-GB">
                <a:latin typeface="Poppins"/>
                <a:cs typeface="Poppins"/>
              </a:rPr>
              <a:t>Looking for cross correlations, we employed Venn-diagrams</a:t>
            </a:r>
          </a:p>
          <a:p>
            <a:pPr marL="457200" indent="-457200">
              <a:buAutoNum type="arabicPeriod" startAt="2"/>
            </a:pPr>
            <a:endParaRPr lang="en-GB">
              <a:latin typeface="Poppins"/>
              <a:cs typeface="Poppins"/>
            </a:endParaRPr>
          </a:p>
          <a:p>
            <a:pPr marL="457200" indent="-457200">
              <a:buAutoNum type="arabicPeriod" startAt="2"/>
            </a:pPr>
            <a:r>
              <a:rPr lang="en-GB">
                <a:latin typeface="Poppins"/>
                <a:cs typeface="Poppins"/>
              </a:rPr>
              <a:t>Some additional free text questions</a:t>
            </a:r>
            <a:endParaRPr lang="en-GB"/>
          </a:p>
          <a:p>
            <a:pPr marL="457200" indent="-457200">
              <a:buFont typeface="Arial" panose="020B0604020202020204" pitchFamily="34" charset="0"/>
              <a:buAutoNum type="arabicPeriod" startAt="2"/>
            </a:pPr>
            <a:endParaRPr lang="en-GB"/>
          </a:p>
          <a:p>
            <a:pPr marL="457200" indent="-457200">
              <a:buFont typeface="Arial" panose="020B0604020202020204" pitchFamily="34" charset="0"/>
              <a:buAutoNum type="arabicPeriod" startAt="2"/>
            </a:pPr>
            <a:endParaRPr lang="en-GB"/>
          </a:p>
        </p:txBody>
      </p:sp>
      <p:pic>
        <p:nvPicPr>
          <p:cNvPr id="16" name="Picture 15" descr="a Venn diagram: shown are three overlapping circles. Each circle corresponds to the students that either strongly agreed or agreed to the Likert-scale question posed. The overlapping area of the circles contains those students that indicated agreement with the questions represented by the overlapping circles.&#10;blue in this diagram is &quot; I find tutorials useful&quot;,&#10;red = I watch recordings instead of attending live tutorials&#10;yellow= I am happy to actively participate in recorded tutorials.">
            <a:extLst>
              <a:ext uri="{FF2B5EF4-FFF2-40B4-BE49-F238E27FC236}">
                <a16:creationId xmlns:a16="http://schemas.microsoft.com/office/drawing/2014/main" id="{C1830021-485F-CA09-66EE-8C92C73C4F33}"/>
              </a:ext>
            </a:extLst>
          </p:cNvPr>
          <p:cNvPicPr>
            <a:picLocks noChangeAspect="1"/>
          </p:cNvPicPr>
          <p:nvPr/>
        </p:nvPicPr>
        <p:blipFill>
          <a:blip r:embed="rId3">
            <a:extLst>
              <a:ext uri="{28A0092B-C50C-407E-A947-70E740481C1C}">
                <a14:useLocalDpi xmlns:a14="http://schemas.microsoft.com/office/drawing/2010/main" val="0"/>
              </a:ext>
            </a:extLst>
          </a:blip>
          <a:srcRect l="10813" t="13741"/>
          <a:stretch>
            <a:fillRect/>
          </a:stretch>
        </p:blipFill>
        <p:spPr>
          <a:xfrm>
            <a:off x="5332262" y="1840487"/>
            <a:ext cx="6099413" cy="4424438"/>
          </a:xfrm>
          <a:prstGeom prst="rect">
            <a:avLst/>
          </a:prstGeom>
        </p:spPr>
      </p:pic>
    </p:spTree>
    <p:extLst>
      <p:ext uri="{BB962C8B-B14F-4D97-AF65-F5344CB8AC3E}">
        <p14:creationId xmlns:p14="http://schemas.microsoft.com/office/powerpoint/2010/main" val="2835665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CF629D-B1EC-1838-A783-8F4AF64EF9BD}"/>
              </a:ext>
            </a:extLst>
          </p:cNvPr>
          <p:cNvSpPr>
            <a:spLocks noGrp="1"/>
          </p:cNvSpPr>
          <p:nvPr>
            <p:ph type="body" sz="quarter" idx="14"/>
          </p:nvPr>
        </p:nvSpPr>
        <p:spPr>
          <a:xfrm>
            <a:off x="473703" y="1501739"/>
            <a:ext cx="10252354" cy="1097076"/>
          </a:xfrm>
        </p:spPr>
        <p:txBody>
          <a:bodyPr vert="horz" lIns="91440" tIns="45720" rIns="91440" bIns="45720" rtlCol="0" anchor="t">
            <a:noAutofit/>
          </a:bodyPr>
          <a:lstStyle/>
          <a:p>
            <a:r>
              <a:rPr lang="en-GB" sz="2000"/>
              <a:t>11 students took part online, split into two sessions, of 5 and 6 students</a:t>
            </a:r>
          </a:p>
          <a:p>
            <a:r>
              <a:rPr lang="en-GB" sz="2000"/>
              <a:t>Survey respondents who were interested in taking part</a:t>
            </a:r>
          </a:p>
          <a:p>
            <a:r>
              <a:rPr lang="en-GB" sz="2000">
                <a:latin typeface="Poppins"/>
                <a:cs typeface="Poppins"/>
              </a:rPr>
              <a:t>Facilitated by an independent staff member (Colin Blundell) outside of SPS</a:t>
            </a:r>
            <a:endParaRPr lang="en-GB" sz="2000"/>
          </a:p>
        </p:txBody>
      </p:sp>
      <p:sp>
        <p:nvSpPr>
          <p:cNvPr id="4" name="Text Placeholder 3">
            <a:extLst>
              <a:ext uri="{FF2B5EF4-FFF2-40B4-BE49-F238E27FC236}">
                <a16:creationId xmlns:a16="http://schemas.microsoft.com/office/drawing/2014/main" id="{18D96D52-7E44-CC56-712D-B8291A7124DE}"/>
              </a:ext>
            </a:extLst>
          </p:cNvPr>
          <p:cNvSpPr>
            <a:spLocks noGrp="1"/>
          </p:cNvSpPr>
          <p:nvPr>
            <p:ph type="body" sz="quarter" idx="24"/>
          </p:nvPr>
        </p:nvSpPr>
        <p:spPr/>
        <p:txBody>
          <a:bodyPr/>
          <a:lstStyle/>
          <a:p>
            <a:r>
              <a:rPr lang="en-GB"/>
              <a:t>Focus groups:</a:t>
            </a:r>
          </a:p>
        </p:txBody>
      </p:sp>
      <p:sp>
        <p:nvSpPr>
          <p:cNvPr id="5" name="Text Placeholder 4">
            <a:extLst>
              <a:ext uri="{FF2B5EF4-FFF2-40B4-BE49-F238E27FC236}">
                <a16:creationId xmlns:a16="http://schemas.microsoft.com/office/drawing/2014/main" id="{8912CBE7-B53A-EFA5-9061-C5D0DCEAEA79}"/>
              </a:ext>
            </a:extLst>
          </p:cNvPr>
          <p:cNvSpPr>
            <a:spLocks noGrp="1"/>
          </p:cNvSpPr>
          <p:nvPr>
            <p:ph type="body" sz="quarter" idx="25"/>
          </p:nvPr>
        </p:nvSpPr>
        <p:spPr>
          <a:xfrm>
            <a:off x="4997632" y="4509066"/>
            <a:ext cx="5537018" cy="1384248"/>
          </a:xfrm>
        </p:spPr>
        <p:txBody>
          <a:bodyPr/>
          <a:lstStyle/>
          <a:p>
            <a:r>
              <a:rPr lang="en-GB"/>
              <a:t>Qualitative analysis using </a:t>
            </a:r>
            <a:r>
              <a:rPr lang="en-GB" err="1"/>
              <a:t>Nvivo</a:t>
            </a:r>
            <a:endParaRPr lang="en-GB"/>
          </a:p>
          <a:p>
            <a:r>
              <a:rPr lang="en-GB"/>
              <a:t>Applied to the survey’s free-text answers and focus group conversations</a:t>
            </a:r>
          </a:p>
        </p:txBody>
      </p:sp>
      <p:sp>
        <p:nvSpPr>
          <p:cNvPr id="6" name="Text Placeholder 5">
            <a:extLst>
              <a:ext uri="{FF2B5EF4-FFF2-40B4-BE49-F238E27FC236}">
                <a16:creationId xmlns:a16="http://schemas.microsoft.com/office/drawing/2014/main" id="{3B65163F-7018-EC6A-D6F7-80D06897F668}"/>
              </a:ext>
            </a:extLst>
          </p:cNvPr>
          <p:cNvSpPr>
            <a:spLocks noGrp="1"/>
          </p:cNvSpPr>
          <p:nvPr>
            <p:ph type="body" sz="quarter" idx="15"/>
          </p:nvPr>
        </p:nvSpPr>
        <p:spPr>
          <a:xfrm>
            <a:off x="473703" y="2796178"/>
            <a:ext cx="9591229" cy="1712888"/>
          </a:xfrm>
        </p:spPr>
        <p:txBody>
          <a:bodyPr/>
          <a:lstStyle/>
          <a:p>
            <a:pPr marL="0" indent="0">
              <a:buNone/>
            </a:pPr>
            <a:r>
              <a:rPr lang="en-GB" sz="2000"/>
              <a:t>Three question themes to talk about over 1 hour session:</a:t>
            </a:r>
          </a:p>
          <a:p>
            <a:r>
              <a:rPr lang="en-GB" sz="2000"/>
              <a:t>Student interaction with each other</a:t>
            </a:r>
          </a:p>
          <a:p>
            <a:r>
              <a:rPr lang="en-GB" sz="2000"/>
              <a:t>Belonging to a group</a:t>
            </a:r>
          </a:p>
          <a:p>
            <a:r>
              <a:rPr lang="en-GB" sz="2000"/>
              <a:t>Tutorials</a:t>
            </a:r>
          </a:p>
        </p:txBody>
      </p:sp>
    </p:spTree>
    <p:extLst>
      <p:ext uri="{BB962C8B-B14F-4D97-AF65-F5344CB8AC3E}">
        <p14:creationId xmlns:p14="http://schemas.microsoft.com/office/powerpoint/2010/main" val="2766224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e chart that shows the Likert scale answers to the statement: &quot; I am happy to participate actively in recorded tutorials&quot;. orange is Strongly agree (17%), yellow is agree(54%), green is neutral(15%), light blue is disagree (7%), dark blue is strongly disagree (5%). Grey is NA, not applicable (2%)">
            <a:extLst>
              <a:ext uri="{FF2B5EF4-FFF2-40B4-BE49-F238E27FC236}">
                <a16:creationId xmlns:a16="http://schemas.microsoft.com/office/drawing/2014/main" id="{F4B7392B-A8E9-47C8-A450-F7E8A22CE584}"/>
              </a:ext>
            </a:extLst>
          </p:cNvPr>
          <p:cNvPicPr>
            <a:picLocks noChangeAspect="1"/>
          </p:cNvPicPr>
          <p:nvPr/>
        </p:nvPicPr>
        <p:blipFill rotWithShape="1">
          <a:blip r:embed="rId3">
            <a:extLst>
              <a:ext uri="{28A0092B-C50C-407E-A947-70E740481C1C}">
                <a14:useLocalDpi xmlns:a14="http://schemas.microsoft.com/office/drawing/2010/main" val="0"/>
              </a:ext>
            </a:extLst>
          </a:blip>
          <a:srcRect l="14925" t="3548" r="3929" b="8184"/>
          <a:stretch>
            <a:fillRect/>
          </a:stretch>
        </p:blipFill>
        <p:spPr bwMode="auto">
          <a:xfrm>
            <a:off x="6011619" y="1005768"/>
            <a:ext cx="5535527" cy="4485828"/>
          </a:xfrm>
          <a:prstGeom prst="rect">
            <a:avLst/>
          </a:prstGeom>
          <a:noFill/>
          <a:ln>
            <a:noFill/>
          </a:ln>
          <a:extLst>
            <a:ext uri="{53640926-AAD7-44D8-BBD7-CCE9431645EC}">
              <a14:shadowObscured xmlns:a14="http://schemas.microsoft.com/office/drawing/2010/main"/>
            </a:ext>
          </a:extLst>
        </p:spPr>
      </p:pic>
      <p:sp>
        <p:nvSpPr>
          <p:cNvPr id="4" name="Text Placeholder 3">
            <a:extLst>
              <a:ext uri="{FF2B5EF4-FFF2-40B4-BE49-F238E27FC236}">
                <a16:creationId xmlns:a16="http://schemas.microsoft.com/office/drawing/2014/main" id="{468A8A15-F88D-F596-D715-E94B7EC351C9}"/>
              </a:ext>
            </a:extLst>
          </p:cNvPr>
          <p:cNvSpPr>
            <a:spLocks noGrp="1"/>
          </p:cNvSpPr>
          <p:nvPr>
            <p:ph type="body" sz="quarter" idx="24"/>
          </p:nvPr>
        </p:nvSpPr>
        <p:spPr/>
        <p:txBody>
          <a:bodyPr/>
          <a:lstStyle/>
          <a:p>
            <a:r>
              <a:rPr lang="en-GB"/>
              <a:t>Tutorials:  </a:t>
            </a:r>
          </a:p>
        </p:txBody>
      </p:sp>
      <p:pic>
        <p:nvPicPr>
          <p:cNvPr id="7" name="Picture 6" descr="a pie chart that shows the Likert scale answers to the statement: &quot; I find tutorials useful in supporting my learning on this module&quot;. orange is Strongly agree (23%), yellow is agree (44%), green is neutral (14%, light blue is disagree (9%), dark blue is strongly disagree (7%). grey is NA, not applicable (3%)">
            <a:extLst>
              <a:ext uri="{FF2B5EF4-FFF2-40B4-BE49-F238E27FC236}">
                <a16:creationId xmlns:a16="http://schemas.microsoft.com/office/drawing/2014/main" id="{6BE73C81-A9B8-4E48-AA90-9E6E2B7FB36B}"/>
              </a:ext>
            </a:extLst>
          </p:cNvPr>
          <p:cNvPicPr>
            <a:picLocks noChangeAspect="1"/>
          </p:cNvPicPr>
          <p:nvPr/>
        </p:nvPicPr>
        <p:blipFill rotWithShape="1">
          <a:blip r:embed="rId4">
            <a:extLst>
              <a:ext uri="{28A0092B-C50C-407E-A947-70E740481C1C}">
                <a14:useLocalDpi xmlns:a14="http://schemas.microsoft.com/office/drawing/2010/main" val="0"/>
              </a:ext>
            </a:extLst>
          </a:blip>
          <a:srcRect l="12130" t="2676" r="4823" b="8862"/>
          <a:stretch>
            <a:fillRect/>
          </a:stretch>
        </p:blipFill>
        <p:spPr bwMode="auto">
          <a:xfrm>
            <a:off x="500277" y="1005768"/>
            <a:ext cx="5256218" cy="4485828"/>
          </a:xfrm>
          <a:prstGeom prst="rect">
            <a:avLst/>
          </a:prstGeom>
          <a:noFill/>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08FCC5A0-462F-D0C0-9798-6939BD9D56E9}"/>
              </a:ext>
            </a:extLst>
          </p:cNvPr>
          <p:cNvSpPr txBox="1"/>
          <p:nvPr/>
        </p:nvSpPr>
        <p:spPr>
          <a:xfrm>
            <a:off x="2725616" y="5699483"/>
            <a:ext cx="8821530" cy="923330"/>
          </a:xfrm>
          <a:prstGeom prst="rect">
            <a:avLst/>
          </a:prstGeom>
          <a:noFill/>
        </p:spPr>
        <p:txBody>
          <a:bodyPr wrap="square" rtlCol="0">
            <a:spAutoFit/>
          </a:bodyPr>
          <a:lstStyle/>
          <a:p>
            <a:pPr marL="285750" indent="-285750">
              <a:buFont typeface="Arial" panose="020B0604020202020204" pitchFamily="34" charset="0"/>
              <a:buChar char="•"/>
            </a:pPr>
            <a:r>
              <a:rPr lang="en-GB" dirty="0"/>
              <a:t>16% of students did </a:t>
            </a:r>
            <a:r>
              <a:rPr lang="en-GB" u="sng" dirty="0"/>
              <a:t>not agree </a:t>
            </a:r>
            <a:r>
              <a:rPr lang="en-GB" dirty="0"/>
              <a:t>that tutorials are useful</a:t>
            </a:r>
          </a:p>
          <a:p>
            <a:r>
              <a:rPr lang="en-GB" dirty="0"/>
              <a:t>and</a:t>
            </a:r>
          </a:p>
          <a:p>
            <a:pPr marL="285750" indent="-285750">
              <a:buFont typeface="Arial" panose="020B0604020202020204" pitchFamily="34" charset="0"/>
              <a:buChar char="•"/>
            </a:pPr>
            <a:r>
              <a:rPr lang="en-GB" dirty="0"/>
              <a:t>12% of students </a:t>
            </a:r>
            <a:r>
              <a:rPr lang="en-GB" u="sng" dirty="0"/>
              <a:t>are not happy to participate </a:t>
            </a:r>
            <a:r>
              <a:rPr lang="en-GB" dirty="0"/>
              <a:t>actively in recorded tutorials </a:t>
            </a:r>
          </a:p>
        </p:txBody>
      </p:sp>
    </p:spTree>
    <p:extLst>
      <p:ext uri="{BB962C8B-B14F-4D97-AF65-F5344CB8AC3E}">
        <p14:creationId xmlns:p14="http://schemas.microsoft.com/office/powerpoint/2010/main" val="276572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Venn diagram that investigates the correlation with the statements &quot; I find tutorials useful&quot; (blue circle), &quot; I watch recordings instead of attending live tutorials&quot; (red circle), &quot; I am happy to participate in recorded tutorials&quot;(yellow circle).">
            <a:extLst>
              <a:ext uri="{FF2B5EF4-FFF2-40B4-BE49-F238E27FC236}">
                <a16:creationId xmlns:a16="http://schemas.microsoft.com/office/drawing/2014/main" id="{5196C5A5-ACA6-51E6-3A4D-B43427A20C68}"/>
              </a:ext>
            </a:extLst>
          </p:cNvPr>
          <p:cNvPicPr>
            <a:picLocks noChangeAspect="1"/>
          </p:cNvPicPr>
          <p:nvPr/>
        </p:nvPicPr>
        <p:blipFill>
          <a:blip r:embed="rId3">
            <a:extLst>
              <a:ext uri="{28A0092B-C50C-407E-A947-70E740481C1C}">
                <a14:useLocalDpi xmlns:a14="http://schemas.microsoft.com/office/drawing/2010/main" val="0"/>
              </a:ext>
            </a:extLst>
          </a:blip>
          <a:srcRect l="10813" t="13741"/>
          <a:stretch>
            <a:fillRect/>
          </a:stretch>
        </p:blipFill>
        <p:spPr>
          <a:xfrm>
            <a:off x="4062023" y="247427"/>
            <a:ext cx="7603434" cy="5515436"/>
          </a:xfrm>
          <a:prstGeom prst="rect">
            <a:avLst/>
          </a:prstGeom>
        </p:spPr>
      </p:pic>
      <p:sp>
        <p:nvSpPr>
          <p:cNvPr id="3" name="Text Placeholder 2">
            <a:extLst>
              <a:ext uri="{FF2B5EF4-FFF2-40B4-BE49-F238E27FC236}">
                <a16:creationId xmlns:a16="http://schemas.microsoft.com/office/drawing/2014/main" id="{5D278A15-D3FB-C8D4-1A24-20A43530C2FE}"/>
              </a:ext>
            </a:extLst>
          </p:cNvPr>
          <p:cNvSpPr>
            <a:spLocks noGrp="1"/>
          </p:cNvSpPr>
          <p:nvPr>
            <p:ph type="body" sz="quarter" idx="14"/>
          </p:nvPr>
        </p:nvSpPr>
        <p:spPr>
          <a:xfrm>
            <a:off x="235705" y="1628012"/>
            <a:ext cx="4535456" cy="4134851"/>
          </a:xfrm>
          <a:solidFill>
            <a:schemeClr val="bg1"/>
          </a:solidFill>
        </p:spPr>
        <p:txBody>
          <a:bodyPr vert="horz" lIns="91440" tIns="45720" rIns="91440" bIns="45720" rtlCol="0" anchor="t">
            <a:noAutofit/>
          </a:bodyPr>
          <a:lstStyle/>
          <a:p>
            <a:pPr marL="342900" indent="-342900">
              <a:buFont typeface="Arial" panose="020B0604020202020204" pitchFamily="34" charset="0"/>
              <a:buChar char="•"/>
            </a:pPr>
            <a:r>
              <a:rPr lang="en-GB" sz="2000" dirty="0">
                <a:latin typeface="Poppins"/>
                <a:cs typeface="Poppins"/>
              </a:rPr>
              <a:t>The majority of students are </a:t>
            </a:r>
            <a:r>
              <a:rPr lang="en-GB" sz="2000" u="sng" dirty="0">
                <a:latin typeface="Poppins"/>
                <a:cs typeface="Poppins"/>
              </a:rPr>
              <a:t>happy with active participation </a:t>
            </a:r>
            <a:r>
              <a:rPr lang="en-GB" sz="2000" dirty="0">
                <a:latin typeface="Poppins"/>
                <a:cs typeface="Poppins"/>
              </a:rPr>
              <a:t>in tutorials</a:t>
            </a:r>
          </a:p>
          <a:p>
            <a:pPr marL="342900" indent="-342900">
              <a:buFont typeface="Arial" panose="020B0604020202020204" pitchFamily="34" charset="0"/>
              <a:buChar char="•"/>
            </a:pPr>
            <a:r>
              <a:rPr lang="en-GB" sz="2000" dirty="0">
                <a:latin typeface="Poppins"/>
                <a:cs typeface="Poppins"/>
              </a:rPr>
              <a:t>There is a large fraction of students (~70%) who </a:t>
            </a:r>
            <a:r>
              <a:rPr lang="en-GB" sz="2000" u="sng" dirty="0">
                <a:latin typeface="Poppins"/>
                <a:cs typeface="Poppins"/>
              </a:rPr>
              <a:t>find tutorials useful</a:t>
            </a:r>
          </a:p>
          <a:p>
            <a:pPr marL="342900" indent="-342900">
              <a:buFont typeface="Arial" panose="020B0604020202020204" pitchFamily="34" charset="0"/>
              <a:buChar char="•"/>
            </a:pPr>
            <a:r>
              <a:rPr lang="en-GB" sz="2000" dirty="0">
                <a:latin typeface="Poppins"/>
                <a:cs typeface="Poppins"/>
              </a:rPr>
              <a:t>Not all student watching recordings are unhappy to actively participate</a:t>
            </a:r>
          </a:p>
        </p:txBody>
      </p:sp>
      <p:sp>
        <p:nvSpPr>
          <p:cNvPr id="4" name="Text Placeholder 3">
            <a:extLst>
              <a:ext uri="{FF2B5EF4-FFF2-40B4-BE49-F238E27FC236}">
                <a16:creationId xmlns:a16="http://schemas.microsoft.com/office/drawing/2014/main" id="{B9557589-21D9-E481-512D-5199A6A1C6FC}"/>
              </a:ext>
            </a:extLst>
          </p:cNvPr>
          <p:cNvSpPr>
            <a:spLocks noGrp="1"/>
          </p:cNvSpPr>
          <p:nvPr>
            <p:ph type="body" sz="quarter" idx="24"/>
          </p:nvPr>
        </p:nvSpPr>
        <p:spPr/>
        <p:txBody>
          <a:bodyPr/>
          <a:lstStyle/>
          <a:p>
            <a:r>
              <a:rPr lang="en-GB"/>
              <a:t>Tutorials (2)</a:t>
            </a:r>
          </a:p>
        </p:txBody>
      </p:sp>
      <p:sp>
        <p:nvSpPr>
          <p:cNvPr id="5" name="Text Placeholder 4">
            <a:extLst>
              <a:ext uri="{FF2B5EF4-FFF2-40B4-BE49-F238E27FC236}">
                <a16:creationId xmlns:a16="http://schemas.microsoft.com/office/drawing/2014/main" id="{7CD4D69F-86C8-2EC2-D59E-65B42E47985A}"/>
              </a:ext>
            </a:extLst>
          </p:cNvPr>
          <p:cNvSpPr>
            <a:spLocks noGrp="1"/>
          </p:cNvSpPr>
          <p:nvPr>
            <p:ph type="body" sz="quarter" idx="25"/>
          </p:nvPr>
        </p:nvSpPr>
        <p:spPr>
          <a:xfrm>
            <a:off x="235705" y="1055044"/>
            <a:ext cx="4961328" cy="690112"/>
          </a:xfrm>
        </p:spPr>
        <p:txBody>
          <a:bodyPr/>
          <a:lstStyle/>
          <a:p>
            <a:r>
              <a:rPr lang="en-GB" dirty="0"/>
              <a:t>Venn diagram on tutorials</a:t>
            </a:r>
          </a:p>
        </p:txBody>
      </p:sp>
      <p:sp>
        <p:nvSpPr>
          <p:cNvPr id="6" name="Text Placeholder 5">
            <a:extLst>
              <a:ext uri="{FF2B5EF4-FFF2-40B4-BE49-F238E27FC236}">
                <a16:creationId xmlns:a16="http://schemas.microsoft.com/office/drawing/2014/main" id="{C7953027-B7FE-4DC0-45B8-18E5AB5CD85E}"/>
              </a:ext>
            </a:extLst>
          </p:cNvPr>
          <p:cNvSpPr>
            <a:spLocks noGrp="1"/>
          </p:cNvSpPr>
          <p:nvPr>
            <p:ph type="body" sz="quarter" idx="15"/>
          </p:nvPr>
        </p:nvSpPr>
        <p:spPr>
          <a:xfrm>
            <a:off x="2593563" y="5956175"/>
            <a:ext cx="9224189" cy="760325"/>
          </a:xfrm>
        </p:spPr>
        <p:txBody>
          <a:bodyPr/>
          <a:lstStyle/>
          <a:p>
            <a:endParaRPr lang="en-GB" dirty="0"/>
          </a:p>
        </p:txBody>
      </p:sp>
    </p:spTree>
    <p:extLst>
      <p:ext uri="{BB962C8B-B14F-4D97-AF65-F5344CB8AC3E}">
        <p14:creationId xmlns:p14="http://schemas.microsoft.com/office/powerpoint/2010/main" val="2843887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4156A92-AD4E-63EF-3106-5B675A32D6B8}"/>
              </a:ext>
            </a:extLst>
          </p:cNvPr>
          <p:cNvSpPr>
            <a:spLocks noGrp="1"/>
          </p:cNvSpPr>
          <p:nvPr>
            <p:ph type="body" sz="quarter" idx="24"/>
          </p:nvPr>
        </p:nvSpPr>
        <p:spPr/>
        <p:txBody>
          <a:bodyPr/>
          <a:lstStyle/>
          <a:p>
            <a:r>
              <a:rPr lang="en-GB"/>
              <a:t>Tutorials suggestions</a:t>
            </a:r>
          </a:p>
        </p:txBody>
      </p:sp>
      <p:sp>
        <p:nvSpPr>
          <p:cNvPr id="6" name="Text Placeholder 5">
            <a:extLst>
              <a:ext uri="{FF2B5EF4-FFF2-40B4-BE49-F238E27FC236}">
                <a16:creationId xmlns:a16="http://schemas.microsoft.com/office/drawing/2014/main" id="{9158E32B-E4B7-2B98-D043-48FADAD87577}"/>
              </a:ext>
            </a:extLst>
          </p:cNvPr>
          <p:cNvSpPr>
            <a:spLocks noGrp="1"/>
          </p:cNvSpPr>
          <p:nvPr>
            <p:ph type="body" sz="quarter" idx="15"/>
          </p:nvPr>
        </p:nvSpPr>
        <p:spPr>
          <a:xfrm>
            <a:off x="926757" y="1495168"/>
            <a:ext cx="10614454" cy="4547285"/>
          </a:xfrm>
        </p:spPr>
        <p:txBody>
          <a:bodyPr vert="horz" lIns="91440" tIns="45720" rIns="91440" bIns="45720" rtlCol="0" anchor="t">
            <a:noAutofit/>
          </a:bodyPr>
          <a:lstStyle/>
          <a:p>
            <a:r>
              <a:rPr lang="en-GB" sz="2000" b="1"/>
              <a:t>Workshops instead of lectures:</a:t>
            </a:r>
            <a:r>
              <a:rPr lang="en-GB" sz="2000"/>
              <a:t> “I feel that the online tutorials straddle the fence between lectures and tutorials…. tutors are trying to squeeze too much content into an hour (lecture-style) and not really having time to pose problems and have discussions. It's not the tutors' fault (to be clear), it's just a product of the process..”</a:t>
            </a:r>
          </a:p>
          <a:p>
            <a:endParaRPr lang="en-GB" sz="2000"/>
          </a:p>
          <a:p>
            <a:pPr marL="0" indent="0">
              <a:buNone/>
            </a:pPr>
            <a:endParaRPr lang="en-GB" sz="2000"/>
          </a:p>
          <a:p>
            <a:r>
              <a:rPr lang="en-GB" sz="2000" b="1">
                <a:latin typeface="Poppins"/>
                <a:cs typeface="Poppins"/>
              </a:rPr>
              <a:t>Q&amp;A sessions: </a:t>
            </a:r>
            <a:r>
              <a:rPr lang="en-GB" sz="2000">
                <a:latin typeface="Poppins"/>
                <a:cs typeface="Poppins"/>
              </a:rPr>
              <a:t>“I think ad-hoc tutor group </a:t>
            </a:r>
            <a:r>
              <a:rPr lang="en-GB" sz="2000" i="1">
                <a:solidFill>
                  <a:srgbClr val="0070C0"/>
                </a:solidFill>
                <a:latin typeface="Poppins"/>
                <a:cs typeface="Poppins"/>
              </a:rPr>
              <a:t>(meeting)</a:t>
            </a:r>
            <a:r>
              <a:rPr lang="en-GB" sz="2000">
                <a:latin typeface="Poppins"/>
                <a:cs typeface="Poppins"/>
              </a:rPr>
              <a:t>s could be useful, that is, rather than having a set agenda, use an hour or so to just let students ask questions. It'll probably be a good idea to have a theme so the tutor can be prepared</a:t>
            </a:r>
          </a:p>
        </p:txBody>
      </p:sp>
    </p:spTree>
    <p:extLst>
      <p:ext uri="{BB962C8B-B14F-4D97-AF65-F5344CB8AC3E}">
        <p14:creationId xmlns:p14="http://schemas.microsoft.com/office/powerpoint/2010/main" val="3146202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rawing" descr="a Venn diagram that evaluates the correlation between the statements &quot; I like Breakout rooms&quot; (red), &quot;I like informal discussions with other students and tutors&quot; (blue) and &quot;I am happy to participate&quot; (yellow). Interestingly, only a very small subset of students that are willing to participate like break-out rooms, but there is a strong desire for informal discussions.">
            <a:extLst>
              <a:ext uri="{FF2B5EF4-FFF2-40B4-BE49-F238E27FC236}">
                <a16:creationId xmlns:a16="http://schemas.microsoft.com/office/drawing/2014/main" id="{43BBA163-E1F4-0351-22A0-03F9FE509FB4}"/>
              </a:ext>
            </a:extLst>
          </p:cNvPr>
          <p:cNvPicPr>
            <a:picLocks noChangeAspect="1"/>
          </p:cNvPicPr>
          <p:nvPr/>
        </p:nvPicPr>
        <p:blipFill rotWithShape="1">
          <a:blip r:embed="rId3">
            <a:extLst>
              <a:ext uri="{28A0092B-C50C-407E-A947-70E740481C1C}">
                <a14:useLocalDpi xmlns:a14="http://schemas.microsoft.com/office/drawing/2010/main"/>
              </a:ext>
            </a:extLst>
          </a:blip>
          <a:srcRect l="2064" t="5897" r="2408" b="2508"/>
          <a:stretch>
            <a:fillRect/>
          </a:stretch>
        </p:blipFill>
        <p:spPr bwMode="auto">
          <a:xfrm>
            <a:off x="4800393" y="404664"/>
            <a:ext cx="6705459" cy="4822230"/>
          </a:xfrm>
          <a:prstGeom prst="rect">
            <a:avLst/>
          </a:prstGeom>
          <a:ln>
            <a:noFill/>
          </a:ln>
          <a:extLst>
            <a:ext uri="{53640926-AAD7-44D8-BBD7-CCE9431645EC}">
              <a14:shadowObscured xmlns:a14="http://schemas.microsoft.com/office/drawing/2010/main"/>
            </a:ext>
          </a:extLst>
        </p:spPr>
      </p:pic>
      <p:sp>
        <p:nvSpPr>
          <p:cNvPr id="4" name="Text Placeholder 3">
            <a:extLst>
              <a:ext uri="{FF2B5EF4-FFF2-40B4-BE49-F238E27FC236}">
                <a16:creationId xmlns:a16="http://schemas.microsoft.com/office/drawing/2014/main" id="{056A25C2-E89B-266F-1F12-B899C9BE84B9}"/>
              </a:ext>
            </a:extLst>
          </p:cNvPr>
          <p:cNvSpPr>
            <a:spLocks noGrp="1"/>
          </p:cNvSpPr>
          <p:nvPr>
            <p:ph type="body" sz="quarter" idx="24"/>
          </p:nvPr>
        </p:nvSpPr>
        <p:spPr/>
        <p:txBody>
          <a:bodyPr/>
          <a:lstStyle/>
          <a:p>
            <a:r>
              <a:rPr lang="en-GB"/>
              <a:t>Tutorials(3)</a:t>
            </a:r>
          </a:p>
        </p:txBody>
      </p:sp>
      <p:sp>
        <p:nvSpPr>
          <p:cNvPr id="6" name="Text Placeholder 5">
            <a:extLst>
              <a:ext uri="{FF2B5EF4-FFF2-40B4-BE49-F238E27FC236}">
                <a16:creationId xmlns:a16="http://schemas.microsoft.com/office/drawing/2014/main" id="{7CDDC4E9-3B9F-E65F-0482-D00F639005B5}"/>
              </a:ext>
            </a:extLst>
          </p:cNvPr>
          <p:cNvSpPr>
            <a:spLocks noGrp="1"/>
          </p:cNvSpPr>
          <p:nvPr>
            <p:ph type="body" sz="quarter" idx="15"/>
          </p:nvPr>
        </p:nvSpPr>
        <p:spPr>
          <a:xfrm>
            <a:off x="645409" y="2858947"/>
            <a:ext cx="5682085" cy="2367947"/>
          </a:xfrm>
          <a:solidFill>
            <a:schemeClr val="bg1"/>
          </a:solidFill>
        </p:spPr>
        <p:txBody>
          <a:bodyPr/>
          <a:lstStyle/>
          <a:p>
            <a:r>
              <a:rPr lang="en-GB" sz="1800" dirty="0"/>
              <a:t>Only very few students enjoy breakout rooms</a:t>
            </a:r>
          </a:p>
          <a:p>
            <a:endParaRPr lang="en-GB" sz="1800" dirty="0"/>
          </a:p>
          <a:p>
            <a:r>
              <a:rPr lang="en-GB" sz="1800" dirty="0"/>
              <a:t>There is a desire for informal discussions with other students and tutors</a:t>
            </a:r>
          </a:p>
        </p:txBody>
      </p:sp>
    </p:spTree>
    <p:extLst>
      <p:ext uri="{BB962C8B-B14F-4D97-AF65-F5344CB8AC3E}">
        <p14:creationId xmlns:p14="http://schemas.microsoft.com/office/powerpoint/2010/main" val="315849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0259-40A1-DDEC-C682-13A549AAB192}"/>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72759A02-F357-062F-B2C0-02B9A558E980}"/>
              </a:ext>
            </a:extLst>
          </p:cNvPr>
          <p:cNvSpPr txBox="1">
            <a:spLocks/>
          </p:cNvSpPr>
          <p:nvPr/>
        </p:nvSpPr>
        <p:spPr>
          <a:xfrm>
            <a:off x="413915" y="1942141"/>
            <a:ext cx="5449856" cy="3274028"/>
          </a:xfrm>
          <a:prstGeom prst="rect">
            <a:avLst/>
          </a:prstGeom>
        </p:spPr>
        <p:txBody>
          <a:bodyPr numCol="1">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Wingdings" panose="05000000000000000000" pitchFamily="2" charset="2"/>
              <a:buChar char="v"/>
            </a:pPr>
            <a:endParaRPr lang="en-GB" sz="2800" b="1"/>
          </a:p>
        </p:txBody>
      </p:sp>
      <p:sp>
        <p:nvSpPr>
          <p:cNvPr id="11" name="Text Placeholder 3">
            <a:extLst>
              <a:ext uri="{FF2B5EF4-FFF2-40B4-BE49-F238E27FC236}">
                <a16:creationId xmlns:a16="http://schemas.microsoft.com/office/drawing/2014/main" id="{D72F933B-EB0D-D337-18A7-A3B4B6AAA2D0}"/>
              </a:ext>
            </a:extLst>
          </p:cNvPr>
          <p:cNvSpPr>
            <a:spLocks noGrp="1"/>
          </p:cNvSpPr>
          <p:nvPr>
            <p:ph type="body" sz="quarter" idx="24"/>
          </p:nvPr>
        </p:nvSpPr>
        <p:spPr>
          <a:xfrm>
            <a:off x="413915" y="404664"/>
            <a:ext cx="10766703" cy="522469"/>
          </a:xfrm>
        </p:spPr>
        <p:txBody>
          <a:bodyPr/>
          <a:lstStyle/>
          <a:p>
            <a:r>
              <a:rPr lang="en-GB" sz="3600"/>
              <a:t>Forums (1)</a:t>
            </a:r>
          </a:p>
        </p:txBody>
      </p:sp>
      <p:sp>
        <p:nvSpPr>
          <p:cNvPr id="12" name="Text Placeholder 4">
            <a:extLst>
              <a:ext uri="{FF2B5EF4-FFF2-40B4-BE49-F238E27FC236}">
                <a16:creationId xmlns:a16="http://schemas.microsoft.com/office/drawing/2014/main" id="{82B8F6A2-AA78-2267-4B64-0AAF2C7C350E}"/>
              </a:ext>
            </a:extLst>
          </p:cNvPr>
          <p:cNvSpPr>
            <a:spLocks noGrp="1"/>
          </p:cNvSpPr>
          <p:nvPr>
            <p:ph type="body" sz="quarter" idx="25"/>
          </p:nvPr>
        </p:nvSpPr>
        <p:spPr>
          <a:xfrm>
            <a:off x="413915" y="1119362"/>
            <a:ext cx="7716831" cy="522469"/>
          </a:xfrm>
        </p:spPr>
        <p:txBody>
          <a:bodyPr/>
          <a:lstStyle/>
          <a:p>
            <a:endParaRPr lang="en-GB"/>
          </a:p>
        </p:txBody>
      </p:sp>
      <p:grpSp>
        <p:nvGrpSpPr>
          <p:cNvPr id="5" name="Group 4" descr="A pie chart that shows the Likert scale answers to the statement: &quot; I don't consider reading forum posts to be part of my learning&quot;. Orange is Strongly agree (23%), yellow is agree (16%), green is neutral (14%), light blue is disagree (28%), dark blue is strongly disagree (19%). ">
            <a:extLst>
              <a:ext uri="{FF2B5EF4-FFF2-40B4-BE49-F238E27FC236}">
                <a16:creationId xmlns:a16="http://schemas.microsoft.com/office/drawing/2014/main" id="{58DB6DA6-C369-6DFE-8ABA-5E7C7BF3C647}"/>
              </a:ext>
            </a:extLst>
          </p:cNvPr>
          <p:cNvGrpSpPr/>
          <p:nvPr/>
        </p:nvGrpSpPr>
        <p:grpSpPr>
          <a:xfrm>
            <a:off x="1248559" y="1187760"/>
            <a:ext cx="3550895" cy="3675849"/>
            <a:chOff x="1165749" y="1530752"/>
            <a:chExt cx="3550895" cy="3675849"/>
          </a:xfrm>
        </p:grpSpPr>
        <p:pic>
          <p:nvPicPr>
            <p:cNvPr id="3" name="Picture 2">
              <a:extLst>
                <a:ext uri="{FF2B5EF4-FFF2-40B4-BE49-F238E27FC236}">
                  <a16:creationId xmlns:a16="http://schemas.microsoft.com/office/drawing/2014/main" id="{ACF4A326-A85D-43F8-8884-0F84DF8C5E88}"/>
                </a:ext>
              </a:extLst>
            </p:cNvPr>
            <p:cNvPicPr>
              <a:picLocks noChangeAspect="1"/>
            </p:cNvPicPr>
            <p:nvPr/>
          </p:nvPicPr>
          <p:blipFill rotWithShape="1">
            <a:blip r:embed="rId3">
              <a:extLst>
                <a:ext uri="{28A0092B-C50C-407E-A947-70E740481C1C}">
                  <a14:useLocalDpi xmlns:a14="http://schemas.microsoft.com/office/drawing/2010/main" val="0"/>
                </a:ext>
              </a:extLst>
            </a:blip>
            <a:srcRect l="17708" t="2840" r="9372" b="82825"/>
            <a:stretch>
              <a:fillRect/>
            </a:stretch>
          </p:blipFill>
          <p:spPr bwMode="auto">
            <a:xfrm>
              <a:off x="1165749" y="1530752"/>
              <a:ext cx="3550895" cy="522469"/>
            </a:xfrm>
            <a:prstGeom prst="rect">
              <a:avLst/>
            </a:prstGeom>
            <a:noFill/>
            <a:ln>
              <a:no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8C89530C-88B3-D273-BA38-3F4FCF4740D9}"/>
                </a:ext>
              </a:extLst>
            </p:cNvPr>
            <p:cNvPicPr>
              <a:picLocks noChangeAspect="1"/>
            </p:cNvPicPr>
            <p:nvPr/>
          </p:nvPicPr>
          <p:blipFill rotWithShape="1">
            <a:blip r:embed="rId3">
              <a:extLst>
                <a:ext uri="{28A0092B-C50C-407E-A947-70E740481C1C}">
                  <a14:useLocalDpi xmlns:a14="http://schemas.microsoft.com/office/drawing/2010/main" val="0"/>
                </a:ext>
              </a:extLst>
            </a:blip>
            <a:srcRect l="21764" t="20006" r="22440" b="10671"/>
            <a:stretch>
              <a:fillRect/>
            </a:stretch>
          </p:blipFill>
          <p:spPr bwMode="auto">
            <a:xfrm>
              <a:off x="1438061" y="2157774"/>
              <a:ext cx="3278583" cy="3048827"/>
            </a:xfrm>
            <a:prstGeom prst="rect">
              <a:avLst/>
            </a:prstGeom>
            <a:noFill/>
            <a:ln>
              <a:noFill/>
            </a:ln>
            <a:extLst>
              <a:ext uri="{53640926-AAD7-44D8-BBD7-CCE9431645EC}">
                <a14:shadowObscured xmlns:a14="http://schemas.microsoft.com/office/drawing/2010/main"/>
              </a:ext>
            </a:extLst>
          </p:spPr>
        </p:pic>
      </p:grpSp>
      <p:grpSp>
        <p:nvGrpSpPr>
          <p:cNvPr id="6" name="Group 5" descr="A pie chart that shows the Likert scale answers to the statement: &quot; I think the forums are intimidating&quot;. Orange is Strongly agree (7%), yellow is agree (16%), green is neutral (26%), light blue is disagree (21%), dark blue is strongly disagree (28%). Grey is NA, not applicable (2%)">
            <a:extLst>
              <a:ext uri="{FF2B5EF4-FFF2-40B4-BE49-F238E27FC236}">
                <a16:creationId xmlns:a16="http://schemas.microsoft.com/office/drawing/2014/main" id="{3E0FAC3A-4B1F-84B9-AE16-4F6431F51A27}"/>
              </a:ext>
            </a:extLst>
          </p:cNvPr>
          <p:cNvGrpSpPr/>
          <p:nvPr/>
        </p:nvGrpSpPr>
        <p:grpSpPr>
          <a:xfrm>
            <a:off x="4887395" y="1834061"/>
            <a:ext cx="4001041" cy="3479557"/>
            <a:chOff x="5068421" y="1737330"/>
            <a:chExt cx="3959224" cy="3443190"/>
          </a:xfrm>
        </p:grpSpPr>
        <p:pic>
          <p:nvPicPr>
            <p:cNvPr id="4" name="Picture 3" descr="A pie chart that shows the Likert scale answers to the statement: &quot; I don't consider reading forum posts to be part of my learning&quot;. Orange is Strongly agree (23%), yellow is agree (16%), green is neutral (14%), light blue is disagree (28%), dark blue is strongly disagree (19%). ">
              <a:extLst>
                <a:ext uri="{FF2B5EF4-FFF2-40B4-BE49-F238E27FC236}">
                  <a16:creationId xmlns:a16="http://schemas.microsoft.com/office/drawing/2014/main" id="{06B2B511-B76F-4F20-9B6B-8FA993ECA840}"/>
                </a:ext>
              </a:extLst>
            </p:cNvPr>
            <p:cNvPicPr>
              <a:picLocks noChangeAspect="1"/>
            </p:cNvPicPr>
            <p:nvPr/>
          </p:nvPicPr>
          <p:blipFill rotWithShape="1">
            <a:blip r:embed="rId4">
              <a:extLst>
                <a:ext uri="{28A0092B-C50C-407E-A947-70E740481C1C}">
                  <a14:useLocalDpi xmlns:a14="http://schemas.microsoft.com/office/drawing/2010/main" val="0"/>
                </a:ext>
              </a:extLst>
            </a:blip>
            <a:srcRect l="20534" t="3313" r="911" b="86112"/>
            <a:stretch>
              <a:fillRect/>
            </a:stretch>
          </p:blipFill>
          <p:spPr bwMode="auto">
            <a:xfrm>
              <a:off x="5068421" y="4795114"/>
              <a:ext cx="3959224" cy="385406"/>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53E378A8-EDE7-0F30-93C3-1D7B259990E6}"/>
                </a:ext>
              </a:extLst>
            </p:cNvPr>
            <p:cNvPicPr>
              <a:picLocks noChangeAspect="1"/>
            </p:cNvPicPr>
            <p:nvPr/>
          </p:nvPicPr>
          <p:blipFill rotWithShape="1">
            <a:blip r:embed="rId4">
              <a:extLst>
                <a:ext uri="{28A0092B-C50C-407E-A947-70E740481C1C}">
                  <a14:useLocalDpi xmlns:a14="http://schemas.microsoft.com/office/drawing/2010/main" val="0"/>
                </a:ext>
              </a:extLst>
            </a:blip>
            <a:srcRect l="23296" t="17009" r="22794" b="12167"/>
            <a:stretch>
              <a:fillRect/>
            </a:stretch>
          </p:blipFill>
          <p:spPr bwMode="auto">
            <a:xfrm>
              <a:off x="5259795" y="1737330"/>
              <a:ext cx="3256243" cy="3093433"/>
            </a:xfrm>
            <a:prstGeom prst="rect">
              <a:avLst/>
            </a:prstGeom>
            <a:noFill/>
            <a:ln>
              <a:noFill/>
            </a:ln>
            <a:extLst>
              <a:ext uri="{53640926-AAD7-44D8-BBD7-CCE9431645EC}">
                <a14:shadowObscured xmlns:a14="http://schemas.microsoft.com/office/drawing/2010/main"/>
              </a:ext>
            </a:extLst>
          </p:spPr>
        </p:pic>
      </p:grpSp>
      <p:pic>
        <p:nvPicPr>
          <p:cNvPr id="13" name="Picture 12" descr="A legend for the pie charts shown on this slide, showing six different colours that relate to each possible Likert scale answer.&#10;Strongly Agree is dark orange. Agree is yellow. Green is neutral. Light blue is disagree. Dark blue is strongly disagree. Grey is not applicable.">
            <a:extLst>
              <a:ext uri="{FF2B5EF4-FFF2-40B4-BE49-F238E27FC236}">
                <a16:creationId xmlns:a16="http://schemas.microsoft.com/office/drawing/2014/main" id="{6815456B-745C-4404-94A2-52B1AB3B797B}"/>
              </a:ext>
            </a:extLst>
          </p:cNvPr>
          <p:cNvPicPr>
            <a:picLocks noChangeAspect="1"/>
          </p:cNvPicPr>
          <p:nvPr/>
        </p:nvPicPr>
        <p:blipFill rotWithShape="1">
          <a:blip r:embed="rId5">
            <a:extLst>
              <a:ext uri="{28A0092B-C50C-407E-A947-70E740481C1C}">
                <a14:useLocalDpi xmlns:a14="http://schemas.microsoft.com/office/drawing/2010/main" val="0"/>
              </a:ext>
            </a:extLst>
          </a:blip>
          <a:srcRect l="79247" t="22173" r="2294" b="20076"/>
          <a:stretch>
            <a:fillRect/>
          </a:stretch>
        </p:blipFill>
        <p:spPr bwMode="auto">
          <a:xfrm>
            <a:off x="163166" y="1534455"/>
            <a:ext cx="1257807" cy="3329154"/>
          </a:xfrm>
          <a:prstGeom prst="rect">
            <a:avLst/>
          </a:prstGeom>
          <a:noFill/>
          <a:ln>
            <a:noFill/>
          </a:ln>
          <a:extLst>
            <a:ext uri="{53640926-AAD7-44D8-BBD7-CCE9431645EC}">
              <a14:shadowObscured xmlns:a14="http://schemas.microsoft.com/office/drawing/2010/main"/>
            </a:ext>
          </a:extLst>
        </p:spPr>
      </p:pic>
      <p:grpSp>
        <p:nvGrpSpPr>
          <p:cNvPr id="15" name="Group 14" descr="A pie chart that shows the Likert scale answers to the statement: &quot; I want to see more tutor involvement and help on the forums&quot;. Orange is Strongly agree (9%), yellow is agree (37%), green is neutral (40%), light blue is disagree (5%), dark blue is strongly disagree (2%). Grey is NA, not applicable (7%)">
            <a:extLst>
              <a:ext uri="{FF2B5EF4-FFF2-40B4-BE49-F238E27FC236}">
                <a16:creationId xmlns:a16="http://schemas.microsoft.com/office/drawing/2014/main" id="{D94DE619-83EE-6122-3F11-ECBEBB8D24F9}"/>
              </a:ext>
            </a:extLst>
          </p:cNvPr>
          <p:cNvGrpSpPr/>
          <p:nvPr/>
        </p:nvGrpSpPr>
        <p:grpSpPr>
          <a:xfrm>
            <a:off x="8371425" y="961486"/>
            <a:ext cx="3807072" cy="3902123"/>
            <a:chOff x="8258142" y="1314046"/>
            <a:chExt cx="3807072" cy="3902123"/>
          </a:xfrm>
        </p:grpSpPr>
        <p:pic>
          <p:nvPicPr>
            <p:cNvPr id="9" name="Picture 8">
              <a:extLst>
                <a:ext uri="{FF2B5EF4-FFF2-40B4-BE49-F238E27FC236}">
                  <a16:creationId xmlns:a16="http://schemas.microsoft.com/office/drawing/2014/main" id="{6815456B-745C-4404-94A2-52B1AB3B797B}"/>
                </a:ext>
              </a:extLst>
            </p:cNvPr>
            <p:cNvPicPr>
              <a:picLocks noChangeAspect="1"/>
            </p:cNvPicPr>
            <p:nvPr/>
          </p:nvPicPr>
          <p:blipFill rotWithShape="1">
            <a:blip r:embed="rId5">
              <a:extLst>
                <a:ext uri="{28A0092B-C50C-407E-A947-70E740481C1C}">
                  <a14:useLocalDpi xmlns:a14="http://schemas.microsoft.com/office/drawing/2010/main" val="0"/>
                </a:ext>
              </a:extLst>
            </a:blip>
            <a:srcRect l="20613" t="3354" r="5664" b="80373"/>
            <a:stretch>
              <a:fillRect/>
            </a:stretch>
          </p:blipFill>
          <p:spPr bwMode="auto">
            <a:xfrm>
              <a:off x="8258142" y="1314046"/>
              <a:ext cx="3794798" cy="708644"/>
            </a:xfrm>
            <a:prstGeom prst="rect">
              <a:avLst/>
            </a:prstGeom>
            <a:noFill/>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A891B721-7822-2DE1-9433-CF896E986D30}"/>
                </a:ext>
              </a:extLst>
            </p:cNvPr>
            <p:cNvPicPr>
              <a:picLocks noChangeAspect="1"/>
            </p:cNvPicPr>
            <p:nvPr/>
          </p:nvPicPr>
          <p:blipFill rotWithShape="1">
            <a:blip r:embed="rId5">
              <a:extLst>
                <a:ext uri="{28A0092B-C50C-407E-A947-70E740481C1C}">
                  <a14:useLocalDpi xmlns:a14="http://schemas.microsoft.com/office/drawing/2010/main" val="0"/>
                </a:ext>
              </a:extLst>
            </a:blip>
            <a:srcRect l="20241" t="18809" r="19231" b="13223"/>
            <a:stretch>
              <a:fillRect/>
            </a:stretch>
          </p:blipFill>
          <p:spPr bwMode="auto">
            <a:xfrm>
              <a:off x="8783394" y="2098439"/>
              <a:ext cx="3281820" cy="3117730"/>
            </a:xfrm>
            <a:prstGeom prst="rect">
              <a:avLst/>
            </a:prstGeom>
            <a:noFill/>
            <a:ln>
              <a:noFill/>
            </a:ln>
            <a:extLst>
              <a:ext uri="{53640926-AAD7-44D8-BBD7-CCE9431645EC}">
                <a14:shadowObscured xmlns:a14="http://schemas.microsoft.com/office/drawing/2010/main"/>
              </a:ext>
            </a:extLst>
          </p:spPr>
        </p:pic>
      </p:grpSp>
      <p:sp>
        <p:nvSpPr>
          <p:cNvPr id="2" name="TextBox 1">
            <a:extLst>
              <a:ext uri="{FF2B5EF4-FFF2-40B4-BE49-F238E27FC236}">
                <a16:creationId xmlns:a16="http://schemas.microsoft.com/office/drawing/2014/main" id="{A2516A77-A207-0156-DD98-62170E648178}"/>
              </a:ext>
            </a:extLst>
          </p:cNvPr>
          <p:cNvSpPr txBox="1"/>
          <p:nvPr/>
        </p:nvSpPr>
        <p:spPr>
          <a:xfrm>
            <a:off x="2470493" y="5640960"/>
            <a:ext cx="8834846" cy="1015663"/>
          </a:xfrm>
          <a:prstGeom prst="rect">
            <a:avLst/>
          </a:prstGeom>
          <a:noFill/>
        </p:spPr>
        <p:txBody>
          <a:bodyPr wrap="square" rtlCol="0">
            <a:spAutoFit/>
          </a:bodyPr>
          <a:lstStyle/>
          <a:p>
            <a:pPr marL="285750" indent="-285750">
              <a:buFont typeface="Arial" panose="020B0604020202020204" pitchFamily="34" charset="0"/>
              <a:buChar char="•"/>
            </a:pPr>
            <a:r>
              <a:rPr lang="en-GB" sz="2000" dirty="0"/>
              <a:t>Nearly half do not consider forums part of their learning</a:t>
            </a:r>
          </a:p>
          <a:p>
            <a:pPr marL="285750" indent="-285750">
              <a:buFont typeface="Arial" panose="020B0604020202020204" pitchFamily="34" charset="0"/>
              <a:buChar char="•"/>
            </a:pPr>
            <a:r>
              <a:rPr lang="en-GB" sz="2000" dirty="0"/>
              <a:t>Most students don’t find forums intimidating</a:t>
            </a:r>
          </a:p>
          <a:p>
            <a:pPr marL="285750" indent="-285750">
              <a:buFont typeface="Arial" panose="020B0604020202020204" pitchFamily="34" charset="0"/>
              <a:buChar char="•"/>
            </a:pPr>
            <a:r>
              <a:rPr lang="en-GB" sz="2000" dirty="0"/>
              <a:t>But more tutor involvement on the forums would be appreciated.</a:t>
            </a:r>
          </a:p>
        </p:txBody>
      </p:sp>
    </p:spTree>
    <p:extLst>
      <p:ext uri="{BB962C8B-B14F-4D97-AF65-F5344CB8AC3E}">
        <p14:creationId xmlns:p14="http://schemas.microsoft.com/office/powerpoint/2010/main" val="233102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0259-40A1-DDEC-C682-13A549AAB192}"/>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72759A02-F357-062F-B2C0-02B9A558E980}"/>
              </a:ext>
            </a:extLst>
          </p:cNvPr>
          <p:cNvSpPr txBox="1">
            <a:spLocks/>
          </p:cNvSpPr>
          <p:nvPr/>
        </p:nvSpPr>
        <p:spPr>
          <a:xfrm>
            <a:off x="413915" y="1942141"/>
            <a:ext cx="5449856" cy="3274028"/>
          </a:xfrm>
          <a:prstGeom prst="rect">
            <a:avLst/>
          </a:prstGeom>
        </p:spPr>
        <p:txBody>
          <a:bodyPr numCol="1">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Wingdings" panose="05000000000000000000" pitchFamily="2" charset="2"/>
              <a:buChar char="v"/>
            </a:pPr>
            <a:endParaRPr lang="en-GB" sz="2800" b="1"/>
          </a:p>
        </p:txBody>
      </p:sp>
      <p:sp>
        <p:nvSpPr>
          <p:cNvPr id="11" name="Text Placeholder 3">
            <a:extLst>
              <a:ext uri="{FF2B5EF4-FFF2-40B4-BE49-F238E27FC236}">
                <a16:creationId xmlns:a16="http://schemas.microsoft.com/office/drawing/2014/main" id="{D72F933B-EB0D-D337-18A7-A3B4B6AAA2D0}"/>
              </a:ext>
            </a:extLst>
          </p:cNvPr>
          <p:cNvSpPr>
            <a:spLocks noGrp="1"/>
          </p:cNvSpPr>
          <p:nvPr>
            <p:ph type="body" sz="quarter" idx="24"/>
          </p:nvPr>
        </p:nvSpPr>
        <p:spPr>
          <a:xfrm>
            <a:off x="413915" y="404664"/>
            <a:ext cx="10766703" cy="714698"/>
          </a:xfrm>
        </p:spPr>
        <p:txBody>
          <a:bodyPr/>
          <a:lstStyle/>
          <a:p>
            <a:r>
              <a:rPr lang="en-GB" sz="3600"/>
              <a:t>Forums (2)</a:t>
            </a:r>
          </a:p>
        </p:txBody>
      </p:sp>
      <p:sp>
        <p:nvSpPr>
          <p:cNvPr id="12" name="Text Placeholder 4">
            <a:extLst>
              <a:ext uri="{FF2B5EF4-FFF2-40B4-BE49-F238E27FC236}">
                <a16:creationId xmlns:a16="http://schemas.microsoft.com/office/drawing/2014/main" id="{82B8F6A2-AA78-2267-4B64-0AAF2C7C350E}"/>
              </a:ext>
            </a:extLst>
          </p:cNvPr>
          <p:cNvSpPr>
            <a:spLocks noGrp="1"/>
          </p:cNvSpPr>
          <p:nvPr>
            <p:ph type="body" sz="quarter" idx="25"/>
          </p:nvPr>
        </p:nvSpPr>
        <p:spPr>
          <a:xfrm>
            <a:off x="413915" y="1119362"/>
            <a:ext cx="7716831" cy="522469"/>
          </a:xfrm>
        </p:spPr>
        <p:txBody>
          <a:bodyPr/>
          <a:lstStyle/>
          <a:p>
            <a:endParaRPr lang="en-GB"/>
          </a:p>
        </p:txBody>
      </p:sp>
      <p:pic>
        <p:nvPicPr>
          <p:cNvPr id="15" name="drawing" descr="a Venn diagram correlating the responses to &quot;I want more tutor help on the forum&quot; (blue), &quot;I find forums intimidating&quot; (red), &quot;I consider forums not part of my learning&quot; (yellow).">
            <a:extLst>
              <a:ext uri="{FF2B5EF4-FFF2-40B4-BE49-F238E27FC236}">
                <a16:creationId xmlns:a16="http://schemas.microsoft.com/office/drawing/2014/main" id="{F64E11C4-03C9-46AB-EFED-C17C0A329745}"/>
              </a:ext>
            </a:extLst>
          </p:cNvPr>
          <p:cNvPicPr>
            <a:picLocks noChangeAspect="1"/>
          </p:cNvPicPr>
          <p:nvPr/>
        </p:nvPicPr>
        <p:blipFill>
          <a:blip r:embed="rId3">
            <a:extLst>
              <a:ext uri="{28A0092B-C50C-407E-A947-70E740481C1C}">
                <a14:useLocalDpi xmlns:a14="http://schemas.microsoft.com/office/drawing/2010/main"/>
              </a:ext>
            </a:extLst>
          </a:blip>
          <a:srcRect l="8469" t="10217" r="7003" b="5869"/>
          <a:stretch>
            <a:fillRect/>
          </a:stretch>
        </p:blipFill>
        <p:spPr>
          <a:xfrm>
            <a:off x="4272330" y="937133"/>
            <a:ext cx="7380863" cy="5495380"/>
          </a:xfrm>
          <a:prstGeom prst="rect">
            <a:avLst/>
          </a:prstGeom>
        </p:spPr>
      </p:pic>
      <p:sp>
        <p:nvSpPr>
          <p:cNvPr id="2" name="Text Placeholder 5">
            <a:extLst>
              <a:ext uri="{FF2B5EF4-FFF2-40B4-BE49-F238E27FC236}">
                <a16:creationId xmlns:a16="http://schemas.microsoft.com/office/drawing/2014/main" id="{C54A67B3-106C-816D-5576-155D28B644C7}"/>
              </a:ext>
            </a:extLst>
          </p:cNvPr>
          <p:cNvSpPr txBox="1">
            <a:spLocks/>
          </p:cNvSpPr>
          <p:nvPr/>
        </p:nvSpPr>
        <p:spPr>
          <a:xfrm>
            <a:off x="263444" y="2195123"/>
            <a:ext cx="5234531" cy="2979400"/>
          </a:xfrm>
          <a:prstGeom prst="rect">
            <a:avLst/>
          </a:prstGeom>
          <a:solidFill>
            <a:schemeClr val="bg1"/>
          </a:solidFill>
        </p:spPr>
        <p:txBody>
          <a:bodyPr vert="horz" lIns="91440" tIns="45720" rIns="91440" bIns="45720" rtlCol="0">
            <a:noAutofit/>
          </a:bodyPr>
          <a:lstStyle>
            <a:lvl1pPr marL="285750" indent="-285750" algn="l" defTabSz="914400" rtl="0" eaLnBrk="1" latinLnBrk="0" hangingPunct="1">
              <a:lnSpc>
                <a:spcPct val="110000"/>
              </a:lnSpc>
              <a:spcBef>
                <a:spcPts val="0"/>
              </a:spcBef>
              <a:spcAft>
                <a:spcPts val="600"/>
              </a:spcAft>
              <a:buFontTx/>
              <a:buBlip>
                <a:blip r:embed="rId4"/>
              </a:buBlip>
              <a:defRPr sz="1500" b="0" i="0" kern="1200">
                <a:ln>
                  <a:noFill/>
                </a:ln>
                <a:solidFill>
                  <a:srgbClr val="0606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Most students who want more tutor forum help, consider them important for learning and don’t find them intimidating.</a:t>
            </a:r>
          </a:p>
          <a:p>
            <a:r>
              <a:rPr lang="en-GB" sz="1800" dirty="0"/>
              <a:t>Of those who don’t consider forums part of their learning, one quarter of them are interested in more tutor involvement.</a:t>
            </a:r>
          </a:p>
          <a:p>
            <a:r>
              <a:rPr lang="en-GB" sz="1800" dirty="0"/>
              <a:t>4 out of the 10 who do find forums intimidating, are also open to forums being part of their learning.</a:t>
            </a:r>
          </a:p>
        </p:txBody>
      </p:sp>
    </p:spTree>
    <p:extLst>
      <p:ext uri="{BB962C8B-B14F-4D97-AF65-F5344CB8AC3E}">
        <p14:creationId xmlns:p14="http://schemas.microsoft.com/office/powerpoint/2010/main" val="24918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0259-40A1-DDEC-C682-13A549AAB192}"/>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72759A02-F357-062F-B2C0-02B9A558E980}"/>
              </a:ext>
            </a:extLst>
          </p:cNvPr>
          <p:cNvSpPr txBox="1">
            <a:spLocks/>
          </p:cNvSpPr>
          <p:nvPr/>
        </p:nvSpPr>
        <p:spPr>
          <a:xfrm>
            <a:off x="413915" y="1942141"/>
            <a:ext cx="5449856" cy="3274028"/>
          </a:xfrm>
          <a:prstGeom prst="rect">
            <a:avLst/>
          </a:prstGeom>
        </p:spPr>
        <p:txBody>
          <a:bodyPr numCol="1">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Wingdings" panose="05000000000000000000" pitchFamily="2" charset="2"/>
              <a:buChar char="v"/>
            </a:pPr>
            <a:endParaRPr lang="en-GB" sz="2800" b="1"/>
          </a:p>
        </p:txBody>
      </p:sp>
      <p:sp>
        <p:nvSpPr>
          <p:cNvPr id="11" name="Text Placeholder 3">
            <a:extLst>
              <a:ext uri="{FF2B5EF4-FFF2-40B4-BE49-F238E27FC236}">
                <a16:creationId xmlns:a16="http://schemas.microsoft.com/office/drawing/2014/main" id="{D72F933B-EB0D-D337-18A7-A3B4B6AAA2D0}"/>
              </a:ext>
            </a:extLst>
          </p:cNvPr>
          <p:cNvSpPr>
            <a:spLocks noGrp="1"/>
          </p:cNvSpPr>
          <p:nvPr>
            <p:ph type="body" sz="quarter" idx="24"/>
          </p:nvPr>
        </p:nvSpPr>
        <p:spPr>
          <a:xfrm>
            <a:off x="413915" y="404664"/>
            <a:ext cx="10766703" cy="522469"/>
          </a:xfrm>
        </p:spPr>
        <p:txBody>
          <a:bodyPr/>
          <a:lstStyle/>
          <a:p>
            <a:r>
              <a:rPr lang="en-GB" sz="3600"/>
              <a:t>Forums (3)</a:t>
            </a:r>
          </a:p>
        </p:txBody>
      </p:sp>
      <p:sp>
        <p:nvSpPr>
          <p:cNvPr id="12" name="Text Placeholder 4">
            <a:extLst>
              <a:ext uri="{FF2B5EF4-FFF2-40B4-BE49-F238E27FC236}">
                <a16:creationId xmlns:a16="http://schemas.microsoft.com/office/drawing/2014/main" id="{82B8F6A2-AA78-2267-4B64-0AAF2C7C350E}"/>
              </a:ext>
            </a:extLst>
          </p:cNvPr>
          <p:cNvSpPr>
            <a:spLocks noGrp="1"/>
          </p:cNvSpPr>
          <p:nvPr>
            <p:ph type="body" sz="quarter" idx="25"/>
          </p:nvPr>
        </p:nvSpPr>
        <p:spPr>
          <a:xfrm>
            <a:off x="413915" y="1119362"/>
            <a:ext cx="7716831" cy="522469"/>
          </a:xfrm>
        </p:spPr>
        <p:txBody>
          <a:bodyPr/>
          <a:lstStyle/>
          <a:p>
            <a:endParaRPr lang="en-GB"/>
          </a:p>
        </p:txBody>
      </p:sp>
      <p:pic>
        <p:nvPicPr>
          <p:cNvPr id="16" name="drawing" descr="a Venn diagram correlating the responses to &quot;I want more tutor help on the forum&quot; (blue), &quot;I consider forums not part of my learning&quot; (red), &quot;I read the forums regularly&quot; (yellow).">
            <a:extLst>
              <a:ext uri="{FF2B5EF4-FFF2-40B4-BE49-F238E27FC236}">
                <a16:creationId xmlns:a16="http://schemas.microsoft.com/office/drawing/2014/main" id="{EA6D3EA9-4130-4B95-43D7-08CE7DBF2DB5}"/>
              </a:ext>
            </a:extLst>
          </p:cNvPr>
          <p:cNvPicPr>
            <a:picLocks noChangeAspect="1"/>
          </p:cNvPicPr>
          <p:nvPr/>
        </p:nvPicPr>
        <p:blipFill>
          <a:blip r:embed="rId3">
            <a:extLst>
              <a:ext uri="{28A0092B-C50C-407E-A947-70E740481C1C}">
                <a14:useLocalDpi xmlns:a14="http://schemas.microsoft.com/office/drawing/2010/main"/>
              </a:ext>
            </a:extLst>
          </a:blip>
          <a:srcRect l="2442" t="11304" b="6304"/>
          <a:stretch>
            <a:fillRect/>
          </a:stretch>
        </p:blipFill>
        <p:spPr>
          <a:xfrm>
            <a:off x="3362331" y="1264849"/>
            <a:ext cx="8191383" cy="5188487"/>
          </a:xfrm>
          <a:prstGeom prst="rect">
            <a:avLst/>
          </a:prstGeom>
        </p:spPr>
      </p:pic>
      <p:sp>
        <p:nvSpPr>
          <p:cNvPr id="3" name="Text Placeholder 5">
            <a:extLst>
              <a:ext uri="{FF2B5EF4-FFF2-40B4-BE49-F238E27FC236}">
                <a16:creationId xmlns:a16="http://schemas.microsoft.com/office/drawing/2014/main" id="{5A906FD1-632C-67BF-9A3D-719FB53421A7}"/>
              </a:ext>
            </a:extLst>
          </p:cNvPr>
          <p:cNvSpPr txBox="1">
            <a:spLocks/>
          </p:cNvSpPr>
          <p:nvPr/>
        </p:nvSpPr>
        <p:spPr>
          <a:xfrm>
            <a:off x="413915" y="2708476"/>
            <a:ext cx="4053913" cy="1134319"/>
          </a:xfrm>
          <a:prstGeom prst="rect">
            <a:avLst/>
          </a:prstGeom>
          <a:solidFill>
            <a:schemeClr val="bg1"/>
          </a:solidFill>
        </p:spPr>
        <p:txBody>
          <a:bodyPr vert="horz" lIns="91440" tIns="45720" rIns="91440" bIns="45720" rtlCol="0">
            <a:noAutofit/>
          </a:bodyPr>
          <a:lstStyle>
            <a:lvl1pPr marL="285750" indent="-285750" algn="l" defTabSz="914400" rtl="0" eaLnBrk="1" latinLnBrk="0" hangingPunct="1">
              <a:lnSpc>
                <a:spcPct val="110000"/>
              </a:lnSpc>
              <a:spcBef>
                <a:spcPts val="0"/>
              </a:spcBef>
              <a:spcAft>
                <a:spcPts val="600"/>
              </a:spcAft>
              <a:buFontTx/>
              <a:buBlip>
                <a:blip r:embed="rId4"/>
              </a:buBlip>
              <a:defRPr sz="1500" b="0" i="0" kern="1200">
                <a:ln>
                  <a:noFill/>
                </a:ln>
                <a:solidFill>
                  <a:srgbClr val="0606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Strong overlap of regular forum readers and those who want more tutor involvement</a:t>
            </a:r>
          </a:p>
        </p:txBody>
      </p:sp>
    </p:spTree>
    <p:extLst>
      <p:ext uri="{BB962C8B-B14F-4D97-AF65-F5344CB8AC3E}">
        <p14:creationId xmlns:p14="http://schemas.microsoft.com/office/powerpoint/2010/main" val="566956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30259-40A1-DDEC-C682-13A549AAB192}"/>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72759A02-F357-062F-B2C0-02B9A558E980}"/>
              </a:ext>
            </a:extLst>
          </p:cNvPr>
          <p:cNvSpPr txBox="1">
            <a:spLocks/>
          </p:cNvSpPr>
          <p:nvPr/>
        </p:nvSpPr>
        <p:spPr>
          <a:xfrm>
            <a:off x="413915" y="1942141"/>
            <a:ext cx="5449856" cy="3274028"/>
          </a:xfrm>
          <a:prstGeom prst="rect">
            <a:avLst/>
          </a:prstGeom>
        </p:spPr>
        <p:txBody>
          <a:bodyPr numCol="1">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Wingdings" panose="05000000000000000000" pitchFamily="2" charset="2"/>
              <a:buChar char="v"/>
            </a:pPr>
            <a:endParaRPr lang="en-GB" sz="2800" b="1"/>
          </a:p>
        </p:txBody>
      </p:sp>
      <p:sp>
        <p:nvSpPr>
          <p:cNvPr id="11" name="Text Placeholder 3">
            <a:extLst>
              <a:ext uri="{FF2B5EF4-FFF2-40B4-BE49-F238E27FC236}">
                <a16:creationId xmlns:a16="http://schemas.microsoft.com/office/drawing/2014/main" id="{D72F933B-EB0D-D337-18A7-A3B4B6AAA2D0}"/>
              </a:ext>
            </a:extLst>
          </p:cNvPr>
          <p:cNvSpPr>
            <a:spLocks noGrp="1"/>
          </p:cNvSpPr>
          <p:nvPr>
            <p:ph type="body" sz="quarter" idx="24"/>
          </p:nvPr>
        </p:nvSpPr>
        <p:spPr>
          <a:xfrm>
            <a:off x="413915" y="404664"/>
            <a:ext cx="10766703" cy="714698"/>
          </a:xfrm>
        </p:spPr>
        <p:txBody>
          <a:bodyPr/>
          <a:lstStyle/>
          <a:p>
            <a:r>
              <a:rPr lang="en-GB" sz="3600"/>
              <a:t>Forums (4)</a:t>
            </a:r>
          </a:p>
        </p:txBody>
      </p:sp>
      <p:sp>
        <p:nvSpPr>
          <p:cNvPr id="12" name="Text Placeholder 4">
            <a:extLst>
              <a:ext uri="{FF2B5EF4-FFF2-40B4-BE49-F238E27FC236}">
                <a16:creationId xmlns:a16="http://schemas.microsoft.com/office/drawing/2014/main" id="{82B8F6A2-AA78-2267-4B64-0AAF2C7C350E}"/>
              </a:ext>
            </a:extLst>
          </p:cNvPr>
          <p:cNvSpPr>
            <a:spLocks noGrp="1"/>
          </p:cNvSpPr>
          <p:nvPr>
            <p:ph type="body" sz="quarter" idx="25"/>
          </p:nvPr>
        </p:nvSpPr>
        <p:spPr>
          <a:xfrm>
            <a:off x="413915" y="1119362"/>
            <a:ext cx="7716831" cy="522469"/>
          </a:xfrm>
        </p:spPr>
        <p:txBody>
          <a:bodyPr/>
          <a:lstStyle/>
          <a:p>
            <a:r>
              <a:rPr lang="en-GB" i="1" dirty="0"/>
              <a:t>From thematic analysis</a:t>
            </a:r>
          </a:p>
        </p:txBody>
      </p:sp>
      <p:pic>
        <p:nvPicPr>
          <p:cNvPr id="17" name="Picture 16" descr="An image of a table. The row headers are the themes &quot;Forums&quot; and &quot;Delayed Response&quot;.&#10;The column headers are attitudes &quot;Positive&quot;, &quot;Neutral&quot;, &quot;Mixed&quot;, and &quot;Negative&quot;.&#10;Each cell of the table shows the number of codes that cross-correlate each theme with the attitudes. &#10;&quot;Forums&quot; and &quot;Negative&quot; have 12; &quot;Forums&quot; and &quot;Mixed&quot; have 4. &quot;Delayed Response&quot; and &quot;Negative have 4. All other cells have 1 or 0.">
            <a:extLst>
              <a:ext uri="{FF2B5EF4-FFF2-40B4-BE49-F238E27FC236}">
                <a16:creationId xmlns:a16="http://schemas.microsoft.com/office/drawing/2014/main" id="{7ADAD422-BED4-4EA0-98C4-5C8AD2119E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8153" y="1963405"/>
            <a:ext cx="8498226" cy="993866"/>
          </a:xfrm>
          <a:prstGeom prst="rect">
            <a:avLst/>
          </a:prstGeom>
          <a:noFill/>
          <a:ln>
            <a:noFill/>
          </a:ln>
        </p:spPr>
      </p:pic>
      <p:sp>
        <p:nvSpPr>
          <p:cNvPr id="3" name="TextBox 2">
            <a:extLst>
              <a:ext uri="{FF2B5EF4-FFF2-40B4-BE49-F238E27FC236}">
                <a16:creationId xmlns:a16="http://schemas.microsoft.com/office/drawing/2014/main" id="{BFBCBB07-6547-69AC-BF17-5DD064A2F138}"/>
              </a:ext>
            </a:extLst>
          </p:cNvPr>
          <p:cNvSpPr txBox="1"/>
          <p:nvPr/>
        </p:nvSpPr>
        <p:spPr>
          <a:xfrm>
            <a:off x="3313517" y="3419192"/>
            <a:ext cx="8272741" cy="1754326"/>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GB" sz="1800" dirty="0">
                <a:solidFill>
                  <a:schemeClr val="tx1"/>
                </a:solidFill>
                <a:effectLst/>
                <a:latin typeface="+mn-lt"/>
                <a:ea typeface="Times New Roman" panose="02020603050405020304" pitchFamily="18" charset="0"/>
              </a:rPr>
              <a:t>The quote below reflects the sentiment from several of these students:</a:t>
            </a:r>
          </a:p>
          <a:p>
            <a:endParaRPr lang="en-GB" b="1" dirty="0">
              <a:solidFill>
                <a:schemeClr val="tx1"/>
              </a:solidFill>
              <a:ea typeface="Times New Roman" panose="02020603050405020304" pitchFamily="18" charset="0"/>
            </a:endParaRPr>
          </a:p>
          <a:p>
            <a:endParaRPr lang="en-GB" sz="1800" b="1" dirty="0">
              <a:solidFill>
                <a:schemeClr val="tx1"/>
              </a:solidFill>
              <a:effectLst/>
              <a:latin typeface="+mn-lt"/>
              <a:ea typeface="Times New Roman" panose="02020603050405020304" pitchFamily="18" charset="0"/>
            </a:endParaRPr>
          </a:p>
          <a:p>
            <a:endParaRPr lang="en-GB" b="1" dirty="0">
              <a:solidFill>
                <a:schemeClr val="tx1"/>
              </a:solidFill>
              <a:ea typeface="Times New Roman" panose="02020603050405020304" pitchFamily="18" charset="0"/>
            </a:endParaRPr>
          </a:p>
          <a:p>
            <a:endParaRPr lang="en-GB" sz="1800" b="1" dirty="0">
              <a:solidFill>
                <a:schemeClr val="tx1"/>
              </a:solidFill>
              <a:effectLst/>
              <a:latin typeface="+mn-lt"/>
              <a:ea typeface="Times New Roman" panose="02020603050405020304" pitchFamily="18" charset="0"/>
            </a:endParaRPr>
          </a:p>
          <a:p>
            <a:r>
              <a:rPr lang="en-GB" sz="1800" b="1" dirty="0">
                <a:solidFill>
                  <a:schemeClr val="tx1"/>
                </a:solidFill>
                <a:effectLst/>
                <a:latin typeface="+mn-lt"/>
                <a:ea typeface="Times New Roman" panose="02020603050405020304" pitchFamily="18" charset="0"/>
              </a:rPr>
              <a:t> </a:t>
            </a:r>
            <a:endParaRPr lang="en-GB" dirty="0"/>
          </a:p>
        </p:txBody>
      </p:sp>
      <p:sp>
        <p:nvSpPr>
          <p:cNvPr id="5" name="TextBox 4">
            <a:extLst>
              <a:ext uri="{FF2B5EF4-FFF2-40B4-BE49-F238E27FC236}">
                <a16:creationId xmlns:a16="http://schemas.microsoft.com/office/drawing/2014/main" id="{F86C2B18-1A48-04D7-0B82-9A2AC26DBE5F}"/>
              </a:ext>
            </a:extLst>
          </p:cNvPr>
          <p:cNvSpPr txBox="1"/>
          <p:nvPr/>
        </p:nvSpPr>
        <p:spPr>
          <a:xfrm>
            <a:off x="4214455" y="3883786"/>
            <a:ext cx="6850942"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i="1" dirty="0">
                <a:ea typeface="Times New Roman" panose="02020603050405020304" pitchFamily="18" charset="0"/>
                <a:cs typeface="Times New Roman" panose="02020603050405020304" pitchFamily="18" charset="0"/>
              </a:rPr>
              <a:t>“…</a:t>
            </a:r>
            <a:r>
              <a:rPr lang="en-GB" sz="1800" i="1" dirty="0">
                <a:solidFill>
                  <a:schemeClr val="tx1"/>
                </a:solidFill>
                <a:effectLst/>
                <a:latin typeface="+mn-lt"/>
                <a:ea typeface="Times New Roman" panose="02020603050405020304" pitchFamily="18" charset="0"/>
                <a:cs typeface="Times New Roman" panose="02020603050405020304" pitchFamily="18" charset="0"/>
              </a:rPr>
              <a:t>Much more interaction of tutors on the forum. I’ve been stuck on something, posted on the forum and been left for a number of days without an answer feeling frustrated and unable to move on.”</a:t>
            </a:r>
            <a:endParaRPr lang="en-GB" i="1" dirty="0"/>
          </a:p>
        </p:txBody>
      </p:sp>
      <p:sp>
        <p:nvSpPr>
          <p:cNvPr id="6" name="TextBox 5">
            <a:extLst>
              <a:ext uri="{FF2B5EF4-FFF2-40B4-BE49-F238E27FC236}">
                <a16:creationId xmlns:a16="http://schemas.microsoft.com/office/drawing/2014/main" id="{F188F27B-D5F1-8294-CB83-DC5F2532C9AC}"/>
              </a:ext>
            </a:extLst>
          </p:cNvPr>
          <p:cNvSpPr txBox="1"/>
          <p:nvPr/>
        </p:nvSpPr>
        <p:spPr>
          <a:xfrm>
            <a:off x="2710579" y="5678090"/>
            <a:ext cx="8875679" cy="923330"/>
          </a:xfrm>
          <a:prstGeom prst="rect">
            <a:avLst/>
          </a:prstGeom>
          <a:noFill/>
        </p:spPr>
        <p:txBody>
          <a:bodyPr wrap="square">
            <a:spAutoFit/>
          </a:bodyPr>
          <a:lstStyle/>
          <a:p>
            <a:r>
              <a:rPr lang="en-GB" dirty="0">
                <a:latin typeface="Poppins" panose="00000500000000000000" pitchFamily="2" charset="0"/>
              </a:rPr>
              <a:t>On the module-wide topic forums, tutors are advised to wait up to 48-hours before responding</a:t>
            </a:r>
          </a:p>
          <a:p>
            <a:endParaRPr lang="en-GB" dirty="0"/>
          </a:p>
        </p:txBody>
      </p:sp>
    </p:spTree>
    <p:extLst>
      <p:ext uri="{BB962C8B-B14F-4D97-AF65-F5344CB8AC3E}">
        <p14:creationId xmlns:p14="http://schemas.microsoft.com/office/powerpoint/2010/main" val="666643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D4DFD07-56A6-44DB-18F2-B78546B4EC7A}"/>
              </a:ext>
            </a:extLst>
          </p:cNvPr>
          <p:cNvSpPr>
            <a:spLocks noGrp="1"/>
          </p:cNvSpPr>
          <p:nvPr>
            <p:ph type="body" sz="quarter" idx="24"/>
          </p:nvPr>
        </p:nvSpPr>
        <p:spPr/>
        <p:txBody>
          <a:bodyPr/>
          <a:lstStyle/>
          <a:p>
            <a:r>
              <a:rPr lang="en-GB"/>
              <a:t>Community of Learners</a:t>
            </a:r>
          </a:p>
        </p:txBody>
      </p:sp>
      <p:pic>
        <p:nvPicPr>
          <p:cNvPr id="7" name="drawing" descr="a Venn diagram correlating the responses to &quot;Feeling part of a group is important to my studies&quot; (blue), &quot; I felt a sense of belonging on my previous studies&quot;(red), I felt a sense of belonging within my S217 tutor group (yellow).">
            <a:extLst>
              <a:ext uri="{FF2B5EF4-FFF2-40B4-BE49-F238E27FC236}">
                <a16:creationId xmlns:a16="http://schemas.microsoft.com/office/drawing/2014/main" id="{E9E6214A-C557-4205-C91A-8CC1F3355380}"/>
              </a:ext>
            </a:extLst>
          </p:cNvPr>
          <p:cNvPicPr>
            <a:picLocks noChangeAspect="1"/>
          </p:cNvPicPr>
          <p:nvPr/>
        </p:nvPicPr>
        <p:blipFill>
          <a:blip r:embed="rId3">
            <a:extLst>
              <a:ext uri="{28A0092B-C50C-407E-A947-70E740481C1C}">
                <a14:useLocalDpi xmlns:a14="http://schemas.microsoft.com/office/drawing/2010/main"/>
              </a:ext>
            </a:extLst>
          </a:blip>
          <a:srcRect l="4885" t="7173" b="7391"/>
          <a:stretch>
            <a:fillRect/>
          </a:stretch>
        </p:blipFill>
        <p:spPr>
          <a:xfrm>
            <a:off x="3291902" y="1196502"/>
            <a:ext cx="8003165" cy="5391356"/>
          </a:xfrm>
          <a:prstGeom prst="rect">
            <a:avLst/>
          </a:prstGeom>
        </p:spPr>
      </p:pic>
      <p:sp>
        <p:nvSpPr>
          <p:cNvPr id="6" name="Text Placeholder 5">
            <a:extLst>
              <a:ext uri="{FF2B5EF4-FFF2-40B4-BE49-F238E27FC236}">
                <a16:creationId xmlns:a16="http://schemas.microsoft.com/office/drawing/2014/main" id="{68A42C43-998B-FA6F-A477-18EF043C3B19}"/>
              </a:ext>
            </a:extLst>
          </p:cNvPr>
          <p:cNvSpPr>
            <a:spLocks noGrp="1"/>
          </p:cNvSpPr>
          <p:nvPr>
            <p:ph type="body" sz="quarter" idx="15"/>
          </p:nvPr>
        </p:nvSpPr>
        <p:spPr>
          <a:xfrm>
            <a:off x="485540" y="2145532"/>
            <a:ext cx="4281013" cy="3515966"/>
          </a:xfrm>
          <a:solidFill>
            <a:schemeClr val="bg1"/>
          </a:solidFill>
        </p:spPr>
        <p:txBody>
          <a:bodyPr/>
          <a:lstStyle/>
          <a:p>
            <a:r>
              <a:rPr lang="en-GB" sz="2000"/>
              <a:t>This specific module (compared to others) did not manage to form a sense of community in the module</a:t>
            </a:r>
          </a:p>
          <a:p>
            <a:endParaRPr lang="en-GB" sz="2000"/>
          </a:p>
          <a:p>
            <a:pPr marL="0" indent="0" algn="ctr">
              <a:buNone/>
            </a:pPr>
            <a:r>
              <a:rPr lang="en-GB" sz="2000" b="1">
                <a:solidFill>
                  <a:schemeClr val="accent1"/>
                </a:solidFill>
              </a:rPr>
              <a:t>How can we improve that? </a:t>
            </a:r>
          </a:p>
          <a:p>
            <a:pPr marL="0" indent="0" algn="ctr">
              <a:buNone/>
            </a:pPr>
            <a:r>
              <a:rPr lang="en-GB" sz="2000" b="1">
                <a:solidFill>
                  <a:schemeClr val="accent1"/>
                </a:solidFill>
              </a:rPr>
              <a:t>Do they feel it is relevant?</a:t>
            </a:r>
          </a:p>
        </p:txBody>
      </p:sp>
    </p:spTree>
    <p:extLst>
      <p:ext uri="{BB962C8B-B14F-4D97-AF65-F5344CB8AC3E}">
        <p14:creationId xmlns:p14="http://schemas.microsoft.com/office/powerpoint/2010/main" val="3481300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506419-0DFA-D265-B5B0-B03AC1CDBEAE}"/>
              </a:ext>
            </a:extLst>
          </p:cNvPr>
          <p:cNvSpPr>
            <a:spLocks noGrp="1"/>
          </p:cNvSpPr>
          <p:nvPr>
            <p:ph type="body" sz="quarter" idx="12"/>
          </p:nvPr>
        </p:nvSpPr>
        <p:spPr/>
        <p:txBody>
          <a:bodyPr/>
          <a:lstStyle/>
          <a:p>
            <a:endParaRPr lang="en-GB"/>
          </a:p>
        </p:txBody>
      </p:sp>
      <p:sp>
        <p:nvSpPr>
          <p:cNvPr id="3" name="Text Placeholder 2">
            <a:extLst>
              <a:ext uri="{FF2B5EF4-FFF2-40B4-BE49-F238E27FC236}">
                <a16:creationId xmlns:a16="http://schemas.microsoft.com/office/drawing/2014/main" id="{53995E00-7D7A-2660-E581-8513EFFC9C31}"/>
              </a:ext>
            </a:extLst>
          </p:cNvPr>
          <p:cNvSpPr>
            <a:spLocks noGrp="1"/>
          </p:cNvSpPr>
          <p:nvPr>
            <p:ph type="body" sz="quarter" idx="14"/>
          </p:nvPr>
        </p:nvSpPr>
        <p:spPr/>
        <p:txBody>
          <a:bodyPr/>
          <a:lstStyle/>
          <a:p>
            <a:endParaRPr lang="en-GB"/>
          </a:p>
        </p:txBody>
      </p:sp>
      <p:sp>
        <p:nvSpPr>
          <p:cNvPr id="4" name="Text Placeholder 3">
            <a:extLst>
              <a:ext uri="{FF2B5EF4-FFF2-40B4-BE49-F238E27FC236}">
                <a16:creationId xmlns:a16="http://schemas.microsoft.com/office/drawing/2014/main" id="{5189B48D-1546-D33B-657A-06D29EC8023F}"/>
              </a:ext>
            </a:extLst>
          </p:cNvPr>
          <p:cNvSpPr>
            <a:spLocks noGrp="1"/>
          </p:cNvSpPr>
          <p:nvPr>
            <p:ph type="body" sz="quarter" idx="24"/>
          </p:nvPr>
        </p:nvSpPr>
        <p:spPr/>
        <p:txBody>
          <a:bodyPr/>
          <a:lstStyle/>
          <a:p>
            <a:r>
              <a:rPr lang="en-GB"/>
              <a:t>Community of Learners (2)</a:t>
            </a:r>
          </a:p>
        </p:txBody>
      </p:sp>
      <p:sp>
        <p:nvSpPr>
          <p:cNvPr id="5" name="Text Placeholder 4">
            <a:extLst>
              <a:ext uri="{FF2B5EF4-FFF2-40B4-BE49-F238E27FC236}">
                <a16:creationId xmlns:a16="http://schemas.microsoft.com/office/drawing/2014/main" id="{EEF0DDB9-C167-1AB3-8891-78F850822C4B}"/>
              </a:ext>
            </a:extLst>
          </p:cNvPr>
          <p:cNvSpPr>
            <a:spLocks noGrp="1"/>
          </p:cNvSpPr>
          <p:nvPr>
            <p:ph type="body" sz="quarter" idx="25"/>
          </p:nvPr>
        </p:nvSpPr>
        <p:spPr/>
        <p:txBody>
          <a:bodyPr/>
          <a:lstStyle/>
          <a:p>
            <a:endParaRPr lang="en-GB"/>
          </a:p>
        </p:txBody>
      </p:sp>
      <p:sp>
        <p:nvSpPr>
          <p:cNvPr id="6" name="Text Placeholder 5">
            <a:extLst>
              <a:ext uri="{FF2B5EF4-FFF2-40B4-BE49-F238E27FC236}">
                <a16:creationId xmlns:a16="http://schemas.microsoft.com/office/drawing/2014/main" id="{88A2F656-2058-1C4E-5FB5-81491EA9A9C1}"/>
              </a:ext>
            </a:extLst>
          </p:cNvPr>
          <p:cNvSpPr>
            <a:spLocks noGrp="1"/>
          </p:cNvSpPr>
          <p:nvPr>
            <p:ph type="body" sz="quarter" idx="15"/>
          </p:nvPr>
        </p:nvSpPr>
        <p:spPr/>
        <p:txBody>
          <a:bodyPr/>
          <a:lstStyle/>
          <a:p>
            <a:endParaRPr lang="en-GB"/>
          </a:p>
        </p:txBody>
      </p:sp>
      <p:pic>
        <p:nvPicPr>
          <p:cNvPr id="8" name="drawing" descr="a pie chart that shows the Likert scale answers to the statement: &quot; Attending tutorials gives me sense of belonging&quot;. orange is Strongly agree (7%), yellow is agree (36%), green is neutral (12%), light blue is disagree (24%), dark blue is strongly disagree (14%). grey is NA, not applicable (7%)">
            <a:extLst>
              <a:ext uri="{FF2B5EF4-FFF2-40B4-BE49-F238E27FC236}">
                <a16:creationId xmlns:a16="http://schemas.microsoft.com/office/drawing/2014/main" id="{06736F68-C00B-503D-5C0B-7E7E432BC33B}"/>
              </a:ext>
            </a:extLst>
          </p:cNvPr>
          <p:cNvPicPr>
            <a:picLocks noChangeAspect="1"/>
          </p:cNvPicPr>
          <p:nvPr/>
        </p:nvPicPr>
        <p:blipFill rotWithShape="1">
          <a:blip r:embed="rId3">
            <a:extLst>
              <a:ext uri="{28A0092B-C50C-407E-A947-70E740481C1C}">
                <a14:useLocalDpi xmlns:a14="http://schemas.microsoft.com/office/drawing/2010/main"/>
              </a:ext>
            </a:extLst>
          </a:blip>
          <a:srcRect l="12432" t="1511" r="4144" b="7600"/>
          <a:stretch>
            <a:fillRect/>
          </a:stretch>
        </p:blipFill>
        <p:spPr bwMode="auto">
          <a:xfrm>
            <a:off x="6189375" y="1050863"/>
            <a:ext cx="5775458" cy="4773709"/>
          </a:xfrm>
          <a:prstGeom prst="rect">
            <a:avLst/>
          </a:prstGeom>
          <a:ln>
            <a:noFill/>
          </a:ln>
          <a:extLst>
            <a:ext uri="{53640926-AAD7-44D8-BBD7-CCE9431645EC}">
              <a14:shadowObscured xmlns:a14="http://schemas.microsoft.com/office/drawing/2010/main"/>
            </a:ext>
          </a:extLst>
        </p:spPr>
      </p:pic>
      <p:pic>
        <p:nvPicPr>
          <p:cNvPr id="9" name="Picture 8" descr="a pie chart that shows the Likert scale answers to the statement: &quot; Feeling part of a group is important to my studies&quot;. orange is Strongly agree (5%), yellow is agree (40%), green is neutral (23%), light blue is disagree (16%), dark blue is strongly disagree (16%). grey is NA, not applicable (5%)">
            <a:extLst>
              <a:ext uri="{FF2B5EF4-FFF2-40B4-BE49-F238E27FC236}">
                <a16:creationId xmlns:a16="http://schemas.microsoft.com/office/drawing/2014/main" id="{C08A97FD-8704-4370-82E5-692281F558FE}"/>
              </a:ext>
            </a:extLst>
          </p:cNvPr>
          <p:cNvPicPr>
            <a:picLocks noChangeAspect="1"/>
          </p:cNvPicPr>
          <p:nvPr/>
        </p:nvPicPr>
        <p:blipFill rotWithShape="1">
          <a:blip r:embed="rId4">
            <a:extLst>
              <a:ext uri="{28A0092B-C50C-407E-A947-70E740481C1C}">
                <a14:useLocalDpi xmlns:a14="http://schemas.microsoft.com/office/drawing/2010/main" val="0"/>
              </a:ext>
            </a:extLst>
          </a:blip>
          <a:srcRect l="16445" t="3687" r="1492" b="10928"/>
          <a:stretch>
            <a:fillRect/>
          </a:stretch>
        </p:blipFill>
        <p:spPr bwMode="auto">
          <a:xfrm>
            <a:off x="157813" y="1184040"/>
            <a:ext cx="5844814" cy="448991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99646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Venn diagram correlating the responses to &quot;Feeling part of a group is important to my studies&quot; (blue), &quot; attending tutorials give me a sense of belonging&quot;(red),&quot; I find tutorials useful&quot;(yellow).">
            <a:extLst>
              <a:ext uri="{FF2B5EF4-FFF2-40B4-BE49-F238E27FC236}">
                <a16:creationId xmlns:a16="http://schemas.microsoft.com/office/drawing/2014/main" id="{7792BBF6-3BD5-66B4-1E78-4F57B9AD8DC5}"/>
              </a:ext>
            </a:extLst>
          </p:cNvPr>
          <p:cNvPicPr>
            <a:picLocks noChangeAspect="1"/>
          </p:cNvPicPr>
          <p:nvPr/>
        </p:nvPicPr>
        <p:blipFill>
          <a:blip r:embed="rId3">
            <a:extLst>
              <a:ext uri="{28A0092B-C50C-407E-A947-70E740481C1C}">
                <a14:useLocalDpi xmlns:a14="http://schemas.microsoft.com/office/drawing/2010/main" val="0"/>
              </a:ext>
            </a:extLst>
          </a:blip>
          <a:srcRect l="4427" t="6406" r="2195" b="8526"/>
          <a:stretch>
            <a:fillRect/>
          </a:stretch>
        </p:blipFill>
        <p:spPr>
          <a:xfrm>
            <a:off x="4887687" y="380987"/>
            <a:ext cx="7057813" cy="4822370"/>
          </a:xfrm>
          <a:prstGeom prst="rect">
            <a:avLst/>
          </a:prstGeom>
        </p:spPr>
      </p:pic>
      <p:sp>
        <p:nvSpPr>
          <p:cNvPr id="4" name="Text Placeholder 3">
            <a:extLst>
              <a:ext uri="{FF2B5EF4-FFF2-40B4-BE49-F238E27FC236}">
                <a16:creationId xmlns:a16="http://schemas.microsoft.com/office/drawing/2014/main" id="{7BFF8DA4-A349-A0C1-E7D8-75674DF8FD89}"/>
              </a:ext>
            </a:extLst>
          </p:cNvPr>
          <p:cNvSpPr>
            <a:spLocks noGrp="1"/>
          </p:cNvSpPr>
          <p:nvPr>
            <p:ph type="body" sz="quarter" idx="24"/>
          </p:nvPr>
        </p:nvSpPr>
        <p:spPr>
          <a:xfrm>
            <a:off x="413915" y="404664"/>
            <a:ext cx="5061599" cy="497161"/>
          </a:xfrm>
        </p:spPr>
        <p:txBody>
          <a:bodyPr/>
          <a:lstStyle/>
          <a:p>
            <a:r>
              <a:rPr lang="en-GB"/>
              <a:t>Community building through tutorials</a:t>
            </a:r>
          </a:p>
        </p:txBody>
      </p:sp>
      <p:sp>
        <p:nvSpPr>
          <p:cNvPr id="6" name="Text Placeholder 5">
            <a:extLst>
              <a:ext uri="{FF2B5EF4-FFF2-40B4-BE49-F238E27FC236}">
                <a16:creationId xmlns:a16="http://schemas.microsoft.com/office/drawing/2014/main" id="{6FA56187-5D22-DFC4-5D9D-C5B906B97AAA}"/>
              </a:ext>
            </a:extLst>
          </p:cNvPr>
          <p:cNvSpPr>
            <a:spLocks noGrp="1"/>
          </p:cNvSpPr>
          <p:nvPr>
            <p:ph type="body" sz="quarter" idx="15"/>
          </p:nvPr>
        </p:nvSpPr>
        <p:spPr>
          <a:xfrm>
            <a:off x="144281" y="1710399"/>
            <a:ext cx="6248781" cy="3850077"/>
          </a:xfrm>
          <a:solidFill>
            <a:srgbClr val="CCECFF"/>
          </a:solidFill>
        </p:spPr>
        <p:txBody>
          <a:bodyPr vert="horz" lIns="91440" tIns="45720" rIns="91440" bIns="45720" rtlCol="0" anchor="t">
            <a:noAutofit/>
          </a:bodyPr>
          <a:lstStyle/>
          <a:p>
            <a:r>
              <a:rPr lang="en-GB" sz="2000">
                <a:latin typeface="Poppins"/>
                <a:cs typeface="Poppins"/>
              </a:rPr>
              <a:t>Most students who consider tutorials “community building” find tutorials useful </a:t>
            </a:r>
            <a:endParaRPr lang="en-GB" sz="2000">
              <a:solidFill>
                <a:srgbClr val="FFC000"/>
              </a:solidFill>
              <a:latin typeface="Poppins"/>
              <a:cs typeface="Poppins"/>
              <a:sym typeface="Wingdings" panose="05000000000000000000" pitchFamily="2" charset="2"/>
            </a:endParaRPr>
          </a:p>
          <a:p>
            <a:pPr marL="0" indent="0">
              <a:buNone/>
            </a:pPr>
            <a:endParaRPr lang="en-GB" sz="2000">
              <a:solidFill>
                <a:srgbClr val="FFFF00"/>
              </a:solidFill>
            </a:endParaRPr>
          </a:p>
          <a:p>
            <a:r>
              <a:rPr lang="en-GB" sz="2000">
                <a:latin typeface="Poppins"/>
                <a:cs typeface="Poppins"/>
              </a:rPr>
              <a:t>But just under half ((4+9)/29) of the students who find tutorials useful </a:t>
            </a:r>
            <a:r>
              <a:rPr lang="en-GB" sz="2000">
                <a:solidFill>
                  <a:srgbClr val="FFC000"/>
                </a:solidFill>
                <a:latin typeface="Poppins"/>
                <a:cs typeface="Poppins"/>
                <a:sym typeface="Wingdings" panose="05000000000000000000" pitchFamily="2" charset="2"/>
              </a:rPr>
              <a:t> </a:t>
            </a:r>
            <a:r>
              <a:rPr lang="en-GB" sz="2000">
                <a:latin typeface="Poppins"/>
                <a:cs typeface="Poppins"/>
              </a:rPr>
              <a:t>experience tutorials as community building</a:t>
            </a:r>
          </a:p>
          <a:p>
            <a:endParaRPr lang="en-GB" sz="2000"/>
          </a:p>
          <a:p>
            <a:r>
              <a:rPr lang="en-GB" sz="2000">
                <a:latin typeface="Poppins"/>
                <a:cs typeface="Poppins"/>
              </a:rPr>
              <a:t>A large fraction of the latter group (9/13) don’t value being part of a group as important.</a:t>
            </a:r>
            <a:r>
              <a:rPr lang="en-GB" sz="2000">
                <a:solidFill>
                  <a:srgbClr val="FFC000"/>
                </a:solidFill>
                <a:latin typeface="Poppins"/>
                <a:cs typeface="Poppins"/>
                <a:sym typeface="Wingdings" panose="05000000000000000000" pitchFamily="2" charset="2"/>
              </a:rPr>
              <a:t> </a:t>
            </a:r>
            <a:endParaRPr lang="en-GB" sz="2000">
              <a:solidFill>
                <a:schemeClr val="tx1">
                  <a:lumMod val="50000"/>
                  <a:lumOff val="50000"/>
                </a:schemeClr>
              </a:solidFill>
              <a:latin typeface="Poppins"/>
              <a:cs typeface="Poppins"/>
              <a:sym typeface="Wingdings" panose="05000000000000000000" pitchFamily="2" charset="2"/>
            </a:endParaRPr>
          </a:p>
          <a:p>
            <a:endParaRPr lang="en-GB"/>
          </a:p>
        </p:txBody>
      </p:sp>
    </p:spTree>
    <p:extLst>
      <p:ext uri="{BB962C8B-B14F-4D97-AF65-F5344CB8AC3E}">
        <p14:creationId xmlns:p14="http://schemas.microsoft.com/office/powerpoint/2010/main" val="1770894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701078D7-4994-223E-8A97-31F197B422AC}"/>
              </a:ext>
            </a:extLst>
          </p:cNvPr>
          <p:cNvSpPr>
            <a:spLocks noGrp="1"/>
          </p:cNvSpPr>
          <p:nvPr>
            <p:ph type="body" sz="quarter" idx="24"/>
          </p:nvPr>
        </p:nvSpPr>
        <p:spPr>
          <a:xfrm>
            <a:off x="413915" y="215900"/>
            <a:ext cx="10766703" cy="1193800"/>
          </a:xfrm>
        </p:spPr>
        <p:txBody>
          <a:bodyPr/>
          <a:lstStyle/>
          <a:p>
            <a:pPr algn="ctr"/>
            <a:r>
              <a:rPr lang="en-GB" sz="3200"/>
              <a:t>Q: “Which of these channels of support have you used to help with the aspects listed below?”</a:t>
            </a:r>
          </a:p>
        </p:txBody>
      </p:sp>
      <p:sp>
        <p:nvSpPr>
          <p:cNvPr id="3" name="Rectangle 2">
            <a:extLst>
              <a:ext uri="{FF2B5EF4-FFF2-40B4-BE49-F238E27FC236}">
                <a16:creationId xmlns:a16="http://schemas.microsoft.com/office/drawing/2014/main" id="{AF509601-9659-BBAD-6DFC-550B2FA20692}"/>
              </a:ext>
            </a:extLst>
          </p:cNvPr>
          <p:cNvSpPr/>
          <p:nvPr/>
        </p:nvSpPr>
        <p:spPr>
          <a:xfrm>
            <a:off x="0" y="1916740"/>
            <a:ext cx="11226233" cy="49412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C679157B-B663-D1B7-359B-F479DAF48E53}"/>
              </a:ext>
            </a:extLst>
          </p:cNvPr>
          <p:cNvSpPr txBox="1"/>
          <p:nvPr/>
        </p:nvSpPr>
        <p:spPr>
          <a:xfrm>
            <a:off x="9413754" y="1732074"/>
            <a:ext cx="2486325" cy="1200329"/>
          </a:xfrm>
          <a:prstGeom prst="rect">
            <a:avLst/>
          </a:prstGeom>
          <a:noFill/>
        </p:spPr>
        <p:txBody>
          <a:bodyPr wrap="square" rtlCol="0">
            <a:spAutoFit/>
          </a:bodyPr>
          <a:lstStyle/>
          <a:p>
            <a:r>
              <a:rPr lang="en-GB"/>
              <a:t>(43 respondents)</a:t>
            </a:r>
          </a:p>
          <a:p>
            <a:endParaRPr lang="en-GB"/>
          </a:p>
          <a:p>
            <a:r>
              <a:rPr lang="en-GB"/>
              <a:t>Darkest green on chart is 37 students</a:t>
            </a:r>
          </a:p>
        </p:txBody>
      </p:sp>
      <p:pic>
        <p:nvPicPr>
          <p:cNvPr id="8" name="Picture 7" descr="An image of a table. The row headers are 6 different support channels: &quot;Module text (online or printed material)&quot;, &quot;Forums&quot;, &quot;Tutorials&quot;, &quot;Contacting your tutor directly&quot;, &quot;S217 Quiz Questions&quot;, and finally &quot;Whatsapp, Discord, Facebook, Youtube&quot;.&#10;The column headers are the aspects &quot;Concepts being taught&quot;, &quot;Understanding TMA questions&quot;, &quot;Getting to know other students&quot;.&#10;The table cells are shaded from white (indicating 0 students) to dark green.">
            <a:extLst>
              <a:ext uri="{FF2B5EF4-FFF2-40B4-BE49-F238E27FC236}">
                <a16:creationId xmlns:a16="http://schemas.microsoft.com/office/drawing/2014/main" id="{EFAFF0E3-1525-3343-0BCF-0B54D3D7F795}"/>
              </a:ext>
            </a:extLst>
          </p:cNvPr>
          <p:cNvPicPr>
            <a:picLocks noChangeAspect="1"/>
          </p:cNvPicPr>
          <p:nvPr/>
        </p:nvPicPr>
        <p:blipFill>
          <a:blip r:embed="rId3"/>
          <a:stretch>
            <a:fillRect/>
          </a:stretch>
        </p:blipFill>
        <p:spPr>
          <a:xfrm>
            <a:off x="520472" y="1594366"/>
            <a:ext cx="7712205" cy="4909838"/>
          </a:xfrm>
          <a:prstGeom prst="rect">
            <a:avLst/>
          </a:prstGeom>
        </p:spPr>
      </p:pic>
    </p:spTree>
    <p:extLst>
      <p:ext uri="{BB962C8B-B14F-4D97-AF65-F5344CB8AC3E}">
        <p14:creationId xmlns:p14="http://schemas.microsoft.com/office/powerpoint/2010/main" val="2831801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23D4F4D1-0B3B-D2C8-8630-B759E98BD357}"/>
              </a:ext>
            </a:extLst>
          </p:cNvPr>
          <p:cNvSpPr txBox="1">
            <a:spLocks/>
          </p:cNvSpPr>
          <p:nvPr/>
        </p:nvSpPr>
        <p:spPr>
          <a:xfrm>
            <a:off x="413915" y="1942141"/>
            <a:ext cx="5449856" cy="3274028"/>
          </a:xfrm>
          <a:prstGeom prst="rect">
            <a:avLst/>
          </a:prstGeom>
        </p:spPr>
        <p:txBody>
          <a:bodyPr numCol="1">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Wingdings" panose="05000000000000000000" pitchFamily="2" charset="2"/>
              <a:buChar char="v"/>
            </a:pPr>
            <a:r>
              <a:rPr lang="en-GB" sz="2800" b="1"/>
              <a:t>Learning events</a:t>
            </a:r>
          </a:p>
          <a:p>
            <a:pPr marL="342900" indent="-342900">
              <a:lnSpc>
                <a:spcPct val="150000"/>
              </a:lnSpc>
              <a:buFont typeface="Wingdings" panose="05000000000000000000" pitchFamily="2" charset="2"/>
              <a:buChar char="v"/>
            </a:pPr>
            <a:r>
              <a:rPr lang="en-GB" sz="2800" b="1"/>
              <a:t>Pre-recorded lectures</a:t>
            </a:r>
          </a:p>
          <a:p>
            <a:pPr marL="342900" indent="-342900">
              <a:lnSpc>
                <a:spcPct val="150000"/>
              </a:lnSpc>
              <a:buFont typeface="Wingdings" panose="05000000000000000000" pitchFamily="2" charset="2"/>
              <a:buChar char="v"/>
            </a:pPr>
            <a:r>
              <a:rPr lang="en-GB" sz="2800" b="1"/>
              <a:t>Tutor groups</a:t>
            </a:r>
          </a:p>
          <a:p>
            <a:pPr marL="342900" indent="-342900">
              <a:lnSpc>
                <a:spcPct val="150000"/>
              </a:lnSpc>
              <a:buFont typeface="Wingdings" panose="05000000000000000000" pitchFamily="2" charset="2"/>
              <a:buChar char="v"/>
            </a:pPr>
            <a:r>
              <a:rPr lang="en-GB" sz="2800" b="1"/>
              <a:t>Community of learners</a:t>
            </a:r>
          </a:p>
          <a:p>
            <a:pPr marL="342900" indent="-342900">
              <a:lnSpc>
                <a:spcPct val="150000"/>
              </a:lnSpc>
              <a:buFont typeface="Wingdings" panose="05000000000000000000" pitchFamily="2" charset="2"/>
              <a:buChar char="v"/>
            </a:pPr>
            <a:r>
              <a:rPr lang="en-GB" sz="2800" b="1"/>
              <a:t>Forums</a:t>
            </a:r>
          </a:p>
        </p:txBody>
      </p:sp>
      <p:sp>
        <p:nvSpPr>
          <p:cNvPr id="11" name="Text Placeholder 3">
            <a:extLst>
              <a:ext uri="{FF2B5EF4-FFF2-40B4-BE49-F238E27FC236}">
                <a16:creationId xmlns:a16="http://schemas.microsoft.com/office/drawing/2014/main" id="{701078D7-4994-223E-8A97-31F197B422AC}"/>
              </a:ext>
            </a:extLst>
          </p:cNvPr>
          <p:cNvSpPr>
            <a:spLocks noGrp="1"/>
          </p:cNvSpPr>
          <p:nvPr>
            <p:ph type="body" sz="quarter" idx="24"/>
          </p:nvPr>
        </p:nvSpPr>
        <p:spPr>
          <a:xfrm>
            <a:off x="413915" y="404664"/>
            <a:ext cx="10766703" cy="522469"/>
          </a:xfrm>
        </p:spPr>
        <p:txBody>
          <a:bodyPr/>
          <a:lstStyle/>
          <a:p>
            <a:r>
              <a:rPr lang="en-GB" sz="3600"/>
              <a:t>Our findings from our project </a:t>
            </a:r>
          </a:p>
        </p:txBody>
      </p:sp>
      <p:sp>
        <p:nvSpPr>
          <p:cNvPr id="12" name="Text Placeholder 4">
            <a:extLst>
              <a:ext uri="{FF2B5EF4-FFF2-40B4-BE49-F238E27FC236}">
                <a16:creationId xmlns:a16="http://schemas.microsoft.com/office/drawing/2014/main" id="{DB6543E3-DBBB-C43C-02AA-E5F5526FB42B}"/>
              </a:ext>
            </a:extLst>
          </p:cNvPr>
          <p:cNvSpPr>
            <a:spLocks noGrp="1"/>
          </p:cNvSpPr>
          <p:nvPr>
            <p:ph type="body" sz="quarter" idx="25"/>
          </p:nvPr>
        </p:nvSpPr>
        <p:spPr>
          <a:xfrm>
            <a:off x="413915" y="1119362"/>
            <a:ext cx="7716831" cy="522469"/>
          </a:xfrm>
        </p:spPr>
        <p:txBody>
          <a:bodyPr/>
          <a:lstStyle/>
          <a:p>
            <a:r>
              <a:rPr lang="en-GB" sz="2000"/>
              <a:t>Survey and two Focus Groups</a:t>
            </a:r>
            <a:endParaRPr lang="en-GB"/>
          </a:p>
        </p:txBody>
      </p:sp>
      <p:sp>
        <p:nvSpPr>
          <p:cNvPr id="5" name="TextBox 4">
            <a:extLst>
              <a:ext uri="{FF2B5EF4-FFF2-40B4-BE49-F238E27FC236}">
                <a16:creationId xmlns:a16="http://schemas.microsoft.com/office/drawing/2014/main" id="{2A6409E6-A78A-1DA4-80A1-79E790ED3F8A}"/>
              </a:ext>
            </a:extLst>
          </p:cNvPr>
          <p:cNvSpPr txBox="1"/>
          <p:nvPr/>
        </p:nvSpPr>
        <p:spPr>
          <a:xfrm>
            <a:off x="5797266" y="1735573"/>
            <a:ext cx="6096000" cy="3687163"/>
          </a:xfrm>
          <a:prstGeom prst="rect">
            <a:avLst/>
          </a:prstGeom>
          <a:noFill/>
        </p:spPr>
        <p:txBody>
          <a:bodyPr wrap="square">
            <a:spAutoFit/>
          </a:bodyPr>
          <a:lstStyle/>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Ø"/>
              <a:tabLst/>
              <a:defRPr/>
            </a:pPr>
            <a:r>
              <a:rPr kumimoji="0" lang="en-GB" sz="2400" b="0" i="0" u="none" strike="noStrike" kern="1200" cap="none" spc="0" normalizeH="0" baseline="0" noProof="0">
                <a:ln>
                  <a:noFill/>
                </a:ln>
                <a:solidFill>
                  <a:srgbClr val="060645"/>
                </a:solidFill>
                <a:effectLst/>
                <a:uLnTx/>
                <a:uFillTx/>
                <a:latin typeface="Poppins"/>
                <a:ea typeface="+mn-ea"/>
                <a:cs typeface="+mn-cs"/>
              </a:rPr>
              <a:t>Students value tutorials &amp; recordings</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Ø"/>
              <a:tabLst>
                <a:tab pos="85725" algn="l"/>
              </a:tabLst>
              <a:defRPr/>
            </a:pPr>
            <a:r>
              <a:rPr kumimoji="0" lang="en-GB" sz="2400" b="0" i="0" u="none" strike="noStrike" kern="1200" cap="none" spc="0" normalizeH="0" baseline="0" noProof="0">
                <a:ln>
                  <a:noFill/>
                </a:ln>
                <a:solidFill>
                  <a:srgbClr val="060645"/>
                </a:solidFill>
                <a:effectLst/>
                <a:uLnTx/>
                <a:uFillTx/>
                <a:latin typeface="Poppins"/>
                <a:ea typeface="+mn-ea"/>
                <a:cs typeface="+mn-cs"/>
              </a:rPr>
              <a:t>Useful to supplement tutorials</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Ø"/>
              <a:tabLst/>
              <a:defRPr/>
            </a:pPr>
            <a:r>
              <a:rPr kumimoji="0" lang="en-GB" sz="2400" b="0" i="0" u="none" strike="noStrike" kern="1200" cap="none" spc="0" normalizeH="0" baseline="0" noProof="0">
                <a:ln>
                  <a:noFill/>
                </a:ln>
                <a:solidFill>
                  <a:srgbClr val="060645"/>
                </a:solidFill>
                <a:effectLst/>
                <a:uLnTx/>
                <a:uFillTx/>
                <a:latin typeface="Poppins"/>
                <a:ea typeface="+mn-ea"/>
                <a:cs typeface="+mn-cs"/>
              </a:rPr>
              <a:t>Lack of student interaction</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Ø"/>
              <a:tabLst/>
              <a:defRPr/>
            </a:pPr>
            <a:r>
              <a:rPr kumimoji="0" lang="en-GB" sz="2400" b="0" i="0" u="none" strike="noStrike" kern="1200" cap="none" spc="0" normalizeH="0" baseline="0" noProof="0">
                <a:ln>
                  <a:noFill/>
                </a:ln>
                <a:solidFill>
                  <a:srgbClr val="060645"/>
                </a:solidFill>
                <a:effectLst/>
                <a:uLnTx/>
                <a:uFillTx/>
                <a:latin typeface="Poppins"/>
                <a:ea typeface="+mn-ea"/>
                <a:cs typeface="+mn-cs"/>
              </a:rPr>
              <a:t>From live tutorials, forums, tutor </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Ø"/>
              <a:tabLst/>
              <a:defRPr/>
            </a:pPr>
            <a:r>
              <a:rPr kumimoji="0" lang="en-GB" sz="2400" b="0" i="0" u="none" strike="noStrike" kern="1200" cap="none" spc="0" normalizeH="0" baseline="0" noProof="0">
                <a:ln>
                  <a:noFill/>
                </a:ln>
                <a:solidFill>
                  <a:srgbClr val="060645"/>
                </a:solidFill>
                <a:effectLst/>
                <a:uLnTx/>
                <a:uFillTx/>
                <a:latin typeface="Poppins"/>
                <a:ea typeface="+mn-ea"/>
                <a:cs typeface="+mn-cs"/>
              </a:rPr>
              <a:t>Important but some dissatisfaction</a:t>
            </a:r>
          </a:p>
        </p:txBody>
      </p:sp>
    </p:spTree>
    <p:extLst>
      <p:ext uri="{BB962C8B-B14F-4D97-AF65-F5344CB8AC3E}">
        <p14:creationId xmlns:p14="http://schemas.microsoft.com/office/powerpoint/2010/main" val="139263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0EFF7-2862-2C9C-B93A-845D5173445A}"/>
            </a:ext>
          </a:extLst>
        </p:cNvPr>
        <p:cNvGrpSpPr/>
        <p:nvPr/>
      </p:nvGrpSpPr>
      <p:grpSpPr>
        <a:xfrm>
          <a:off x="0" y="0"/>
          <a:ext cx="0" cy="0"/>
          <a:chOff x="0" y="0"/>
          <a:chExt cx="0" cy="0"/>
        </a:xfrm>
      </p:grpSpPr>
      <p:sp>
        <p:nvSpPr>
          <p:cNvPr id="11" name="Text Placeholder 3">
            <a:extLst>
              <a:ext uri="{FF2B5EF4-FFF2-40B4-BE49-F238E27FC236}">
                <a16:creationId xmlns:a16="http://schemas.microsoft.com/office/drawing/2014/main" id="{DD1720B5-F846-2DA6-AD18-4462BD436B6D}"/>
              </a:ext>
            </a:extLst>
          </p:cNvPr>
          <p:cNvSpPr>
            <a:spLocks noGrp="1"/>
          </p:cNvSpPr>
          <p:nvPr>
            <p:ph type="body" sz="quarter" idx="24"/>
          </p:nvPr>
        </p:nvSpPr>
        <p:spPr>
          <a:xfrm>
            <a:off x="413915" y="404664"/>
            <a:ext cx="10766703" cy="620956"/>
          </a:xfrm>
        </p:spPr>
        <p:txBody>
          <a:bodyPr/>
          <a:lstStyle/>
          <a:p>
            <a:r>
              <a:rPr lang="en-GB" sz="3600" dirty="0"/>
              <a:t>S227: Core Physics</a:t>
            </a:r>
          </a:p>
        </p:txBody>
      </p:sp>
      <p:sp>
        <p:nvSpPr>
          <p:cNvPr id="12" name="Text Placeholder 4">
            <a:extLst>
              <a:ext uri="{FF2B5EF4-FFF2-40B4-BE49-F238E27FC236}">
                <a16:creationId xmlns:a16="http://schemas.microsoft.com/office/drawing/2014/main" id="{D76230BD-6776-58A1-A602-A02314A74DCE}"/>
              </a:ext>
            </a:extLst>
          </p:cNvPr>
          <p:cNvSpPr>
            <a:spLocks noGrp="1"/>
          </p:cNvSpPr>
          <p:nvPr>
            <p:ph type="body" sz="quarter" idx="25"/>
          </p:nvPr>
        </p:nvSpPr>
        <p:spPr>
          <a:xfrm>
            <a:off x="413915" y="1119362"/>
            <a:ext cx="7716831" cy="522469"/>
          </a:xfrm>
        </p:spPr>
        <p:txBody>
          <a:bodyPr/>
          <a:lstStyle/>
          <a:p>
            <a:r>
              <a:rPr lang="en-GB" i="1" dirty="0"/>
              <a:t>Changes implemented on the replacement module</a:t>
            </a:r>
          </a:p>
        </p:txBody>
      </p:sp>
      <p:sp>
        <p:nvSpPr>
          <p:cNvPr id="5" name="TextBox 4">
            <a:extLst>
              <a:ext uri="{FF2B5EF4-FFF2-40B4-BE49-F238E27FC236}">
                <a16:creationId xmlns:a16="http://schemas.microsoft.com/office/drawing/2014/main" id="{11F5838F-F23F-FE09-1F62-02B8AADC0BEA}"/>
              </a:ext>
            </a:extLst>
          </p:cNvPr>
          <p:cNvSpPr txBox="1"/>
          <p:nvPr/>
        </p:nvSpPr>
        <p:spPr>
          <a:xfrm>
            <a:off x="918517" y="1996516"/>
            <a:ext cx="8653747" cy="3262945"/>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800" b="0" i="0" u="none" strike="noStrike" kern="1200" cap="none" spc="0" normalizeH="0" baseline="0" noProof="0" dirty="0">
                <a:ln>
                  <a:noFill/>
                </a:ln>
                <a:solidFill>
                  <a:srgbClr val="060645"/>
                </a:solidFill>
                <a:effectLst/>
                <a:uLnTx/>
                <a:uFillTx/>
                <a:latin typeface="Poppins"/>
              </a:rPr>
              <a:t>More module-wide learning events (</a:t>
            </a:r>
            <a:r>
              <a:rPr lang="en-GB" sz="2800" dirty="0">
                <a:solidFill>
                  <a:srgbClr val="060645"/>
                </a:solidFill>
                <a:latin typeface="Poppins"/>
              </a:rPr>
              <a:t>~70)</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800" b="0" i="0" u="none" strike="noStrike" kern="1200" cap="none" spc="0" normalizeH="0" baseline="0" noProof="0" dirty="0">
                <a:ln>
                  <a:noFill/>
                </a:ln>
                <a:solidFill>
                  <a:srgbClr val="060645"/>
                </a:solidFill>
                <a:effectLst/>
                <a:uLnTx/>
                <a:uFillTx/>
                <a:latin typeface="Poppins"/>
              </a:rPr>
              <a:t>Relaxed</a:t>
            </a:r>
            <a:r>
              <a:rPr kumimoji="0" lang="en-GB" sz="2800" b="0" i="0" u="none" strike="noStrike" kern="1200" cap="none" spc="0" normalizeH="0" noProof="0" dirty="0">
                <a:ln>
                  <a:noFill/>
                </a:ln>
                <a:solidFill>
                  <a:srgbClr val="060645"/>
                </a:solidFill>
                <a:effectLst/>
                <a:uLnTx/>
                <a:uFillTx/>
                <a:latin typeface="Poppins"/>
              </a:rPr>
              <a:t> workshops</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endParaRPr lang="en-GB" sz="2800" baseline="0" dirty="0">
              <a:solidFill>
                <a:srgbClr val="060645"/>
              </a:solidFill>
              <a:latin typeface="Poppins"/>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800" b="0" i="0" u="none" strike="noStrike" kern="1200" cap="none" spc="0" normalizeH="0" noProof="0" dirty="0">
                <a:ln>
                  <a:noFill/>
                </a:ln>
                <a:solidFill>
                  <a:srgbClr val="060645"/>
                </a:solidFill>
                <a:effectLst/>
                <a:uLnTx/>
                <a:uFillTx/>
                <a:latin typeface="Poppins"/>
              </a:rPr>
              <a:t>Tutor group forums</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lang="en-GB" sz="2800" baseline="0" dirty="0">
                <a:solidFill>
                  <a:srgbClr val="060645"/>
                </a:solidFill>
                <a:latin typeface="Poppins"/>
              </a:rPr>
              <a:t>Catch-up</a:t>
            </a:r>
            <a:r>
              <a:rPr lang="en-GB" sz="2800" dirty="0">
                <a:solidFill>
                  <a:srgbClr val="060645"/>
                </a:solidFill>
                <a:latin typeface="Poppins"/>
              </a:rPr>
              <a:t> with tutor group in early December</a:t>
            </a:r>
            <a:endParaRPr kumimoji="0" lang="en-GB" sz="2800" b="0" i="0" u="none" strike="noStrike" kern="1200" cap="none" spc="0" normalizeH="0" baseline="0" noProof="0" dirty="0">
              <a:ln>
                <a:noFill/>
              </a:ln>
              <a:solidFill>
                <a:srgbClr val="060645"/>
              </a:solidFill>
              <a:effectLst/>
              <a:uLnTx/>
              <a:uFillTx/>
              <a:latin typeface="Poppins"/>
            </a:endParaRPr>
          </a:p>
        </p:txBody>
      </p:sp>
    </p:spTree>
    <p:extLst>
      <p:ext uri="{BB962C8B-B14F-4D97-AF65-F5344CB8AC3E}">
        <p14:creationId xmlns:p14="http://schemas.microsoft.com/office/powerpoint/2010/main" val="24549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4A35694-7F28-D072-A66F-1CB366D71EA9}"/>
              </a:ext>
            </a:extLst>
          </p:cNvPr>
          <p:cNvSpPr>
            <a:spLocks noGrp="1"/>
          </p:cNvSpPr>
          <p:nvPr>
            <p:ph type="body" sz="quarter" idx="10"/>
          </p:nvPr>
        </p:nvSpPr>
        <p:spPr/>
        <p:txBody>
          <a:bodyPr/>
          <a:lstStyle/>
          <a:p>
            <a:r>
              <a:rPr lang="en-GB" dirty="0"/>
              <a:t>Thank you</a:t>
            </a:r>
          </a:p>
        </p:txBody>
      </p:sp>
    </p:spTree>
    <p:extLst>
      <p:ext uri="{BB962C8B-B14F-4D97-AF65-F5344CB8AC3E}">
        <p14:creationId xmlns:p14="http://schemas.microsoft.com/office/powerpoint/2010/main" val="793700409"/>
      </p:ext>
    </p:extLst>
  </p:cSld>
  <p:clrMapOvr>
    <a:masterClrMapping/>
  </p:clrMapOvr>
</p:sld>
</file>

<file path=ppt/theme/theme1.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94E85A0E-8E0A-45F9-81BA-B6ED124559CC}"/>
    </a:ext>
  </a:extLst>
</a:theme>
</file>

<file path=ppt/theme/theme2.xml><?xml version="1.0" encoding="utf-8"?>
<a:theme xmlns:a="http://schemas.openxmlformats.org/drawingml/2006/main" name="Contents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4BB12A69-2195-4393-8DC0-EB9EE8397D91}"/>
    </a:ext>
  </a:extLst>
</a:theme>
</file>

<file path=ppt/theme/theme3.xml><?xml version="1.0" encoding="utf-8"?>
<a:theme xmlns:a="http://schemas.openxmlformats.org/drawingml/2006/main" name="Chapter Headings / Divid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E6697964-0098-45A5-A68F-45809E852513}"/>
    </a:ext>
  </a:extLst>
</a:theme>
</file>

<file path=ppt/theme/theme4.xml><?xml version="1.0" encoding="utf-8"?>
<a:theme xmlns:a="http://schemas.openxmlformats.org/drawingml/2006/main" name="Slide Options">
  <a:themeElements>
    <a:clrScheme name="Custom 1">
      <a:dk1>
        <a:srgbClr val="060645"/>
      </a:dk1>
      <a:lt1>
        <a:srgbClr val="FFFFFF"/>
      </a:lt1>
      <a:dk2>
        <a:srgbClr val="060645"/>
      </a:dk2>
      <a:lt2>
        <a:srgbClr val="FEFFFF"/>
      </a:lt2>
      <a:accent1>
        <a:srgbClr val="1C46C0"/>
      </a:accent1>
      <a:accent2>
        <a:srgbClr val="66EEFA"/>
      </a:accent2>
      <a:accent3>
        <a:srgbClr val="FF8A77"/>
      </a:accent3>
      <a:accent4>
        <a:srgbClr val="7DFFD3"/>
      </a:accent4>
      <a:accent5>
        <a:srgbClr val="FFB3FF"/>
      </a:accent5>
      <a:accent6>
        <a:srgbClr val="FFF388"/>
      </a:accent6>
      <a:hlink>
        <a:srgbClr val="1C46C0"/>
      </a:hlink>
      <a:folHlink>
        <a:srgbClr val="FF8A77"/>
      </a:folHlink>
    </a:clrScheme>
    <a:fontScheme name="Custom 2">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BF0D45D2-C1FF-4D88-9D45-1B3B67EB2D7C}"/>
    </a:ext>
  </a:extLst>
</a:theme>
</file>

<file path=ppt/theme/theme5.xml><?xml version="1.0" encoding="utf-8"?>
<a:theme xmlns:a="http://schemas.openxmlformats.org/drawingml/2006/main" name="End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U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CB3D32D0-10AB-4988-B46F-32A3F4ABFA9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bfb35f09-1364-44fa-bda6-079b81d03a24" ContentTypeId="0x010100B08DCD0EEA0F07498423205D54133588" PreviousValue="false"/>
</file>

<file path=customXml/item2.xml><?xml version="1.0" encoding="utf-8"?>
<ct:contentTypeSchema xmlns:ct="http://schemas.microsoft.com/office/2006/metadata/contentType" xmlns:ma="http://schemas.microsoft.com/office/2006/metadata/properties/metaAttributes" ct:_="" ma:_="" ma:contentTypeName="Standard document" ma:contentTypeID="0x010100B08DCD0EEA0F07498423205D54133588002F7710345EDBE643A981E852AE4B359C00C6ABBD85DCF86041A5EB231FB3CFE633" ma:contentTypeVersion="19" ma:contentTypeDescription="For general documents (Word, Excel etc)." ma:contentTypeScope="" ma:versionID="e47848393ef9a31b36587c15ebeb2507">
  <xsd:schema xmlns:xsd="http://www.w3.org/2001/XMLSchema" xmlns:xs="http://www.w3.org/2001/XMLSchema" xmlns:p="http://schemas.microsoft.com/office/2006/metadata/properties" xmlns:ns2="e4476828-269d-41e7-8c7f-463a607b843c" xmlns:ns3="http://schemas.microsoft.com/sharepoint.v3" xmlns:ns4="f6649768-51e2-4ed9-9bdf-4c374a10f6bd" xmlns:ns5="7aeab5f3-05ab-446d-9f7a-c4c35c6a47f0" targetNamespace="http://schemas.microsoft.com/office/2006/metadata/properties" ma:root="true" ma:fieldsID="05e78069012536f34d4e468e8f655785" ns2:_="" ns3:_="" ns4:_="" ns5:_="">
    <xsd:import namespace="e4476828-269d-41e7-8c7f-463a607b843c"/>
    <xsd:import namespace="http://schemas.microsoft.com/sharepoint.v3"/>
    <xsd:import namespace="f6649768-51e2-4ed9-9bdf-4c374a10f6bd"/>
    <xsd:import namespace="7aeab5f3-05ab-446d-9f7a-c4c35c6a47f0"/>
    <xsd:element name="properties">
      <xsd:complexType>
        <xsd:sequence>
          <xsd:element name="documentManagement">
            <xsd:complexType>
              <xsd:all>
                <xsd:element ref="ns2:InfoSecLevel"/>
                <xsd:element ref="ns3:CategoryDescription" minOccurs="0"/>
                <xsd:element ref="ns2:SourceSystemCreated" minOccurs="0"/>
                <xsd:element ref="ns2:SourceSystemModified" minOccurs="0"/>
                <xsd:element ref="ns2:SourceSystemModifiedBy" minOccurs="0"/>
                <xsd:element ref="ns2:jfb83b211892487d8f99ba34d47cda51" minOccurs="0"/>
                <xsd:element ref="ns2:TaxCatchAll" minOccurs="0"/>
                <xsd:element ref="ns2:TaxCatchAllLabel" minOccurs="0"/>
                <xsd:element ref="ns2:TaxKeywordTaxHTField" minOccurs="0"/>
                <xsd:element ref="ns2:SourceSystem" minOccurs="0"/>
                <xsd:element ref="ns4:_dlc_DocId" minOccurs="0"/>
                <xsd:element ref="ns4:_dlc_DocIdUrl" minOccurs="0"/>
                <xsd:element ref="ns4:_dlc_DocIdPersistId" minOccurs="0"/>
                <xsd:element ref="ns4:c976f18f1f4745adb6b6ecf8d941b9f5" minOccurs="0"/>
                <xsd:element ref="ns5:MediaServiceMetadata" minOccurs="0"/>
                <xsd:element ref="ns5:MediaServiceFastMetadata" minOccurs="0"/>
                <xsd:element ref="ns5:MediaServiceAutoKeyPoints" minOccurs="0"/>
                <xsd:element ref="ns5:MediaServiceKeyPoints" minOccurs="0"/>
                <xsd:element ref="ns4:SharedWithUsers" minOccurs="0"/>
                <xsd:element ref="ns4:SharedWithDetails" minOccurs="0"/>
                <xsd:element ref="ns5:lcf76f155ced4ddcb4097134ff3c332f" minOccurs="0"/>
                <xsd:element ref="ns5:MediaServiceGenerationTime" minOccurs="0"/>
                <xsd:element ref="ns5:MediaServiceEventHashCode" minOccurs="0"/>
                <xsd:element ref="ns5:MediaServiceOCR" minOccurs="0"/>
                <xsd:element ref="ns5:MediaServiceDateTaken" minOccurs="0"/>
                <xsd:element ref="ns5:MediaLengthInSeconds" minOccurs="0"/>
                <xsd:element ref="ns5: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76828-269d-41e7-8c7f-463a607b843c" elementFormDefault="qualified">
    <xsd:import namespace="http://schemas.microsoft.com/office/2006/documentManagement/types"/>
    <xsd:import namespace="http://schemas.microsoft.com/office/infopath/2007/PartnerControls"/>
    <xsd:element name="InfoSecLevel" ma:index="3" ma:displayName="Information Security Level" ma:default="Internal Use Only" ma:description="Note that Highly Restricted documents should not be held in cloud storage." ma:format="Dropdown" ma:internalName="InfoSecLevel" ma:readOnly="false">
      <xsd:simpleType>
        <xsd:restriction base="dms:Choice">
          <xsd:enumeration value="Highly Restricted - These should not be held in cloud storage"/>
          <xsd:enumeration value="Highly Confidential"/>
          <xsd:enumeration value="Proprietary"/>
          <xsd:enumeration value="Internal Use Only"/>
          <xsd:enumeration value="Public Documents"/>
        </xsd:restriction>
      </xsd:simpleType>
    </xsd:element>
    <xsd:element name="SourceSystemCreated" ma:index="6" nillable="true" ma:displayName="Source System Created" ma:format="DateTime" ma:internalName="SourceSystemCreated" ma:readOnly="false">
      <xsd:simpleType>
        <xsd:restriction base="dms:DateTime"/>
      </xsd:simpleType>
    </xsd:element>
    <xsd:element name="SourceSystemModified" ma:index="7" nillable="true" ma:displayName="Source System Modified" ma:format="DateTime" ma:internalName="SourceSystemModified" ma:readOnly="false">
      <xsd:simpleType>
        <xsd:restriction base="dms:DateTime"/>
      </xsd:simpleType>
    </xsd:element>
    <xsd:element name="SourceSystemModifiedBy" ma:index="8" nillable="true" ma:displayName="Source System Modified By" ma:list="UserInfo" ma:SharePointGroup="0" ma:internalName="SourceSystemModifiedBy"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jfb83b211892487d8f99ba34d47cda51" ma:index="12" ma:taxonomy="true" ma:internalName="jfb83b211892487d8f99ba34d47cda51" ma:taxonomyFieldName="OULanguage" ma:displayName="Language (OU)" ma:readOnly="false" ma:default="1;#English|e0d36b11-db4e-4123-8f10-8157dedade86" ma:fieldId="{3fb83b21-1892-487d-8f99-ba34d47cda51}" ma:taxonomyMulti="true" ma:sspId="bfb35f09-1364-44fa-bda6-079b81d03a24" ma:termSetId="6988e76f-8d6c-4125-83fe-48a1bc57431c" ma:anchorId="00000000-0000-0000-0000-000000000000" ma:open="false" ma:isKeyword="false">
      <xsd:complexType>
        <xsd:sequence>
          <xsd:element ref="pc:Terms" minOccurs="0" maxOccurs="1"/>
        </xsd:sequence>
      </xsd:complexType>
    </xsd:element>
    <xsd:element name="TaxCatchAll" ma:index="15" nillable="true" ma:displayName="Taxonomy Catch All Column" ma:hidden="true" ma:list="{650fc396-6b87-4772-acf3-d5c3bea3f3f1}" ma:internalName="TaxCatchAll" ma:showField="CatchAllData" ma:web="f6649768-51e2-4ed9-9bdf-4c374a10f6bd">
      <xsd:complexType>
        <xsd:complexContent>
          <xsd:extension base="dms:MultiChoiceLookup">
            <xsd:sequence>
              <xsd:element name="Value" type="dms:Lookup" maxOccurs="unbounded" minOccurs="0" nillable="true"/>
            </xsd:sequence>
          </xsd:extension>
        </xsd:complexContent>
      </xsd:complexType>
    </xsd:element>
    <xsd:element name="TaxCatchAllLabel" ma:index="16" nillable="true" ma:displayName="Taxonomy Catch All Column1" ma:hidden="true" ma:list="{650fc396-6b87-4772-acf3-d5c3bea3f3f1}" ma:internalName="TaxCatchAllLabel" ma:readOnly="true" ma:showField="CatchAllDataLabel" ma:web="f6649768-51e2-4ed9-9bdf-4c374a10f6bd">
      <xsd:complexType>
        <xsd:complexContent>
          <xsd:extension base="dms:MultiChoiceLookup">
            <xsd:sequence>
              <xsd:element name="Value" type="dms:Lookup" maxOccurs="unbounded" minOccurs="0" nillable="true"/>
            </xsd:sequence>
          </xsd:extension>
        </xsd:complexContent>
      </xsd:complexType>
    </xsd:element>
    <xsd:element name="TaxKeywordTaxHTField" ma:index="18" nillable="true" ma:taxonomy="true" ma:internalName="TaxKeywordTaxHTField" ma:taxonomyFieldName="TaxKeyword" ma:displayName="Enterprise Keywords" ma:fieldId="{23f27201-bee3-471e-b2e7-b64fd8b7ca38}" ma:taxonomyMulti="true" ma:sspId="bfb35f09-1364-44fa-bda6-079b81d03a24" ma:termSetId="00000000-0000-0000-0000-000000000000" ma:anchorId="00000000-0000-0000-0000-000000000000" ma:open="true" ma:isKeyword="true">
      <xsd:complexType>
        <xsd:sequence>
          <xsd:element ref="pc:Terms" minOccurs="0" maxOccurs="1"/>
        </xsd:sequence>
      </xsd:complexType>
    </xsd:element>
    <xsd:element name="SourceSystem" ma:index="19" nillable="true" ma:displayName="Source System" ma:format="Dropdown" ma:internalName="SourceSystem" ma:readOnly="false">
      <xsd:simpleType>
        <xsd:restriction base="dms:Choice">
          <xsd:enumeration value="Documentum"/>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5" nillable="true" ma:displayName="Description" ma:internalName="CategoryDescrip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649768-51e2-4ed9-9bdf-4c374a10f6bd" elementFormDefault="qualified">
    <xsd:import namespace="http://schemas.microsoft.com/office/2006/documentManagement/types"/>
    <xsd:import namespace="http://schemas.microsoft.com/office/infopath/2007/PartnerControls"/>
    <xsd:element name="_dlc_DocId" ma:index="20" nillable="true" ma:displayName="Document ID Value" ma:description="The value of the document ID assigned to this item." ma:indexed="true" ma:internalName="_dlc_DocId" ma:readOnly="true">
      <xsd:simpleType>
        <xsd:restriction base="dms:Text"/>
      </xsd:simpleType>
    </xsd:element>
    <xsd:element name="_dlc_DocIdUrl" ma:index="2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2" nillable="true" ma:displayName="Persist ID" ma:description="Keep ID on add." ma:hidden="true" ma:internalName="_dlc_DocIdPersistId" ma:readOnly="true">
      <xsd:simpleType>
        <xsd:restriction base="dms:Boolean"/>
      </xsd:simpleType>
    </xsd:element>
    <xsd:element name="c976f18f1f4745adb6b6ecf8d941b9f5" ma:index="23" nillable="true" ma:taxonomy="true" ma:internalName="c976f18f1f4745adb6b6ecf8d941b9f5" ma:taxonomyFieldName="TreeStructureCategory" ma:displayName="TreeStructureCategory" ma:readOnly="false" ma:fieldId="{c976f18f-1f47-45ad-b6b6-ecf8d941b9f5}" ma:taxonomyMulti="true" ma:sspId="bfb35f09-1364-44fa-bda6-079b81d03a24" ma:termSetId="e3d86e10-b5f7-491b-9c3f-0248c3e0bcce" ma:anchorId="00000000-0000-0000-0000-000000000000" ma:open="false" ma:isKeyword="false">
      <xsd:complexType>
        <xsd:sequence>
          <xsd:element ref="pc:Terms" minOccurs="0" maxOccurs="1"/>
        </xsd:sequence>
      </xsd:complexType>
    </xsd:element>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aeab5f3-05ab-446d-9f7a-c4c35c6a47f0"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internalName="MediaServiceKeyPoints" ma:readOnly="true">
      <xsd:simpleType>
        <xsd:restriction base="dms:Note">
          <xsd:maxLength value="255"/>
        </xsd:restriction>
      </xsd:simpleType>
    </xsd:element>
    <xsd:element name="lcf76f155ced4ddcb4097134ff3c332f" ma:index="32" nillable="true" ma:taxonomy="true" ma:internalName="lcf76f155ced4ddcb4097134ff3c332f" ma:taxonomyFieldName="MediaServiceImageTags" ma:displayName="Image Tags" ma:readOnly="false" ma:fieldId="{5cf76f15-5ced-4ddc-b409-7134ff3c332f}" ma:taxonomyMulti="true" ma:sspId="bfb35f09-1364-44fa-bda6-079b81d03a24" ma:termSetId="09814cd3-568e-fe90-9814-8d621ff8fb84" ma:anchorId="fba54fb3-c3e1-fe81-a776-ca4b69148c4d" ma:open="true" ma:isKeyword="false">
      <xsd:complexType>
        <xsd:sequence>
          <xsd:element ref="pc:Terms" minOccurs="0" maxOccurs="1"/>
        </xsd:sequence>
      </xsd:complex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ServiceOCR" ma:index="35" nillable="true" ma:displayName="Extracted Text" ma:internalName="MediaServiceOCR" ma:readOnly="true">
      <xsd:simpleType>
        <xsd:restriction base="dms:Note">
          <xsd:maxLength value="255"/>
        </xsd:restriction>
      </xsd:simpleType>
    </xsd:element>
    <xsd:element name="MediaServiceDateTaken" ma:index="36" nillable="true" ma:displayName="MediaServiceDateTaken" ma:hidden="true" ma:indexed="true" ma:internalName="MediaServiceDateTaken" ma:readOnly="true">
      <xsd:simpleType>
        <xsd:restriction base="dms:Text"/>
      </xsd:simpleType>
    </xsd:element>
    <xsd:element name="MediaLengthInSeconds" ma:index="37" nillable="true" ma:displayName="MediaLengthInSeconds" ma:hidden="true" ma:internalName="MediaLengthInSeconds" ma:readOnly="true">
      <xsd:simpleType>
        <xsd:restriction base="dms:Unknown"/>
      </xsd:simpleType>
    </xsd:element>
    <xsd:element name="MediaServiceObjectDetectorVersions" ma:index="38"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e4476828-269d-41e7-8c7f-463a607b843c">
      <Value>248</Value>
      <Value>1</Value>
    </TaxCatchAll>
    <lcf76f155ced4ddcb4097134ff3c332f xmlns="7aeab5f3-05ab-446d-9f7a-c4c35c6a47f0">
      <Terms xmlns="http://schemas.microsoft.com/office/infopath/2007/PartnerControls"/>
    </lcf76f155ced4ddcb4097134ff3c332f>
    <SourceSystemCreated xmlns="e4476828-269d-41e7-8c7f-463a607b843c" xsi:nil="true"/>
    <c976f18f1f4745adb6b6ecf8d941b9f5 xmlns="f6649768-51e2-4ed9-9bdf-4c374a10f6bd">
      <Terms xmlns="http://schemas.microsoft.com/office/infopath/2007/PartnerControls"/>
    </c976f18f1f4745adb6b6ecf8d941b9f5>
    <SourceSystemModifiedBy xmlns="e4476828-269d-41e7-8c7f-463a607b843c">
      <UserInfo>
        <DisplayName/>
        <AccountId xsi:nil="true"/>
        <AccountType/>
      </UserInfo>
    </SourceSystemModifiedBy>
    <jfb83b211892487d8f99ba34d47cda51 xmlns="e4476828-269d-41e7-8c7f-463a607b843c">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e0d36b11-db4e-4123-8f10-8157dedade86</TermId>
        </TermInfo>
      </Terms>
    </jfb83b211892487d8f99ba34d47cda51>
    <SourceSystemModified xmlns="e4476828-269d-41e7-8c7f-463a607b843c" xsi:nil="true"/>
    <SourceSystem xmlns="e4476828-269d-41e7-8c7f-463a607b843c" xsi:nil="true"/>
    <TaxKeywordTaxHTField xmlns="e4476828-269d-41e7-8c7f-463a607b843c">
      <Terms xmlns="http://schemas.microsoft.com/office/infopath/2007/PartnerControls">
        <TermInfo xmlns="http://schemas.microsoft.com/office/infopath/2007/PartnerControls">
          <TermName xmlns="http://schemas.microsoft.com/office/infopath/2007/PartnerControls">OU Master PowerPoint Template</TermName>
          <TermId xmlns="http://schemas.microsoft.com/office/infopath/2007/PartnerControls">e5054ec4-46d6-4301-a570-d8f11b0d3c08</TermId>
        </TermInfo>
      </Terms>
    </TaxKeywordTaxHTField>
    <InfoSecLevel xmlns="e4476828-269d-41e7-8c7f-463a607b843c">Internal Use Only</InfoSecLevel>
    <CategoryDescription xmlns="http://schemas.microsoft.com/sharepoint.v3">OU Master PowerPoint Template</CategoryDescription>
    <_dlc_DocId xmlns="f6649768-51e2-4ed9-9bdf-4c374a10f6bd">INTTHC-1952402693-530</_dlc_DocId>
    <_dlc_DocIdUrl xmlns="f6649768-51e2-4ed9-9bdf-4c374a10f6bd">
      <Url>https://openuniv.sharepoint.com/sites/intranet-tutor-help-centre/_layouts/15/DocIdRedir.aspx?ID=INTTHC-1952402693-530</Url>
      <Description>INTTHC-1952402693-530</Description>
    </_dlc_DocIdUrl>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CC8AC41-5B46-4436-AD34-112A3F0D4BE0}">
  <ds:schemaRefs>
    <ds:schemaRef ds:uri="Microsoft.SharePoint.Taxonomy.ContentTypeSync"/>
  </ds:schemaRefs>
</ds:datastoreItem>
</file>

<file path=customXml/itemProps2.xml><?xml version="1.0" encoding="utf-8"?>
<ds:datastoreItem xmlns:ds="http://schemas.openxmlformats.org/officeDocument/2006/customXml" ds:itemID="{6E35733D-B5F6-4C16-B910-15AE4F6CC5B9}">
  <ds:schemaRefs>
    <ds:schemaRef ds:uri="7aeab5f3-05ab-446d-9f7a-c4c35c6a47f0"/>
    <ds:schemaRef ds:uri="e4476828-269d-41e7-8c7f-463a607b843c"/>
    <ds:schemaRef ds:uri="f6649768-51e2-4ed9-9bdf-4c374a10f6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66CD3E3-2AD4-4BFA-B062-CD9F3FC37753}">
  <ds:schemaRefs>
    <ds:schemaRef ds:uri="http://schemas.microsoft.com/sharepoint/v3/contenttype/forms"/>
  </ds:schemaRefs>
</ds:datastoreItem>
</file>

<file path=customXml/itemProps4.xml><?xml version="1.0" encoding="utf-8"?>
<ds:datastoreItem xmlns:ds="http://schemas.openxmlformats.org/officeDocument/2006/customXml" ds:itemID="{BD1F123D-72E4-47AA-AF87-050EE8541186}">
  <ds:schemaRefs>
    <ds:schemaRef ds:uri="7aeab5f3-05ab-446d-9f7a-c4c35c6a47f0"/>
    <ds:schemaRef ds:uri="e4476828-269d-41e7-8c7f-463a607b843c"/>
    <ds:schemaRef ds:uri="f6649768-51e2-4ed9-9bdf-4c374a10f6b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C8200691-43B9-4BE3-914A-F8196C357B8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123</TotalTime>
  <Words>3062</Words>
  <Application>Microsoft Office PowerPoint</Application>
  <PresentationFormat>Widescreen</PresentationFormat>
  <Paragraphs>222</Paragraphs>
  <Slides>20</Slides>
  <Notes>18</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20</vt:i4>
      </vt:variant>
    </vt:vector>
  </HeadingPairs>
  <TitlesOfParts>
    <vt:vector size="31" baseType="lpstr">
      <vt:lpstr>Aptos</vt:lpstr>
      <vt:lpstr>Arial</vt:lpstr>
      <vt:lpstr>Poppins</vt:lpstr>
      <vt:lpstr>Poppins SemiBold</vt:lpstr>
      <vt:lpstr>Times New Roman</vt:lpstr>
      <vt:lpstr>Wingdings</vt:lpstr>
      <vt:lpstr>Covers</vt:lpstr>
      <vt:lpstr>Contents Slides</vt:lpstr>
      <vt:lpstr>Chapter Headings / Dividers</vt:lpstr>
      <vt:lpstr>Slide Options</vt:lpstr>
      <vt:lpstr>End Slides</vt:lpstr>
      <vt:lpstr>Click to edit Master title style</vt:lpstr>
      <vt:lpstr>Click to edit Master title style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The Open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 Master PowerPoint Template</dc:title>
  <dc:subject>OU Master PowerPoint Template with accessibility guidance and best practice tips</dc:subject>
  <dc:creator>brand-enquiries@open.ac.uk</dc:creator>
  <cp:keywords>OU Master PowerPoint Template</cp:keywords>
  <dc:description/>
  <cp:lastModifiedBy>Diane.Ford</cp:lastModifiedBy>
  <cp:revision>3</cp:revision>
  <dcterms:created xsi:type="dcterms:W3CDTF">2022-10-21T14:33:01Z</dcterms:created>
  <dcterms:modified xsi:type="dcterms:W3CDTF">2026-09-22T07:54:08Z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0x010100B08DCD0EEA0F07498423205D54133588002F7710345EDBE643A981E852AE4B359C00C6ABBD85DCF86041A5EB231FB3CFE633</vt:lpwstr>
  </property>
  <property fmtid="{D5CDD505-2E9C-101B-9397-08002B2CF9AE}" pid="3" name="MediaServiceImageTags">
    <vt:lpwstr/>
  </property>
  <property fmtid="{D5CDD505-2E9C-101B-9397-08002B2CF9AE}" pid="4" name="TaxKeyword">
    <vt:lpwstr>248;#OU Master PowerPoint Template|e5054ec4-46d6-4301-a570-d8f11b0d3c08</vt:lpwstr>
  </property>
  <property fmtid="{D5CDD505-2E9C-101B-9397-08002B2CF9AE}" pid="5" name="OULanguage">
    <vt:lpwstr>1;#English|e0d36b11-db4e-4123-8f10-8157dedade86</vt:lpwstr>
  </property>
  <property fmtid="{D5CDD505-2E9C-101B-9397-08002B2CF9AE}" pid="6" name="_dlc_DocIdItemGuid">
    <vt:lpwstr>85677404-a5d7-4bfa-a47e-fa39cf69ff37</vt:lpwstr>
  </property>
  <property fmtid="{D5CDD505-2E9C-101B-9397-08002B2CF9AE}" pid="7" name="TreeStructureCategory">
    <vt:lpwstr/>
  </property>
</Properties>
</file>