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4"/>
    <p:sldMasterId id="2147483771" r:id="rId5"/>
    <p:sldMasterId id="2147483863" r:id="rId6"/>
    <p:sldMasterId id="2147483817" r:id="rId7"/>
    <p:sldMasterId id="2147483927" r:id="rId8"/>
  </p:sldMasterIdLst>
  <p:notesMasterIdLst>
    <p:notesMasterId r:id="rId47"/>
  </p:notesMasterIdLst>
  <p:handoutMasterIdLst>
    <p:handoutMasterId r:id="rId48"/>
  </p:handoutMasterIdLst>
  <p:sldIdLst>
    <p:sldId id="256" r:id="rId9"/>
    <p:sldId id="306" r:id="rId10"/>
    <p:sldId id="261" r:id="rId11"/>
    <p:sldId id="356" r:id="rId12"/>
    <p:sldId id="365" r:id="rId13"/>
    <p:sldId id="360" r:id="rId14"/>
    <p:sldId id="361" r:id="rId15"/>
    <p:sldId id="362" r:id="rId16"/>
    <p:sldId id="359" r:id="rId17"/>
    <p:sldId id="357" r:id="rId18"/>
    <p:sldId id="358" r:id="rId19"/>
    <p:sldId id="363" r:id="rId20"/>
    <p:sldId id="364" r:id="rId21"/>
    <p:sldId id="391" r:id="rId22"/>
    <p:sldId id="335" r:id="rId23"/>
    <p:sldId id="385" r:id="rId24"/>
    <p:sldId id="386" r:id="rId25"/>
    <p:sldId id="387" r:id="rId26"/>
    <p:sldId id="367" r:id="rId27"/>
    <p:sldId id="368" r:id="rId28"/>
    <p:sldId id="337" r:id="rId29"/>
    <p:sldId id="340" r:id="rId30"/>
    <p:sldId id="344" r:id="rId31"/>
    <p:sldId id="345" r:id="rId32"/>
    <p:sldId id="353" r:id="rId33"/>
    <p:sldId id="351" r:id="rId34"/>
    <p:sldId id="348" r:id="rId35"/>
    <p:sldId id="366" r:id="rId36"/>
    <p:sldId id="342" r:id="rId37"/>
    <p:sldId id="341" r:id="rId38"/>
    <p:sldId id="371" r:id="rId39"/>
    <p:sldId id="372" r:id="rId40"/>
    <p:sldId id="379" r:id="rId41"/>
    <p:sldId id="381" r:id="rId42"/>
    <p:sldId id="382" r:id="rId43"/>
    <p:sldId id="384" r:id="rId44"/>
    <p:sldId id="304" r:id="rId45"/>
    <p:sldId id="318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92C21D-9C31-DAEC-E611-E76D7525B8BA}" name="Hannah.King" initials="H" userId="S::hlk63@open.ac.uk::a66496f2-2df4-4361-8801-89f9e25bfcc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645"/>
    <a:srgbClr val="FFD7FD"/>
    <a:srgbClr val="FF8A76"/>
    <a:srgbClr val="FFB4FF"/>
    <a:srgbClr val="D6FFF2"/>
    <a:srgbClr val="CAD2FF"/>
    <a:srgbClr val="FEE3E9"/>
    <a:srgbClr val="4F9AE9"/>
    <a:srgbClr val="8AFFD7"/>
    <a:srgbClr val="BA8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F5A773-642B-DC47-AEC6-67EB9FFDCE53}" v="20" dt="2022-11-18T15:40:00.4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81" d="100"/>
          <a:sy n="81" d="100"/>
        </p:scale>
        <p:origin x="725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handoutMaster" Target="handoutMasters/handoutMaster1.xml"/><Relationship Id="rId8" Type="http://schemas.openxmlformats.org/officeDocument/2006/relationships/slideMaster" Target="slideMasters/slideMaster5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D50AFA1-2D98-83E6-6B45-1BA4EFFA09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Poppins" panose="000005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292458-5F54-BBF5-A700-E864B64DF8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E0FF1-B4C8-4A7A-A50B-9837D279A5B3}" type="datetimeFigureOut">
              <a:rPr lang="en-GB" smtClean="0">
                <a:latin typeface="Poppins" panose="00000500000000000000" pitchFamily="2" charset="0"/>
              </a:rPr>
              <a:t>08/01/2024</a:t>
            </a:fld>
            <a:endParaRPr lang="en-GB">
              <a:latin typeface="Poppins" panose="00000500000000000000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685C0A-89EE-3D17-E818-2781A8FCA1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Poppins" panose="00000500000000000000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9F12D-2392-5BCA-470C-1326218C7E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0D4E1-3C06-412A-A8F6-CECF698F9984}" type="slidenum">
              <a:rPr lang="en-GB" smtClean="0">
                <a:latin typeface="Poppins" panose="00000500000000000000" pitchFamily="2" charset="0"/>
              </a:rPr>
              <a:t>‹#›</a:t>
            </a:fld>
            <a:endParaRPr lang="en-GB">
              <a:latin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81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oppins" panose="00000500000000000000" pitchFamily="2" charset="0"/>
              </a:defRPr>
            </a:lvl1pPr>
          </a:lstStyle>
          <a:p>
            <a:fld id="{816C2FE4-2A89-2C48-B077-AF8EE4693F31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oppins" panose="00000500000000000000" pitchFamily="2" charset="0"/>
              </a:defRPr>
            </a:lvl1pPr>
          </a:lstStyle>
          <a:p>
            <a:fld id="{8CCD80B4-3417-B74B-BDCD-C7836226A2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20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87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4494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620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518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97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97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010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58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5551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4093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263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2529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596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590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11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1053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83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8978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4920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770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284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490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560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7226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5728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5710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243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551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913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6028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7073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85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2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57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57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707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046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676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8" y="0"/>
            <a:ext cx="6098726" cy="3810000"/>
          </a:xfrm>
          <a:custGeom>
            <a:avLst/>
            <a:gdLst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1626032 h 3810000"/>
              <a:gd name="connsiteX3" fmla="*/ 7810500 w 7810500"/>
              <a:gd name="connsiteY3" fmla="*/ 3625329 h 3810000"/>
              <a:gd name="connsiteX4" fmla="*/ 7625829 w 7810500"/>
              <a:gd name="connsiteY4" fmla="*/ 3810000 h 3810000"/>
              <a:gd name="connsiteX5" fmla="*/ 184671 w 7810500"/>
              <a:gd name="connsiteY5" fmla="*/ 3810000 h 3810000"/>
              <a:gd name="connsiteX6" fmla="*/ 0 w 7810500"/>
              <a:gd name="connsiteY6" fmla="*/ 3625329 h 3810000"/>
              <a:gd name="connsiteX7" fmla="*/ 0 w 7810500"/>
              <a:gd name="connsiteY7" fmla="*/ 1626032 h 3810000"/>
              <a:gd name="connsiteX8" fmla="*/ 1626032 w 7810500"/>
              <a:gd name="connsiteY8" fmla="*/ 0 h 3810000"/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3625329 h 3810000"/>
              <a:gd name="connsiteX3" fmla="*/ 7625829 w 7810500"/>
              <a:gd name="connsiteY3" fmla="*/ 3810000 h 3810000"/>
              <a:gd name="connsiteX4" fmla="*/ 184671 w 7810500"/>
              <a:gd name="connsiteY4" fmla="*/ 3810000 h 3810000"/>
              <a:gd name="connsiteX5" fmla="*/ 0 w 7810500"/>
              <a:gd name="connsiteY5" fmla="*/ 3625329 h 3810000"/>
              <a:gd name="connsiteX6" fmla="*/ 0 w 7810500"/>
              <a:gd name="connsiteY6" fmla="*/ 1626032 h 3810000"/>
              <a:gd name="connsiteX7" fmla="*/ 1626032 w 7810500"/>
              <a:gd name="connsiteY7" fmla="*/ 0 h 3810000"/>
              <a:gd name="connsiteX0" fmla="*/ 1626032 w 7963808"/>
              <a:gd name="connsiteY0" fmla="*/ 0 h 3810000"/>
              <a:gd name="connsiteX1" fmla="*/ 6184468 w 7963808"/>
              <a:gd name="connsiteY1" fmla="*/ 0 h 3810000"/>
              <a:gd name="connsiteX2" fmla="*/ 7625829 w 7963808"/>
              <a:gd name="connsiteY2" fmla="*/ 3810000 h 3810000"/>
              <a:gd name="connsiteX3" fmla="*/ 184671 w 7963808"/>
              <a:gd name="connsiteY3" fmla="*/ 3810000 h 3810000"/>
              <a:gd name="connsiteX4" fmla="*/ 0 w 7963808"/>
              <a:gd name="connsiteY4" fmla="*/ 3625329 h 3810000"/>
              <a:gd name="connsiteX5" fmla="*/ 0 w 7963808"/>
              <a:gd name="connsiteY5" fmla="*/ 1626032 h 3810000"/>
              <a:gd name="connsiteX6" fmla="*/ 1626032 w 7963808"/>
              <a:gd name="connsiteY6" fmla="*/ 0 h 3810000"/>
              <a:gd name="connsiteX0" fmla="*/ 1626032 w 6876799"/>
              <a:gd name="connsiteY0" fmla="*/ 0 h 3810000"/>
              <a:gd name="connsiteX1" fmla="*/ 6184468 w 6876799"/>
              <a:gd name="connsiteY1" fmla="*/ 0 h 3810000"/>
              <a:gd name="connsiteX2" fmla="*/ 6063729 w 6876799"/>
              <a:gd name="connsiteY2" fmla="*/ 3797300 h 3810000"/>
              <a:gd name="connsiteX3" fmla="*/ 184671 w 6876799"/>
              <a:gd name="connsiteY3" fmla="*/ 3810000 h 3810000"/>
              <a:gd name="connsiteX4" fmla="*/ 0 w 6876799"/>
              <a:gd name="connsiteY4" fmla="*/ 3625329 h 3810000"/>
              <a:gd name="connsiteX5" fmla="*/ 0 w 6876799"/>
              <a:gd name="connsiteY5" fmla="*/ 1626032 h 3810000"/>
              <a:gd name="connsiteX6" fmla="*/ 1626032 w 6876799"/>
              <a:gd name="connsiteY6" fmla="*/ 0 h 3810000"/>
              <a:gd name="connsiteX0" fmla="*/ 1626032 w 6601473"/>
              <a:gd name="connsiteY0" fmla="*/ 0 h 3810000"/>
              <a:gd name="connsiteX1" fmla="*/ 6184468 w 6601473"/>
              <a:gd name="connsiteY1" fmla="*/ 0 h 3810000"/>
              <a:gd name="connsiteX2" fmla="*/ 6063729 w 6601473"/>
              <a:gd name="connsiteY2" fmla="*/ 3797300 h 3810000"/>
              <a:gd name="connsiteX3" fmla="*/ 184671 w 6601473"/>
              <a:gd name="connsiteY3" fmla="*/ 3810000 h 3810000"/>
              <a:gd name="connsiteX4" fmla="*/ 0 w 6601473"/>
              <a:gd name="connsiteY4" fmla="*/ 3625329 h 3810000"/>
              <a:gd name="connsiteX5" fmla="*/ 0 w 6601473"/>
              <a:gd name="connsiteY5" fmla="*/ 1626032 h 3810000"/>
              <a:gd name="connsiteX6" fmla="*/ 1626032 w 6601473"/>
              <a:gd name="connsiteY6" fmla="*/ 0 h 3810000"/>
              <a:gd name="connsiteX0" fmla="*/ 1626032 w 6605873"/>
              <a:gd name="connsiteY0" fmla="*/ 0 h 3810000"/>
              <a:gd name="connsiteX1" fmla="*/ 6184468 w 6605873"/>
              <a:gd name="connsiteY1" fmla="*/ 0 h 3810000"/>
              <a:gd name="connsiteX2" fmla="*/ 6082779 w 6605873"/>
              <a:gd name="connsiteY2" fmla="*/ 3802063 h 3810000"/>
              <a:gd name="connsiteX3" fmla="*/ 184671 w 6605873"/>
              <a:gd name="connsiteY3" fmla="*/ 3810000 h 3810000"/>
              <a:gd name="connsiteX4" fmla="*/ 0 w 6605873"/>
              <a:gd name="connsiteY4" fmla="*/ 3625329 h 3810000"/>
              <a:gd name="connsiteX5" fmla="*/ 0 w 6605873"/>
              <a:gd name="connsiteY5" fmla="*/ 1626032 h 3810000"/>
              <a:gd name="connsiteX6" fmla="*/ 1626032 w 6605873"/>
              <a:gd name="connsiteY6" fmla="*/ 0 h 3810000"/>
              <a:gd name="connsiteX0" fmla="*/ 1626032 w 6524678"/>
              <a:gd name="connsiteY0" fmla="*/ 6350 h 3816350"/>
              <a:gd name="connsiteX1" fmla="*/ 6076518 w 6524678"/>
              <a:gd name="connsiteY1" fmla="*/ 0 h 3816350"/>
              <a:gd name="connsiteX2" fmla="*/ 6082779 w 6524678"/>
              <a:gd name="connsiteY2" fmla="*/ 3808413 h 3816350"/>
              <a:gd name="connsiteX3" fmla="*/ 184671 w 6524678"/>
              <a:gd name="connsiteY3" fmla="*/ 3816350 h 3816350"/>
              <a:gd name="connsiteX4" fmla="*/ 0 w 6524678"/>
              <a:gd name="connsiteY4" fmla="*/ 3631679 h 3816350"/>
              <a:gd name="connsiteX5" fmla="*/ 0 w 6524678"/>
              <a:gd name="connsiteY5" fmla="*/ 1632382 h 3816350"/>
              <a:gd name="connsiteX6" fmla="*/ 1626032 w 6524678"/>
              <a:gd name="connsiteY6" fmla="*/ 6350 h 3816350"/>
              <a:gd name="connsiteX0" fmla="*/ 1626032 w 6087407"/>
              <a:gd name="connsiteY0" fmla="*/ 6350 h 3816350"/>
              <a:gd name="connsiteX1" fmla="*/ 6076518 w 6087407"/>
              <a:gd name="connsiteY1" fmla="*/ 0 h 3816350"/>
              <a:gd name="connsiteX2" fmla="*/ 6082779 w 6087407"/>
              <a:gd name="connsiteY2" fmla="*/ 3808413 h 3816350"/>
              <a:gd name="connsiteX3" fmla="*/ 184671 w 6087407"/>
              <a:gd name="connsiteY3" fmla="*/ 3816350 h 3816350"/>
              <a:gd name="connsiteX4" fmla="*/ 0 w 6087407"/>
              <a:gd name="connsiteY4" fmla="*/ 3631679 h 3816350"/>
              <a:gd name="connsiteX5" fmla="*/ 0 w 6087407"/>
              <a:gd name="connsiteY5" fmla="*/ 1632382 h 3816350"/>
              <a:gd name="connsiteX6" fmla="*/ 1626032 w 6087407"/>
              <a:gd name="connsiteY6" fmla="*/ 6350 h 3816350"/>
              <a:gd name="connsiteX0" fmla="*/ 1626032 w 6100891"/>
              <a:gd name="connsiteY0" fmla="*/ 0 h 3810000"/>
              <a:gd name="connsiteX1" fmla="*/ 6097949 w 6100891"/>
              <a:gd name="connsiteY1" fmla="*/ 794 h 3810000"/>
              <a:gd name="connsiteX2" fmla="*/ 6082779 w 6100891"/>
              <a:gd name="connsiteY2" fmla="*/ 3802063 h 3810000"/>
              <a:gd name="connsiteX3" fmla="*/ 184671 w 6100891"/>
              <a:gd name="connsiteY3" fmla="*/ 3810000 h 3810000"/>
              <a:gd name="connsiteX4" fmla="*/ 0 w 6100891"/>
              <a:gd name="connsiteY4" fmla="*/ 3625329 h 3810000"/>
              <a:gd name="connsiteX5" fmla="*/ 0 w 6100891"/>
              <a:gd name="connsiteY5" fmla="*/ 1626032 h 3810000"/>
              <a:gd name="connsiteX6" fmla="*/ 1626032 w 6100891"/>
              <a:gd name="connsiteY6" fmla="*/ 0 h 3810000"/>
              <a:gd name="connsiteX0" fmla="*/ 1626032 w 6098322"/>
              <a:gd name="connsiteY0" fmla="*/ 0 h 3810000"/>
              <a:gd name="connsiteX1" fmla="*/ 6097949 w 6098322"/>
              <a:gd name="connsiteY1" fmla="*/ 794 h 3810000"/>
              <a:gd name="connsiteX2" fmla="*/ 6082779 w 6098322"/>
              <a:gd name="connsiteY2" fmla="*/ 3802063 h 3810000"/>
              <a:gd name="connsiteX3" fmla="*/ 184671 w 6098322"/>
              <a:gd name="connsiteY3" fmla="*/ 3810000 h 3810000"/>
              <a:gd name="connsiteX4" fmla="*/ 0 w 6098322"/>
              <a:gd name="connsiteY4" fmla="*/ 3625329 h 3810000"/>
              <a:gd name="connsiteX5" fmla="*/ 0 w 6098322"/>
              <a:gd name="connsiteY5" fmla="*/ 1626032 h 3810000"/>
              <a:gd name="connsiteX6" fmla="*/ 1626032 w 6098322"/>
              <a:gd name="connsiteY6" fmla="*/ 0 h 3810000"/>
              <a:gd name="connsiteX0" fmla="*/ 1626032 w 6102062"/>
              <a:gd name="connsiteY0" fmla="*/ 0 h 3810000"/>
              <a:gd name="connsiteX1" fmla="*/ 6097949 w 6102062"/>
              <a:gd name="connsiteY1" fmla="*/ 794 h 3810000"/>
              <a:gd name="connsiteX2" fmla="*/ 6097066 w 6102062"/>
              <a:gd name="connsiteY2" fmla="*/ 3806825 h 3810000"/>
              <a:gd name="connsiteX3" fmla="*/ 184671 w 6102062"/>
              <a:gd name="connsiteY3" fmla="*/ 3810000 h 3810000"/>
              <a:gd name="connsiteX4" fmla="*/ 0 w 6102062"/>
              <a:gd name="connsiteY4" fmla="*/ 3625329 h 3810000"/>
              <a:gd name="connsiteX5" fmla="*/ 0 w 6102062"/>
              <a:gd name="connsiteY5" fmla="*/ 1626032 h 3810000"/>
              <a:gd name="connsiteX6" fmla="*/ 1626032 w 6102062"/>
              <a:gd name="connsiteY6" fmla="*/ 0 h 3810000"/>
              <a:gd name="connsiteX0" fmla="*/ 1626032 w 6098726"/>
              <a:gd name="connsiteY0" fmla="*/ 0 h 3810000"/>
              <a:gd name="connsiteX1" fmla="*/ 6097949 w 6098726"/>
              <a:gd name="connsiteY1" fmla="*/ 794 h 3810000"/>
              <a:gd name="connsiteX2" fmla="*/ 6097066 w 6098726"/>
              <a:gd name="connsiteY2" fmla="*/ 3806825 h 3810000"/>
              <a:gd name="connsiteX3" fmla="*/ 184671 w 6098726"/>
              <a:gd name="connsiteY3" fmla="*/ 3810000 h 3810000"/>
              <a:gd name="connsiteX4" fmla="*/ 0 w 6098726"/>
              <a:gd name="connsiteY4" fmla="*/ 3625329 h 3810000"/>
              <a:gd name="connsiteX5" fmla="*/ 0 w 6098726"/>
              <a:gd name="connsiteY5" fmla="*/ 1626032 h 3810000"/>
              <a:gd name="connsiteX6" fmla="*/ 1626032 w 6098726"/>
              <a:gd name="connsiteY6" fmla="*/ 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8726" h="3810000">
                <a:moveTo>
                  <a:pt x="1626032" y="0"/>
                </a:moveTo>
                <a:lnTo>
                  <a:pt x="6097949" y="794"/>
                </a:lnTo>
                <a:cubicBezTo>
                  <a:pt x="6100171" y="1699419"/>
                  <a:pt x="6096907" y="2640806"/>
                  <a:pt x="6097066" y="3806825"/>
                </a:cubicBezTo>
                <a:lnTo>
                  <a:pt x="184671" y="3810000"/>
                </a:lnTo>
                <a:cubicBezTo>
                  <a:pt x="82680" y="3810000"/>
                  <a:pt x="0" y="3727320"/>
                  <a:pt x="0" y="3625329"/>
                </a:cubicBezTo>
                <a:lnTo>
                  <a:pt x="0" y="1626032"/>
                </a:lnTo>
                <a:cubicBezTo>
                  <a:pt x="0" y="727999"/>
                  <a:pt x="727999" y="0"/>
                  <a:pt x="1626032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28ED38-053B-074D-A6A5-1C9374EA7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810000"/>
            <a:ext cx="6096000" cy="304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5F86F0A-6A1A-3248-8370-3930F88101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1B5291B-A0B5-0A34-5C7E-79E2E3F68A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8D5457D4-902F-B0A0-0CA3-AB0C3D54F7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14F31047-4864-D68A-2944-4FD900DC04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04D3CA51-9B82-D8B8-96F1-42FE5F9B17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4" name="Picture 13" descr="The Open University Logo">
            <a:extLst>
              <a:ext uri="{FF2B5EF4-FFF2-40B4-BE49-F238E27FC236}">
                <a16:creationId xmlns:a16="http://schemas.microsoft.com/office/drawing/2014/main" id="{41C1F544-4F91-82A6-00C9-2CD07BD90F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5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1" y="1"/>
            <a:ext cx="3504968" cy="5119768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9A59EDF-990B-8A48-B3FB-ACAE78C6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0969" y="0"/>
            <a:ext cx="2599267" cy="5119769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ED42EAE-A272-8E42-8B7F-417A3B4E72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6C18FF0-D05E-863E-8223-ABAFDFA6D7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A3160A-FC53-80DA-EFCD-287B9BC384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3395955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ED42EAE-A272-8E42-8B7F-417A3B4E72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6C18FF0-D05E-863E-8223-ABAFDFA6D7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10774418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A3160A-FC53-80DA-EFCD-287B9BC384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9754968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370562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4BF4FA5-BC22-05C3-E069-B6D3DBC120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7" name="Picture 6" descr="The Open University Logo">
            <a:extLst>
              <a:ext uri="{FF2B5EF4-FFF2-40B4-BE49-F238E27FC236}">
                <a16:creationId xmlns:a16="http://schemas.microsoft.com/office/drawing/2014/main" id="{1A8FBF3E-643E-C283-20B7-9D35C17A874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6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Blue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272494EA-133C-010F-7F32-98A8422E06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5A176635-0D9A-318C-7E7A-70539D9E69F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5414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Green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8491E11-C10D-5DDF-F581-B813FF836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2A98FA0-A729-D60A-BCD1-960B3EC6A4F8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48CE6A7-7BB7-C947-6B53-6E5F78A862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63BDB31C-E836-A87A-D9AE-75FF184B4FA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F720CE49-261A-B18A-CA8E-F12BDA3067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708842F-A283-9136-4756-08A1AAC018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3908543F-39C8-3FDA-CBB3-84FC94206A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388B64FB-ADBB-26BD-E337-6CF096A9320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7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Pink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C83551F-5FB0-9945-E01E-6CB9436CE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E748C8D-C469-D474-1D97-BF5F569F543B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81611A53-2566-911B-758A-BB85811FD9E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BDAAA47C-344B-A081-7D83-D9FAAD75EB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19787C0D-6642-0E1D-6AD0-4C7F5CDD7E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E70F6A9-1F2C-B996-D2AA-A91C91158B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C6BB43E-7657-B36B-FF0A-F805A2FB99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7DA136-F775-4E4C-35DB-866AF036B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30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Yellow">
    <p:bg>
      <p:bgPr>
        <a:blipFill dpi="0" rotWithShape="1">
          <a:blip r:embed="rId2" cstate="screen">
            <a:alphaModFix amt="69965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C0329EC4-43A1-4C93-CC9C-F8056BDA6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711EE3C-D327-2D36-872A-6FFDFE494240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A411FBA2-250A-1C91-4112-94C1448712B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9D923CE2-295F-167C-F03F-85610416A0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6EE845F2-FF2D-A9D4-3ED4-93E968473C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C990BB7-CAE3-E4DB-4F60-3FD7EA815A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BC92E1EE-0986-AEDC-C202-DFA17E6186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C24151-A80D-7D37-B014-1E2D90CE3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227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Blu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94F0EA2-EF9D-F005-352F-0ED7ED3B654A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67088FD3-2668-7B24-DF83-94C7E0A31C2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C4507D10-D757-85E8-DCAB-5DE27031CB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13AA83D-6834-E464-0BBA-BB0EAC8C261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17A9CF-DA6B-5003-7AB7-83F7002BC2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5887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F8B6BF6-2B20-BAE1-496B-4CE3AF22F71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2DA06FF-3584-5C18-7680-957EB66DCC1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576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18DBC1E-2F93-2120-01F2-76667F7A359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19B98AE-BA3F-CCAE-E04C-B8169D9363F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265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C8CB63D-4300-E62A-F48C-630CF6B954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490E080-95F7-C04E-1506-EAC0EB4C518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5983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2FB48F-821A-CA54-A34E-E55E101C6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07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Orang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C107E3E2-7CA3-497F-C4E8-4ECE3460E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87568DA1-20C9-8598-44C7-76FE257E9D7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9B5BDD1-EF18-E4A2-DE79-A8B3B7FCED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A8F030FA-FAE8-B846-F0B1-F69F3B3AB75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69C5B20-B0D8-1392-83E8-B19EE7BA6B2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1450AA39-F87C-B61C-59F0-76575DE5CC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6244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8D84559-6512-8243-0E68-926840CCE5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3CA98CFD-BEE6-B7D0-940B-408558AE3B9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933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73173B8F-4A38-6A7C-3840-1B6791B615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1258A6A1-7C96-27AC-C908-3BA13CCF1F6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622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80D1A29E-8F23-E9BF-AE02-BAA15FD20AA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DB928D05-8855-2639-E843-A1F7DC27F6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9549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D93BCC-9ABA-3DB6-4ED6-2BD13246C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13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5BD7FBF3-7226-2149-BBD3-098185173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0" y="0"/>
            <a:ext cx="12197909" cy="1551256"/>
          </a:xfrm>
          <a:prstGeom prst="rect">
            <a:avLst/>
          </a:prstGeom>
        </p:spPr>
      </p:pic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609CABD5-CEF8-7D40-AB55-829D55FD31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31521C-CAF9-B57E-A59F-40B74F59492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4DAAB76E-1BCE-CA53-ACE8-77F42754E1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326028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C210018-BF10-8707-6A21-CCCE83C373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833532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842125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533400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D31C04-0A53-3A47-8287-081AE26B8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5334000"/>
            <a:ext cx="6096000" cy="1524000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9E9177B3-5DDF-C49A-F04A-F97D821D76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3418B85-C84C-B824-D28F-BA79F5E04C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AE5F6774-8098-996B-DB40-EA611D348D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02518C58-E2DB-02D3-8708-B87996A9E5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5" name="Picture 14" descr="The Open University Logo">
            <a:extLst>
              <a:ext uri="{FF2B5EF4-FFF2-40B4-BE49-F238E27FC236}">
                <a16:creationId xmlns:a16="http://schemas.microsoft.com/office/drawing/2014/main" id="{95ADE654-C78D-7069-71BF-CB8E04298DE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94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&amp; Cop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025CC09-2BCF-3A4D-87E4-590716EC071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93565" y="2856109"/>
            <a:ext cx="4687053" cy="32210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labore</a:t>
            </a:r>
            <a:r>
              <a:rPr lang="en-GB"/>
              <a:t> et dolore magna </a:t>
            </a:r>
            <a:r>
              <a:rPr lang="en-GB" err="1"/>
              <a:t>aliqua</a:t>
            </a:r>
            <a:r>
              <a:rPr lang="en-GB"/>
              <a:t>. Ut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exercitation </a:t>
            </a:r>
            <a:r>
              <a:rPr lang="en-GB" err="1"/>
              <a:t>ullamco</a:t>
            </a:r>
            <a:r>
              <a:rPr lang="en-GB"/>
              <a:t> </a:t>
            </a:r>
            <a:r>
              <a:rPr lang="en-GB" err="1"/>
              <a:t>laboris</a:t>
            </a:r>
            <a:r>
              <a:rPr lang="en-GB"/>
              <a:t> nisi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consequat. 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reprehenderit</a:t>
            </a:r>
            <a:r>
              <a:rPr lang="en-GB"/>
              <a:t> in </a:t>
            </a:r>
            <a:r>
              <a:rPr lang="en-GB" err="1"/>
              <a:t>voluptate</a:t>
            </a:r>
            <a:r>
              <a:rPr lang="en-GB"/>
              <a:t> </a:t>
            </a:r>
            <a:r>
              <a:rPr lang="en-GB" err="1"/>
              <a:t>velit</a:t>
            </a:r>
            <a:r>
              <a:rPr lang="en-GB"/>
              <a:t> </a:t>
            </a:r>
            <a:r>
              <a:rPr lang="en-GB" err="1"/>
              <a:t>esse</a:t>
            </a:r>
            <a:r>
              <a:rPr lang="en-GB"/>
              <a:t> </a:t>
            </a:r>
            <a:r>
              <a:rPr lang="en-GB" err="1"/>
              <a:t>cillum</a:t>
            </a:r>
            <a:r>
              <a:rPr lang="en-GB"/>
              <a:t> dolore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fugiat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pariatur</a:t>
            </a:r>
            <a:r>
              <a:rPr lang="en-GB"/>
              <a:t>. </a:t>
            </a:r>
            <a:r>
              <a:rPr lang="en-GB" err="1"/>
              <a:t>Excepteur</a:t>
            </a:r>
            <a:r>
              <a:rPr lang="en-GB"/>
              <a:t> </a:t>
            </a:r>
            <a:r>
              <a:rPr lang="en-GB" err="1"/>
              <a:t>sint</a:t>
            </a:r>
            <a:r>
              <a:rPr lang="en-GB"/>
              <a:t> </a:t>
            </a:r>
            <a:r>
              <a:rPr lang="en-GB" err="1"/>
              <a:t>occaecat</a:t>
            </a:r>
            <a:r>
              <a:rPr lang="en-GB"/>
              <a:t> </a:t>
            </a:r>
            <a:r>
              <a:rPr lang="en-GB" err="1"/>
              <a:t>cupidatat</a:t>
            </a:r>
            <a:r>
              <a:rPr lang="en-GB"/>
              <a:t> non </a:t>
            </a:r>
            <a:r>
              <a:rPr lang="en-GB" err="1"/>
              <a:t>proident</a:t>
            </a:r>
            <a:r>
              <a:rPr lang="en-GB"/>
              <a:t>, sunt in culpa qui </a:t>
            </a:r>
            <a:r>
              <a:rPr lang="en-GB" err="1"/>
              <a:t>officia</a:t>
            </a:r>
            <a:r>
              <a:rPr lang="en-GB"/>
              <a:t> </a:t>
            </a:r>
            <a:r>
              <a:rPr lang="en-GB" err="1"/>
              <a:t>deserunt</a:t>
            </a:r>
            <a:r>
              <a:rPr lang="en-GB"/>
              <a:t> </a:t>
            </a:r>
            <a:r>
              <a:rPr lang="en-GB" err="1"/>
              <a:t>mollit</a:t>
            </a:r>
            <a:r>
              <a:rPr lang="en-GB"/>
              <a:t> </a:t>
            </a:r>
            <a:r>
              <a:rPr lang="en-GB" err="1"/>
              <a:t>anim</a:t>
            </a:r>
            <a:r>
              <a:rPr lang="en-GB"/>
              <a:t> id </a:t>
            </a:r>
            <a:r>
              <a:rPr lang="en-GB" err="1"/>
              <a:t>est</a:t>
            </a:r>
            <a:r>
              <a:rPr lang="en-GB"/>
              <a:t> </a:t>
            </a:r>
            <a:r>
              <a:rPr lang="en-GB" err="1"/>
              <a:t>laborum</a:t>
            </a:r>
            <a:r>
              <a:rPr lang="en-GB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DFCC4E-7800-CD8E-7918-FDBF10EDE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0" y="0"/>
            <a:ext cx="12197909" cy="1551256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161B3BB-13A6-8F07-69F3-28C1C681F2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5C6AF3-6B1E-0375-7D2A-5FD1C92321F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1FEAA9C-D9C5-C7E7-E834-0245869B2C7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326028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AA7150EB-D92B-C450-9558-0D39CD35C8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833532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303935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ntent - Tight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609CABD5-CEF8-7D40-AB55-829D55FD31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0957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31521C-CAF9-B57E-A59F-40B74F59492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Rectangle: Single Corner Rounded 1">
            <a:extLst>
              <a:ext uri="{FF2B5EF4-FFF2-40B4-BE49-F238E27FC236}">
                <a16:creationId xmlns:a16="http://schemas.microsoft.com/office/drawing/2014/main" id="{E24568D3-44DC-E35D-6A09-5B5154DCE05F}"/>
              </a:ext>
            </a:extLst>
          </p:cNvPr>
          <p:cNvSpPr/>
          <p:nvPr userDrawn="1"/>
        </p:nvSpPr>
        <p:spPr>
          <a:xfrm flipV="1">
            <a:off x="-5910" y="0"/>
            <a:ext cx="12197910" cy="823189"/>
          </a:xfrm>
          <a:prstGeom prst="round1Rect">
            <a:avLst>
              <a:gd name="adj" fmla="val 50000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E490143-9197-1E5C-A155-ABAF72B3B09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163013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2573154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Whit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>
              <a:latin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81C071C-5A64-4146-A308-DE2C7FB11B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60542D6-22F5-6141-8C6F-6937620487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D9D407-A97D-E17E-DBFA-25ABF15C9A31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F331A0-8630-D550-918D-B67681D6E48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2E1D5FB1-6523-35BC-D888-0047E262787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BA357D1-B85B-5E43-48BE-75FF66F901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6A75198C-6ADB-FB44-7D03-6F5213AC312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3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Blue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C4C01CCF-0DB7-F246-ABF2-EC18516A0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AE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Aft>
                <a:spcPts val="600"/>
              </a:spcAft>
            </a:pPr>
            <a:endParaRPr lang="en-US">
              <a:latin typeface="Poppins" panose="00000500000000000000" pitchFamily="2" charset="0"/>
            </a:endParaRP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441112C6-9F31-50D1-7D73-6298CB7F2E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C32AB5CB-C8A8-C7B0-84CC-CEA1640370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F44462-549C-8EC7-19AB-A506B51C3E6A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EB2C4ECE-5A58-924D-D8E6-C4AE68AD8C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DDC83B33-527D-290B-B1B2-1DEADA31AE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5C71BB06-BC2B-503D-C100-C1D7CF6061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65EE5AA7-CE9F-6795-3587-5FECAE58305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85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Green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D1F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F66FAE19-7B52-BB59-E57B-29D522C6BD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77B454A-E504-0EE7-A8CA-E5D9EEC2F4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4228A78-C513-C604-6CB6-28BAE7604C7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EAD907-96B1-968B-D6C2-A05E0A48B0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A310DCE-936B-7A91-931F-F8940F242D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C03919D-ED94-85DD-1324-53A7CAE381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87A5F3DD-B4AB-BD17-596F-E74A62BFB6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43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Pink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FFE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02A26A26-C4B5-4D8E-73A4-981818756D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F8328C9E-9DA1-DF63-59C8-5F540DB4BB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1A6B9E-E779-E0D7-BC86-EA660E98400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6F34F4-9E99-01A0-2C06-1C0C5E7762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7341710-98F6-F41B-8C50-352203DF2B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BC1EA7DC-B02A-FE29-687A-390579C75F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A412ECB0-A0F7-C3C3-CD7E-53BD501749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53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Yellow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FFF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AE055DE8-0C87-1B8E-B033-C6AACEF7E8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A7B175B1-4990-DB78-B09A-5CABDC6E09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C357FA-846B-A0EC-644D-8C00E0D073E6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91828A5-E0F9-F12F-D6E9-03BB177B08C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9CF92BA-CA8F-0DC8-7240-3FE5CDE331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0FC3A49A-8F27-4ABD-3E82-D19FBB8B20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A1EF4921-C4EA-38D0-FDB1-827E4E6B7F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756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Blue">
    <p:bg>
      <p:bgPr>
        <a:blipFill dpi="0" rotWithShape="1">
          <a:blip r:embed="rId2" cstate="screen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A20ABB2-4946-8543-8051-832C526BDE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5F2301F-306F-F745-8E98-23873CA633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C560DF7B-AF74-3B4B-9618-C8D97385E9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16DB742-7748-6B47-8825-E1F742F7A3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4D9318EE-FBC8-5864-3CD0-AE0098E538F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E84F7B52-8D5A-AF1A-29EE-E205DB0920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7D29F004-17E9-56AE-60BE-6AF7E9D45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EA18CF2-7030-5F92-17DA-C816F4E6622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A096BC-E124-A3C8-7101-B7F957B01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F19E9F-F344-6302-5340-E96D54FF2151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38D216E0-7352-C52F-6A35-B80CBA18497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226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Green">
    <p:bg>
      <p:bgPr>
        <a:blipFill dpi="0" rotWithShape="1">
          <a:blip r:embed="rId2" cstate="screen">
            <a:alphaModFix amt="6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C2A4FC37-64F1-B22C-8E38-7A3C90DBFD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0ABC2298-01AB-ED2E-6E05-CA32FACF9E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8FAAEB2F-DEF2-71DD-AF98-C0A446D122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8EA9D7F9-BC14-C206-DFF8-5ABCD5E6E7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C2A8E84-605E-EB25-4A36-3D3984B92A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6C642D6-66F1-8A0A-CDDC-2EBC92AF862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CA09EE3C-F0CF-8B96-88AA-6DE36F7A6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391E2F5-B870-1650-36DA-566F186BE6B9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3714E0-498A-B29B-94FB-DA93A6A966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E8BF09-B464-A1E1-02C2-01D09400BA7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1EB04BC9-BBC1-9452-43AC-4FD759F04F1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10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Pink">
    <p:bg>
      <p:bgPr>
        <a:blipFill dpi="0" rotWithShape="1">
          <a:blip r:embed="rId2" cstate="screen">
            <a:alphaModFix amt="5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DDA1F39E-370E-9BF5-101D-A0A5D784F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FB8AF0D-6CCE-C411-DB47-6E723C8720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77B68DC7-43A5-C3AB-0F02-A24CE21AC0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998BAA85-672C-2406-1402-92D7361EB7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114C635-6BF1-6FFE-A4DB-8BB78F696D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C530D6A-EBB8-CD26-B104-C0F70BBC94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E24F392-DCB7-9BFE-802F-2C3A475EA0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48C1F3A-E328-D7D8-0A81-F997F4F944DC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5771C0-93BA-5ADF-64A4-2A43F86D5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BDBA90-2059-F1EB-DC4D-1F490EC5C85F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DBE218AA-1FFB-BE5D-8642-2B04DCCE99A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3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10740439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CA2EAA2-94E2-6FA0-C059-2C890F8692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96034E2F-27F1-1CF2-367B-4204B15ECE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76E79C-EF9C-9014-0C08-C31EE127DC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8D122DE-5974-E6F7-5A07-1674D74454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8208" y="2431330"/>
            <a:ext cx="10740438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pic>
        <p:nvPicPr>
          <p:cNvPr id="6" name="Picture 5" descr="The Open University Logo">
            <a:extLst>
              <a:ext uri="{FF2B5EF4-FFF2-40B4-BE49-F238E27FC236}">
                <a16:creationId xmlns:a16="http://schemas.microsoft.com/office/drawing/2014/main" id="{21830BFA-19EA-B404-F805-72BD114E6B2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05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Yellow">
    <p:bg>
      <p:bgPr>
        <a:blipFill dpi="0" rotWithShape="1">
          <a:blip r:embed="rId2" cstate="screen">
            <a:alphaModFix amt="2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8EEEF07-1889-D507-89A8-BB2EE63EB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8BEC0FC6-0311-3559-C180-50FE399D9C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1F924AA-0E70-3369-B99A-AAFFD470F4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F87F5EB3-C62D-D57D-1AAE-737B9D43A07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FD2D1B6-81BB-517B-130B-5D9202C4FA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FA7EF7-2594-397E-B832-BCDBA1E0520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C2BD26A5-F2B2-8F17-EF04-893F385126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A620FFB-407F-A512-2C9D-569EEBC1E88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F65C4A6-90EE-54F5-1CA2-BBB24F562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01F7FFA-E94E-A280-B1B5-ACAC603AC4B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5E1AC07D-4E2F-CEA1-4D8E-FFA7745DD91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783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467C06D-0BA0-E66A-1254-70AFC15871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167" y="3124517"/>
            <a:ext cx="7500938" cy="608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  <a:latin typeface="Poppins SemiBold" panose="00000700000000000000" pitchFamily="50" charset="0"/>
                <a:cs typeface="Poppins SemiBold" panose="00000700000000000000" pitchFamily="50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GB"/>
              <a:t>Type your message here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98F1B169-2DA1-B49F-3EA1-DD312E568D4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600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EA88F0E0-0334-005F-5AE6-97F8EFADF0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4299" y="2622093"/>
            <a:ext cx="6043402" cy="202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9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C4D0DBB-988A-6342-8902-0563E9803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5119" y="404664"/>
            <a:ext cx="471531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 Title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AD27DD2-BE62-DA40-8EBD-559298C562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873" y="1539489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254454E-2B5C-B046-98EC-9A0A923749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2873" y="2882868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B826CD5-5C92-B242-BB8B-DD1F577280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75119" y="153948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9A813DF2-0556-7B4C-A30B-8A7253CE58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5119" y="288183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B3B649-1EB8-9846-A24F-3002667E7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51118"/>
            <a:ext cx="4613762" cy="2306881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3BBE70E-03E7-644A-BA5E-E3A0B91311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2170" y="1896175"/>
            <a:ext cx="3118585" cy="81081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Sub-Content 01</a:t>
            </a:r>
          </a:p>
          <a:p>
            <a:pPr lvl="0"/>
            <a:r>
              <a:rPr lang="en-GB"/>
              <a:t>Sub-Content 02</a:t>
            </a:r>
          </a:p>
          <a:p>
            <a:pPr lvl="0"/>
            <a:r>
              <a:rPr lang="en-GB"/>
              <a:t>Sub-Content 03</a:t>
            </a:r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B1D217B3-A93E-1105-52D4-A2BC7A46BC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01" y="1"/>
            <a:ext cx="4611462" cy="4551117"/>
          </a:xfrm>
          <a:custGeom>
            <a:avLst/>
            <a:gdLst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0 w 9061155"/>
              <a:gd name="connsiteY7" fmla="*/ 19423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5191279"/>
              <a:gd name="connsiteX1" fmla="*/ 7118829 w 9061155"/>
              <a:gd name="connsiteY1" fmla="*/ 0 h 5191279"/>
              <a:gd name="connsiteX2" fmla="*/ 9061155 w 9061155"/>
              <a:gd name="connsiteY2" fmla="*/ 1942326 h 5191279"/>
              <a:gd name="connsiteX3" fmla="*/ 9061155 w 9061155"/>
              <a:gd name="connsiteY3" fmla="*/ 4330524 h 5191279"/>
              <a:gd name="connsiteX4" fmla="*/ 8840562 w 9061155"/>
              <a:gd name="connsiteY4" fmla="*/ 4551117 h 5191279"/>
              <a:gd name="connsiteX5" fmla="*/ 4449693 w 9061155"/>
              <a:gd name="connsiteY5" fmla="*/ 4538417 h 5191279"/>
              <a:gd name="connsiteX6" fmla="*/ 0 w 9061155"/>
              <a:gd name="connsiteY6" fmla="*/ 4330524 h 5191279"/>
              <a:gd name="connsiteX7" fmla="*/ 1905000 w 9061155"/>
              <a:gd name="connsiteY7" fmla="*/ 1955026 h 5191279"/>
              <a:gd name="connsiteX8" fmla="*/ 1942326 w 9061155"/>
              <a:gd name="connsiteY8" fmla="*/ 0 h 5191279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9669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9669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3481566 w 8085795"/>
              <a:gd name="connsiteY7" fmla="*/ 0 h 4551117"/>
              <a:gd name="connsiteX0" fmla="*/ 451391 w 5055620"/>
              <a:gd name="connsiteY0" fmla="*/ 0 h 4551117"/>
              <a:gd name="connsiteX1" fmla="*/ 3113294 w 5055620"/>
              <a:gd name="connsiteY1" fmla="*/ 0 h 4551117"/>
              <a:gd name="connsiteX2" fmla="*/ 5055620 w 5055620"/>
              <a:gd name="connsiteY2" fmla="*/ 1942326 h 4551117"/>
              <a:gd name="connsiteX3" fmla="*/ 5055620 w 5055620"/>
              <a:gd name="connsiteY3" fmla="*/ 4330524 h 4551117"/>
              <a:gd name="connsiteX4" fmla="*/ 4835027 w 5055620"/>
              <a:gd name="connsiteY4" fmla="*/ 4551117 h 4551117"/>
              <a:gd name="connsiteX5" fmla="*/ 444158 w 5055620"/>
              <a:gd name="connsiteY5" fmla="*/ 4538417 h 4551117"/>
              <a:gd name="connsiteX6" fmla="*/ 451391 w 5055620"/>
              <a:gd name="connsiteY6" fmla="*/ 0 h 4551117"/>
              <a:gd name="connsiteX0" fmla="*/ 330721 w 4934950"/>
              <a:gd name="connsiteY0" fmla="*/ 0 h 4551117"/>
              <a:gd name="connsiteX1" fmla="*/ 2992624 w 4934950"/>
              <a:gd name="connsiteY1" fmla="*/ 0 h 4551117"/>
              <a:gd name="connsiteX2" fmla="*/ 4934950 w 4934950"/>
              <a:gd name="connsiteY2" fmla="*/ 1942326 h 4551117"/>
              <a:gd name="connsiteX3" fmla="*/ 4934950 w 4934950"/>
              <a:gd name="connsiteY3" fmla="*/ 4330524 h 4551117"/>
              <a:gd name="connsiteX4" fmla="*/ 4714357 w 4934950"/>
              <a:gd name="connsiteY4" fmla="*/ 4551117 h 4551117"/>
              <a:gd name="connsiteX5" fmla="*/ 323488 w 4934950"/>
              <a:gd name="connsiteY5" fmla="*/ 4538417 h 4551117"/>
              <a:gd name="connsiteX6" fmla="*/ 330721 w 4934950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1462" h="4551117">
                <a:moveTo>
                  <a:pt x="7233" y="0"/>
                </a:moveTo>
                <a:lnTo>
                  <a:pt x="2669136" y="0"/>
                </a:lnTo>
                <a:cubicBezTo>
                  <a:pt x="3741853" y="0"/>
                  <a:pt x="4611462" y="869609"/>
                  <a:pt x="4611462" y="1942326"/>
                </a:cubicBezTo>
                <a:lnTo>
                  <a:pt x="4611462" y="4330524"/>
                </a:lnTo>
                <a:cubicBezTo>
                  <a:pt x="4611462" y="4452354"/>
                  <a:pt x="4512699" y="4551117"/>
                  <a:pt x="4390869" y="4551117"/>
                </a:cubicBezTo>
                <a:lnTo>
                  <a:pt x="0" y="4538417"/>
                </a:lnTo>
                <a:cubicBezTo>
                  <a:pt x="8534" y="3642738"/>
                  <a:pt x="4337" y="1106923"/>
                  <a:pt x="7233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31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C4D0DBB-988A-6342-8902-0563E9803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5119" y="404664"/>
            <a:ext cx="471531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 Title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AD27DD2-BE62-DA40-8EBD-559298C562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873" y="1539489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254454E-2B5C-B046-98EC-9A0A923749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2873" y="2882868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B25C514-5CFA-FD4E-BB21-038E4D8FF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436918"/>
            <a:ext cx="4613763" cy="2421083"/>
          </a:xfrm>
          <a:prstGeom prst="rect">
            <a:avLst/>
          </a:prstGeom>
        </p:spPr>
      </p:pic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B826CD5-5C92-B242-BB8B-DD1F577280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75119" y="153948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9A813DF2-0556-7B4C-A30B-8A7253CE58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5119" y="288183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02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55C52EF6-7A1A-948C-942C-0339E091A7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2170" y="1896175"/>
            <a:ext cx="3118585" cy="81081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Sub-Content 01</a:t>
            </a:r>
          </a:p>
          <a:p>
            <a:pPr lvl="0"/>
            <a:r>
              <a:rPr lang="en-GB"/>
              <a:t>Sub-Content 02</a:t>
            </a:r>
          </a:p>
          <a:p>
            <a:pPr lvl="0"/>
            <a:r>
              <a:rPr lang="en-GB"/>
              <a:t>Sub-Content 03</a:t>
            </a:r>
          </a:p>
        </p:txBody>
      </p: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49448C27-4172-973B-4F33-BCE2BB9A8F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01" y="1"/>
            <a:ext cx="4611462" cy="4551117"/>
          </a:xfrm>
          <a:custGeom>
            <a:avLst/>
            <a:gdLst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0 w 9061155"/>
              <a:gd name="connsiteY7" fmla="*/ 19423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5191279"/>
              <a:gd name="connsiteX1" fmla="*/ 7118829 w 9061155"/>
              <a:gd name="connsiteY1" fmla="*/ 0 h 5191279"/>
              <a:gd name="connsiteX2" fmla="*/ 9061155 w 9061155"/>
              <a:gd name="connsiteY2" fmla="*/ 1942326 h 5191279"/>
              <a:gd name="connsiteX3" fmla="*/ 9061155 w 9061155"/>
              <a:gd name="connsiteY3" fmla="*/ 4330524 h 5191279"/>
              <a:gd name="connsiteX4" fmla="*/ 8840562 w 9061155"/>
              <a:gd name="connsiteY4" fmla="*/ 4551117 h 5191279"/>
              <a:gd name="connsiteX5" fmla="*/ 4449693 w 9061155"/>
              <a:gd name="connsiteY5" fmla="*/ 4538417 h 5191279"/>
              <a:gd name="connsiteX6" fmla="*/ 0 w 9061155"/>
              <a:gd name="connsiteY6" fmla="*/ 4330524 h 5191279"/>
              <a:gd name="connsiteX7" fmla="*/ 1905000 w 9061155"/>
              <a:gd name="connsiteY7" fmla="*/ 1955026 h 5191279"/>
              <a:gd name="connsiteX8" fmla="*/ 1942326 w 9061155"/>
              <a:gd name="connsiteY8" fmla="*/ 0 h 5191279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9669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9669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3481566 w 8085795"/>
              <a:gd name="connsiteY7" fmla="*/ 0 h 4551117"/>
              <a:gd name="connsiteX0" fmla="*/ 451391 w 5055620"/>
              <a:gd name="connsiteY0" fmla="*/ 0 h 4551117"/>
              <a:gd name="connsiteX1" fmla="*/ 3113294 w 5055620"/>
              <a:gd name="connsiteY1" fmla="*/ 0 h 4551117"/>
              <a:gd name="connsiteX2" fmla="*/ 5055620 w 5055620"/>
              <a:gd name="connsiteY2" fmla="*/ 1942326 h 4551117"/>
              <a:gd name="connsiteX3" fmla="*/ 5055620 w 5055620"/>
              <a:gd name="connsiteY3" fmla="*/ 4330524 h 4551117"/>
              <a:gd name="connsiteX4" fmla="*/ 4835027 w 5055620"/>
              <a:gd name="connsiteY4" fmla="*/ 4551117 h 4551117"/>
              <a:gd name="connsiteX5" fmla="*/ 444158 w 5055620"/>
              <a:gd name="connsiteY5" fmla="*/ 4538417 h 4551117"/>
              <a:gd name="connsiteX6" fmla="*/ 451391 w 5055620"/>
              <a:gd name="connsiteY6" fmla="*/ 0 h 4551117"/>
              <a:gd name="connsiteX0" fmla="*/ 330721 w 4934950"/>
              <a:gd name="connsiteY0" fmla="*/ 0 h 4551117"/>
              <a:gd name="connsiteX1" fmla="*/ 2992624 w 4934950"/>
              <a:gd name="connsiteY1" fmla="*/ 0 h 4551117"/>
              <a:gd name="connsiteX2" fmla="*/ 4934950 w 4934950"/>
              <a:gd name="connsiteY2" fmla="*/ 1942326 h 4551117"/>
              <a:gd name="connsiteX3" fmla="*/ 4934950 w 4934950"/>
              <a:gd name="connsiteY3" fmla="*/ 4330524 h 4551117"/>
              <a:gd name="connsiteX4" fmla="*/ 4714357 w 4934950"/>
              <a:gd name="connsiteY4" fmla="*/ 4551117 h 4551117"/>
              <a:gd name="connsiteX5" fmla="*/ 323488 w 4934950"/>
              <a:gd name="connsiteY5" fmla="*/ 4538417 h 4551117"/>
              <a:gd name="connsiteX6" fmla="*/ 330721 w 4934950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1462" h="4551117">
                <a:moveTo>
                  <a:pt x="7233" y="0"/>
                </a:moveTo>
                <a:lnTo>
                  <a:pt x="2669136" y="0"/>
                </a:lnTo>
                <a:cubicBezTo>
                  <a:pt x="3741853" y="0"/>
                  <a:pt x="4611462" y="869609"/>
                  <a:pt x="4611462" y="1942326"/>
                </a:cubicBezTo>
                <a:lnTo>
                  <a:pt x="4611462" y="4330524"/>
                </a:lnTo>
                <a:cubicBezTo>
                  <a:pt x="4611462" y="4452354"/>
                  <a:pt x="4512699" y="4551117"/>
                  <a:pt x="4390869" y="4551117"/>
                </a:cubicBezTo>
                <a:lnTo>
                  <a:pt x="0" y="4538417"/>
                </a:lnTo>
                <a:cubicBezTo>
                  <a:pt x="8534" y="3642738"/>
                  <a:pt x="4337" y="1106923"/>
                  <a:pt x="7233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4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9363"/>
            <a:ext cx="3691545" cy="3173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name: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672EBB80-A06E-419B-5D88-C52E35F0845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90591" y="1759363"/>
            <a:ext cx="572718" cy="31731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i="0">
                <a:ln>
                  <a:noFill/>
                </a:ln>
                <a:solidFill>
                  <a:srgbClr val="1C46C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BE89543-A931-7E7D-70F4-0895930BED8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1759363"/>
            <a:ext cx="3691545" cy="3173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name: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B202B306-D134-FDA1-EFFA-1473A26ED44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885486" y="1759363"/>
            <a:ext cx="572718" cy="31731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i="0">
                <a:ln>
                  <a:noFill/>
                </a:ln>
                <a:solidFill>
                  <a:srgbClr val="1C46C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09</a:t>
            </a:r>
          </a:p>
        </p:txBody>
      </p:sp>
      <p:pic>
        <p:nvPicPr>
          <p:cNvPr id="7" name="Picture 6" descr="The Open University Logo">
            <a:extLst>
              <a:ext uri="{FF2B5EF4-FFF2-40B4-BE49-F238E27FC236}">
                <a16:creationId xmlns:a16="http://schemas.microsoft.com/office/drawing/2014/main" id="{E4D12D21-2F9E-2846-20E0-F0307CE0821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36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15272609" cy="509777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1C3DB8-28FE-CD4A-AC01-87EE1020C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97770"/>
            <a:ext cx="10492353" cy="1760230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43F6853B-E929-F241-91D8-856D67E458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390F52-05CD-A068-38A6-49F5DCC4B2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7792215-3EBF-8AFE-D64C-230EB77D3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403275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509777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4E638D-6AD4-9B4C-B7A9-1F0500BFE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8" y="5097770"/>
            <a:ext cx="4417181" cy="1760230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258BB04F-25F0-024C-BD47-209C74A317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E36C6B16-6B0D-9EC9-CB32-E93F0F2560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99C368-7E26-527C-B143-BDB1D5B48D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18873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4380854" cy="685800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B06383-A6CB-5648-834D-B48F23705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761708" y="1715146"/>
            <a:ext cx="5145438" cy="1715146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33B3489-D726-D446-9A29-05672FA50E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A7E64E4-287C-1FCE-9776-59EE01B204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2966699-83CA-1202-E4B3-09DCD56EA7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1462953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BB4780-4959-E441-87C3-B265F63A8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B00EC-F294-CD4B-BCBA-AF4A8BC26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ED8D8-BEBD-1B42-B387-F27F84E37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fld id="{0AAA8F9F-42A8-344E-BFDB-6B187AAC9728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480C4-4982-D141-B7F4-847D6255A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1986B-A33C-FB46-96C5-A7D0198BB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fld id="{60BAE0D0-DB37-5740-9BD9-F5C7BF39F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55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0" r:id="rId2"/>
    <p:sldLayoutId id="21474839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oppins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3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92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839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92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2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919" r:id="rId2"/>
    <p:sldLayoutId id="2147483828" r:id="rId3"/>
    <p:sldLayoutId id="2147483829" r:id="rId4"/>
    <p:sldLayoutId id="2147483830" r:id="rId5"/>
    <p:sldLayoutId id="2147483831" r:id="rId6"/>
    <p:sldLayoutId id="2147483835" r:id="rId7"/>
    <p:sldLayoutId id="2147483836" r:id="rId8"/>
    <p:sldLayoutId id="2147483839" r:id="rId9"/>
    <p:sldLayoutId id="2147483935" r:id="rId10"/>
    <p:sldLayoutId id="2147483842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  <p:sldLayoutId id="2147483852" r:id="rId18"/>
    <p:sldLayoutId id="2147483853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14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2AC98-8F4A-A002-FEDA-2D0C617B14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</p:spPr>
        <p:txBody>
          <a:bodyPr>
            <a:normAutofit fontScale="90000"/>
          </a:bodyPr>
          <a:lstStyle/>
          <a:p>
            <a:r>
              <a:rPr lang="en-GB" sz="2000" dirty="0"/>
              <a:t>Intro</a:t>
            </a:r>
            <a:r>
              <a:rPr lang="en-GB" sz="2000" baseline="0" dirty="0"/>
              <a:t> </a:t>
            </a:r>
            <a:r>
              <a:rPr lang="en-GB" sz="2000" dirty="0"/>
              <a:t>Slide 1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CD67DD9-3DAA-313B-8305-6C266ED950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8207" y="559120"/>
            <a:ext cx="5557585" cy="2680469"/>
          </a:xfrm>
        </p:spPr>
        <p:txBody>
          <a:bodyPr/>
          <a:lstStyle/>
          <a:p>
            <a:r>
              <a:rPr lang="en-GB" sz="4800" dirty="0"/>
              <a:t>Interactive Online Maths Problem-Solving Sessions.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1E9862C-F9C6-300D-C161-CC5F2057C1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Abi Kirk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CCCC83C-A3BB-829E-51E0-D71CBA10B1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err="1"/>
              <a:t>STEMinar</a:t>
            </a:r>
            <a:r>
              <a:rPr lang="en-GB" dirty="0"/>
              <a:t> Series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C582E8A-5AC5-EBB0-D16B-4437F42A33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9</a:t>
            </a:r>
            <a:r>
              <a:rPr lang="en-GB" baseline="30000" dirty="0"/>
              <a:t>th</a:t>
            </a:r>
            <a:r>
              <a:rPr lang="en-GB" dirty="0"/>
              <a:t> January 2024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4427" y="5716045"/>
            <a:ext cx="2678851" cy="81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89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latin typeface="Poppins SemiBold" panose="00000700000000000000" pitchFamily="50" charset="0"/>
                <a:cs typeface="Poppins SemiBold" panose="00000700000000000000" pitchFamily="50" charset="0"/>
              </a:rPr>
              <a:t>Data Gathering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 </a:t>
            </a:r>
            <a:r>
              <a:rPr lang="en-GB" sz="2000" b="1" dirty="0">
                <a:latin typeface="Poppins SemiBold" panose="00000700000000000000" pitchFamily="50" charset="0"/>
                <a:cs typeface="Poppins SemiBold" panose="00000700000000000000" pitchFamily="50" charset="0"/>
              </a:rPr>
              <a:t>10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oppins SemiBold" panose="00000700000000000000" pitchFamily="50" charset="0"/>
              <a:ea typeface="+mj-ea"/>
              <a:cs typeface="Poppins SemiBold" panose="00000700000000000000" pitchFamily="50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Data Gathering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74A4259-4A62-A5BB-1094-3E61746176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651" y="1591294"/>
            <a:ext cx="9591229" cy="1600199"/>
          </a:xfrm>
        </p:spPr>
        <p:txBody>
          <a:bodyPr/>
          <a:lstStyle/>
          <a:p>
            <a:r>
              <a:rPr lang="en-GB" sz="1800" dirty="0"/>
              <a:t>Data gathered from Maths tutors 2020/21 on what encourages speech in ISS.</a:t>
            </a:r>
          </a:p>
          <a:p>
            <a:r>
              <a:rPr lang="en-GB" sz="1800" dirty="0"/>
              <a:t>Small survey and descriptive logs of six ISS.</a:t>
            </a:r>
          </a:p>
          <a:p>
            <a:r>
              <a:rPr lang="en-GB" sz="1800" dirty="0"/>
              <a:t>Free-text responses and logs analysed thematically.</a:t>
            </a:r>
          </a:p>
          <a:p>
            <a:r>
              <a:rPr lang="en-GB" sz="1800" dirty="0"/>
              <a:t>Findings supplemented by ideas in sources on small-group sessions (Slide 5) and </a:t>
            </a:r>
            <a:r>
              <a:rPr lang="en-GB" sz="1800" dirty="0" err="1"/>
              <a:t>Heins</a:t>
            </a:r>
            <a:r>
              <a:rPr lang="en-GB" sz="1800" dirty="0"/>
              <a:t> et al (2007) on online language sessions. </a:t>
            </a:r>
          </a:p>
        </p:txBody>
      </p:sp>
    </p:spTree>
    <p:extLst>
      <p:ext uri="{BB962C8B-B14F-4D97-AF65-F5344CB8AC3E}">
        <p14:creationId xmlns:p14="http://schemas.microsoft.com/office/powerpoint/2010/main" val="3451514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Themes</a:t>
            </a:r>
            <a:r>
              <a:rPr kumimoji="0" lang="en-GB" sz="2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 1 11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oppins SemiBold" panose="00000700000000000000" pitchFamily="50" charset="0"/>
              <a:ea typeface="+mj-ea"/>
              <a:cs typeface="Poppins SemiBold" panose="00000700000000000000" pitchFamily="50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Themes that Emerged 1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74A4259-4A62-A5BB-1094-3E61746176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651" y="1290350"/>
            <a:ext cx="9591229" cy="4065421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/>
              <a:t>Students may speak when they see a benefit from doing so, through:</a:t>
            </a:r>
          </a:p>
          <a:p>
            <a:r>
              <a:rPr lang="en-GB" sz="1800" dirty="0"/>
              <a:t>voicing a need</a:t>
            </a:r>
          </a:p>
          <a:p>
            <a:r>
              <a:rPr lang="en-GB" sz="1800" dirty="0"/>
              <a:t>ensuring discussions suit their ideas/preferences</a:t>
            </a:r>
          </a:p>
          <a:p>
            <a:r>
              <a:rPr lang="en-GB" sz="1800" dirty="0"/>
              <a:t>content related to assessment.</a:t>
            </a:r>
          </a:p>
          <a:p>
            <a:pPr marL="0" indent="0">
              <a:buNone/>
            </a:pPr>
            <a:r>
              <a:rPr lang="en-GB" sz="1800" dirty="0"/>
              <a:t>Students may be anxious about exposing errors/vulnerabilities, and may overcome this when they:</a:t>
            </a:r>
          </a:p>
          <a:p>
            <a:r>
              <a:rPr lang="en-GB" sz="1800" dirty="0"/>
              <a:t>see their needs being met</a:t>
            </a:r>
          </a:p>
          <a:p>
            <a:r>
              <a:rPr lang="en-GB" sz="1800" dirty="0"/>
              <a:t>can respond a step at a time rather than providing overall direction</a:t>
            </a:r>
          </a:p>
          <a:p>
            <a:r>
              <a:rPr lang="en-GB" sz="1800" dirty="0"/>
              <a:t>can start by talking about familiar content</a:t>
            </a:r>
          </a:p>
          <a:p>
            <a:r>
              <a:rPr lang="en-GB" sz="1800" dirty="0"/>
              <a:t>are familiar with the group.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211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Themes </a:t>
            </a:r>
            <a:r>
              <a:rPr lang="en-GB" sz="2000" b="1" dirty="0">
                <a:latin typeface="Poppins SemiBold" panose="00000700000000000000" pitchFamily="50" charset="0"/>
                <a:cs typeface="Poppins SemiBold" panose="00000700000000000000" pitchFamily="50" charset="0"/>
              </a:rPr>
              <a:t>2 12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oppins SemiBold" panose="00000700000000000000" pitchFamily="50" charset="0"/>
              <a:ea typeface="+mj-ea"/>
              <a:cs typeface="Poppins SemiBold" panose="00000700000000000000" pitchFamily="50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Themes that Emerged 2.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74A4259-4A62-A5BB-1094-3E61746176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651" y="1626919"/>
            <a:ext cx="9591229" cy="1947553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/>
              <a:t>Other suggestions from the external sources:</a:t>
            </a:r>
          </a:p>
          <a:p>
            <a:r>
              <a:rPr lang="en-GB" sz="1800" dirty="0"/>
              <a:t>clear structure and roles for participants</a:t>
            </a:r>
          </a:p>
          <a:p>
            <a:r>
              <a:rPr lang="en-GB" sz="1800" dirty="0"/>
              <a:t>making format and purpose clear</a:t>
            </a:r>
          </a:p>
          <a:p>
            <a:r>
              <a:rPr lang="en-GB" sz="1800" dirty="0"/>
              <a:t>providing problems to attempt in advance</a:t>
            </a:r>
          </a:p>
          <a:p>
            <a:r>
              <a:rPr lang="en-GB" sz="1800" dirty="0"/>
              <a:t>breakout groups of 3-6.</a:t>
            </a:r>
          </a:p>
        </p:txBody>
      </p:sp>
    </p:spTree>
    <p:extLst>
      <p:ext uri="{BB962C8B-B14F-4D97-AF65-F5344CB8AC3E}">
        <p14:creationId xmlns:p14="http://schemas.microsoft.com/office/powerpoint/2010/main" val="1003279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latin typeface="Poppins SemiBold" panose="00000700000000000000" pitchFamily="50" charset="0"/>
                <a:cs typeface="Poppins SemiBold" panose="00000700000000000000" pitchFamily="50" charset="0"/>
              </a:rPr>
              <a:t>Session Design 13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oppins SemiBold" panose="00000700000000000000" pitchFamily="50" charset="0"/>
              <a:ea typeface="+mj-ea"/>
              <a:cs typeface="Poppins SemiBold" panose="00000700000000000000" pitchFamily="50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Overview of Session Design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74A4259-4A62-A5BB-1094-3E61746176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651" y="1385353"/>
            <a:ext cx="9591229" cy="4302928"/>
          </a:xfrm>
        </p:spPr>
        <p:txBody>
          <a:bodyPr/>
          <a:lstStyle/>
          <a:p>
            <a:r>
              <a:rPr lang="en-GB" sz="1800" dirty="0"/>
              <a:t>Problem set, session format, technical guidance sent week ahead.</a:t>
            </a:r>
          </a:p>
          <a:p>
            <a:pPr marL="0" indent="0">
              <a:buNone/>
            </a:pPr>
            <a:r>
              <a:rPr lang="en-GB" sz="1800" dirty="0"/>
              <a:t>Components of design:</a:t>
            </a:r>
          </a:p>
          <a:p>
            <a:r>
              <a:rPr lang="en-GB" sz="1800" dirty="0"/>
              <a:t>Quiz to help tutor select problems – questions for understanding and problem preferences.</a:t>
            </a:r>
          </a:p>
          <a:p>
            <a:r>
              <a:rPr lang="en-GB" sz="1800" dirty="0"/>
              <a:t>Mathematical Icebreaker – spotting errors in a solution.</a:t>
            </a:r>
          </a:p>
          <a:p>
            <a:r>
              <a:rPr lang="en-GB" sz="1800" dirty="0"/>
              <a:t>Problem solving in three styles – Breakout Styles A and B; Style C in plenary with tutor providing structure and pointers.</a:t>
            </a:r>
          </a:p>
          <a:p>
            <a:endParaRPr lang="en-GB" sz="1800" dirty="0"/>
          </a:p>
          <a:p>
            <a:r>
              <a:rPr lang="en-GB" sz="1800" dirty="0"/>
              <a:t>Researcher ran 1-2 sessions for M337 students in 2021 and 2022.</a:t>
            </a:r>
          </a:p>
          <a:p>
            <a:r>
              <a:rPr lang="en-GB" sz="1800" dirty="0"/>
              <a:t>Ran in Adobe Connect with OneNote screen-shared for Icebreaker and Style C.</a:t>
            </a:r>
          </a:p>
        </p:txBody>
      </p:sp>
    </p:spTree>
    <p:extLst>
      <p:ext uri="{BB962C8B-B14F-4D97-AF65-F5344CB8AC3E}">
        <p14:creationId xmlns:p14="http://schemas.microsoft.com/office/powerpoint/2010/main" val="3908441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latin typeface="Poppins SemiBold" panose="00000700000000000000" pitchFamily="50" charset="0"/>
                <a:cs typeface="Poppins SemiBold" panose="00000700000000000000" pitchFamily="50" charset="0"/>
              </a:rPr>
              <a:t>Data Gathering and Analysis 14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oppins SemiBold" panose="00000700000000000000" pitchFamily="50" charset="0"/>
              <a:ea typeface="+mj-ea"/>
              <a:cs typeface="Poppins SemiBold" panose="00000700000000000000" pitchFamily="50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Overview of Data Gathering and Analysis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74A4259-4A62-A5BB-1094-3E61746176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651" y="1031903"/>
            <a:ext cx="9591229" cy="5095765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/>
              <a:t>Data gathered from each session:</a:t>
            </a:r>
          </a:p>
          <a:p>
            <a:r>
              <a:rPr lang="en-GB" sz="1800" dirty="0"/>
              <a:t>Recordings/transcripts/chronological commentaries of plenary parts</a:t>
            </a:r>
          </a:p>
          <a:p>
            <a:r>
              <a:rPr lang="en-GB" sz="1800" dirty="0"/>
              <a:t>Observation notes of breakout parts</a:t>
            </a:r>
          </a:p>
          <a:p>
            <a:r>
              <a:rPr lang="en-GB" sz="1800" dirty="0"/>
              <a:t>Student views in feedback survey.</a:t>
            </a:r>
          </a:p>
          <a:p>
            <a:pPr marL="0" indent="0">
              <a:buNone/>
            </a:pPr>
            <a:r>
              <a:rPr lang="en-GB" sz="1800" dirty="0"/>
              <a:t>Analysis methods:</a:t>
            </a:r>
          </a:p>
          <a:p>
            <a:r>
              <a:rPr lang="en-GB" sz="1800" dirty="0"/>
              <a:t>Transcripts/commentaries split into ‘interaction segments’.</a:t>
            </a:r>
          </a:p>
          <a:p>
            <a:r>
              <a:rPr lang="en-GB" sz="1800" dirty="0"/>
              <a:t>Observation notes used to describe what took place in breakouts.</a:t>
            </a:r>
          </a:p>
          <a:p>
            <a:r>
              <a:rPr lang="en-GB" sz="1800" dirty="0"/>
              <a:t>Analysed for interaction types, effectiveness, issues arising.</a:t>
            </a:r>
          </a:p>
          <a:p>
            <a:r>
              <a:rPr lang="en-GB" sz="1800" dirty="0"/>
              <a:t>Student views taken into account in each analysis.</a:t>
            </a:r>
          </a:p>
          <a:p>
            <a:pPr marL="0" indent="0">
              <a:buNone/>
            </a:pPr>
            <a:r>
              <a:rPr lang="en-GB" sz="1800" dirty="0"/>
              <a:t>Overall process</a:t>
            </a:r>
          </a:p>
          <a:p>
            <a:r>
              <a:rPr lang="en-GB" sz="1800" dirty="0"/>
              <a:t>Issues that arose in 2021 were used to modify the design for 2022</a:t>
            </a:r>
          </a:p>
          <a:p>
            <a:r>
              <a:rPr lang="en-GB" sz="1800" dirty="0"/>
              <a:t>Modified design implemented in 2022 and evaluated using the analysis above.</a:t>
            </a:r>
          </a:p>
        </p:txBody>
      </p:sp>
    </p:spTree>
    <p:extLst>
      <p:ext uri="{BB962C8B-B14F-4D97-AF65-F5344CB8AC3E}">
        <p14:creationId xmlns:p14="http://schemas.microsoft.com/office/powerpoint/2010/main" val="3827072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C07C0D4-FB8B-AEE6-D93E-B8E71E4C08F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latin typeface="Poppins SemiBold" panose="00000700000000000000" pitchFamily="50" charset="0"/>
                <a:cs typeface="Poppins SemiBold" panose="00000700000000000000" pitchFamily="50" charset="0"/>
              </a:rPr>
              <a:t>Icebreaker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 Title </a:t>
            </a:r>
            <a:r>
              <a:rPr lang="en-GB" sz="2000" b="1" dirty="0">
                <a:latin typeface="Poppins SemiBold" panose="00000700000000000000" pitchFamily="50" charset="0"/>
                <a:cs typeface="Poppins SemiBold" panose="00000700000000000000" pitchFamily="50" charset="0"/>
              </a:rPr>
              <a:t>1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4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0DC7C87-49FC-09F3-0AFF-1C5317CCB2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4800" dirty="0"/>
              <a:t>Mathematical Icebreaker.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2A4FE12-D978-B6B8-FB43-59E425DEEA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BA8BDB8-0479-7774-88E4-CD5E406CB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86F77E9-D847-11BA-8713-E98C69947A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2970838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latin typeface="Poppins SemiBold" panose="00000700000000000000" pitchFamily="50" charset="0"/>
                <a:cs typeface="Poppins SemiBold" panose="00000700000000000000" pitchFamily="50" charset="0"/>
              </a:rPr>
              <a:t>Icebreaker Outline 16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oppins SemiBold" panose="00000700000000000000" pitchFamily="50" charset="0"/>
              <a:ea typeface="+mj-ea"/>
              <a:cs typeface="Poppins SemiBold" panose="00000700000000000000" pitchFamily="50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Icebreaker Outline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74A4259-4A62-A5BB-1094-3E61746176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651" y="1483167"/>
            <a:ext cx="9591229" cy="2803825"/>
          </a:xfrm>
        </p:spPr>
        <p:txBody>
          <a:bodyPr/>
          <a:lstStyle/>
          <a:p>
            <a:r>
              <a:rPr lang="en-GB" sz="1800" dirty="0"/>
              <a:t>Done in plenary, straight after Quiz.</a:t>
            </a:r>
          </a:p>
          <a:p>
            <a:r>
              <a:rPr lang="en-GB" sz="1800" dirty="0"/>
              <a:t>Uses problem and solution containing errors, sent out in advance.</a:t>
            </a:r>
          </a:p>
          <a:p>
            <a:r>
              <a:rPr lang="en-GB" sz="1800" dirty="0"/>
              <a:t>Solution displayed in OneNote Notebook, accessed remotely and screen-shared.</a:t>
            </a:r>
          </a:p>
          <a:p>
            <a:r>
              <a:rPr lang="en-GB" sz="1800" dirty="0"/>
              <a:t>Students are invited to identify errors, and mark them on Notebook for all to see. </a:t>
            </a:r>
          </a:p>
          <a:p>
            <a:pPr marL="0" indent="0">
              <a:buNone/>
            </a:pPr>
            <a:endParaRPr lang="en-GB" sz="1800" dirty="0"/>
          </a:p>
          <a:p>
            <a:r>
              <a:rPr lang="en-GB" sz="1800" dirty="0"/>
              <a:t>Used in 2021 (Group 1 5 students, Group 2 4 students) and in 2022 (4 students).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6878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latin typeface="Poppins SemiBold" panose="00000700000000000000" pitchFamily="50" charset="0"/>
                <a:cs typeface="Poppins SemiBold" panose="00000700000000000000" pitchFamily="50" charset="0"/>
              </a:rPr>
              <a:t>Icebreaker Success and Interaction 17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oppins SemiBold" panose="00000700000000000000" pitchFamily="50" charset="0"/>
              <a:ea typeface="+mj-ea"/>
              <a:cs typeface="Poppins SemiBold" panose="00000700000000000000" pitchFamily="50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Overall Success and Interaction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74A4259-4A62-A5BB-1094-3E61746176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651" y="901825"/>
            <a:ext cx="9591229" cy="4881458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sz="1800" dirty="0"/>
              <a:t>Each time, most or all students took part.</a:t>
            </a:r>
          </a:p>
          <a:p>
            <a:r>
              <a:rPr lang="en-GB" sz="1800" dirty="0"/>
              <a:t>They were able to identify the errors and mark them on the Notebook.</a:t>
            </a:r>
          </a:p>
          <a:p>
            <a:r>
              <a:rPr lang="en-GB" sz="1800" dirty="0"/>
              <a:t>Views of the effectiveness were broadly positive.</a:t>
            </a:r>
          </a:p>
          <a:p>
            <a:pPr marL="0" indent="0">
              <a:buNone/>
            </a:pPr>
            <a:endParaRPr lang="en-GB" sz="1800" dirty="0"/>
          </a:p>
          <a:p>
            <a:r>
              <a:rPr lang="en-GB" sz="1800" dirty="0"/>
              <a:t>2021: little interaction between students – half of segments involve none - interaction in </a:t>
            </a:r>
            <a:r>
              <a:rPr lang="en-GB" sz="1800" dirty="0" err="1"/>
              <a:t>Gp</a:t>
            </a:r>
            <a:r>
              <a:rPr lang="en-GB" sz="1800" dirty="0"/>
              <a:t> 2 slightly richer than </a:t>
            </a:r>
            <a:r>
              <a:rPr lang="en-GB" sz="1800" dirty="0" err="1"/>
              <a:t>Gp</a:t>
            </a:r>
            <a:r>
              <a:rPr lang="en-GB" sz="1800" dirty="0"/>
              <a:t> 1.</a:t>
            </a:r>
          </a:p>
          <a:p>
            <a:r>
              <a:rPr lang="en-GB" sz="1800" dirty="0"/>
              <a:t>2022: still around half segments involve no interaction between students – but in those that do, it is much richer. </a:t>
            </a:r>
          </a:p>
          <a:p>
            <a:r>
              <a:rPr lang="en-GB" sz="1800" dirty="0"/>
              <a:t>2022: 3 segments are started spontaneously by a student, which does not happen at all in 2021 – suggests livelier and more student-centred in 2022.</a:t>
            </a:r>
          </a:p>
        </p:txBody>
      </p:sp>
    </p:spTree>
    <p:extLst>
      <p:ext uri="{BB962C8B-B14F-4D97-AF65-F5344CB8AC3E}">
        <p14:creationId xmlns:p14="http://schemas.microsoft.com/office/powerpoint/2010/main" val="2925941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latin typeface="Poppins SemiBold" panose="00000700000000000000" pitchFamily="50" charset="0"/>
                <a:cs typeface="Poppins SemiBold" panose="00000700000000000000" pitchFamily="50" charset="0"/>
              </a:rPr>
              <a:t>Icebreaker Issues &amp; Recommendations 18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oppins SemiBold" panose="00000700000000000000" pitchFamily="50" charset="0"/>
              <a:ea typeface="+mj-ea"/>
              <a:cs typeface="Poppins SemiBold" panose="00000700000000000000" pitchFamily="50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Icebreaker Issues &amp; Recommendations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74A4259-4A62-A5BB-1094-3E61746176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651" y="901824"/>
            <a:ext cx="9591229" cy="4667703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sz="1800" dirty="0"/>
              <a:t>2021, one error hard to spot – led discussion trying to correct outcome.</a:t>
            </a:r>
          </a:p>
          <a:p>
            <a:r>
              <a:rPr lang="en-GB" sz="1800" dirty="0"/>
              <a:t>Added extra length – also involved creating new Maths – undesirable, as exposing for students.</a:t>
            </a:r>
          </a:p>
          <a:p>
            <a:r>
              <a:rPr lang="en-GB" sz="1800" dirty="0"/>
              <a:t>For 2022, unclear error was removed - extra unintended discussion did not happen - Icebreaker shorter as desired.</a:t>
            </a:r>
          </a:p>
          <a:p>
            <a:endParaRPr lang="en-GB" sz="1800" dirty="0"/>
          </a:p>
          <a:p>
            <a:r>
              <a:rPr lang="en-GB" sz="1800" dirty="0"/>
              <a:t>Recommend giving choice to feed in errors verbally or on Notebook first – in 2021 some did the latter unexpectedly, and their inputs were rather ignored.</a:t>
            </a:r>
          </a:p>
          <a:p>
            <a:r>
              <a:rPr lang="en-GB" sz="1800" dirty="0"/>
              <a:t>Recommend encouraging to indicate what’s discussed in a range of ways – pointing, underlining or verbally describing location.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1127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C07C0D4-FB8B-AEE6-D93E-B8E71E4C08F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Style</a:t>
            </a:r>
            <a:r>
              <a:rPr kumimoji="0" lang="en-GB" sz="2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 A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 Title </a:t>
            </a:r>
            <a:r>
              <a:rPr lang="en-GB" sz="2000" b="1" dirty="0">
                <a:latin typeface="Poppins SemiBold" panose="00000700000000000000" pitchFamily="50" charset="0"/>
                <a:cs typeface="Poppins SemiBold" panose="00000700000000000000" pitchFamily="50" charset="0"/>
              </a:rPr>
              <a:t>19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oppins SemiBold" panose="00000700000000000000" pitchFamily="50" charset="0"/>
              <a:ea typeface="+mj-ea"/>
              <a:cs typeface="Poppins SemiBold" panose="00000700000000000000" pitchFamily="50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0DC7C87-49FC-09F3-0AFF-1C5317CCB2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4800" dirty="0"/>
              <a:t>Group Work  Style 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2A4FE12-D978-B6B8-FB43-59E425DEEA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BA8BDB8-0479-7774-88E4-CD5E406CB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86F77E9-D847-11BA-8713-E98C69947A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2707578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5F6AB47-09CD-CEE2-EC93-C878072A751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latin typeface="Poppins SemiBold" panose="00000700000000000000" pitchFamily="50" charset="0"/>
                <a:cs typeface="Poppins SemiBold" panose="00000700000000000000" pitchFamily="50" charset="0"/>
              </a:rPr>
              <a:t>Contents 2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oppins SemiBold" panose="00000700000000000000" pitchFamily="50" charset="0"/>
              <a:ea typeface="+mj-ea"/>
              <a:cs typeface="Poppins SemiBold" panose="00000700000000000000" pitchFamily="50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3B70B25-B4F3-8BA6-E24E-5971FC5A957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5DBD4A5-4E13-0786-35FD-E8E1725C1E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1105" y="1759363"/>
            <a:ext cx="6943487" cy="3173122"/>
          </a:xfrm>
        </p:spPr>
        <p:txBody>
          <a:bodyPr/>
          <a:lstStyle/>
          <a:p>
            <a:r>
              <a:rPr lang="en-GB" sz="2400" dirty="0"/>
              <a:t>Background</a:t>
            </a:r>
          </a:p>
          <a:p>
            <a:r>
              <a:rPr lang="en-GB" sz="2400" dirty="0"/>
              <a:t>Individual Support to Group Sessions</a:t>
            </a:r>
          </a:p>
          <a:p>
            <a:r>
              <a:rPr lang="en-GB" sz="2400" dirty="0"/>
              <a:t>Mathematical Icebreaker</a:t>
            </a:r>
          </a:p>
          <a:p>
            <a:r>
              <a:rPr lang="en-GB" sz="2400" dirty="0"/>
              <a:t>Group Work Style A</a:t>
            </a:r>
          </a:p>
          <a:p>
            <a:r>
              <a:rPr lang="en-GB" sz="2400" dirty="0"/>
              <a:t>Group Work Style B</a:t>
            </a:r>
          </a:p>
          <a:p>
            <a:r>
              <a:rPr lang="en-GB" sz="2400" dirty="0"/>
              <a:t>Modifications to Feedback</a:t>
            </a:r>
          </a:p>
          <a:p>
            <a:r>
              <a:rPr lang="en-GB" sz="2400" dirty="0"/>
              <a:t>Group Work Style C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C7567D9-07C2-A60D-DF9D-54B03D39700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659220" y="1759364"/>
            <a:ext cx="572718" cy="3173121"/>
          </a:xfrm>
        </p:spPr>
        <p:txBody>
          <a:bodyPr/>
          <a:lstStyle/>
          <a:p>
            <a:r>
              <a:rPr lang="en-GB" sz="2400" dirty="0"/>
              <a:t>03</a:t>
            </a:r>
          </a:p>
          <a:p>
            <a:r>
              <a:rPr lang="en-GB" sz="2400" dirty="0"/>
              <a:t>09</a:t>
            </a:r>
          </a:p>
          <a:p>
            <a:r>
              <a:rPr lang="en-GB" sz="2400" dirty="0"/>
              <a:t>15</a:t>
            </a:r>
          </a:p>
          <a:p>
            <a:r>
              <a:rPr lang="en-GB" sz="2400" dirty="0"/>
              <a:t>19</a:t>
            </a:r>
          </a:p>
          <a:p>
            <a:r>
              <a:rPr lang="en-GB" sz="2400" dirty="0"/>
              <a:t>23</a:t>
            </a:r>
          </a:p>
          <a:p>
            <a:r>
              <a:rPr lang="en-GB" sz="2400" dirty="0"/>
              <a:t>28</a:t>
            </a:r>
          </a:p>
          <a:p>
            <a:r>
              <a:rPr lang="en-GB" sz="2400" dirty="0"/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851058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Style</a:t>
            </a:r>
            <a:r>
              <a:rPr kumimoji="0" lang="en-GB" sz="2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 A Outline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 </a:t>
            </a:r>
            <a:r>
              <a:rPr lang="en-GB" sz="2000" b="1" noProof="0" dirty="0">
                <a:latin typeface="Poppins SemiBold" panose="00000700000000000000" pitchFamily="50" charset="0"/>
                <a:cs typeface="Poppins SemiBold" panose="00000700000000000000" pitchFamily="50" charset="0"/>
              </a:rPr>
              <a:t>20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oppins SemiBold" panose="00000700000000000000" pitchFamily="50" charset="0"/>
              <a:ea typeface="+mj-ea"/>
              <a:cs typeface="Poppins SemiBold" panose="00000700000000000000" pitchFamily="50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Outline of Style A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74A4259-4A62-A5BB-1094-3E61746176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24371" y="1729736"/>
            <a:ext cx="9591229" cy="2711635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/>
              <a:t>Design</a:t>
            </a:r>
          </a:p>
          <a:p>
            <a:r>
              <a:rPr lang="en-GB" sz="1800" dirty="0"/>
              <a:t>3 students in breakout, solving long problem.</a:t>
            </a:r>
          </a:p>
          <a:p>
            <a:r>
              <a:rPr lang="en-GB" sz="1800" dirty="0"/>
              <a:t>One writes, one decides method, one does calculations.</a:t>
            </a:r>
          </a:p>
          <a:p>
            <a:r>
              <a:rPr lang="en-GB" sz="1800" dirty="0"/>
              <a:t>Feedback to whole group.</a:t>
            </a:r>
          </a:p>
          <a:p>
            <a:pPr marL="0" indent="0">
              <a:buNone/>
            </a:pPr>
            <a:r>
              <a:rPr lang="en-GB" sz="1800" dirty="0"/>
              <a:t>Implementation</a:t>
            </a:r>
          </a:p>
          <a:p>
            <a:r>
              <a:rPr lang="en-GB" sz="1800" dirty="0"/>
              <a:t>Because of numbers, did in pairs – 3</a:t>
            </a:r>
            <a:r>
              <a:rPr lang="en-GB" sz="1800" baseline="30000" dirty="0"/>
              <a:t>rd</a:t>
            </a:r>
            <a:r>
              <a:rPr lang="en-GB" sz="1800" dirty="0"/>
              <a:t> role missing.</a:t>
            </a:r>
          </a:p>
          <a:p>
            <a:r>
              <a:rPr lang="en-GB" sz="1800" dirty="0"/>
              <a:t>Four pairs in 2021; two in 2022.</a:t>
            </a:r>
          </a:p>
        </p:txBody>
      </p:sp>
    </p:spTree>
    <p:extLst>
      <p:ext uri="{BB962C8B-B14F-4D97-AF65-F5344CB8AC3E}">
        <p14:creationId xmlns:p14="http://schemas.microsoft.com/office/powerpoint/2010/main" val="1409334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Style</a:t>
            </a:r>
            <a:r>
              <a:rPr kumimoji="0" lang="en-GB" sz="2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 A Breakout Effectiveness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 </a:t>
            </a:r>
            <a:r>
              <a:rPr lang="en-GB" sz="2000" b="1" noProof="0" dirty="0">
                <a:latin typeface="Poppins SemiBold" panose="00000700000000000000" pitchFamily="50" charset="0"/>
                <a:cs typeface="Poppins SemiBold" panose="00000700000000000000" pitchFamily="50" charset="0"/>
              </a:rPr>
              <a:t>21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oppins SemiBold" panose="00000700000000000000" pitchFamily="50" charset="0"/>
              <a:ea typeface="+mj-ea"/>
              <a:cs typeface="Poppins SemiBold" panose="00000700000000000000" pitchFamily="50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Effectiveness </a:t>
            </a:r>
            <a:r>
              <a:rPr lang="en-GB"/>
              <a:t>of Breakout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74A4259-4A62-A5BB-1094-3E61746176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651" y="901826"/>
            <a:ext cx="9591229" cy="478645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  <a:p>
            <a:r>
              <a:rPr lang="en-GB" sz="1800" dirty="0"/>
              <a:t>All pairs but one had rich discussions in breakout, and solved their problem.</a:t>
            </a:r>
          </a:p>
          <a:p>
            <a:r>
              <a:rPr lang="en-GB" sz="1800" dirty="0"/>
              <a:t>Because one pair did not get going, it is recommended to add clear instructions of the format in the room.</a:t>
            </a:r>
          </a:p>
          <a:p>
            <a:r>
              <a:rPr lang="en-GB" sz="1800" dirty="0"/>
              <a:t>However, one pair in 2022 did not always discuss choice of method before writing.</a:t>
            </a:r>
          </a:p>
          <a:p>
            <a:r>
              <a:rPr lang="en-GB" sz="1800" dirty="0"/>
              <a:t>Likely reasons: writing solution from trying problem in advance; lack of method choice; distraction of trouble writing on board.</a:t>
            </a:r>
          </a:p>
          <a:p>
            <a:r>
              <a:rPr lang="en-GB" sz="1800" dirty="0"/>
              <a:t>Best to use for a problem with a choice of method, to avoid this issue and produce livelier discussion.</a:t>
            </a:r>
          </a:p>
          <a:p>
            <a:r>
              <a:rPr lang="en-GB" sz="1800" dirty="0"/>
              <a:t>Recommend tutor being available to make targeted teaching inputs where needed – valued when present, missed when not.</a:t>
            </a:r>
          </a:p>
        </p:txBody>
      </p:sp>
    </p:spTree>
    <p:extLst>
      <p:ext uri="{BB962C8B-B14F-4D97-AF65-F5344CB8AC3E}">
        <p14:creationId xmlns:p14="http://schemas.microsoft.com/office/powerpoint/2010/main" val="35831014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Style</a:t>
            </a:r>
            <a:r>
              <a:rPr kumimoji="0" lang="en-GB" sz="2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 A Feedback Effectiveness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 </a:t>
            </a:r>
            <a:r>
              <a:rPr lang="en-GB" sz="2000" b="1" noProof="0" dirty="0">
                <a:latin typeface="Poppins SemiBold" panose="00000700000000000000" pitchFamily="50" charset="0"/>
                <a:cs typeface="Poppins SemiBold" panose="00000700000000000000" pitchFamily="50" charset="0"/>
              </a:rPr>
              <a:t>22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oppins SemiBold" panose="00000700000000000000" pitchFamily="50" charset="0"/>
              <a:ea typeface="+mj-ea"/>
              <a:cs typeface="Poppins SemiBold" panose="00000700000000000000" pitchFamily="50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Effectiveness of Feedback.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74A4259-4A62-A5BB-1094-3E61746176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651" y="1385353"/>
            <a:ext cx="9591229" cy="3887291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/>
              <a:t>Pairs came back together and tutor facilitated discussion of their work:</a:t>
            </a:r>
          </a:p>
          <a:p>
            <a:r>
              <a:rPr lang="en-GB" sz="1800" dirty="0"/>
              <a:t>First year interaction mostly mediated via tutor – second year more student centred.</a:t>
            </a:r>
          </a:p>
          <a:p>
            <a:r>
              <a:rPr lang="en-GB" sz="1800" dirty="0"/>
              <a:t>Perhaps difference made by displaying whiteboard side-by-side, discussed later.</a:t>
            </a:r>
          </a:p>
          <a:p>
            <a:r>
              <a:rPr lang="en-GB" sz="1800" dirty="0"/>
              <a:t>Discussion mathematically richer first year, where there’d been choices of method and not all content could be seen at once – teaching points made were valued.</a:t>
            </a:r>
          </a:p>
          <a:p>
            <a:r>
              <a:rPr lang="en-GB" sz="1800" dirty="0"/>
              <a:t>Recommend aiming for the better aspects of both, by having choices of method and placing boards side-by-side.</a:t>
            </a:r>
          </a:p>
        </p:txBody>
      </p:sp>
    </p:spTree>
    <p:extLst>
      <p:ext uri="{BB962C8B-B14F-4D97-AF65-F5344CB8AC3E}">
        <p14:creationId xmlns:p14="http://schemas.microsoft.com/office/powerpoint/2010/main" val="1560454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C07C0D4-FB8B-AEE6-D93E-B8E71E4C08F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Style</a:t>
            </a:r>
            <a:r>
              <a:rPr kumimoji="0" lang="en-GB" sz="2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 B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 Title </a:t>
            </a:r>
            <a:r>
              <a:rPr lang="en-GB" sz="2000" b="1" dirty="0">
                <a:latin typeface="Poppins SemiBold" panose="00000700000000000000" pitchFamily="50" charset="0"/>
                <a:cs typeface="Poppins SemiBold" panose="00000700000000000000" pitchFamily="50" charset="0"/>
              </a:rPr>
              <a:t>23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oppins SemiBold" panose="00000700000000000000" pitchFamily="50" charset="0"/>
              <a:ea typeface="+mj-ea"/>
              <a:cs typeface="Poppins SemiBold" panose="00000700000000000000" pitchFamily="50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0DC7C87-49FC-09F3-0AFF-1C5317CCB2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8207" y="559121"/>
            <a:ext cx="5090068" cy="1800200"/>
          </a:xfrm>
        </p:spPr>
        <p:txBody>
          <a:bodyPr/>
          <a:lstStyle/>
          <a:p>
            <a:r>
              <a:rPr lang="en-GB" sz="4800" dirty="0"/>
              <a:t>Group Work Style B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2A4FE12-D978-B6B8-FB43-59E425DEEA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BA8BDB8-0479-7774-88E4-CD5E406CB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86F77E9-D847-11BA-8713-E98C69947A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3071533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Style</a:t>
            </a:r>
            <a:r>
              <a:rPr kumimoji="0" lang="en-GB" sz="2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 B Outline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 </a:t>
            </a:r>
            <a:r>
              <a:rPr lang="en-GB" sz="2000" b="1" dirty="0">
                <a:latin typeface="Poppins SemiBold" panose="00000700000000000000" pitchFamily="50" charset="0"/>
                <a:cs typeface="Poppins SemiBold" panose="00000700000000000000" pitchFamily="50" charset="0"/>
              </a:rPr>
              <a:t>24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oppins SemiBold" panose="00000700000000000000" pitchFamily="50" charset="0"/>
              <a:ea typeface="+mj-ea"/>
              <a:cs typeface="Poppins SemiBold" panose="00000700000000000000" pitchFamily="50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Outline of Style B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74A4259-4A62-A5BB-1094-3E61746176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651" y="1385353"/>
            <a:ext cx="9591229" cy="3289465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/>
              <a:t>Design</a:t>
            </a:r>
          </a:p>
          <a:p>
            <a:r>
              <a:rPr lang="en-GB" sz="1800" dirty="0"/>
              <a:t>Groups of 3 – 3 breakout rooms per group.</a:t>
            </a:r>
          </a:p>
          <a:p>
            <a:r>
              <a:rPr lang="en-GB" sz="1800" dirty="0"/>
              <a:t>Each student begins a solution on their whiteboard.</a:t>
            </a:r>
          </a:p>
          <a:p>
            <a:r>
              <a:rPr lang="en-GB" sz="1800" dirty="0"/>
              <a:t>Students moved to new room, to continue another’s solution, etc.</a:t>
            </a:r>
          </a:p>
          <a:p>
            <a:r>
              <a:rPr lang="en-GB" sz="1800" dirty="0"/>
              <a:t>Feedback in plenary.</a:t>
            </a:r>
          </a:p>
          <a:p>
            <a:pPr marL="0" indent="0">
              <a:buNone/>
            </a:pPr>
            <a:r>
              <a:rPr lang="en-GB" sz="1800" dirty="0"/>
              <a:t>Implementation</a:t>
            </a:r>
          </a:p>
          <a:p>
            <a:r>
              <a:rPr lang="en-GB" sz="1800" dirty="0"/>
              <a:t>Once in 2021, once in 2022 – 4 students all in one group.</a:t>
            </a:r>
          </a:p>
          <a:p>
            <a:r>
              <a:rPr lang="en-GB" sz="1800" dirty="0"/>
              <a:t>Observers stayed in one room as students moved.</a:t>
            </a:r>
          </a:p>
        </p:txBody>
      </p:sp>
    </p:spTree>
    <p:extLst>
      <p:ext uri="{BB962C8B-B14F-4D97-AF65-F5344CB8AC3E}">
        <p14:creationId xmlns:p14="http://schemas.microsoft.com/office/powerpoint/2010/main" val="3363669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Style</a:t>
            </a:r>
            <a:r>
              <a:rPr kumimoji="0" lang="en-GB" sz="2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 B Modifications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 </a:t>
            </a:r>
            <a:r>
              <a:rPr lang="en-GB" sz="2000" b="1" dirty="0">
                <a:latin typeface="Poppins SemiBold" panose="00000700000000000000" pitchFamily="50" charset="0"/>
                <a:cs typeface="Poppins SemiBold" panose="00000700000000000000" pitchFamily="50" charset="0"/>
              </a:rPr>
              <a:t>25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oppins SemiBold" panose="00000700000000000000" pitchFamily="50" charset="0"/>
              <a:ea typeface="+mj-ea"/>
              <a:cs typeface="Poppins SemiBold" panose="00000700000000000000" pitchFamily="50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Breakout Effectiveness and Recommendations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74A4259-4A62-A5BB-1094-3E61746176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651" y="1385353"/>
            <a:ext cx="9591229" cy="3146961"/>
          </a:xfrm>
        </p:spPr>
        <p:txBody>
          <a:bodyPr/>
          <a:lstStyle/>
          <a:p>
            <a:r>
              <a:rPr lang="en-GB" sz="1800" dirty="0"/>
              <a:t>2021 - people worked at different speeds due to some trouble writing - some forgot to stop after a step. </a:t>
            </a:r>
          </a:p>
          <a:p>
            <a:r>
              <a:rPr lang="en-GB" sz="1800" dirty="0"/>
              <a:t>Meant students could not continue others’ solutions. </a:t>
            </a:r>
          </a:p>
          <a:p>
            <a:r>
              <a:rPr lang="en-GB" sz="1800" dirty="0"/>
              <a:t>2022 - clearer instructions in breakouts; built in time to test out writing/typing at start.</a:t>
            </a:r>
          </a:p>
          <a:p>
            <a:r>
              <a:rPr lang="en-GB" sz="1800" dirty="0"/>
              <a:t>2022 – students did manage to continue others’ solutions, usually without jumping or repeating selves. </a:t>
            </a:r>
          </a:p>
          <a:p>
            <a:r>
              <a:rPr lang="en-GB" sz="1800" dirty="0"/>
              <a:t>Mixed views on continuing others’ solutions.</a:t>
            </a:r>
          </a:p>
          <a:p>
            <a:r>
              <a:rPr lang="en-GB" sz="1800" dirty="0"/>
              <a:t>One felt unsupported – recommend encouraging to send messages to Host.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23266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Style</a:t>
            </a:r>
            <a:r>
              <a:rPr kumimoji="0" lang="en-GB" sz="2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 B Feedback Effectiveness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 </a:t>
            </a:r>
            <a:r>
              <a:rPr lang="en-GB" sz="2000" b="1" dirty="0">
                <a:latin typeface="Poppins SemiBold" panose="00000700000000000000" pitchFamily="50" charset="0"/>
                <a:cs typeface="Poppins SemiBold" panose="00000700000000000000" pitchFamily="50" charset="0"/>
              </a:rPr>
              <a:t>26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oppins SemiBold" panose="00000700000000000000" pitchFamily="50" charset="0"/>
              <a:ea typeface="+mj-ea"/>
              <a:cs typeface="Poppins SemiBold" panose="00000700000000000000" pitchFamily="50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Effectiveness of Feedback(2022)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74A4259-4A62-A5BB-1094-3E61746176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651" y="1266600"/>
            <a:ext cx="9591229" cy="4065422"/>
          </a:xfrm>
        </p:spPr>
        <p:txBody>
          <a:bodyPr/>
          <a:lstStyle/>
          <a:p>
            <a:r>
              <a:rPr lang="en-GB" sz="1800" dirty="0"/>
              <a:t>All four students participated – rich and responsive discussion.</a:t>
            </a:r>
          </a:p>
          <a:p>
            <a:r>
              <a:rPr lang="en-GB" sz="1800" dirty="0"/>
              <a:t>Free-flowing discussion – moving through problem in logical order.</a:t>
            </a:r>
          </a:p>
          <a:p>
            <a:r>
              <a:rPr lang="en-GB" sz="1800" dirty="0"/>
              <a:t>Momentum kept going by choices, mainly made by students: remain on a whiteboard or hop to another; comment on maths content or experience; respond to tutor, student or on-screen content.</a:t>
            </a:r>
          </a:p>
          <a:p>
            <a:pPr marL="0" indent="0">
              <a:buNone/>
            </a:pPr>
            <a:endParaRPr lang="en-GB" sz="1800" dirty="0"/>
          </a:p>
          <a:p>
            <a:r>
              <a:rPr lang="en-GB" sz="1800" dirty="0"/>
              <a:t>Part b) of problem – only one student started solving - other had jumped stage.</a:t>
            </a:r>
          </a:p>
          <a:p>
            <a:r>
              <a:rPr lang="en-GB" sz="1800" dirty="0"/>
              <a:t>That student felt open to criticism.</a:t>
            </a:r>
          </a:p>
          <a:p>
            <a:r>
              <a:rPr lang="en-GB" sz="1800" dirty="0"/>
              <a:t>Recommend asking them to send tutor message before starting new part, so tutor can manage this.</a:t>
            </a:r>
          </a:p>
        </p:txBody>
      </p:sp>
    </p:spTree>
    <p:extLst>
      <p:ext uri="{BB962C8B-B14F-4D97-AF65-F5344CB8AC3E}">
        <p14:creationId xmlns:p14="http://schemas.microsoft.com/office/powerpoint/2010/main" val="13650727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latin typeface="Poppins SemiBold" panose="00000700000000000000" pitchFamily="50" charset="0"/>
                <a:cs typeface="Poppins SemiBold" panose="00000700000000000000" pitchFamily="50" charset="0"/>
              </a:rPr>
              <a:t>Feedback Comparison 27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oppins SemiBold" panose="00000700000000000000" pitchFamily="50" charset="0"/>
              <a:ea typeface="+mj-ea"/>
              <a:cs typeface="Poppins SemiBold" panose="00000700000000000000" pitchFamily="50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Feedback Comparisons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74A4259-4A62-A5BB-1094-3E61746176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651" y="1385352"/>
            <a:ext cx="9591229" cy="3922917"/>
          </a:xfrm>
        </p:spPr>
        <p:txBody>
          <a:bodyPr/>
          <a:lstStyle/>
          <a:p>
            <a:r>
              <a:rPr lang="en-GB" sz="1800" dirty="0"/>
              <a:t>2022 - Style B feedback found more lively and more student-centred than A. </a:t>
            </a:r>
          </a:p>
          <a:p>
            <a:r>
              <a:rPr lang="en-GB" sz="1800" dirty="0"/>
              <a:t>Liveliness may come from choices of method and ability to remark on experience.</a:t>
            </a:r>
          </a:p>
          <a:p>
            <a:r>
              <a:rPr lang="en-GB" sz="1800" dirty="0"/>
              <a:t>B showed more detailed discussion, even though content all visible – probably because choices of method possible, unlike in A. </a:t>
            </a:r>
          </a:p>
          <a:p>
            <a:endParaRPr lang="en-GB" sz="1800" dirty="0"/>
          </a:p>
          <a:p>
            <a:r>
              <a:rPr lang="en-GB" sz="1800" dirty="0"/>
              <a:t>2021 more tutor-centred – 2022 more student-centred – choices of board to look at possible in 2022.</a:t>
            </a:r>
          </a:p>
          <a:p>
            <a:r>
              <a:rPr lang="en-GB" sz="1800" dirty="0"/>
              <a:t>2021 more mathematically in-depth – tutor asking follow-up questions, and linking content on boards not all seen at once.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167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C07C0D4-FB8B-AEE6-D93E-B8E71E4C08F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latin typeface="Poppins SemiBold" panose="00000700000000000000" pitchFamily="50" charset="0"/>
                <a:cs typeface="Poppins SemiBold" panose="00000700000000000000" pitchFamily="50" charset="0"/>
              </a:rPr>
              <a:t>Modifications to Feedback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 Title </a:t>
            </a:r>
            <a:r>
              <a:rPr lang="en-GB" sz="2000" b="1" noProof="0" dirty="0">
                <a:latin typeface="Poppins SemiBold" panose="00000700000000000000" pitchFamily="50" charset="0"/>
                <a:cs typeface="Poppins SemiBold" panose="00000700000000000000" pitchFamily="50" charset="0"/>
              </a:rPr>
              <a:t>28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oppins SemiBold" panose="00000700000000000000" pitchFamily="50" charset="0"/>
              <a:ea typeface="+mj-ea"/>
              <a:cs typeface="Poppins SemiBold" panose="00000700000000000000" pitchFamily="50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0DC7C87-49FC-09F3-0AFF-1C5317CCB2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8207" y="559121"/>
            <a:ext cx="5672294" cy="1800200"/>
          </a:xfrm>
        </p:spPr>
        <p:txBody>
          <a:bodyPr/>
          <a:lstStyle/>
          <a:p>
            <a:r>
              <a:rPr lang="en-GB" sz="4800" dirty="0"/>
              <a:t>Modifications to Feedback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2A4FE12-D978-B6B8-FB43-59E425DEEA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BA8BDB8-0479-7774-88E4-CD5E406CB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86F77E9-D847-11BA-8713-E98C69947A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25293823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noProof="0" dirty="0">
                <a:latin typeface="Poppins SemiBold" panose="00000700000000000000" pitchFamily="50" charset="0"/>
                <a:cs typeface="Poppins SemiBold" panose="00000700000000000000" pitchFamily="50" charset="0"/>
              </a:rPr>
              <a:t>Feedback</a:t>
            </a:r>
            <a:r>
              <a:rPr kumimoji="0" lang="en-GB" sz="2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 Modifications 1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 </a:t>
            </a:r>
            <a:r>
              <a:rPr lang="en-GB" sz="2000" b="1" noProof="0" dirty="0">
                <a:latin typeface="Poppins SemiBold" panose="00000700000000000000" pitchFamily="50" charset="0"/>
                <a:cs typeface="Poppins SemiBold" panose="00000700000000000000" pitchFamily="50" charset="0"/>
              </a:rPr>
              <a:t>29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oppins SemiBold" panose="00000700000000000000" pitchFamily="50" charset="0"/>
              <a:ea typeface="+mj-ea"/>
              <a:cs typeface="Poppins SemiBold" panose="00000700000000000000" pitchFamily="50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/>
              <a:t>Whiteboards Side-by-Side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74A4259-4A62-A5BB-1094-3E61746176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651" y="1385353"/>
            <a:ext cx="9591229" cy="3519156"/>
          </a:xfrm>
        </p:spPr>
        <p:txBody>
          <a:bodyPr/>
          <a:lstStyle/>
          <a:p>
            <a:r>
              <a:rPr lang="en-GB" sz="1800" dirty="0"/>
              <a:t>2021 - feedback done in each breakout.</a:t>
            </a:r>
          </a:p>
          <a:p>
            <a:r>
              <a:rPr lang="en-GB" sz="1800" dirty="0"/>
              <a:t>Comparisons natural – relied on memory.</a:t>
            </a:r>
          </a:p>
          <a:p>
            <a:r>
              <a:rPr lang="en-GB" sz="1800" dirty="0"/>
              <a:t>One student found hard to follow – suggested placing next to correct solution.</a:t>
            </a:r>
          </a:p>
          <a:p>
            <a:r>
              <a:rPr lang="en-GB" sz="1800" dirty="0"/>
              <a:t>2022 - whiteboards from several breakouts side-by-side in main room.</a:t>
            </a:r>
          </a:p>
          <a:p>
            <a:r>
              <a:rPr lang="en-GB" sz="1800" dirty="0"/>
              <a:t>Style A - enabled comparison between the pairs – perhaps less detail as similar and visible.</a:t>
            </a:r>
          </a:p>
          <a:p>
            <a:r>
              <a:rPr lang="en-GB" sz="1800" dirty="0"/>
              <a:t>Style B - facilitated rich discussion – throughout it students hopped between boards, comparing their work.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2762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C07C0D4-FB8B-AEE6-D93E-B8E71E4C08F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latin typeface="Poppins SemiBold" panose="00000700000000000000" pitchFamily="50" charset="0"/>
                <a:cs typeface="Poppins SemiBold" panose="00000700000000000000" pitchFamily="50" charset="0"/>
              </a:rPr>
              <a:t>Background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 Title </a:t>
            </a:r>
            <a:r>
              <a:rPr lang="en-GB" sz="2000" b="1" dirty="0">
                <a:latin typeface="Poppins SemiBold" panose="00000700000000000000" pitchFamily="50" charset="0"/>
                <a:cs typeface="Poppins SemiBold" panose="00000700000000000000" pitchFamily="50" charset="0"/>
              </a:rPr>
              <a:t>3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oppins SemiBold" panose="00000700000000000000" pitchFamily="50" charset="0"/>
              <a:ea typeface="+mj-ea"/>
              <a:cs typeface="Poppins SemiBold" panose="00000700000000000000" pitchFamily="50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0DC7C87-49FC-09F3-0AFF-1C5317CCB2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8207" y="559121"/>
            <a:ext cx="5328592" cy="1069654"/>
          </a:xfrm>
        </p:spPr>
        <p:txBody>
          <a:bodyPr/>
          <a:lstStyle/>
          <a:p>
            <a:r>
              <a:rPr lang="en-GB" sz="4800" dirty="0"/>
              <a:t>Background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2A4FE12-D978-B6B8-FB43-59E425DEEA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8207" y="2431330"/>
            <a:ext cx="4824413" cy="1211984"/>
          </a:xfrm>
        </p:spPr>
        <p:txBody>
          <a:bodyPr/>
          <a:lstStyle/>
          <a:p>
            <a:r>
              <a:rPr lang="en-GB" dirty="0"/>
              <a:t>Overview of Speech in Online Tutorials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BA8BDB8-0479-7774-88E4-CD5E406CB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86F77E9-D847-11BA-8713-E98C69947A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6766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latin typeface="Poppins SemiBold" panose="00000700000000000000" pitchFamily="50" charset="0"/>
                <a:cs typeface="Poppins SemiBold" panose="00000700000000000000" pitchFamily="50" charset="0"/>
              </a:rPr>
              <a:t>Feedback Modifications 2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 </a:t>
            </a:r>
            <a:r>
              <a:rPr lang="en-GB" sz="2000" b="1" dirty="0">
                <a:latin typeface="Poppins SemiBold" panose="00000700000000000000" pitchFamily="50" charset="0"/>
                <a:cs typeface="Poppins SemiBold" panose="00000700000000000000" pitchFamily="50" charset="0"/>
              </a:rPr>
              <a:t>30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oppins SemiBold" panose="00000700000000000000" pitchFamily="50" charset="0"/>
              <a:ea typeface="+mj-ea"/>
              <a:cs typeface="Poppins SemiBold" panose="00000700000000000000" pitchFamily="50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Pointing at Content/Chance to Speak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74A4259-4A62-A5BB-1094-3E61746176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651" y="1385353"/>
            <a:ext cx="9591229" cy="3602283"/>
          </a:xfrm>
        </p:spPr>
        <p:txBody>
          <a:bodyPr/>
          <a:lstStyle/>
          <a:p>
            <a:r>
              <a:rPr lang="en-GB" sz="1800" dirty="0"/>
              <a:t>2021 - one student found feedback hard to follow - suggested pointing to the content discussed.</a:t>
            </a:r>
          </a:p>
          <a:p>
            <a:r>
              <a:rPr lang="en-GB" sz="1800" dirty="0"/>
              <a:t>2022 - planned to ask students to do this, but tutor forgot. </a:t>
            </a:r>
          </a:p>
          <a:p>
            <a:r>
              <a:rPr lang="en-GB" sz="1800" dirty="0"/>
              <a:t>No problem - possibly because in Style A content was subdivided with less per page; in Style B students said which board they were talking about. </a:t>
            </a:r>
          </a:p>
          <a:p>
            <a:endParaRPr lang="en-GB" sz="1800" dirty="0"/>
          </a:p>
          <a:p>
            <a:r>
              <a:rPr lang="en-GB" sz="1800" dirty="0"/>
              <a:t>2021 – students not always given equal chance to speak.</a:t>
            </a:r>
          </a:p>
          <a:p>
            <a:r>
              <a:rPr lang="en-GB" sz="1800" dirty="0"/>
              <a:t>2022 – balance happened quite naturally, as everyone had contributed to their pair/each board.</a:t>
            </a:r>
          </a:p>
        </p:txBody>
      </p:sp>
    </p:spTree>
    <p:extLst>
      <p:ext uri="{BB962C8B-B14F-4D97-AF65-F5344CB8AC3E}">
        <p14:creationId xmlns:p14="http://schemas.microsoft.com/office/powerpoint/2010/main" val="26306949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C07C0D4-FB8B-AEE6-D93E-B8E71E4C08F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Style</a:t>
            </a:r>
            <a:r>
              <a:rPr kumimoji="0" lang="en-GB" sz="2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 </a:t>
            </a:r>
            <a:r>
              <a:rPr lang="en-GB" sz="2000" b="1" dirty="0">
                <a:latin typeface="Poppins SemiBold" panose="00000700000000000000" pitchFamily="50" charset="0"/>
                <a:cs typeface="Poppins SemiBold" panose="00000700000000000000" pitchFamily="50" charset="0"/>
              </a:rPr>
              <a:t>C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 Title </a:t>
            </a:r>
            <a:r>
              <a:rPr lang="en-GB" sz="2000" b="1" noProof="0" dirty="0">
                <a:latin typeface="Poppins SemiBold" panose="00000700000000000000" pitchFamily="50" charset="0"/>
                <a:cs typeface="Poppins SemiBold" panose="00000700000000000000" pitchFamily="50" charset="0"/>
              </a:rPr>
              <a:t>31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oppins SemiBold" panose="00000700000000000000" pitchFamily="50" charset="0"/>
              <a:ea typeface="+mj-ea"/>
              <a:cs typeface="Poppins SemiBold" panose="00000700000000000000" pitchFamily="50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0DC7C87-49FC-09F3-0AFF-1C5317CCB2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8207" y="559121"/>
            <a:ext cx="5672294" cy="1800200"/>
          </a:xfrm>
        </p:spPr>
        <p:txBody>
          <a:bodyPr/>
          <a:lstStyle/>
          <a:p>
            <a:r>
              <a:rPr lang="en-GB" sz="4800" dirty="0"/>
              <a:t>Group Work </a:t>
            </a:r>
          </a:p>
          <a:p>
            <a:r>
              <a:rPr lang="en-GB" sz="4800" dirty="0"/>
              <a:t>Style C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2A4FE12-D978-B6B8-FB43-59E425DEEA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BA8BDB8-0479-7774-88E4-CD5E406CB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86F77E9-D847-11BA-8713-E98C69947A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37097872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noProof="0" dirty="0">
                <a:latin typeface="Poppins SemiBold" panose="00000700000000000000" pitchFamily="50" charset="0"/>
                <a:cs typeface="Poppins SemiBold" panose="00000700000000000000" pitchFamily="50" charset="0"/>
              </a:rPr>
              <a:t>Style C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 </a:t>
            </a:r>
            <a:r>
              <a:rPr lang="en-GB" sz="2000" b="1" dirty="0">
                <a:latin typeface="Poppins SemiBold" panose="00000700000000000000" pitchFamily="50" charset="0"/>
                <a:cs typeface="Poppins SemiBold" panose="00000700000000000000" pitchFamily="50" charset="0"/>
              </a:rPr>
              <a:t>Outline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 </a:t>
            </a:r>
            <a:r>
              <a:rPr lang="en-GB" sz="2000" b="1" noProof="0" dirty="0">
                <a:latin typeface="Poppins SemiBold" panose="00000700000000000000" pitchFamily="50" charset="0"/>
                <a:cs typeface="Poppins SemiBold" panose="00000700000000000000" pitchFamily="50" charset="0"/>
              </a:rPr>
              <a:t>32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oppins SemiBold" panose="00000700000000000000" pitchFamily="50" charset="0"/>
              <a:ea typeface="+mj-ea"/>
              <a:cs typeface="Poppins SemiBold" panose="00000700000000000000" pitchFamily="50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Style C Outline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74A4259-4A62-A5BB-1094-3E61746176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651" y="1672736"/>
            <a:ext cx="9591229" cy="2681550"/>
          </a:xfrm>
        </p:spPr>
        <p:txBody>
          <a:bodyPr/>
          <a:lstStyle/>
          <a:p>
            <a:r>
              <a:rPr lang="en-GB" sz="1800" dirty="0"/>
              <a:t>In plenary, solving a long problem with several parts.</a:t>
            </a:r>
          </a:p>
          <a:p>
            <a:r>
              <a:rPr lang="en-GB" sz="1800" dirty="0"/>
              <a:t>Tutor provides structure, breaking parts down further, and gives key pointers.</a:t>
            </a:r>
          </a:p>
          <a:p>
            <a:r>
              <a:rPr lang="en-GB" sz="1800" dirty="0"/>
              <a:t>A different student answers each part – mix of verbal and writing down in shared OneNote Notebook. </a:t>
            </a:r>
          </a:p>
          <a:p>
            <a:r>
              <a:rPr lang="en-GB" sz="1800" dirty="0"/>
              <a:t>Used with Group 1 in 2021 (5 students) and in 2022 (4 students).</a:t>
            </a:r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241361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noProof="0" dirty="0">
                <a:latin typeface="Poppins SemiBold" panose="00000700000000000000" pitchFamily="50" charset="0"/>
                <a:cs typeface="Poppins SemiBold" panose="00000700000000000000" pitchFamily="50" charset="0"/>
              </a:rPr>
              <a:t>Style C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 </a:t>
            </a:r>
            <a:r>
              <a:rPr lang="en-GB" sz="2000" b="1" dirty="0">
                <a:latin typeface="Poppins SemiBold" panose="00000700000000000000" pitchFamily="50" charset="0"/>
                <a:cs typeface="Poppins SemiBold" panose="00000700000000000000" pitchFamily="50" charset="0"/>
              </a:rPr>
              <a:t>Interaction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 </a:t>
            </a:r>
            <a:r>
              <a:rPr lang="en-GB" sz="2000" b="1" dirty="0">
                <a:latin typeface="Poppins SemiBold" panose="00000700000000000000" pitchFamily="50" charset="0"/>
                <a:cs typeface="Poppins SemiBold" panose="00000700000000000000" pitchFamily="50" charset="0"/>
              </a:rPr>
              <a:t>33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oppins SemiBold" panose="00000700000000000000" pitchFamily="50" charset="0"/>
              <a:ea typeface="+mj-ea"/>
              <a:cs typeface="Poppins SemiBold" panose="00000700000000000000" pitchFamily="50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Style C: Interaction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74A4259-4A62-A5BB-1094-3E61746176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651" y="1058386"/>
            <a:ext cx="9591229" cy="3893623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sz="1800" dirty="0"/>
              <a:t>Interaction could be quite tutor-mediated, because of design.</a:t>
            </a:r>
          </a:p>
          <a:p>
            <a:r>
              <a:rPr lang="en-GB" sz="1800" dirty="0"/>
              <a:t>2021 - interaction became richer towards end.</a:t>
            </a:r>
          </a:p>
          <a:p>
            <a:r>
              <a:rPr lang="en-GB" sz="1800" dirty="0"/>
              <a:t>2022 - richest interaction, true teamwork, was near start.</a:t>
            </a:r>
          </a:p>
          <a:p>
            <a:r>
              <a:rPr lang="en-GB" sz="1800" dirty="0"/>
              <a:t>Overall interaction was richer in 2022 – perhaps because those students had worked together more before Style C. </a:t>
            </a:r>
          </a:p>
          <a:p>
            <a:r>
              <a:rPr lang="en-GB" sz="1800" dirty="0"/>
              <a:t>2022 – towards end one student dominated – mainly by pasting in prepared answers – two then took part much less. </a:t>
            </a:r>
          </a:p>
          <a:p>
            <a:r>
              <a:rPr lang="en-GB" sz="1800" dirty="0"/>
              <a:t>This dominance was seen when parts did not break down so easily into subparts, and involved larger leaps, so it is suggested to avoid this. </a:t>
            </a:r>
          </a:p>
        </p:txBody>
      </p:sp>
    </p:spTree>
    <p:extLst>
      <p:ext uri="{BB962C8B-B14F-4D97-AF65-F5344CB8AC3E}">
        <p14:creationId xmlns:p14="http://schemas.microsoft.com/office/powerpoint/2010/main" val="10717538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noProof="0" dirty="0">
                <a:latin typeface="Poppins SemiBold" panose="00000700000000000000" pitchFamily="50" charset="0"/>
                <a:cs typeface="Poppins SemiBold" panose="00000700000000000000" pitchFamily="50" charset="0"/>
              </a:rPr>
              <a:t>Style C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 </a:t>
            </a:r>
            <a:r>
              <a:rPr lang="en-GB" sz="2000" b="1" dirty="0">
                <a:latin typeface="Poppins SemiBold" panose="00000700000000000000" pitchFamily="50" charset="0"/>
                <a:cs typeface="Poppins SemiBold" panose="00000700000000000000" pitchFamily="50" charset="0"/>
              </a:rPr>
              <a:t>Problem Structure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 </a:t>
            </a:r>
            <a:r>
              <a:rPr lang="en-GB" sz="2000" b="1" dirty="0">
                <a:latin typeface="Poppins SemiBold" panose="00000700000000000000" pitchFamily="50" charset="0"/>
                <a:cs typeface="Poppins SemiBold" panose="00000700000000000000" pitchFamily="50" charset="0"/>
              </a:rPr>
              <a:t>34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oppins SemiBold" panose="00000700000000000000" pitchFamily="50" charset="0"/>
              <a:ea typeface="+mj-ea"/>
              <a:cs typeface="Poppins SemiBold" panose="00000700000000000000" pitchFamily="50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Style C: Problem Structure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74A4259-4A62-A5BB-1094-3E61746176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651" y="1603067"/>
            <a:ext cx="9591229" cy="2934098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/>
              <a:t>Effect of Tutor’s Structure/Pointers</a:t>
            </a:r>
          </a:p>
          <a:p>
            <a:r>
              <a:rPr lang="en-GB" sz="1800" dirty="0"/>
              <a:t>2021 - students worked within structure and made use of pointers.</a:t>
            </a:r>
          </a:p>
          <a:p>
            <a:r>
              <a:rPr lang="en-GB" sz="1800" dirty="0"/>
              <a:t>2022 – tutor had to do less, as students were more pro-active. </a:t>
            </a:r>
          </a:p>
          <a:p>
            <a:pPr marL="0" indent="0">
              <a:buNone/>
            </a:pPr>
            <a:r>
              <a:rPr lang="en-GB" sz="1800" dirty="0"/>
              <a:t>Building on Previous Work</a:t>
            </a:r>
          </a:p>
          <a:p>
            <a:r>
              <a:rPr lang="en-GB" sz="1800" dirty="0"/>
              <a:t>The way Problem parts built on previous ones meant students were always building upon others’ work. </a:t>
            </a:r>
          </a:p>
          <a:p>
            <a:r>
              <a:rPr lang="en-GB" sz="1800" dirty="0"/>
              <a:t>This means the process was more collaborative than the interaction alone would  suggest.</a:t>
            </a:r>
          </a:p>
        </p:txBody>
      </p:sp>
    </p:spTree>
    <p:extLst>
      <p:ext uri="{BB962C8B-B14F-4D97-AF65-F5344CB8AC3E}">
        <p14:creationId xmlns:p14="http://schemas.microsoft.com/office/powerpoint/2010/main" val="36520944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noProof="0" dirty="0">
                <a:latin typeface="Poppins SemiBold" panose="00000700000000000000" pitchFamily="50" charset="0"/>
                <a:cs typeface="Poppins SemiBold" panose="00000700000000000000" pitchFamily="50" charset="0"/>
              </a:rPr>
              <a:t>Style C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 </a:t>
            </a:r>
            <a:r>
              <a:rPr lang="en-GB" sz="2000" b="1" dirty="0">
                <a:latin typeface="Poppins SemiBold" panose="00000700000000000000" pitchFamily="50" charset="0"/>
                <a:cs typeface="Poppins SemiBold" panose="00000700000000000000" pitchFamily="50" charset="0"/>
              </a:rPr>
              <a:t>Other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 </a:t>
            </a:r>
            <a:r>
              <a:rPr lang="en-GB" sz="2000" b="1" noProof="0" dirty="0">
                <a:latin typeface="Poppins SemiBold" panose="00000700000000000000" pitchFamily="50" charset="0"/>
                <a:cs typeface="Poppins SemiBold" panose="00000700000000000000" pitchFamily="50" charset="0"/>
              </a:rPr>
              <a:t>35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oppins SemiBold" panose="00000700000000000000" pitchFamily="50" charset="0"/>
              <a:ea typeface="+mj-ea"/>
              <a:cs typeface="Poppins SemiBold" panose="00000700000000000000" pitchFamily="50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Style C: Other Issues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74A4259-4A62-A5BB-1094-3E61746176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7945" y="1278474"/>
            <a:ext cx="9591229" cy="4944195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/>
              <a:t>Talking/Writing</a:t>
            </a:r>
          </a:p>
          <a:p>
            <a:r>
              <a:rPr lang="en-GB" sz="1800" dirty="0"/>
              <a:t>Students almost never talk </a:t>
            </a:r>
            <a:r>
              <a:rPr lang="en-GB" sz="1800" i="1" dirty="0"/>
              <a:t>while</a:t>
            </a:r>
            <a:r>
              <a:rPr lang="en-GB" sz="1800" dirty="0"/>
              <a:t> sketching or writing.</a:t>
            </a:r>
          </a:p>
          <a:p>
            <a:r>
              <a:rPr lang="en-GB" sz="1800" dirty="0"/>
              <a:t>Amount of detail needed appears to determine whether they speak or write first.</a:t>
            </a:r>
          </a:p>
          <a:p>
            <a:pPr marL="0" indent="0">
              <a:buNone/>
            </a:pPr>
            <a:r>
              <a:rPr lang="en-GB" sz="1800" dirty="0"/>
              <a:t>Updating Delay</a:t>
            </a:r>
          </a:p>
          <a:p>
            <a:r>
              <a:rPr lang="en-GB" sz="1800" dirty="0"/>
              <a:t>2021 &amp; 2022 - one student whose writing took around a minute to appear on Notebook as viewed by others. </a:t>
            </a:r>
          </a:p>
          <a:p>
            <a:r>
              <a:rPr lang="en-GB" sz="1800" dirty="0"/>
              <a:t>Conversations usually covered gap – but did slow down the session.</a:t>
            </a:r>
          </a:p>
          <a:p>
            <a:r>
              <a:rPr lang="en-GB" sz="1800" dirty="0"/>
              <a:t>Time also taken for students to write/sketch – in 2021 at times group sat in silence, whereas in 2022 gap covered by speech.</a:t>
            </a:r>
          </a:p>
          <a:p>
            <a:r>
              <a:rPr lang="en-GB" sz="1800" dirty="0"/>
              <a:t>Suggest covering such silence with discussion – promote more lively atmosphere.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05682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noProof="0" dirty="0">
                <a:latin typeface="Poppins SemiBold" panose="00000700000000000000" pitchFamily="50" charset="0"/>
                <a:cs typeface="Poppins SemiBold" panose="00000700000000000000" pitchFamily="50" charset="0"/>
              </a:rPr>
              <a:t>Style C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 </a:t>
            </a:r>
            <a:r>
              <a:rPr lang="en-GB" sz="2000" b="1" dirty="0">
                <a:latin typeface="Poppins SemiBold" panose="00000700000000000000" pitchFamily="50" charset="0"/>
                <a:cs typeface="Poppins SemiBold" panose="00000700000000000000" pitchFamily="50" charset="0"/>
              </a:rPr>
              <a:t>Tutor Speech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 </a:t>
            </a:r>
            <a:r>
              <a:rPr lang="en-GB" sz="2000" b="1" dirty="0">
                <a:latin typeface="Poppins SemiBold" panose="00000700000000000000" pitchFamily="50" charset="0"/>
                <a:cs typeface="Poppins SemiBold" panose="00000700000000000000" pitchFamily="50" charset="0"/>
              </a:rPr>
              <a:t>36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oppins SemiBold" panose="00000700000000000000" pitchFamily="50" charset="0"/>
              <a:ea typeface="+mj-ea"/>
              <a:cs typeface="Poppins SemiBold" panose="00000700000000000000" pitchFamily="50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Style C: Tutor Speech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74A4259-4A62-A5BB-1094-3E61746176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651" y="1132805"/>
            <a:ext cx="9591229" cy="268154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  <a:p>
            <a:r>
              <a:rPr lang="en-GB" sz="1800" dirty="0"/>
              <a:t>2021 – impression of tutor talking a lot – much was useful, some less so.</a:t>
            </a:r>
          </a:p>
          <a:p>
            <a:r>
              <a:rPr lang="en-GB" sz="1800" dirty="0"/>
              <a:t>Recommend pasting Problem parts into Notebook beforehand, so tutor does not talk while writing them in. </a:t>
            </a:r>
          </a:p>
          <a:p>
            <a:r>
              <a:rPr lang="en-GB" sz="1800" dirty="0"/>
              <a:t>2021 – tutor often described changes on screen; rarely done in 2022, though not conscious decision. </a:t>
            </a:r>
          </a:p>
          <a:p>
            <a:r>
              <a:rPr lang="en-GB" sz="1800" dirty="0"/>
              <a:t>Generally more student centred if tutor does not do this.</a:t>
            </a:r>
          </a:p>
        </p:txBody>
      </p:sp>
    </p:spTree>
    <p:extLst>
      <p:ext uri="{BB962C8B-B14F-4D97-AF65-F5344CB8AC3E}">
        <p14:creationId xmlns:p14="http://schemas.microsoft.com/office/powerpoint/2010/main" val="19790117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186C0-E096-3423-EBBB-2AF0A644763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</a:t>
            </a:r>
            <a:r>
              <a:rPr lang="en-GB" sz="2000" b="1" noProof="0" dirty="0">
                <a:latin typeface="Poppins SemiBold" panose="00000700000000000000" pitchFamily="50" charset="0"/>
                <a:cs typeface="Poppins SemiBold" panose="00000700000000000000" pitchFamily="50" charset="0"/>
              </a:rPr>
              <a:t>39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oppins SemiBold" panose="00000700000000000000" pitchFamily="50" charset="0"/>
              <a:ea typeface="+mj-ea"/>
              <a:cs typeface="Poppins SemiBold" panose="00000700000000000000" pitchFamily="50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5AF888-6AEC-BE02-D3D9-34B614D3DC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3391480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06E5B-D0A2-FD17-12DB-3E8FFA263BF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</a:t>
            </a:r>
            <a:r>
              <a:rPr lang="en-GB" sz="2000" b="1" noProof="0" dirty="0">
                <a:latin typeface="Poppins SemiBold" panose="00000700000000000000" pitchFamily="50" charset="0"/>
                <a:cs typeface="Poppins SemiBold" panose="00000700000000000000" pitchFamily="50" charset="0"/>
              </a:rPr>
              <a:t>40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oppins SemiBold" panose="00000700000000000000" pitchFamily="50" charset="0"/>
              <a:ea typeface="+mj-ea"/>
              <a:cs typeface="Poppins SemiBold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721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latin typeface="Poppins SemiBold" panose="00000700000000000000" pitchFamily="50" charset="0"/>
                <a:cs typeface="Poppins SemiBold" panose="00000700000000000000" pitchFamily="50" charset="0"/>
              </a:rPr>
              <a:t>Literature 1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 4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Literature on Speech in Online Tutorials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74A4259-4A62-A5BB-1094-3E61746176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651" y="1385353"/>
            <a:ext cx="9591229" cy="3659161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/>
              <a:t>Sequence of studies (</a:t>
            </a:r>
            <a:r>
              <a:rPr lang="en-GB" sz="1800" dirty="0" err="1"/>
              <a:t>Kear</a:t>
            </a:r>
            <a:r>
              <a:rPr lang="en-GB" sz="1800" dirty="0"/>
              <a:t> et al (2012), Lowe et al (2016), Butler et al (2018), Campbell et al (2019), Rogers et al (2019) ) suggests few students speak in OU online STEM tutorials.</a:t>
            </a:r>
          </a:p>
          <a:p>
            <a:r>
              <a:rPr lang="en-GB" sz="1800" dirty="0"/>
              <a:t>Speech did occur in the early small-group tutorials.</a:t>
            </a:r>
          </a:p>
          <a:p>
            <a:r>
              <a:rPr lang="en-GB" sz="1800" dirty="0"/>
              <a:t>More recently emphasis moved away from speech, towards text chat.</a:t>
            </a:r>
          </a:p>
          <a:p>
            <a:endParaRPr lang="en-GB" sz="1800" dirty="0"/>
          </a:p>
          <a:p>
            <a:r>
              <a:rPr lang="en-GB" sz="1800" dirty="0"/>
              <a:t>However, students do speak in online individual support sessions (ISS).</a:t>
            </a:r>
          </a:p>
          <a:p>
            <a:r>
              <a:rPr lang="en-GB" sz="1800" dirty="0"/>
              <a:t>This project - ideas from ISS used to design group sessions.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3840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latin typeface="Poppins SemiBold" panose="00000700000000000000" pitchFamily="50" charset="0"/>
                <a:cs typeface="Poppins SemiBold" panose="00000700000000000000" pitchFamily="50" charset="0"/>
              </a:rPr>
              <a:t>Literature 2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 5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Literature on Online Teaching During Pandemic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74A4259-4A62-A5BB-1094-3E61746176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651" y="1385353"/>
            <a:ext cx="9591229" cy="3804164"/>
          </a:xfrm>
        </p:spPr>
        <p:txBody>
          <a:bodyPr/>
          <a:lstStyle/>
          <a:p>
            <a:r>
              <a:rPr lang="en-GB" sz="1800" dirty="0"/>
              <a:t>Sudden move online of teaching and support provided new information on online Maths sessions.</a:t>
            </a:r>
          </a:p>
          <a:p>
            <a:r>
              <a:rPr lang="en-GB" sz="1800" dirty="0" err="1"/>
              <a:t>Hodds</a:t>
            </a:r>
            <a:r>
              <a:rPr lang="en-GB" sz="1800" dirty="0"/>
              <a:t> (2020), </a:t>
            </a:r>
            <a:r>
              <a:rPr lang="en-GB" sz="1800" dirty="0" err="1"/>
              <a:t>Hodds</a:t>
            </a:r>
            <a:r>
              <a:rPr lang="en-GB" sz="1800" dirty="0"/>
              <a:t> and Lawson (2021), Mullen et al (2021), Johns and Mills (2021) document this move and discuss its possible future impact.</a:t>
            </a:r>
          </a:p>
          <a:p>
            <a:endParaRPr lang="en-GB" sz="1800" dirty="0"/>
          </a:p>
          <a:p>
            <a:r>
              <a:rPr lang="en-GB" sz="1800" dirty="0"/>
              <a:t>Project drew on sources on small-group teaching online, available at early stage (Bailey et al (2021), Docherty (2021), </a:t>
            </a:r>
            <a:r>
              <a:rPr lang="en-GB" sz="1800" dirty="0" err="1"/>
              <a:t>Giansiracusa</a:t>
            </a:r>
            <a:r>
              <a:rPr lang="en-GB" sz="1800" dirty="0"/>
              <a:t> (2021), </a:t>
            </a:r>
            <a:r>
              <a:rPr lang="en-GB" sz="1800" dirty="0" err="1"/>
              <a:t>Jaggi</a:t>
            </a:r>
            <a:r>
              <a:rPr lang="en-GB" sz="1800" dirty="0"/>
              <a:t> (2021), O’Hagan (2021), Santos &amp; </a:t>
            </a:r>
            <a:r>
              <a:rPr lang="en-GB" sz="1800" dirty="0" err="1"/>
              <a:t>Butorac</a:t>
            </a:r>
            <a:r>
              <a:rPr lang="en-GB" sz="1800" dirty="0"/>
              <a:t> (2020).</a:t>
            </a:r>
          </a:p>
          <a:p>
            <a:r>
              <a:rPr lang="en-GB" sz="1800" dirty="0"/>
              <a:t>Related sources describe student behaviour (Docherty (2021a), </a:t>
            </a:r>
            <a:r>
              <a:rPr lang="en-GB" sz="1800" dirty="0" err="1"/>
              <a:t>Giansiracusa</a:t>
            </a:r>
            <a:r>
              <a:rPr lang="en-GB" sz="1800" dirty="0"/>
              <a:t> (2021a), O’Hagan (2021a), Santos (2021a)). </a:t>
            </a:r>
          </a:p>
        </p:txBody>
      </p:sp>
    </p:spTree>
    <p:extLst>
      <p:ext uri="{BB962C8B-B14F-4D97-AF65-F5344CB8AC3E}">
        <p14:creationId xmlns:p14="http://schemas.microsoft.com/office/powerpoint/2010/main" val="3143885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latin typeface="Poppins SemiBold" panose="00000700000000000000" pitchFamily="50" charset="0"/>
                <a:cs typeface="Poppins SemiBold" panose="00000700000000000000" pitchFamily="50" charset="0"/>
              </a:rPr>
              <a:t>References 1 6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oppins SemiBold" panose="00000700000000000000" pitchFamily="50" charset="0"/>
              <a:ea typeface="+mj-ea"/>
              <a:cs typeface="Poppins SemiBold" panose="00000700000000000000" pitchFamily="50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References 1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74A4259-4A62-A5BB-1094-3E61746176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6108" y="1385353"/>
            <a:ext cx="9591229" cy="3930316"/>
          </a:xfrm>
        </p:spPr>
        <p:txBody>
          <a:bodyPr/>
          <a:lstStyle/>
          <a:p>
            <a:r>
              <a:rPr lang="en-GB" sz="1200" dirty="0"/>
              <a:t>Toby Bailey, George Kinnear, Steven O'Hagan, Ruth Reynolds &amp; Reuben Wheeler (2021) “A Model for Focussed Small-group Workshops in Mathematics.” OSF Preprints. January 5. doi:10.31219/osf.io/s932g. Retrieved 30th March 2021.</a:t>
            </a:r>
          </a:p>
          <a:p>
            <a:r>
              <a:rPr lang="en-GB" sz="1200" dirty="0"/>
              <a:t>Butler, D., Cook, L. &amp; Haley-</a:t>
            </a:r>
            <a:r>
              <a:rPr lang="en-GB" sz="1200" dirty="0" err="1"/>
              <a:t>Mirnar</a:t>
            </a:r>
            <a:r>
              <a:rPr lang="en-GB" sz="1200" dirty="0"/>
              <a:t>, V. (2018) Achieving student centred facilitation in online synchronous tutorials. </a:t>
            </a:r>
            <a:r>
              <a:rPr lang="en-GB" sz="1200" dirty="0" err="1"/>
              <a:t>eSTEeM</a:t>
            </a:r>
            <a:r>
              <a:rPr lang="en-GB" sz="1200" dirty="0"/>
              <a:t> Final Report (PDF) Retrieved 6 April 2020.</a:t>
            </a:r>
          </a:p>
          <a:p>
            <a:r>
              <a:rPr lang="en-GB" sz="1200" dirty="0"/>
              <a:t>Anne Campbell, Anne-Marie </a:t>
            </a:r>
            <a:r>
              <a:rPr lang="en-GB" sz="1200" dirty="0" err="1"/>
              <a:t>Gallen</a:t>
            </a:r>
            <a:r>
              <a:rPr lang="en-GB" sz="1200" dirty="0"/>
              <a:t>, Mark H. Jones &amp; Ann Walsh (2019) The perceptions of STEM tutors on the role of tutorials in distance learning, Open Learning: The Journal of Open, Distance and e-Learning, 34:1, 89-102, DOI: 10.1080/02680513.2018.1544488</a:t>
            </a:r>
          </a:p>
          <a:p>
            <a:r>
              <a:rPr lang="en-GB" sz="1200" dirty="0"/>
              <a:t>Docherty, P. (2021), Peer Instruction in Online Synchronous Sessions in a Calculus Course, Teaching and Learning Mathematics Online workshop, 17 March 2021.</a:t>
            </a:r>
          </a:p>
          <a:p>
            <a:r>
              <a:rPr lang="en-GB" sz="1200" dirty="0"/>
              <a:t>Docherty, P. (2021a), Heriot-Watt University, Email Communication 7th May 2021.</a:t>
            </a:r>
          </a:p>
          <a:p>
            <a:r>
              <a:rPr lang="en-GB" sz="1200" dirty="0" err="1"/>
              <a:t>Giansiracusa</a:t>
            </a:r>
            <a:r>
              <a:rPr lang="en-GB" sz="1200" dirty="0"/>
              <a:t>, J. (2021), Fostering Community and Flipped Classrooms, Teaching and Learning Mathematics Online Workshop, 17 March 2021.</a:t>
            </a:r>
          </a:p>
          <a:p>
            <a:r>
              <a:rPr lang="en-GB" sz="1200" dirty="0" err="1"/>
              <a:t>Giansiracusa</a:t>
            </a:r>
            <a:r>
              <a:rPr lang="en-GB" sz="1200" dirty="0"/>
              <a:t>, J. (2021a), Swansea University, Email Communication 27th May 2021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137416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latin typeface="Poppins SemiBold" panose="00000700000000000000" pitchFamily="50" charset="0"/>
                <a:cs typeface="Poppins SemiBold" panose="00000700000000000000" pitchFamily="50" charset="0"/>
              </a:rPr>
              <a:t>References 2 7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oppins SemiBold" panose="00000700000000000000" pitchFamily="50" charset="0"/>
              <a:ea typeface="+mj-ea"/>
              <a:cs typeface="Poppins SemiBold" panose="00000700000000000000" pitchFamily="50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References 2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30082917-C791-819B-FED5-4446E2C1CA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2222" y="1385353"/>
            <a:ext cx="9590087" cy="3994484"/>
          </a:xfrm>
        </p:spPr>
        <p:txBody>
          <a:bodyPr/>
          <a:lstStyle/>
          <a:p>
            <a:r>
              <a:rPr lang="en-GB" sz="1200" dirty="0"/>
              <a:t>Gilbert, H., </a:t>
            </a:r>
            <a:r>
              <a:rPr lang="en-GB" sz="1200" dirty="0" err="1"/>
              <a:t>Hodds</a:t>
            </a:r>
            <a:r>
              <a:rPr lang="en-GB" sz="1200" dirty="0"/>
              <a:t>, M &amp; Lawson, D. (2021) ‘Everyone seems to be agreeing at the minute that face-to-face is the way forward’: practitioners’ perspectives on post-pandemic mathematics and statistics support. Teaching Mathematics and its Applications: An International Journal of the IMA (2021) 40, 296-316. </a:t>
            </a:r>
          </a:p>
          <a:p>
            <a:r>
              <a:rPr lang="en-GB" sz="1200" dirty="0" err="1"/>
              <a:t>Heins</a:t>
            </a:r>
            <a:r>
              <a:rPr lang="en-GB" sz="1200" dirty="0"/>
              <a:t>, B., </a:t>
            </a:r>
            <a:r>
              <a:rPr lang="en-GB" sz="1200" dirty="0" err="1"/>
              <a:t>Duensing</a:t>
            </a:r>
            <a:r>
              <a:rPr lang="en-GB" sz="1200" dirty="0"/>
              <a:t>, A., Stickler, U. &amp; </a:t>
            </a:r>
            <a:r>
              <a:rPr lang="en-GB" sz="1200" dirty="0" err="1"/>
              <a:t>Batsone</a:t>
            </a:r>
            <a:r>
              <a:rPr lang="en-GB" sz="1200" dirty="0"/>
              <a:t>, C. (2007), Spoken interaction in online and face-to-face language tutorials, Computer Assisted Language Learning, 20:3, 279-295, DOI: 10.1080/09588220701489440 </a:t>
            </a:r>
          </a:p>
          <a:p>
            <a:r>
              <a:rPr lang="en-GB" sz="1200" dirty="0" err="1"/>
              <a:t>Hodds</a:t>
            </a:r>
            <a:r>
              <a:rPr lang="en-GB" sz="1200" dirty="0"/>
              <a:t>, M. (2020) A report into the changes in Mathematics and Statistics support practices due to Covid-19. Report from the Sigma Network, June 2020. Accessed 26th January 2021.</a:t>
            </a:r>
          </a:p>
          <a:p>
            <a:r>
              <a:rPr lang="en-GB" sz="1200" dirty="0" err="1"/>
              <a:t>Jaggi</a:t>
            </a:r>
            <a:r>
              <a:rPr lang="en-GB" sz="1200" dirty="0"/>
              <a:t>, S. (2020), Fully-flipped fully-online classes: Leveraging incentives to create online communities of learning, Teaching and Learning Mathematics Online Workshop, 3rd September 2020. Viewed 24th March 2021.</a:t>
            </a:r>
          </a:p>
          <a:p>
            <a:r>
              <a:rPr lang="en-GB" sz="1200" dirty="0"/>
              <a:t>Johns, C. &amp; Mills, M. (2021) Online mathematics tutoring during the COVID-19 pandemic: recommendations for best practices. PRIMUS, 31, 99 – 117.</a:t>
            </a:r>
          </a:p>
          <a:p>
            <a:r>
              <a:rPr lang="en-GB" sz="1200" dirty="0" err="1"/>
              <a:t>Kear</a:t>
            </a:r>
            <a:r>
              <a:rPr lang="en-GB" sz="1200" dirty="0"/>
              <a:t>, K., </a:t>
            </a:r>
            <a:r>
              <a:rPr lang="en-GB" sz="1200" dirty="0" err="1"/>
              <a:t>Chetwynd</a:t>
            </a:r>
            <a:r>
              <a:rPr lang="en-GB" sz="1200" dirty="0"/>
              <a:t>, F., Williams, J., &amp; </a:t>
            </a:r>
            <a:r>
              <a:rPr lang="en-GB" sz="1200" dirty="0" err="1"/>
              <a:t>Donelan</a:t>
            </a:r>
            <a:r>
              <a:rPr lang="en-GB" sz="1200" dirty="0"/>
              <a:t>, H. (2012), Web conferencing for synchronous online tutorials: Perspectives of tutors using a new medium, Computers &amp; Education, 58(2021), 953 – 963.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8600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latin typeface="Poppins SemiBold" panose="00000700000000000000" pitchFamily="50" charset="0"/>
                <a:cs typeface="Poppins SemiBold" panose="00000700000000000000" pitchFamily="50" charset="0"/>
              </a:rPr>
              <a:t>References 3 8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oppins SemiBold" panose="00000700000000000000" pitchFamily="50" charset="0"/>
              <a:ea typeface="+mj-ea"/>
              <a:cs typeface="Poppins SemiBold" panose="00000700000000000000" pitchFamily="50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26EB4E-0D24-5721-332F-FFE9FCCA23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References 3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30082917-C791-819B-FED5-4446E2C1CA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2222" y="1385353"/>
            <a:ext cx="9590087" cy="3561682"/>
          </a:xfrm>
        </p:spPr>
        <p:txBody>
          <a:bodyPr/>
          <a:lstStyle/>
          <a:p>
            <a:r>
              <a:rPr lang="en-GB" sz="1200" dirty="0"/>
              <a:t>Lowe, T., </a:t>
            </a:r>
            <a:r>
              <a:rPr lang="en-GB" sz="1200" dirty="0" err="1"/>
              <a:t>Mestel</a:t>
            </a:r>
            <a:r>
              <a:rPr lang="en-GB" sz="1200" dirty="0"/>
              <a:t>, B., &amp; Williams, G. (2016). Perceptions of online tutorials for distance learning in mathematics and computing. Research in Learning Technology, 24(1), 30630.</a:t>
            </a:r>
          </a:p>
          <a:p>
            <a:r>
              <a:rPr lang="en-GB" sz="1200" dirty="0"/>
              <a:t>Mullen, C., Pettigrew, J., Cronin, A., </a:t>
            </a:r>
            <a:r>
              <a:rPr lang="en-GB" sz="1200" dirty="0" err="1"/>
              <a:t>Rylands</a:t>
            </a:r>
            <a:r>
              <a:rPr lang="en-GB" sz="1200" dirty="0"/>
              <a:t>, L. &amp; Shearman, D. (2021) Mathematics is different: student and tutor perspectives from Ireland and Australia on online support during COVID-19, Teaching Mathematics and its Applications: An International Journal of the IMA (2021) 40, 332-355.</a:t>
            </a:r>
          </a:p>
          <a:p>
            <a:r>
              <a:rPr lang="en-GB" sz="1200" dirty="0"/>
              <a:t>O’Hagan, S. (2021), A Model for Small-Group Tutorials, Teaching and Learning Mathematics Online Workshop, 5th January 2021. Viewed 25th March 2021. </a:t>
            </a:r>
          </a:p>
          <a:p>
            <a:r>
              <a:rPr lang="en-GB" sz="1200" dirty="0"/>
              <a:t>O’Hagan, S. (2021a), University of Edinburgh, Email Communication, 6th May 2021.</a:t>
            </a:r>
          </a:p>
          <a:p>
            <a:r>
              <a:rPr lang="en-GB" sz="1200" dirty="0"/>
              <a:t>Rogers, K.S., Thomas, C., &amp; Holmes, H. (2019) Final project report for </a:t>
            </a:r>
            <a:r>
              <a:rPr lang="en-GB" sz="1200" dirty="0" err="1"/>
              <a:t>eSTEeM</a:t>
            </a:r>
            <a:r>
              <a:rPr lang="en-GB" sz="1200" dirty="0"/>
              <a:t> project: Active learning in synchronous online tuition: increasing student interaction. Retrieved 19th November 2019.</a:t>
            </a:r>
          </a:p>
          <a:p>
            <a:r>
              <a:rPr lang="en-GB" sz="1200" dirty="0"/>
              <a:t>Santos, S. &amp; </a:t>
            </a:r>
            <a:r>
              <a:rPr lang="en-GB" sz="1200" dirty="0" err="1"/>
              <a:t>Butorac</a:t>
            </a:r>
            <a:r>
              <a:rPr lang="en-GB" sz="1200" dirty="0"/>
              <a:t>, B. (2020), ‘Switching On’ Online, Teaching and Learning Mathematics Online Workshop, 3rd September 2020. Viewed 23rd March 2021.</a:t>
            </a:r>
          </a:p>
          <a:p>
            <a:r>
              <a:rPr lang="en-GB" sz="1200" dirty="0"/>
              <a:t>Santos, S. (2021), Kings College London, Email Communication 4th June 2021.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0836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C07C0D4-FB8B-AEE6-D93E-B8E71E4C08F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latin typeface="Poppins SemiBold" panose="00000700000000000000" pitchFamily="50" charset="0"/>
                <a:cs typeface="Poppins SemiBold" panose="00000700000000000000" pitchFamily="50" charset="0"/>
              </a:rPr>
              <a:t>Individual Support to Group Sessions Title 9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oppins SemiBold" panose="00000700000000000000" pitchFamily="50" charset="0"/>
              <a:ea typeface="+mj-ea"/>
              <a:cs typeface="Poppins SemiBold" panose="00000700000000000000" pitchFamily="50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0DC7C87-49FC-09F3-0AFF-1C5317CCB2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8207" y="559121"/>
            <a:ext cx="5672294" cy="2041204"/>
          </a:xfrm>
        </p:spPr>
        <p:txBody>
          <a:bodyPr/>
          <a:lstStyle/>
          <a:p>
            <a:r>
              <a:rPr lang="en-GB" sz="4800" dirty="0"/>
              <a:t>Individual Support to Group Sessions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2A4FE12-D978-B6B8-FB43-59E425DEEA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8207" y="2700338"/>
            <a:ext cx="4824413" cy="2170426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BA8BDB8-0479-7774-88E4-CD5E406CB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86F77E9-D847-11BA-8713-E98C69947A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801512979"/>
      </p:ext>
    </p:extLst>
  </p:cSld>
  <p:clrMapOvr>
    <a:masterClrMapping/>
  </p:clrMapOvr>
</p:sld>
</file>

<file path=ppt/theme/theme1.xml><?xml version="1.0" encoding="utf-8"?>
<a:theme xmlns:a="http://schemas.openxmlformats.org/drawingml/2006/main" name="Cover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Custom 7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94E85A0E-8E0A-45F9-81BA-B6ED124559CC}"/>
    </a:ext>
  </a:extLst>
</a:theme>
</file>

<file path=ppt/theme/theme2.xml><?xml version="1.0" encoding="utf-8"?>
<a:theme xmlns:a="http://schemas.openxmlformats.org/drawingml/2006/main" name="Contents Slide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4BB12A69-2195-4393-8DC0-EB9EE8397D91}"/>
    </a:ext>
  </a:extLst>
</a:theme>
</file>

<file path=ppt/theme/theme3.xml><?xml version="1.0" encoding="utf-8"?>
<a:theme xmlns:a="http://schemas.openxmlformats.org/drawingml/2006/main" name="Chapter Headings / Divider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E6697964-0098-45A5-A68F-45809E852513}"/>
    </a:ext>
  </a:extLst>
</a:theme>
</file>

<file path=ppt/theme/theme4.xml><?xml version="1.0" encoding="utf-8"?>
<a:theme xmlns:a="http://schemas.openxmlformats.org/drawingml/2006/main" name="Slide Options">
  <a:themeElements>
    <a:clrScheme name="Custom 1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FF8A77"/>
      </a:accent3>
      <a:accent4>
        <a:srgbClr val="7DFFD3"/>
      </a:accent4>
      <a:accent5>
        <a:srgbClr val="FFB3FF"/>
      </a:accent5>
      <a:accent6>
        <a:srgbClr val="FFF388"/>
      </a:accent6>
      <a:hlink>
        <a:srgbClr val="1C46C0"/>
      </a:hlink>
      <a:folHlink>
        <a:srgbClr val="FF8A77"/>
      </a:folHlink>
    </a:clrScheme>
    <a:fontScheme name="Custom 2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BF0D45D2-C1FF-4D88-9D45-1B3B67EB2D7C}"/>
    </a:ext>
  </a:extLst>
</a:theme>
</file>

<file path=ppt/theme/theme5.xml><?xml version="1.0" encoding="utf-8"?>
<a:theme xmlns:a="http://schemas.openxmlformats.org/drawingml/2006/main" name="End Slide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U Poppins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CB3D32D0-10AB-4988-B46F-32A3F4ABFA9B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E7A8613C21C848AD2F91B91A9AAB64" ma:contentTypeVersion="20" ma:contentTypeDescription="Create a new document." ma:contentTypeScope="" ma:versionID="c1d9353f12382b36ac3f9f5b2f1dd716">
  <xsd:schema xmlns:xsd="http://www.w3.org/2001/XMLSchema" xmlns:xs="http://www.w3.org/2001/XMLSchema" xmlns:p="http://schemas.microsoft.com/office/2006/metadata/properties" xmlns:ns2="4ed73a0e-c0f4-4682-9833-b80ae4bd0773" xmlns:ns3="23060362-3cc1-48ff-8e33-88570e39b161" xmlns:ns4="e4476828-269d-41e7-8c7f-463a607b843c" targetNamespace="http://schemas.microsoft.com/office/2006/metadata/properties" ma:root="true" ma:fieldsID="c254bfd5ec353ffdfb8a6f8fbb6c5717" ns2:_="" ns3:_="" ns4:_="">
    <xsd:import namespace="4ed73a0e-c0f4-4682-9833-b80ae4bd0773"/>
    <xsd:import namespace="23060362-3cc1-48ff-8e33-88570e39b161"/>
    <xsd:import namespace="e4476828-269d-41e7-8c7f-463a607b84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4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73a0e-c0f4-4682-9833-b80ae4bd07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bfb35f09-1364-44fa-bda6-079b81d03a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60362-3cc1-48ff-8e33-88570e39b16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76828-269d-41e7-8c7f-463a607b843c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d206e9e1-5a8f-47ca-9c1f-db2539ee6553}" ma:internalName="TaxCatchAll" ma:showField="CatchAllData" ma:web="23060362-3cc1-48ff-8e33-88570e39b1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4476828-269d-41e7-8c7f-463a607b843c" xsi:nil="true"/>
    <lcf76f155ced4ddcb4097134ff3c332f xmlns="4ed73a0e-c0f4-4682-9833-b80ae4bd077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DD03CB-2A88-4644-BBA9-D7ABCC1D4135}">
  <ds:schemaRefs>
    <ds:schemaRef ds:uri="23060362-3cc1-48ff-8e33-88570e39b161"/>
    <ds:schemaRef ds:uri="4ed73a0e-c0f4-4682-9833-b80ae4bd0773"/>
    <ds:schemaRef ds:uri="e4476828-269d-41e7-8c7f-463a607b843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D1F123D-72E4-47AA-AF87-050EE8541186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4ed73a0e-c0f4-4682-9833-b80ae4bd0773"/>
    <ds:schemaRef ds:uri="http://purl.org/dc/terms/"/>
    <ds:schemaRef ds:uri="http://schemas.microsoft.com/office/2006/documentManagement/types"/>
    <ds:schemaRef ds:uri="e4476828-269d-41e7-8c7f-463a607b843c"/>
    <ds:schemaRef ds:uri="http://schemas.openxmlformats.org/package/2006/metadata/core-properties"/>
    <ds:schemaRef ds:uri="23060362-3cc1-48ff-8e33-88570e39b16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66CD3E3-2AD4-4BFA-B062-CD9F3FC3775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1232</TotalTime>
  <Words>3039</Words>
  <Application>Microsoft Office PowerPoint</Application>
  <PresentationFormat>Widescreen</PresentationFormat>
  <Paragraphs>329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Poppins</vt:lpstr>
      <vt:lpstr>Poppins SemiBold</vt:lpstr>
      <vt:lpstr>Covers</vt:lpstr>
      <vt:lpstr>Contents Slides</vt:lpstr>
      <vt:lpstr>Chapter Headings / Dividers</vt:lpstr>
      <vt:lpstr>Slide Options</vt:lpstr>
      <vt:lpstr>End Slides</vt:lpstr>
      <vt:lpstr>Intro Slide 1</vt:lpstr>
      <vt:lpstr>Contents 2</vt:lpstr>
      <vt:lpstr>Background Title 3</vt:lpstr>
      <vt:lpstr>Literature 1 4</vt:lpstr>
      <vt:lpstr>Literature 2 5</vt:lpstr>
      <vt:lpstr>References 1 6</vt:lpstr>
      <vt:lpstr>References 2 7</vt:lpstr>
      <vt:lpstr>References 3 8</vt:lpstr>
      <vt:lpstr>Individual Support to Group Sessions Title 9</vt:lpstr>
      <vt:lpstr>Data Gathering 10</vt:lpstr>
      <vt:lpstr>Themes 1 11</vt:lpstr>
      <vt:lpstr>Themes 2 12</vt:lpstr>
      <vt:lpstr>Session Design 13</vt:lpstr>
      <vt:lpstr>Data Gathering and Analysis 14</vt:lpstr>
      <vt:lpstr>Icebreaker Title 14</vt:lpstr>
      <vt:lpstr>Icebreaker Outline 16</vt:lpstr>
      <vt:lpstr>Icebreaker Success and Interaction 17</vt:lpstr>
      <vt:lpstr>Icebreaker Issues &amp; Recommendations 18</vt:lpstr>
      <vt:lpstr>Style A Title 19</vt:lpstr>
      <vt:lpstr>Style A Outline 20</vt:lpstr>
      <vt:lpstr>Style A Breakout Effectiveness 21</vt:lpstr>
      <vt:lpstr>Style A Feedback Effectiveness 22</vt:lpstr>
      <vt:lpstr>Style B Title 23</vt:lpstr>
      <vt:lpstr>Style B Outline 24</vt:lpstr>
      <vt:lpstr>Style B Modifications 25</vt:lpstr>
      <vt:lpstr>Style B Feedback Effectiveness  26</vt:lpstr>
      <vt:lpstr>Feedback Comparison 27</vt:lpstr>
      <vt:lpstr>Modifications to Feedback Title 28</vt:lpstr>
      <vt:lpstr>Feedback Modifications 1 29</vt:lpstr>
      <vt:lpstr>Feedback Modifications 2 30</vt:lpstr>
      <vt:lpstr>Style C Title 31</vt:lpstr>
      <vt:lpstr>Style C Outline 32</vt:lpstr>
      <vt:lpstr>Style C Interaction 33</vt:lpstr>
      <vt:lpstr>Style C Problem Structure 34</vt:lpstr>
      <vt:lpstr>Style C Other 35</vt:lpstr>
      <vt:lpstr>Style C Tutor Speech 36</vt:lpstr>
      <vt:lpstr>Slide Title 39</vt:lpstr>
      <vt:lpstr>Slide Title 40</vt:lpstr>
    </vt:vector>
  </TitlesOfParts>
  <Manager/>
  <Company>The Open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 Master PowerPoint Template</dc:title>
  <dc:subject>OU Master PowerPoint Template with accessibility guidance and best practice tips</dc:subject>
  <dc:creator>brand-enquiries@open.ac.uk</dc:creator>
  <cp:keywords>OU Master PowerPoint Template</cp:keywords>
  <dc:description/>
  <cp:lastModifiedBy>Diane.Ford</cp:lastModifiedBy>
  <cp:revision>137</cp:revision>
  <dcterms:created xsi:type="dcterms:W3CDTF">2022-10-21T14:33:01Z</dcterms:created>
  <dcterms:modified xsi:type="dcterms:W3CDTF">2024-01-08T13:17:19Z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0x01010003E7A8613C21C848AD2F91B91A9AAB64</vt:lpwstr>
  </property>
  <property fmtid="{D5CDD505-2E9C-101B-9397-08002B2CF9AE}" pid="3" name="MediaServiceImageTags">
    <vt:lpwstr/>
  </property>
</Properties>
</file>