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5125700" cy="10693400"/>
  <p:notesSz cx="151257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5094" y="666241"/>
            <a:ext cx="13875511" cy="12439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5094" y="666241"/>
            <a:ext cx="10126345" cy="1243965"/>
          </a:xfrm>
          <a:prstGeom prst="rect"/>
        </p:spPr>
        <p:txBody>
          <a:bodyPr wrap="square" lIns="0" tIns="43180" rIns="0" bIns="0" rtlCol="0" vert="horz">
            <a:spAutoFit/>
          </a:bodyPr>
          <a:lstStyle/>
          <a:p>
            <a:pPr marL="12700" marR="5080">
              <a:lnSpc>
                <a:spcPts val="3450"/>
              </a:lnSpc>
              <a:spcBef>
                <a:spcPts val="340"/>
              </a:spcBef>
            </a:pPr>
            <a:r>
              <a:rPr dirty="0" spc="-5"/>
              <a:t>Encouraging </a:t>
            </a:r>
            <a:r>
              <a:rPr dirty="0"/>
              <a:t>speech </a:t>
            </a:r>
            <a:r>
              <a:rPr dirty="0" spc="-5"/>
              <a:t>in online small-group Maths problem-  </a:t>
            </a:r>
            <a:r>
              <a:rPr dirty="0"/>
              <a:t>solving sessions: taking </a:t>
            </a:r>
            <a:r>
              <a:rPr dirty="0" spc="-5"/>
              <a:t>inspiration from individual</a:t>
            </a:r>
            <a:r>
              <a:rPr dirty="0" spc="-75"/>
              <a:t> </a:t>
            </a:r>
            <a:r>
              <a:rPr dirty="0"/>
              <a:t>sessions.</a:t>
            </a:r>
          </a:p>
          <a:p>
            <a:pPr marL="12700">
              <a:lnSpc>
                <a:spcPts val="2450"/>
              </a:lnSpc>
            </a:pPr>
            <a:r>
              <a:rPr dirty="0" sz="2200" spc="-5">
                <a:solidFill>
                  <a:srgbClr val="000000"/>
                </a:solidFill>
              </a:rPr>
              <a:t>Abi</a:t>
            </a:r>
            <a:r>
              <a:rPr dirty="0" sz="2200" spc="-10">
                <a:solidFill>
                  <a:srgbClr val="000000"/>
                </a:solidFill>
              </a:rPr>
              <a:t> </a:t>
            </a:r>
            <a:r>
              <a:rPr dirty="0" sz="2200" spc="-5">
                <a:solidFill>
                  <a:srgbClr val="000000"/>
                </a:solidFill>
              </a:rPr>
              <a:t>Kirk</a:t>
            </a:r>
            <a:endParaRPr sz="2200"/>
          </a:p>
        </p:txBody>
      </p:sp>
      <p:sp>
        <p:nvSpPr>
          <p:cNvPr id="3" name="object 3"/>
          <p:cNvSpPr/>
          <p:nvPr/>
        </p:nvSpPr>
        <p:spPr>
          <a:xfrm>
            <a:off x="546100" y="9579250"/>
            <a:ext cx="2933699" cy="8074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573634" y="635000"/>
            <a:ext cx="1841499" cy="12617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722620" y="2146261"/>
            <a:ext cx="3670300" cy="3098800"/>
          </a:xfrm>
          <a:prstGeom prst="rect">
            <a:avLst/>
          </a:prstGeom>
          <a:ln w="38100">
            <a:solidFill>
              <a:srgbClr val="EC7C30"/>
            </a:solidFill>
          </a:ln>
        </p:spPr>
        <p:txBody>
          <a:bodyPr wrap="square" lIns="0" tIns="68580" rIns="0" bIns="0" rtlCol="0" vert="horz">
            <a:spAutoFit/>
          </a:bodyPr>
          <a:lstStyle/>
          <a:p>
            <a:pPr marL="109855" marR="311150">
              <a:lnSpc>
                <a:spcPts val="2070"/>
              </a:lnSpc>
              <a:spcBef>
                <a:spcPts val="540"/>
              </a:spcBef>
            </a:pPr>
            <a:r>
              <a:rPr dirty="0" sz="1800" spc="-5">
                <a:solidFill>
                  <a:srgbClr val="EC7C30"/>
                </a:solidFill>
                <a:latin typeface="Arial"/>
                <a:cs typeface="Arial"/>
              </a:rPr>
              <a:t>Design, </a:t>
            </a:r>
            <a:r>
              <a:rPr dirty="0" sz="1800">
                <a:solidFill>
                  <a:srgbClr val="EC7C30"/>
                </a:solidFill>
                <a:latin typeface="Arial"/>
                <a:cs typeface="Arial"/>
              </a:rPr>
              <a:t>run and </a:t>
            </a:r>
            <a:r>
              <a:rPr dirty="0" sz="1800" spc="-5">
                <a:solidFill>
                  <a:srgbClr val="EC7C30"/>
                </a:solidFill>
                <a:latin typeface="Arial"/>
                <a:cs typeface="Arial"/>
              </a:rPr>
              <a:t>evaluate online  small-group Maths problem-  solving sessions for students </a:t>
            </a:r>
            <a:r>
              <a:rPr dirty="0" sz="1800">
                <a:solidFill>
                  <a:srgbClr val="EC7C30"/>
                </a:solidFill>
                <a:latin typeface="Arial"/>
                <a:cs typeface="Arial"/>
              </a:rPr>
              <a:t>on  M337 </a:t>
            </a:r>
            <a:r>
              <a:rPr dirty="0" sz="1800" spc="-5">
                <a:solidFill>
                  <a:srgbClr val="EC7C30"/>
                </a:solidFill>
                <a:latin typeface="Arial"/>
                <a:cs typeface="Arial"/>
              </a:rPr>
              <a:t>Complex</a:t>
            </a:r>
            <a:r>
              <a:rPr dirty="0" sz="1800" spc="-20">
                <a:solidFill>
                  <a:srgbClr val="EC7C30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EC7C30"/>
                </a:solidFill>
                <a:latin typeface="Arial"/>
                <a:cs typeface="Arial"/>
              </a:rPr>
              <a:t>Analysis.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>
              <a:latin typeface="Arial"/>
              <a:cs typeface="Arial"/>
            </a:endParaRPr>
          </a:p>
          <a:p>
            <a:pPr marL="109855" marR="107950">
              <a:lnSpc>
                <a:spcPts val="2070"/>
              </a:lnSpc>
              <a:spcBef>
                <a:spcPts val="5"/>
              </a:spcBef>
            </a:pPr>
            <a:r>
              <a:rPr dirty="0" sz="1800" spc="-5">
                <a:solidFill>
                  <a:srgbClr val="EC7C30"/>
                </a:solidFill>
                <a:latin typeface="Arial"/>
                <a:cs typeface="Arial"/>
              </a:rPr>
              <a:t>Design informed </a:t>
            </a:r>
            <a:r>
              <a:rPr dirty="0" sz="1800">
                <a:solidFill>
                  <a:srgbClr val="EC7C30"/>
                </a:solidFill>
                <a:latin typeface="Arial"/>
                <a:cs typeface="Arial"/>
              </a:rPr>
              <a:t>by </a:t>
            </a:r>
            <a:r>
              <a:rPr dirty="0" sz="1800" spc="-5">
                <a:solidFill>
                  <a:srgbClr val="EC7C30"/>
                </a:solidFill>
                <a:latin typeface="Arial"/>
                <a:cs typeface="Arial"/>
              </a:rPr>
              <a:t>data gathered  from Maths tutors </a:t>
            </a:r>
            <a:r>
              <a:rPr dirty="0" sz="1800">
                <a:solidFill>
                  <a:srgbClr val="EC7C30"/>
                </a:solidFill>
                <a:latin typeface="Arial"/>
                <a:cs typeface="Arial"/>
              </a:rPr>
              <a:t>on what </a:t>
            </a:r>
            <a:r>
              <a:rPr dirty="0" sz="1800" spc="-5">
                <a:solidFill>
                  <a:srgbClr val="EC7C30"/>
                </a:solidFill>
                <a:latin typeface="Arial"/>
                <a:cs typeface="Arial"/>
              </a:rPr>
              <a:t>they  think encourages speech </a:t>
            </a:r>
            <a:r>
              <a:rPr dirty="0" sz="1800">
                <a:solidFill>
                  <a:srgbClr val="EC7C30"/>
                </a:solidFill>
                <a:latin typeface="Arial"/>
                <a:cs typeface="Arial"/>
              </a:rPr>
              <a:t>in  </a:t>
            </a:r>
            <a:r>
              <a:rPr dirty="0" sz="1800" spc="-5">
                <a:solidFill>
                  <a:srgbClr val="EC7C30"/>
                </a:solidFill>
                <a:latin typeface="Arial"/>
                <a:cs typeface="Arial"/>
              </a:rPr>
              <a:t>individual sessions, </a:t>
            </a:r>
            <a:r>
              <a:rPr dirty="0" sz="1800">
                <a:solidFill>
                  <a:srgbClr val="EC7C30"/>
                </a:solidFill>
                <a:latin typeface="Arial"/>
                <a:cs typeface="Arial"/>
              </a:rPr>
              <a:t>and</a:t>
            </a:r>
            <a:r>
              <a:rPr dirty="0" sz="1800" spc="-15">
                <a:solidFill>
                  <a:srgbClr val="EC7C30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EC7C30"/>
                </a:solidFill>
                <a:latin typeface="Arial"/>
                <a:cs typeface="Arial"/>
              </a:rPr>
              <a:t>why.</a:t>
            </a:r>
            <a:endParaRPr sz="1800">
              <a:latin typeface="Arial"/>
              <a:cs typeface="Arial"/>
            </a:endParaRPr>
          </a:p>
          <a:p>
            <a:pPr marL="109855" marR="577215">
              <a:lnSpc>
                <a:spcPts val="2070"/>
              </a:lnSpc>
            </a:pPr>
            <a:r>
              <a:rPr dirty="0" sz="1800" spc="-5">
                <a:solidFill>
                  <a:srgbClr val="EC7C30"/>
                </a:solidFill>
                <a:latin typeface="Arial"/>
                <a:cs typeface="Arial"/>
              </a:rPr>
              <a:t>Gathered through </a:t>
            </a:r>
            <a:r>
              <a:rPr dirty="0" sz="1800">
                <a:solidFill>
                  <a:srgbClr val="EC7C30"/>
                </a:solidFill>
                <a:latin typeface="Arial"/>
                <a:cs typeface="Arial"/>
              </a:rPr>
              <a:t>survey and  some </a:t>
            </a:r>
            <a:r>
              <a:rPr dirty="0" sz="1800" spc="-5">
                <a:solidFill>
                  <a:srgbClr val="EC7C30"/>
                </a:solidFill>
                <a:latin typeface="Arial"/>
                <a:cs typeface="Arial"/>
              </a:rPr>
              <a:t>session</a:t>
            </a:r>
            <a:r>
              <a:rPr dirty="0" sz="1800" spc="-20">
                <a:solidFill>
                  <a:srgbClr val="EC7C30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EC7C30"/>
                </a:solidFill>
                <a:latin typeface="Arial"/>
                <a:cs typeface="Arial"/>
              </a:rPr>
              <a:t>logs.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800" y="5181561"/>
            <a:ext cx="4356100" cy="35433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36194" rIns="0" bIns="0" rtlCol="0" vert="horz">
            <a:spAutoFit/>
          </a:bodyPr>
          <a:lstStyle/>
          <a:p>
            <a:pPr marL="93980">
              <a:lnSpc>
                <a:spcPct val="100000"/>
              </a:lnSpc>
              <a:spcBef>
                <a:spcPts val="284"/>
              </a:spcBef>
            </a:pPr>
            <a:r>
              <a:rPr dirty="0" sz="1600" spc="-5" b="1">
                <a:latin typeface="Arial"/>
                <a:cs typeface="Arial"/>
              </a:rPr>
              <a:t>Rationale:</a:t>
            </a:r>
            <a:endParaRPr sz="1600">
              <a:latin typeface="Arial"/>
              <a:cs typeface="Arial"/>
            </a:endParaRPr>
          </a:p>
          <a:p>
            <a:pPr algn="just" marL="551180" marR="102870" indent="-229235">
              <a:lnSpc>
                <a:spcPts val="1839"/>
              </a:lnSpc>
              <a:spcBef>
                <a:spcPts val="150"/>
              </a:spcBef>
              <a:buFont typeface="Symbol"/>
              <a:buChar char=""/>
              <a:tabLst>
                <a:tab pos="551815" algn="l"/>
              </a:tabLst>
            </a:pPr>
            <a:r>
              <a:rPr dirty="0" sz="1600" spc="-5">
                <a:latin typeface="Arial"/>
                <a:cs typeface="Arial"/>
              </a:rPr>
              <a:t>Recent eSTEeM projects suggest verbal  interaction by students in online sessions  is rare.</a:t>
            </a:r>
            <a:endParaRPr sz="1600">
              <a:latin typeface="Arial"/>
              <a:cs typeface="Arial"/>
            </a:endParaRPr>
          </a:p>
          <a:p>
            <a:pPr marL="551180" marR="260985" indent="-229235">
              <a:lnSpc>
                <a:spcPct val="95800"/>
              </a:lnSpc>
              <a:spcBef>
                <a:spcPts val="60"/>
              </a:spcBef>
              <a:buFont typeface="Symbol"/>
              <a:buChar char=""/>
              <a:tabLst>
                <a:tab pos="551180" algn="l"/>
                <a:tab pos="551815" algn="l"/>
              </a:tabLst>
            </a:pPr>
            <a:r>
              <a:rPr dirty="0" sz="1600" spc="-5">
                <a:latin typeface="Arial"/>
                <a:cs typeface="Arial"/>
              </a:rPr>
              <a:t>Anecdotally it seems speech is more  common in individual sessions, so their  nature could inform the design </a:t>
            </a:r>
            <a:r>
              <a:rPr dirty="0" sz="1600">
                <a:latin typeface="Arial"/>
                <a:cs typeface="Arial"/>
              </a:rPr>
              <a:t>of </a:t>
            </a:r>
            <a:r>
              <a:rPr dirty="0" sz="1600" spc="-5">
                <a:latin typeface="Arial"/>
                <a:cs typeface="Arial"/>
              </a:rPr>
              <a:t>group  sessions encouraging</a:t>
            </a:r>
            <a:r>
              <a:rPr dirty="0" sz="160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speech.</a:t>
            </a:r>
            <a:endParaRPr sz="1600">
              <a:latin typeface="Arial"/>
              <a:cs typeface="Arial"/>
            </a:endParaRPr>
          </a:p>
          <a:p>
            <a:pPr marL="551180" marR="158750" indent="-229235">
              <a:lnSpc>
                <a:spcPct val="95800"/>
              </a:lnSpc>
              <a:spcBef>
                <a:spcPts val="110"/>
              </a:spcBef>
              <a:buFont typeface="Symbol"/>
              <a:buChar char=""/>
              <a:tabLst>
                <a:tab pos="551180" algn="l"/>
                <a:tab pos="551815" algn="l"/>
              </a:tabLst>
            </a:pPr>
            <a:r>
              <a:rPr dirty="0" sz="1600" spc="-5">
                <a:latin typeface="Arial"/>
                <a:cs typeface="Arial"/>
              </a:rPr>
              <a:t>Problem-solving sessions are chosen as  it’s felt students may naturally be more  disposed to speak in these than in  standard group tutorials.</a:t>
            </a:r>
            <a:endParaRPr sz="1600">
              <a:latin typeface="Arial"/>
              <a:cs typeface="Arial"/>
            </a:endParaRPr>
          </a:p>
          <a:p>
            <a:pPr marL="551180" marR="238760" indent="-229235">
              <a:lnSpc>
                <a:spcPts val="1839"/>
              </a:lnSpc>
              <a:spcBef>
                <a:spcPts val="150"/>
              </a:spcBef>
              <a:buFont typeface="Symbol"/>
              <a:buChar char=""/>
              <a:tabLst>
                <a:tab pos="551180" algn="l"/>
                <a:tab pos="551815" algn="l"/>
              </a:tabLst>
            </a:pPr>
            <a:r>
              <a:rPr dirty="0" sz="1600" spc="-5">
                <a:latin typeface="Arial"/>
                <a:cs typeface="Arial"/>
              </a:rPr>
              <a:t>The M337 module team have agreed to  the sessions being run on</a:t>
            </a:r>
            <a:r>
              <a:rPr dirty="0" sz="160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M337.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17845" y="6743662"/>
            <a:ext cx="3873500" cy="37338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36194" rIns="0" bIns="0" rtlCol="0" vert="horz">
            <a:spAutoFit/>
          </a:bodyPr>
          <a:lstStyle/>
          <a:p>
            <a:pPr marL="94615">
              <a:lnSpc>
                <a:spcPct val="100000"/>
              </a:lnSpc>
              <a:spcBef>
                <a:spcPts val="284"/>
              </a:spcBef>
            </a:pPr>
            <a:r>
              <a:rPr dirty="0" sz="1600" spc="-5" b="1">
                <a:latin typeface="Arial"/>
                <a:cs typeface="Arial"/>
              </a:rPr>
              <a:t>Evaluation:</a:t>
            </a:r>
            <a:endParaRPr sz="1600">
              <a:latin typeface="Arial"/>
              <a:cs typeface="Arial"/>
            </a:endParaRPr>
          </a:p>
          <a:p>
            <a:pPr algn="just" marL="551815" marR="196850" indent="-229235">
              <a:lnSpc>
                <a:spcPct val="95800"/>
              </a:lnSpc>
              <a:spcBef>
                <a:spcPts val="100"/>
              </a:spcBef>
              <a:buFont typeface="Symbol"/>
              <a:buChar char=""/>
              <a:tabLst>
                <a:tab pos="552450" algn="l"/>
              </a:tabLst>
            </a:pPr>
            <a:r>
              <a:rPr dirty="0" sz="1600" spc="-5">
                <a:latin typeface="Arial"/>
                <a:cs typeface="Arial"/>
              </a:rPr>
              <a:t>Formative evaluation </a:t>
            </a:r>
            <a:r>
              <a:rPr dirty="0" sz="1600">
                <a:latin typeface="Arial"/>
                <a:cs typeface="Arial"/>
              </a:rPr>
              <a:t>of </a:t>
            </a:r>
            <a:r>
              <a:rPr dirty="0" sz="1600" spc="-5">
                <a:latin typeface="Arial"/>
                <a:cs typeface="Arial"/>
              </a:rPr>
              <a:t>small pilot  using feedback from students and  observers to inform adjustments to  design.</a:t>
            </a:r>
            <a:endParaRPr sz="1600">
              <a:latin typeface="Arial"/>
              <a:cs typeface="Arial"/>
            </a:endParaRPr>
          </a:p>
          <a:p>
            <a:pPr marL="551815" marR="219710" indent="-229235">
              <a:lnSpc>
                <a:spcPct val="95800"/>
              </a:lnSpc>
              <a:spcBef>
                <a:spcPts val="115"/>
              </a:spcBef>
              <a:buFont typeface="Symbol"/>
              <a:buChar char=""/>
              <a:tabLst>
                <a:tab pos="551815" algn="l"/>
                <a:tab pos="552450" algn="l"/>
              </a:tabLst>
            </a:pPr>
            <a:r>
              <a:rPr dirty="0" sz="1600" spc="-5">
                <a:latin typeface="Arial"/>
                <a:cs typeface="Arial"/>
              </a:rPr>
              <a:t>Summative evaluation </a:t>
            </a:r>
            <a:r>
              <a:rPr dirty="0" sz="1600">
                <a:latin typeface="Arial"/>
                <a:cs typeface="Arial"/>
              </a:rPr>
              <a:t>of </a:t>
            </a:r>
            <a:r>
              <a:rPr dirty="0" sz="1600" spc="-5">
                <a:latin typeface="Arial"/>
                <a:cs typeface="Arial"/>
              </a:rPr>
              <a:t>main  series </a:t>
            </a:r>
            <a:r>
              <a:rPr dirty="0" sz="1600">
                <a:latin typeface="Arial"/>
                <a:cs typeface="Arial"/>
              </a:rPr>
              <a:t>of </a:t>
            </a:r>
            <a:r>
              <a:rPr dirty="0" sz="1600" spc="-5">
                <a:latin typeface="Arial"/>
                <a:cs typeface="Arial"/>
              </a:rPr>
              <a:t>sessions, using feedback  </a:t>
            </a:r>
            <a:r>
              <a:rPr dirty="0" sz="1600">
                <a:latin typeface="Arial"/>
                <a:cs typeface="Arial"/>
              </a:rPr>
              <a:t>on </a:t>
            </a:r>
            <a:r>
              <a:rPr dirty="0" sz="1600" spc="-5">
                <a:latin typeface="Arial"/>
                <a:cs typeface="Arial"/>
              </a:rPr>
              <a:t>perceived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effectiveness.</a:t>
            </a:r>
            <a:endParaRPr sz="1600">
              <a:latin typeface="Arial"/>
              <a:cs typeface="Arial"/>
            </a:endParaRPr>
          </a:p>
          <a:p>
            <a:pPr marL="551815" marR="218440" indent="-229235">
              <a:lnSpc>
                <a:spcPct val="95800"/>
              </a:lnSpc>
              <a:spcBef>
                <a:spcPts val="110"/>
              </a:spcBef>
              <a:buFont typeface="Symbol"/>
              <a:buChar char=""/>
              <a:tabLst>
                <a:tab pos="551815" algn="l"/>
                <a:tab pos="552450" algn="l"/>
              </a:tabLst>
            </a:pPr>
            <a:r>
              <a:rPr dirty="0" sz="1600" spc="-5">
                <a:latin typeface="Arial"/>
                <a:cs typeface="Arial"/>
              </a:rPr>
              <a:t>Analysis </a:t>
            </a:r>
            <a:r>
              <a:rPr dirty="0" sz="1600">
                <a:latin typeface="Arial"/>
                <a:cs typeface="Arial"/>
              </a:rPr>
              <a:t>of </a:t>
            </a:r>
            <a:r>
              <a:rPr dirty="0" sz="1600" spc="-5">
                <a:latin typeface="Arial"/>
                <a:cs typeface="Arial"/>
              </a:rPr>
              <a:t>verbal communication  in problem-solving sessions, using  framework based </a:t>
            </a:r>
            <a:r>
              <a:rPr dirty="0" sz="1600">
                <a:latin typeface="Arial"/>
                <a:cs typeface="Arial"/>
              </a:rPr>
              <a:t>on: </a:t>
            </a:r>
            <a:r>
              <a:rPr dirty="0" sz="1600" spc="-5">
                <a:latin typeface="Arial"/>
                <a:cs typeface="Arial"/>
              </a:rPr>
              <a:t>proportion </a:t>
            </a:r>
            <a:r>
              <a:rPr dirty="0" sz="1600">
                <a:latin typeface="Arial"/>
                <a:cs typeface="Arial"/>
              </a:rPr>
              <a:t>of  </a:t>
            </a:r>
            <a:r>
              <a:rPr dirty="0" sz="1600" spc="-5">
                <a:latin typeface="Arial"/>
                <a:cs typeface="Arial"/>
              </a:rPr>
              <a:t>time tutor/students are speaking;  proportion </a:t>
            </a:r>
            <a:r>
              <a:rPr dirty="0" sz="1600">
                <a:latin typeface="Arial"/>
                <a:cs typeface="Arial"/>
              </a:rPr>
              <a:t>of </a:t>
            </a:r>
            <a:r>
              <a:rPr dirty="0" sz="1600" spc="-5">
                <a:latin typeface="Arial"/>
                <a:cs typeface="Arial"/>
              </a:rPr>
              <a:t>students who speak;  types </a:t>
            </a:r>
            <a:r>
              <a:rPr dirty="0" sz="1600">
                <a:latin typeface="Arial"/>
                <a:cs typeface="Arial"/>
              </a:rPr>
              <a:t>of </a:t>
            </a:r>
            <a:r>
              <a:rPr dirty="0" sz="1600" spc="-5">
                <a:latin typeface="Arial"/>
                <a:cs typeface="Arial"/>
              </a:rPr>
              <a:t>questions and statement  made.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16490" y="5105361"/>
            <a:ext cx="4406900" cy="37084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36194" rIns="0" bIns="0" rtlCol="0" vert="horz">
            <a:spAutoFit/>
          </a:bodyPr>
          <a:lstStyle/>
          <a:p>
            <a:pPr marL="93980">
              <a:lnSpc>
                <a:spcPct val="100000"/>
              </a:lnSpc>
              <a:spcBef>
                <a:spcPts val="284"/>
              </a:spcBef>
            </a:pPr>
            <a:r>
              <a:rPr dirty="0" sz="1600" spc="-5" b="1">
                <a:latin typeface="Arial"/>
                <a:cs typeface="Arial"/>
              </a:rPr>
              <a:t>Anticipated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outcomes:</a:t>
            </a:r>
            <a:endParaRPr sz="1600">
              <a:latin typeface="Arial"/>
              <a:cs typeface="Arial"/>
            </a:endParaRPr>
          </a:p>
          <a:p>
            <a:pPr marL="551180" indent="-22923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551180" algn="l"/>
                <a:tab pos="551815" algn="l"/>
              </a:tabLst>
            </a:pPr>
            <a:r>
              <a:rPr dirty="0" sz="1600" spc="-5">
                <a:latin typeface="Arial"/>
                <a:cs typeface="Arial"/>
              </a:rPr>
              <a:t>Description </a:t>
            </a:r>
            <a:r>
              <a:rPr dirty="0" sz="1600">
                <a:latin typeface="Arial"/>
                <a:cs typeface="Arial"/>
              </a:rPr>
              <a:t>of </a:t>
            </a:r>
            <a:r>
              <a:rPr dirty="0" sz="1600" spc="-5">
                <a:latin typeface="Arial"/>
                <a:cs typeface="Arial"/>
              </a:rPr>
              <a:t>session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design</a:t>
            </a:r>
            <a:endParaRPr sz="1600">
              <a:latin typeface="Arial"/>
              <a:cs typeface="Arial"/>
            </a:endParaRPr>
          </a:p>
          <a:p>
            <a:pPr marL="551180" indent="-22923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551180" algn="l"/>
                <a:tab pos="551815" algn="l"/>
              </a:tabLst>
            </a:pPr>
            <a:r>
              <a:rPr dirty="0" sz="1600" spc="-5">
                <a:latin typeface="Arial"/>
                <a:cs typeface="Arial"/>
              </a:rPr>
              <a:t>Conclusions </a:t>
            </a:r>
            <a:r>
              <a:rPr dirty="0" sz="1600">
                <a:latin typeface="Arial"/>
                <a:cs typeface="Arial"/>
              </a:rPr>
              <a:t>on </a:t>
            </a:r>
            <a:r>
              <a:rPr dirty="0" sz="1600" spc="-5">
                <a:latin typeface="Arial"/>
                <a:cs typeface="Arial"/>
              </a:rPr>
              <a:t>effectiveness </a:t>
            </a:r>
            <a:r>
              <a:rPr dirty="0" sz="1600">
                <a:latin typeface="Arial"/>
                <a:cs typeface="Arial"/>
              </a:rPr>
              <a:t>of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design</a:t>
            </a:r>
            <a:endParaRPr sz="1600">
              <a:latin typeface="Arial"/>
              <a:cs typeface="Arial"/>
            </a:endParaRPr>
          </a:p>
          <a:p>
            <a:pPr marL="551180" marR="965835" indent="-229235">
              <a:lnSpc>
                <a:spcPts val="1839"/>
              </a:lnSpc>
              <a:spcBef>
                <a:spcPts val="160"/>
              </a:spcBef>
              <a:buFont typeface="Symbol"/>
              <a:buChar char=""/>
              <a:tabLst>
                <a:tab pos="551180" algn="l"/>
                <a:tab pos="551815" algn="l"/>
              </a:tabLst>
            </a:pPr>
            <a:r>
              <a:rPr dirty="0" sz="1600" spc="-5">
                <a:latin typeface="Arial"/>
                <a:cs typeface="Arial"/>
              </a:rPr>
              <a:t>Conclusions </a:t>
            </a:r>
            <a:r>
              <a:rPr dirty="0" sz="1600">
                <a:latin typeface="Arial"/>
                <a:cs typeface="Arial"/>
              </a:rPr>
              <a:t>on </a:t>
            </a:r>
            <a:r>
              <a:rPr dirty="0" sz="1600" spc="-5">
                <a:latin typeface="Arial"/>
                <a:cs typeface="Arial"/>
              </a:rPr>
              <a:t>how well design  encourages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speech.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Symbol"/>
              <a:buChar char=""/>
            </a:pPr>
            <a:endParaRPr sz="1600">
              <a:latin typeface="Arial"/>
              <a:cs typeface="Arial"/>
            </a:endParaRPr>
          </a:p>
          <a:p>
            <a:pPr marL="93980" marR="488315">
              <a:lnSpc>
                <a:spcPts val="1839"/>
              </a:lnSpc>
            </a:pPr>
            <a:r>
              <a:rPr dirty="0" sz="1600" spc="-5" b="1">
                <a:latin typeface="Arial"/>
                <a:cs typeface="Arial"/>
              </a:rPr>
              <a:t>If design does prove effective, potential  impacts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are:</a:t>
            </a:r>
            <a:endParaRPr sz="1600">
              <a:latin typeface="Arial"/>
              <a:cs typeface="Arial"/>
            </a:endParaRPr>
          </a:p>
          <a:p>
            <a:pPr marL="551815" marR="572770" indent="-229235">
              <a:lnSpc>
                <a:spcPts val="1839"/>
              </a:lnSpc>
              <a:spcBef>
                <a:spcPts val="105"/>
              </a:spcBef>
              <a:buFont typeface="Symbol"/>
              <a:buChar char=""/>
              <a:tabLst>
                <a:tab pos="551815" algn="l"/>
                <a:tab pos="552450" algn="l"/>
              </a:tabLst>
            </a:pPr>
            <a:r>
              <a:rPr dirty="0" sz="1600" spc="-5">
                <a:latin typeface="Arial"/>
                <a:cs typeface="Arial"/>
              </a:rPr>
              <a:t>Further problem-solving sessions on  other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modules</a:t>
            </a:r>
            <a:endParaRPr sz="1600">
              <a:latin typeface="Arial"/>
              <a:cs typeface="Arial"/>
            </a:endParaRPr>
          </a:p>
          <a:p>
            <a:pPr marL="551815" marR="187960" indent="-229235">
              <a:lnSpc>
                <a:spcPts val="1839"/>
              </a:lnSpc>
              <a:spcBef>
                <a:spcPts val="105"/>
              </a:spcBef>
              <a:buFont typeface="Symbol"/>
              <a:buChar char=""/>
              <a:tabLst>
                <a:tab pos="551815" algn="l"/>
                <a:tab pos="552450" algn="l"/>
              </a:tabLst>
            </a:pPr>
            <a:r>
              <a:rPr dirty="0" sz="1600" spc="-5">
                <a:latin typeface="Arial"/>
                <a:cs typeface="Arial"/>
              </a:rPr>
              <a:t>Other tutors incorporating features </a:t>
            </a:r>
            <a:r>
              <a:rPr dirty="0" sz="1600">
                <a:latin typeface="Arial"/>
                <a:cs typeface="Arial"/>
              </a:rPr>
              <a:t>of </a:t>
            </a:r>
            <a:r>
              <a:rPr dirty="0" sz="1600" spc="-5">
                <a:latin typeface="Arial"/>
                <a:cs typeface="Arial"/>
              </a:rPr>
              <a:t>the  design into their own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practice</a:t>
            </a:r>
            <a:endParaRPr sz="1600">
              <a:latin typeface="Arial"/>
              <a:cs typeface="Arial"/>
            </a:endParaRPr>
          </a:p>
          <a:p>
            <a:pPr marL="551180" marR="221615" indent="-228600">
              <a:lnSpc>
                <a:spcPts val="1839"/>
              </a:lnSpc>
              <a:spcBef>
                <a:spcPts val="110"/>
              </a:spcBef>
              <a:buFont typeface="Symbol"/>
              <a:buChar char=""/>
              <a:tabLst>
                <a:tab pos="551180" algn="l"/>
                <a:tab pos="551815" algn="l"/>
              </a:tabLst>
            </a:pPr>
            <a:r>
              <a:rPr dirty="0" sz="1600" spc="-5">
                <a:latin typeface="Arial"/>
                <a:cs typeface="Arial"/>
              </a:rPr>
              <a:t>Findings may eventually translate into  larger group content-driven tutorials with  more student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speech.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Kevin Mayles</dc:creator>
  <dcterms:created xsi:type="dcterms:W3CDTF">2020-07-27T10:19:19Z</dcterms:created>
  <dcterms:modified xsi:type="dcterms:W3CDTF">2020-07-27T10:19:19Z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2020-07-27T00:00:00Z</vt:filetime>
  </property>
  <property fmtid="{D5CDD505-2E9C-101B-9397-08002B2CF9AE}" pid="3" name="Creator">
    <vt:lpwstr>Acrobat PDFMaker 20 for Word</vt:lpwstr>
  </property>
  <property fmtid="{D5CDD505-2E9C-101B-9397-08002B2CF9AE}" pid="4" name="LastSaved">
    <vt:filetime>2020-07-27T00:00:00Z</vt:filetime>
  </property>
</Properties>
</file>