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</p:sldMasterIdLst>
  <p:notesMasterIdLst>
    <p:notesMasterId r:id="rId34"/>
  </p:notesMasterIdLst>
  <p:sldIdLst>
    <p:sldId id="272" r:id="rId4"/>
    <p:sldId id="295" r:id="rId5"/>
    <p:sldId id="263" r:id="rId6"/>
    <p:sldId id="264" r:id="rId7"/>
    <p:sldId id="275" r:id="rId8"/>
    <p:sldId id="274" r:id="rId9"/>
    <p:sldId id="297" r:id="rId10"/>
    <p:sldId id="279" r:id="rId11"/>
    <p:sldId id="296" r:id="rId12"/>
    <p:sldId id="280" r:id="rId13"/>
    <p:sldId id="273" r:id="rId14"/>
    <p:sldId id="276" r:id="rId15"/>
    <p:sldId id="278" r:id="rId16"/>
    <p:sldId id="281" r:id="rId17"/>
    <p:sldId id="277" r:id="rId18"/>
    <p:sldId id="283" r:id="rId19"/>
    <p:sldId id="298" r:id="rId20"/>
    <p:sldId id="286" r:id="rId21"/>
    <p:sldId id="284" r:id="rId22"/>
    <p:sldId id="285" r:id="rId23"/>
    <p:sldId id="299" r:id="rId24"/>
    <p:sldId id="293" r:id="rId25"/>
    <p:sldId id="282" r:id="rId26"/>
    <p:sldId id="287" r:id="rId27"/>
    <p:sldId id="289" r:id="rId28"/>
    <p:sldId id="290" r:id="rId29"/>
    <p:sldId id="291" r:id="rId30"/>
    <p:sldId id="288" r:id="rId31"/>
    <p:sldId id="292" r:id="rId32"/>
    <p:sldId id="27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" initials="A" lastIdx="1" clrIdx="0">
    <p:extLst>
      <p:ext uri="{19B8F6BF-5375-455C-9EA6-DF929625EA0E}">
        <p15:presenceInfo xmlns:p15="http://schemas.microsoft.com/office/powerpoint/2012/main" userId="Ab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0775" autoAdjust="0"/>
  </p:normalViewPr>
  <p:slideViewPr>
    <p:cSldViewPr snapToGrid="0">
      <p:cViewPr varScale="1">
        <p:scale>
          <a:sx n="99" d="100"/>
          <a:sy n="99" d="100"/>
        </p:scale>
        <p:origin x="34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F05EC-C164-4C4C-A6CE-BC8598CEDB19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F41D-9156-43F9-9E18-6C0263FD6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F41D-9156-43F9-9E18-6C0263FD670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692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F41D-9156-43F9-9E18-6C0263FD670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71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F41D-9156-43F9-9E18-6C0263FD670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65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=""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=""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=""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=""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=""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=""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=""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=""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=""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=""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=""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=""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=""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=""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=""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=""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=""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=""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=""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=""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=""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=""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=""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=""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2361460"/>
            <a:ext cx="7920773" cy="1994392"/>
          </a:xfrm>
        </p:spPr>
        <p:txBody>
          <a:bodyPr/>
          <a:lstStyle/>
          <a:p>
            <a:r>
              <a:rPr lang="en-GB" dirty="0" smtClean="0"/>
              <a:t>Encouraging verbal communication in online small-group </a:t>
            </a:r>
            <a:r>
              <a:rPr lang="en-GB" dirty="0"/>
              <a:t>Maths </a:t>
            </a:r>
            <a:r>
              <a:rPr lang="en-GB" dirty="0" smtClean="0"/>
              <a:t>problem solving sessions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1" y="3937393"/>
            <a:ext cx="7920774" cy="1004378"/>
          </a:xfrm>
        </p:spPr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aking </a:t>
            </a:r>
            <a:r>
              <a:rPr lang="en-GB" dirty="0"/>
              <a:t>inspiration from individual sessions</a:t>
            </a:r>
            <a:r>
              <a:rPr lang="en-GB" dirty="0" smtClean="0"/>
              <a:t>.</a:t>
            </a:r>
          </a:p>
          <a:p>
            <a:r>
              <a:rPr lang="en-GB" dirty="0" smtClean="0"/>
              <a:t>Abi Kirk</a:t>
            </a:r>
            <a:endParaRPr lang="en-GB" dirty="0"/>
          </a:p>
          <a:p>
            <a:r>
              <a:rPr lang="en-GB" dirty="0" smtClean="0"/>
              <a:t>10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eSTEeM</a:t>
            </a:r>
            <a:r>
              <a:rPr lang="en-GB" dirty="0" smtClean="0"/>
              <a:t> Conference, 30</a:t>
            </a:r>
            <a:r>
              <a:rPr lang="en-GB" baseline="30000" dirty="0" smtClean="0"/>
              <a:t>th</a:t>
            </a:r>
            <a:r>
              <a:rPr lang="en-GB" dirty="0" smtClean="0"/>
              <a:t> June 2021.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7" y="5448572"/>
            <a:ext cx="3830853" cy="116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2376000" cy="212075"/>
          </a:xfrm>
        </p:spPr>
        <p:txBody>
          <a:bodyPr/>
          <a:lstStyle/>
          <a:p>
            <a:r>
              <a:rPr lang="en-GB" dirty="0" smtClean="0"/>
              <a:t>REFERENCES CONTINUED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Lowe, T., </a:t>
            </a:r>
            <a:r>
              <a:rPr lang="en-GB" dirty="0" err="1" smtClean="0"/>
              <a:t>Mestel</a:t>
            </a:r>
            <a:r>
              <a:rPr lang="en-GB" dirty="0" smtClean="0"/>
              <a:t>, B., &amp; Williams, G. (2016). Perceptions of online tutorials for distance learning in mathematics and computing. Research in Learning Technology, 24(1), 30630.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O’Hagan, S. (2021), A Model for Small-Group Tutorials, Teaching and Learning Mathematics Online Workshop, 5</a:t>
            </a:r>
            <a:r>
              <a:rPr lang="en-GB" baseline="30000" dirty="0" smtClean="0"/>
              <a:t>th</a:t>
            </a:r>
            <a:r>
              <a:rPr lang="en-GB" dirty="0" smtClean="0"/>
              <a:t> January 2021. Viewed 25</a:t>
            </a:r>
            <a:r>
              <a:rPr lang="en-GB" baseline="30000" dirty="0" smtClean="0"/>
              <a:t>th</a:t>
            </a:r>
            <a:r>
              <a:rPr lang="en-GB" dirty="0" smtClean="0"/>
              <a:t> March 2021.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O’Hagan, S. (2021a), University of Edinburgh, Email Communication, 6</a:t>
            </a:r>
            <a:r>
              <a:rPr lang="en-GB" baseline="30000" dirty="0" smtClean="0"/>
              <a:t>th</a:t>
            </a:r>
            <a:r>
              <a:rPr lang="en-GB" dirty="0" smtClean="0"/>
              <a:t> May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Rogers, K.S., Thomas, C., Holmes, H. (2019) Final project report for </a:t>
            </a:r>
            <a:r>
              <a:rPr lang="en-GB" dirty="0" err="1" smtClean="0"/>
              <a:t>eSTEeM</a:t>
            </a:r>
            <a:r>
              <a:rPr lang="en-GB" dirty="0" smtClean="0"/>
              <a:t> project: Active learning in synchronous online tuition: increasing student interaction. Retrieved 19</a:t>
            </a:r>
            <a:r>
              <a:rPr lang="en-GB" baseline="30000" dirty="0" smtClean="0"/>
              <a:t>th</a:t>
            </a:r>
            <a:r>
              <a:rPr lang="en-GB" dirty="0" smtClean="0"/>
              <a:t> November 2019.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Santos, S. &amp; </a:t>
            </a:r>
            <a:r>
              <a:rPr lang="en-GB" dirty="0" err="1" smtClean="0"/>
              <a:t>Butorac</a:t>
            </a:r>
            <a:r>
              <a:rPr lang="en-GB" dirty="0" smtClean="0"/>
              <a:t>, B. (2020), ‘Switching On’ Online, Teaching and Learning Mathematics Online Workshop, 3</a:t>
            </a:r>
            <a:r>
              <a:rPr lang="en-GB" baseline="30000" dirty="0" smtClean="0"/>
              <a:t>rd</a:t>
            </a:r>
            <a:r>
              <a:rPr lang="en-GB" dirty="0" smtClean="0"/>
              <a:t> September 2020. Viewed 23</a:t>
            </a:r>
            <a:r>
              <a:rPr lang="en-GB" baseline="30000" dirty="0" smtClean="0"/>
              <a:t>rd</a:t>
            </a:r>
            <a:r>
              <a:rPr lang="en-GB" dirty="0" smtClean="0"/>
              <a:t> March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Santos, S. (2021), Kings College London, Email Communication 4</a:t>
            </a:r>
            <a:r>
              <a:rPr lang="en-GB" baseline="30000" dirty="0" smtClean="0"/>
              <a:t>th</a:t>
            </a:r>
            <a:r>
              <a:rPr lang="en-GB" dirty="0" smtClean="0"/>
              <a:t> June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H. </a:t>
            </a:r>
            <a:r>
              <a:rPr lang="en-GB" dirty="0" err="1" smtClean="0"/>
              <a:t>M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üge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Satar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Nesrin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Özdener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(2008), The Effects of Synchronous CMC on Speaking Proficiency and Anxiety: Text versus Voice Chat, The Modern Language Journal, Vol. 92, No. 4 (Winter, 2008), pp. 595-613.</a:t>
            </a: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 smtClean="0"/>
              <a:t>Yanguas</a:t>
            </a:r>
            <a:r>
              <a:rPr lang="en-GB" dirty="0" smtClean="0"/>
              <a:t>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Í. (2010), Oral computer-mediated interaction between L2 learners: It’s about time! Language Learning &amp; Technology 14(3). 72-93.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42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621D00A9-A3B8-48D2-92E3-D83119C890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Process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C20E16D1-B159-4839-8B31-BC7498B5C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498598"/>
          </a:xfrm>
        </p:spPr>
        <p:txBody>
          <a:bodyPr/>
          <a:lstStyle/>
          <a:p>
            <a:r>
              <a:rPr lang="en-GB" dirty="0" smtClean="0"/>
              <a:t>Gathering and analysis of data, and use in session design.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69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1620000" cy="212075"/>
          </a:xfrm>
        </p:spPr>
        <p:txBody>
          <a:bodyPr/>
          <a:lstStyle/>
          <a:p>
            <a:r>
              <a:rPr lang="en-GB" dirty="0" smtClean="0"/>
              <a:t>DATA GATHERING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Data has been gathered from Level 2-3 Pure Maths tutors on speech in their ISS. </a:t>
            </a: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F</a:t>
            </a:r>
            <a:r>
              <a:rPr lang="en-GB" sz="1600" dirty="0" smtClean="0"/>
              <a:t>irst </a:t>
            </a:r>
            <a:r>
              <a:rPr lang="en-GB" sz="1600" dirty="0"/>
              <a:t>element </a:t>
            </a:r>
            <a:r>
              <a:rPr lang="en-GB" sz="1600" dirty="0" smtClean="0"/>
              <a:t>- survey </a:t>
            </a:r>
            <a:r>
              <a:rPr lang="en-GB" sz="1600" dirty="0"/>
              <a:t>run in December 2020. </a:t>
            </a: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T</a:t>
            </a:r>
            <a:r>
              <a:rPr lang="en-GB" sz="1600" dirty="0" smtClean="0"/>
              <a:t>utors </a:t>
            </a:r>
            <a:r>
              <a:rPr lang="en-GB" sz="1600" dirty="0" smtClean="0"/>
              <a:t>were asked </a:t>
            </a:r>
            <a:r>
              <a:rPr lang="en-GB" sz="1600" dirty="0"/>
              <a:t>for examples of actions taken that had encouraged speech in </a:t>
            </a:r>
            <a:r>
              <a:rPr lang="en-GB" sz="1600" dirty="0" smtClean="0"/>
              <a:t>ISS.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Also for </a:t>
            </a:r>
            <a:r>
              <a:rPr lang="en-GB" sz="1600" dirty="0"/>
              <a:t>suggestions on how to do this in group sessions. </a:t>
            </a: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 </a:t>
            </a:r>
            <a:r>
              <a:rPr lang="en-GB" sz="1600" dirty="0" smtClean="0"/>
              <a:t>six responses provide </a:t>
            </a:r>
            <a:r>
              <a:rPr lang="en-GB" sz="1600" dirty="0"/>
              <a:t>a range of useful suggestions. </a:t>
            </a: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S</a:t>
            </a:r>
            <a:r>
              <a:rPr lang="en-GB" sz="1600" dirty="0" smtClean="0"/>
              <a:t>econd </a:t>
            </a:r>
            <a:r>
              <a:rPr lang="en-GB" sz="1600" dirty="0"/>
              <a:t>element </a:t>
            </a:r>
            <a:r>
              <a:rPr lang="en-GB" sz="1600" dirty="0" smtClean="0"/>
              <a:t>- </a:t>
            </a:r>
            <a:r>
              <a:rPr lang="en-GB" sz="1600" dirty="0" smtClean="0"/>
              <a:t>six </a:t>
            </a:r>
            <a:r>
              <a:rPr lang="en-GB" sz="1600" dirty="0"/>
              <a:t>descriptive logs of </a:t>
            </a:r>
            <a:r>
              <a:rPr lang="en-GB" sz="1600" dirty="0" smtClean="0"/>
              <a:t>ISS, written </a:t>
            </a:r>
            <a:r>
              <a:rPr lang="en-GB" sz="1600" dirty="0"/>
              <a:t>by tutors. </a:t>
            </a: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C</a:t>
            </a:r>
            <a:r>
              <a:rPr lang="en-GB" sz="1600" dirty="0" smtClean="0"/>
              <a:t>ompiled </a:t>
            </a:r>
            <a:r>
              <a:rPr lang="en-GB" sz="1600" dirty="0" smtClean="0"/>
              <a:t>between January and March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They document </a:t>
            </a:r>
            <a:r>
              <a:rPr lang="en-GB" sz="1600" dirty="0"/>
              <a:t>a range of aspects of the ISS, </a:t>
            </a:r>
            <a:r>
              <a:rPr lang="en-GB" sz="1600" dirty="0" smtClean="0"/>
              <a:t>many</a:t>
            </a:r>
            <a:r>
              <a:rPr lang="en-GB" sz="1600" dirty="0" smtClean="0"/>
              <a:t> </a:t>
            </a:r>
            <a:r>
              <a:rPr lang="en-GB" sz="1600" dirty="0" smtClean="0"/>
              <a:t>relating </a:t>
            </a:r>
            <a:r>
              <a:rPr lang="en-GB" sz="1600" dirty="0"/>
              <a:t>to </a:t>
            </a:r>
            <a:r>
              <a:rPr lang="en-GB" sz="1600" dirty="0" smtClean="0"/>
              <a:t>student speech.</a:t>
            </a:r>
            <a:endParaRPr lang="en-GB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1440000" cy="212075"/>
          </a:xfrm>
        </p:spPr>
        <p:txBody>
          <a:bodyPr/>
          <a:lstStyle/>
          <a:p>
            <a:r>
              <a:rPr lang="en-GB" dirty="0" smtClean="0"/>
              <a:t>DATA ANALYSIS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Free-text responses from survey analysed thematically.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Then set aside while session Logs analysed.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 six Logs were analysed thematically.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Common themes and possible links between them were identified.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These themes and links will be discussed in the next section.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0017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1656000" cy="212075"/>
          </a:xfrm>
        </p:spPr>
        <p:txBody>
          <a:bodyPr/>
          <a:lstStyle/>
          <a:p>
            <a:r>
              <a:rPr lang="en-GB" dirty="0" smtClean="0"/>
              <a:t>DESIGN PROCESS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Data from Survey and Logs has immediately suggested certain elements of the design.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Study of sources </a:t>
            </a:r>
            <a:r>
              <a:rPr lang="en-GB" sz="1600" dirty="0" smtClean="0"/>
              <a:t>on online </a:t>
            </a:r>
            <a:r>
              <a:rPr lang="en-GB" sz="1600" dirty="0" smtClean="0"/>
              <a:t>language teaching (</a:t>
            </a:r>
            <a:r>
              <a:rPr lang="en-GB" sz="1600" dirty="0" err="1" smtClean="0"/>
              <a:t>Heins</a:t>
            </a:r>
            <a:r>
              <a:rPr lang="en-GB" sz="1600" dirty="0" smtClean="0"/>
              <a:t> et al (2007), </a:t>
            </a:r>
            <a:r>
              <a:rPr lang="en-GB" sz="1600" dirty="0" err="1" smtClean="0"/>
              <a:t>Satar</a:t>
            </a:r>
            <a:r>
              <a:rPr lang="en-GB" sz="1600" dirty="0" smtClean="0"/>
              <a:t> &amp;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Özdener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(2008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Yanguas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(2010)</a:t>
            </a:r>
            <a:r>
              <a:rPr lang="en-GB" sz="1600" dirty="0" smtClean="0"/>
              <a:t>) </a:t>
            </a:r>
            <a:r>
              <a:rPr lang="en-GB" sz="1600" dirty="0" smtClean="0"/>
              <a:t>and on Maths teaching during the pandemic (references on Slide 6) suggested further elements.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This also prompted a number of design questions.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Some have been answered using the Survey and Logs data.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A number remain to be answered</a:t>
            </a:r>
            <a:r>
              <a:rPr lang="en-GB" sz="16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Fourth </a:t>
            </a:r>
            <a:r>
              <a:rPr lang="en-GB" sz="1600" dirty="0" smtClean="0"/>
              <a:t>section describes this process further</a:t>
            </a:r>
            <a:r>
              <a:rPr lang="en-GB" sz="16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I’m grateful to my mentor Anne-Marie </a:t>
            </a:r>
            <a:r>
              <a:rPr lang="en-GB" sz="1600" dirty="0" err="1"/>
              <a:t>Gallen</a:t>
            </a:r>
            <a:r>
              <a:rPr lang="en-GB" sz="1600" dirty="0"/>
              <a:t> for helpful discussions on the design (as well as support in several other areas).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8922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316" y="3179701"/>
            <a:ext cx="5400000" cy="997196"/>
          </a:xfrm>
        </p:spPr>
        <p:txBody>
          <a:bodyPr/>
          <a:lstStyle/>
          <a:p>
            <a:r>
              <a:rPr lang="en-GB" dirty="0" smtClean="0"/>
              <a:t>Themes emerging from ISS Logs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498598"/>
          </a:xfrm>
        </p:spPr>
        <p:txBody>
          <a:bodyPr/>
          <a:lstStyle/>
          <a:p>
            <a:r>
              <a:rPr lang="en-GB" dirty="0" smtClean="0"/>
              <a:t>Outlining themes, with some interrelationships and links to survey responses and other sources.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0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5076000" cy="212075"/>
          </a:xfrm>
        </p:spPr>
        <p:txBody>
          <a:bodyPr/>
          <a:lstStyle/>
          <a:p>
            <a:r>
              <a:rPr lang="en-GB" dirty="0" smtClean="0"/>
              <a:t>THEME 1: ANXIETY ABOUT EXPOSING VULNERABILITIES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Two Survey Respondents mention this when suggesting how to encourage speech: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One suggests encouraging a </a:t>
            </a:r>
            <a:r>
              <a:rPr lang="en-GB" sz="1600" dirty="0"/>
              <a:t>supportive </a:t>
            </a:r>
            <a:r>
              <a:rPr lang="en-GB" sz="1600" dirty="0" smtClean="0"/>
              <a:t>atmosphere</a:t>
            </a:r>
            <a:r>
              <a:rPr lang="en-GB" sz="1600" dirty="0"/>
              <a:t> </a:t>
            </a:r>
            <a:r>
              <a:rPr lang="en-GB" sz="1600" dirty="0" smtClean="0"/>
              <a:t>where it’s okay to make mistakes.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Another suggests creating a space welcoming to speech and not recording. 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This suggests these tutors feel that anxiety about exposing vulnerabilities may prevent speech.</a:t>
            </a:r>
            <a:endParaRPr lang="en-GB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Docherty (2021) observed reticence in peer discussion sessions due to such anxiety.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err="1" smtClean="0"/>
              <a:t>Heraty</a:t>
            </a:r>
            <a:r>
              <a:rPr lang="en-GB" sz="1600" dirty="0" smtClean="0"/>
              <a:t> et al (2020) mention asking questions in a small-group setting online being less intimidating than in a whole class setting.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err="1" smtClean="0"/>
              <a:t>Hodds</a:t>
            </a:r>
            <a:r>
              <a:rPr lang="en-GB" sz="1600" dirty="0" smtClean="0"/>
              <a:t> (2020) reports comments from practitioners that asking questions online could be less exposing than asking them face-to-face.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err="1" smtClean="0"/>
              <a:t>Satar</a:t>
            </a:r>
            <a:r>
              <a:rPr lang="en-GB" sz="1600" dirty="0" smtClean="0"/>
              <a:t> and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Ö</a:t>
            </a:r>
            <a:r>
              <a:rPr lang="en-GB" sz="1600" dirty="0" err="1" smtClean="0"/>
              <a:t>zdener</a:t>
            </a:r>
            <a:r>
              <a:rPr lang="en-GB" sz="1600" dirty="0" smtClean="0"/>
              <a:t> (2008) looked at anxiety over language skills, finding practice via text chat decreased this more than practice via voice chat.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8757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5076000" cy="212075"/>
          </a:xfrm>
        </p:spPr>
        <p:txBody>
          <a:bodyPr/>
          <a:lstStyle/>
          <a:p>
            <a:r>
              <a:rPr lang="en-GB" dirty="0" smtClean="0"/>
              <a:t>THEME 1: ANXIETY ABOUT EXPOSING VULNERABILITIES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Three ISS Logs mention related issues: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One mentions the student making an error in a contribution on screen, but not being put off further interaction.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One mentions perceived embarrassment about gaps in understanding, and the tutor’s attempts to ease this by making some errors themselves.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One mentions the student being extremely nervous and speaking very little for most of the session.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Later we will outline possible ways of helping students overcome this anxiety</a:t>
            </a:r>
            <a:r>
              <a:rPr lang="en-GB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5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4428000" cy="212075"/>
          </a:xfrm>
        </p:spPr>
        <p:txBody>
          <a:bodyPr/>
          <a:lstStyle/>
          <a:p>
            <a:r>
              <a:rPr lang="en-GB" dirty="0" smtClean="0"/>
              <a:t>THEME 2: BENEFIT TO STUDENT FROM SPEAKING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Two Survey Respondents felt that students speak during ISS because they see a clear benefit from doing so.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Two types of benefit from speaking are seen in the Logs.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Four Logs show benefit from voicing a need, either near the start at tutor prompting, or later on after tutor-led discussion.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When the student has voiced a need in this way the tutor is able to adapt what they do to fulfil this need.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Four Logs show benefit from taking </a:t>
            </a:r>
            <a:r>
              <a:rPr lang="en-GB" sz="1600" dirty="0" smtClean="0"/>
              <a:t>an active </a:t>
            </a:r>
            <a:r>
              <a:rPr lang="en-GB" sz="1600" dirty="0" smtClean="0"/>
              <a:t>part in Maths discussion – making suggestions or talking through examples.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 benefits there – not all appear in every Log: 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learning actively, </a:t>
            </a:r>
            <a:r>
              <a:rPr lang="en-GB" sz="1600" dirty="0"/>
              <a:t>being involved in the creation of the Maths so that it builds in your own ideas</a:t>
            </a:r>
            <a:endParaRPr lang="en-GB" sz="1600" dirty="0" smtClean="0"/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building learning on your own existing knowledge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increase in confidence, </a:t>
            </a:r>
            <a:r>
              <a:rPr lang="en-GB" sz="1600" dirty="0" err="1" smtClean="0"/>
              <a:t>inc.</a:t>
            </a:r>
            <a:r>
              <a:rPr lang="en-GB" sz="1600" dirty="0" smtClean="0"/>
              <a:t> from decrease in errors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enabling the tutor to make appropriate inputs – </a:t>
            </a:r>
            <a:r>
              <a:rPr lang="en-GB" sz="1600" dirty="0" err="1" smtClean="0"/>
              <a:t>inc.</a:t>
            </a:r>
            <a:r>
              <a:rPr lang="en-GB" sz="1600" dirty="0" smtClean="0"/>
              <a:t> avoiding being told things you already know.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95950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5112000" cy="212075"/>
          </a:xfrm>
        </p:spPr>
        <p:txBody>
          <a:bodyPr/>
          <a:lstStyle/>
          <a:p>
            <a:r>
              <a:rPr lang="en-GB" dirty="0" smtClean="0"/>
              <a:t>THEME 3: OVERCOMING ANXIETY WHEN NEEDS ARE MET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In three Logs the </a:t>
            </a:r>
            <a:r>
              <a:rPr lang="en-GB" sz="1600" dirty="0"/>
              <a:t>tutor had visibly ascertained the student's </a:t>
            </a:r>
            <a:r>
              <a:rPr lang="en-GB" sz="1600" dirty="0" smtClean="0"/>
              <a:t>needs</a:t>
            </a:r>
            <a:r>
              <a:rPr lang="en-GB" sz="1600" dirty="0"/>
              <a:t> </a:t>
            </a:r>
            <a:r>
              <a:rPr lang="en-GB" sz="1600" dirty="0" smtClean="0"/>
              <a:t>and </a:t>
            </a:r>
            <a:r>
              <a:rPr lang="en-GB" sz="1600" dirty="0"/>
              <a:t>taken these into account. </a:t>
            </a:r>
            <a:endParaRPr lang="en-GB" sz="1600" dirty="0" smtClean="0"/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So </a:t>
            </a:r>
            <a:r>
              <a:rPr lang="en-GB" sz="1600" dirty="0"/>
              <a:t>it's reasonable to assume the student felt the tutor was fulfilling their needs. </a:t>
            </a:r>
            <a:endParaRPr lang="en-GB" sz="1600" dirty="0" smtClean="0"/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Two </a:t>
            </a:r>
            <a:r>
              <a:rPr lang="en-GB" sz="1600" dirty="0"/>
              <a:t>of the Logs mention possible </a:t>
            </a:r>
            <a:r>
              <a:rPr lang="en-GB" sz="1600" dirty="0" smtClean="0"/>
              <a:t>concern on the part of the student </a:t>
            </a:r>
            <a:r>
              <a:rPr lang="en-GB" sz="1600" dirty="0"/>
              <a:t>over a mistake or lack of </a:t>
            </a:r>
            <a:r>
              <a:rPr lang="en-GB" sz="1600" dirty="0" smtClean="0"/>
              <a:t>understanding.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/>
              <a:t>T</a:t>
            </a:r>
            <a:r>
              <a:rPr lang="en-GB" sz="1600" dirty="0" smtClean="0"/>
              <a:t>his concern </a:t>
            </a:r>
            <a:r>
              <a:rPr lang="en-GB" sz="1600" dirty="0"/>
              <a:t>did not prevent the student from participating in mathematical discussion.   </a:t>
            </a: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In </a:t>
            </a:r>
            <a:r>
              <a:rPr lang="en-GB" sz="1600" dirty="0"/>
              <a:t>strong contrast, in </a:t>
            </a:r>
            <a:r>
              <a:rPr lang="en-GB" sz="1600" dirty="0" smtClean="0"/>
              <a:t>one Log </a:t>
            </a:r>
            <a:r>
              <a:rPr lang="en-GB" sz="1600" dirty="0"/>
              <a:t>there was very little agreement on content, so the student may have </a:t>
            </a:r>
            <a:r>
              <a:rPr lang="en-GB" sz="1600" dirty="0" smtClean="0"/>
              <a:t>doubted that their needs would be met. 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 </a:t>
            </a:r>
            <a:r>
              <a:rPr lang="en-GB" sz="1600" dirty="0"/>
              <a:t>tutor sensed the student was extremely nervous. </a:t>
            </a:r>
            <a:endParaRPr lang="en-GB" sz="1600" dirty="0" smtClean="0"/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For </a:t>
            </a:r>
            <a:r>
              <a:rPr lang="en-GB" sz="1600" dirty="0"/>
              <a:t>most of the session this nervousness </a:t>
            </a:r>
            <a:r>
              <a:rPr lang="en-GB" sz="1600" dirty="0" smtClean="0"/>
              <a:t>prevented </a:t>
            </a:r>
            <a:r>
              <a:rPr lang="en-GB" sz="1600" dirty="0"/>
              <a:t>the student from discussing the Maths. </a:t>
            </a: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In the last two Logs there was not a connection of this sort.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 connection seen in four Logs suggests students may be able to overcome their anxiety if it’s clear to them that their needs are being met. </a:t>
            </a:r>
            <a:endParaRPr lang="en-GB" sz="1600" dirty="0"/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62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009118" y="1222456"/>
            <a:ext cx="540000" cy="503999"/>
          </a:xfrm>
        </p:spPr>
        <p:txBody>
          <a:bodyPr/>
          <a:lstStyle/>
          <a:p>
            <a:r>
              <a:rPr lang="en-GB" dirty="0" smtClean="0"/>
              <a:t>01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549118" y="1222454"/>
            <a:ext cx="3207056" cy="261938"/>
          </a:xfrm>
        </p:spPr>
        <p:txBody>
          <a:bodyPr/>
          <a:lstStyle/>
          <a:p>
            <a:r>
              <a:rPr lang="en-GB" sz="1400" dirty="0" smtClean="0"/>
              <a:t>Setting the Scene</a:t>
            </a:r>
            <a:endParaRPr lang="en-GB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549118" y="1491592"/>
            <a:ext cx="3207056" cy="360000"/>
          </a:xfrm>
        </p:spPr>
        <p:txBody>
          <a:bodyPr/>
          <a:lstStyle/>
          <a:p>
            <a:r>
              <a:rPr lang="en-GB" sz="1200" dirty="0" smtClean="0"/>
              <a:t>Overview of recent work on student speech in online tutorials.</a:t>
            </a:r>
            <a:endParaRPr lang="en-GB" sz="1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09118" y="1922963"/>
            <a:ext cx="540000" cy="503999"/>
          </a:xfrm>
        </p:spPr>
        <p:txBody>
          <a:bodyPr/>
          <a:lstStyle/>
          <a:p>
            <a:r>
              <a:rPr lang="en-GB" dirty="0" smtClean="0"/>
              <a:t>02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549118" y="1922961"/>
            <a:ext cx="3207056" cy="261938"/>
          </a:xfrm>
        </p:spPr>
        <p:txBody>
          <a:bodyPr/>
          <a:lstStyle/>
          <a:p>
            <a:r>
              <a:rPr lang="en-GB" sz="1400" dirty="0" smtClean="0"/>
              <a:t>The Process</a:t>
            </a:r>
            <a:endParaRPr lang="en-GB" sz="1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1549118" y="2192099"/>
            <a:ext cx="3207056" cy="360000"/>
          </a:xfrm>
        </p:spPr>
        <p:txBody>
          <a:bodyPr/>
          <a:lstStyle/>
          <a:p>
            <a:r>
              <a:rPr lang="en-GB" sz="1200" dirty="0" smtClean="0"/>
              <a:t>Gathering and analysis of data, and use in session design.</a:t>
            </a:r>
            <a:endParaRPr lang="en-GB" sz="1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1009118" y="2623470"/>
            <a:ext cx="540000" cy="503999"/>
          </a:xfrm>
        </p:spPr>
        <p:txBody>
          <a:bodyPr/>
          <a:lstStyle/>
          <a:p>
            <a:r>
              <a:rPr lang="en-GB" dirty="0" smtClean="0"/>
              <a:t>03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1549118" y="2623468"/>
            <a:ext cx="3207056" cy="261938"/>
          </a:xfrm>
        </p:spPr>
        <p:txBody>
          <a:bodyPr/>
          <a:lstStyle/>
          <a:p>
            <a:r>
              <a:rPr lang="en-GB" sz="1400" dirty="0" smtClean="0"/>
              <a:t>Themes emerging from ISS Logs</a:t>
            </a:r>
            <a:endParaRPr lang="en-GB" sz="1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1549117" y="2892606"/>
            <a:ext cx="3504145" cy="360000"/>
          </a:xfrm>
        </p:spPr>
        <p:txBody>
          <a:bodyPr/>
          <a:lstStyle/>
          <a:p>
            <a:r>
              <a:rPr lang="en-GB" sz="1200" dirty="0" smtClean="0"/>
              <a:t>Outlining themes, with some interrelationships and links to survey responses and other sources.</a:t>
            </a:r>
            <a:endParaRPr lang="en-GB" sz="12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1009118" y="3323975"/>
            <a:ext cx="540000" cy="503999"/>
          </a:xfrm>
        </p:spPr>
        <p:txBody>
          <a:bodyPr/>
          <a:lstStyle/>
          <a:p>
            <a:r>
              <a:rPr lang="en-GB" dirty="0" smtClean="0"/>
              <a:t>04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1549118" y="3323975"/>
            <a:ext cx="3207056" cy="261938"/>
          </a:xfrm>
        </p:spPr>
        <p:txBody>
          <a:bodyPr/>
          <a:lstStyle/>
          <a:p>
            <a:r>
              <a:rPr lang="en-GB" sz="1400" dirty="0" smtClean="0"/>
              <a:t>Group Session Design</a:t>
            </a:r>
            <a:endParaRPr lang="en-GB" sz="14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2"/>
          </p:nvPr>
        </p:nvSpPr>
        <p:spPr>
          <a:xfrm>
            <a:off x="1549118" y="3593113"/>
            <a:ext cx="3207056" cy="360000"/>
          </a:xfrm>
        </p:spPr>
        <p:txBody>
          <a:bodyPr/>
          <a:lstStyle/>
          <a:p>
            <a:r>
              <a:rPr lang="en-GB" sz="1200" dirty="0" smtClean="0"/>
              <a:t>Outlining features of the design and the reasons for choosing them.</a:t>
            </a:r>
            <a:endParaRPr lang="en-GB" sz="12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1009118" y="4024483"/>
            <a:ext cx="540000" cy="503999"/>
          </a:xfrm>
        </p:spPr>
        <p:txBody>
          <a:bodyPr/>
          <a:lstStyle/>
          <a:p>
            <a:r>
              <a:rPr lang="en-GB" dirty="0" smtClean="0"/>
              <a:t>05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4"/>
          </p:nvPr>
        </p:nvSpPr>
        <p:spPr>
          <a:xfrm>
            <a:off x="1549118" y="4024482"/>
            <a:ext cx="3207056" cy="261938"/>
          </a:xfrm>
        </p:spPr>
        <p:txBody>
          <a:bodyPr/>
          <a:lstStyle/>
          <a:p>
            <a:r>
              <a:rPr lang="en-GB" sz="1400" dirty="0" smtClean="0"/>
              <a:t>Next Steps</a:t>
            </a:r>
            <a:endParaRPr lang="en-GB" sz="140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1549118" y="4293620"/>
            <a:ext cx="3207056" cy="360000"/>
          </a:xfrm>
        </p:spPr>
        <p:txBody>
          <a:bodyPr/>
          <a:lstStyle/>
          <a:p>
            <a:r>
              <a:rPr lang="en-GB" sz="1200" dirty="0" smtClean="0"/>
              <a:t>Pilot sessions and evaluation.</a:t>
            </a:r>
            <a:endParaRPr lang="en-GB" sz="1200" dirty="0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>
          <a:xfrm>
            <a:off x="1009118" y="816192"/>
            <a:ext cx="1044375" cy="212075"/>
          </a:xfrm>
        </p:spPr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56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4680000" cy="212075"/>
          </a:xfrm>
        </p:spPr>
        <p:txBody>
          <a:bodyPr/>
          <a:lstStyle/>
          <a:p>
            <a:r>
              <a:rPr lang="en-GB" dirty="0" smtClean="0"/>
              <a:t>THEME 4: SPEAKING ABOUT ‘SECURE KNOWLEDGE’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This occurred in different ways in three Logs.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In one Log the student was participating very little: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/>
              <a:t>T</a:t>
            </a:r>
            <a:r>
              <a:rPr lang="en-GB" sz="1600" dirty="0" smtClean="0"/>
              <a:t>he tutor encouraged them to speak by asking things they definitely already knew. 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 tutor described these as artificial devices.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However they could be viewed as skilful ways of bringing the student into the discussion.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In another Log the tutor asked the student to talk through some basic examples: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 student had a reasonable grasp of this material, and talked through the examples.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Their mistakes became less common as time went on, and the tutor felt the student’s confidence grew. 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 tutor sensed the student was embarrassed by their mistakes, but the student was willing to interact verbally then and later.</a:t>
            </a:r>
            <a:endParaRPr lang="en-GB" sz="1600" dirty="0"/>
          </a:p>
          <a:p>
            <a:pPr marL="628639" lvl="1" indent="-171450">
              <a:buFont typeface="Arial" panose="020B0604020202020204" pitchFamily="34" charset="0"/>
              <a:buChar char="•"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6582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4680000" cy="212075"/>
          </a:xfrm>
        </p:spPr>
        <p:txBody>
          <a:bodyPr/>
          <a:lstStyle/>
          <a:p>
            <a:r>
              <a:rPr lang="en-GB" dirty="0" smtClean="0"/>
              <a:t>THEME 4: SPEAKING ABOUT ‘SECURE KNOWLEDGE’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In a third Log</a:t>
            </a:r>
            <a:r>
              <a:rPr lang="en-GB" sz="1600" dirty="0"/>
              <a:t>,</a:t>
            </a:r>
            <a:r>
              <a:rPr lang="en-GB" sz="1600" dirty="0" smtClean="0"/>
              <a:t> after the tutor had worked through some examples, they asked the student to talk through a new example.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There was silence at first – perhaps the student was thinking how to begin, or did not want to say they could not begin. 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After a pause, the tutor gave some pointers which enabled the student to work through the example verbally.  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 student was able to participate when provided with some ‘stepping stones’ but not without them. </a:t>
            </a:r>
            <a:endParaRPr lang="en-GB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This </a:t>
            </a:r>
            <a:r>
              <a:rPr lang="en-GB" sz="1600" dirty="0" smtClean="0"/>
              <a:t>suggests it may be helpful to start a student off speaking on more familiar ground, or move back </a:t>
            </a:r>
            <a:r>
              <a:rPr lang="en-GB" sz="1600" dirty="0" smtClean="0"/>
              <a:t>there </a:t>
            </a:r>
            <a:r>
              <a:rPr lang="en-GB" sz="1600" dirty="0" smtClean="0"/>
              <a:t>if necessary. </a:t>
            </a:r>
            <a:endParaRPr lang="en-GB" sz="1600" dirty="0"/>
          </a:p>
          <a:p>
            <a:pPr marL="628639" lvl="1" indent="-171450">
              <a:buFont typeface="Arial" panose="020B0604020202020204" pitchFamily="34" charset="0"/>
              <a:buChar char="•"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09153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1476000" cy="212075"/>
          </a:xfrm>
        </p:spPr>
        <p:txBody>
          <a:bodyPr/>
          <a:lstStyle/>
          <a:p>
            <a:r>
              <a:rPr lang="en-GB" dirty="0" smtClean="0"/>
              <a:t>OTHER THEMES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Ways of communicating mathematical content visually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How tutor ascertained student’s needs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Tutor leaving gaps for thought or interjection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Roles played during mathematical discussion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Social conversation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9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Group Session Design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498598"/>
          </a:xfrm>
        </p:spPr>
        <p:txBody>
          <a:bodyPr/>
          <a:lstStyle/>
          <a:p>
            <a:r>
              <a:rPr lang="en-GB" dirty="0" smtClean="0"/>
              <a:t>Outlining features of the design and the reasons for choosing them.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2016000" cy="212075"/>
          </a:xfrm>
        </p:spPr>
        <p:txBody>
          <a:bodyPr/>
          <a:lstStyle/>
          <a:p>
            <a:r>
              <a:rPr lang="en-GB" dirty="0" smtClean="0"/>
              <a:t>PREPARATION/SET-UP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3224501" y="1420050"/>
            <a:ext cx="2585214" cy="50843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224501" y="2154311"/>
            <a:ext cx="2585214" cy="81221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3183315" y="3371183"/>
            <a:ext cx="2626399" cy="64603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224501" y="4431940"/>
            <a:ext cx="2585214" cy="156434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349500" y="1455862"/>
            <a:ext cx="234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Group Size – 5-6 students</a:t>
            </a:r>
            <a:r>
              <a:rPr lang="en-GB" sz="1200" dirty="0" smtClean="0">
                <a:solidFill>
                  <a:schemeClr val="bg1"/>
                </a:solidFill>
              </a:rPr>
              <a:t>.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36378" y="2147893"/>
            <a:ext cx="23614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Select problems based on session date – more problems than needed.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66680" y="3432592"/>
            <a:ext cx="2157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Circulate problems and session format to group.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36378" y="4474110"/>
            <a:ext cx="2361460" cy="138499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Quiz at start of session:</a:t>
            </a:r>
          </a:p>
          <a:p>
            <a:pPr marL="171450" indent="-171450">
              <a:buFontTx/>
              <a:buChar char="-"/>
            </a:pPr>
            <a:r>
              <a:rPr lang="en-GB" sz="1400" dirty="0" smtClean="0">
                <a:solidFill>
                  <a:schemeClr val="bg1"/>
                </a:solidFill>
              </a:rPr>
              <a:t>questions on concepts - show up gaps in understanding</a:t>
            </a:r>
          </a:p>
          <a:p>
            <a:pPr marL="171450" indent="-171450">
              <a:buFontTx/>
              <a:buChar char="-"/>
            </a:pPr>
            <a:r>
              <a:rPr lang="en-GB" sz="1400" dirty="0">
                <a:solidFill>
                  <a:schemeClr val="bg1"/>
                </a:solidFill>
              </a:rPr>
              <a:t>q</a:t>
            </a:r>
            <a:r>
              <a:rPr lang="en-GB" sz="1400" dirty="0" smtClean="0">
                <a:solidFill>
                  <a:schemeClr val="bg1"/>
                </a:solidFill>
              </a:rPr>
              <a:t>uestions on problem preferences.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68822" y="1287549"/>
            <a:ext cx="2097941" cy="167898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368822" y="1321322"/>
            <a:ext cx="2109353" cy="181588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Sources on pandemic Maths teaching all used 3 – 6 students in breakout rooms. </a:t>
            </a:r>
            <a:r>
              <a:rPr lang="en-GB" sz="1400" dirty="0" err="1" smtClean="0">
                <a:solidFill>
                  <a:schemeClr val="bg1"/>
                </a:solidFill>
              </a:rPr>
              <a:t>Heraty</a:t>
            </a:r>
            <a:r>
              <a:rPr lang="en-GB" sz="1400" dirty="0" smtClean="0">
                <a:solidFill>
                  <a:schemeClr val="bg1"/>
                </a:solidFill>
              </a:rPr>
              <a:t> et al (2020) mention a setting with 4-5 students tending to encourage participation.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>
            <a:stCxn id="13" idx="1"/>
            <a:endCxn id="5" idx="3"/>
          </p:cNvCxnSpPr>
          <p:nvPr/>
        </p:nvCxnSpPr>
        <p:spPr>
          <a:xfrm flipH="1" flipV="1">
            <a:off x="5809715" y="1674267"/>
            <a:ext cx="559107" cy="4527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1148" y="2199872"/>
            <a:ext cx="2148396" cy="13370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79780" y="2154311"/>
            <a:ext cx="20329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Bailey et al (2021) and Docherty (2021a) noted that working on the tasks in advance could make discussion easier.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stCxn id="17" idx="3"/>
          </p:cNvCxnSpPr>
          <p:nvPr/>
        </p:nvCxnSpPr>
        <p:spPr>
          <a:xfrm>
            <a:off x="2749544" y="2868397"/>
            <a:ext cx="463545" cy="5287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418555" y="3676317"/>
            <a:ext cx="2059620" cy="122294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478164" y="3676317"/>
            <a:ext cx="19175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O’Hagan (2021a) and Docherty (2021a) felt a clear purpose/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structure encouraged participation.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Arrow Connector 23"/>
          <p:cNvCxnSpPr>
            <a:stCxn id="21" idx="1"/>
          </p:cNvCxnSpPr>
          <p:nvPr/>
        </p:nvCxnSpPr>
        <p:spPr>
          <a:xfrm flipH="1" flipV="1">
            <a:off x="5768530" y="3822187"/>
            <a:ext cx="650025" cy="465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20169" y="4518734"/>
            <a:ext cx="2129375" cy="116979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79780" y="4478661"/>
            <a:ext cx="198733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Backed up by </a:t>
            </a:r>
            <a:r>
              <a:rPr lang="en-GB" sz="1400" dirty="0">
                <a:solidFill>
                  <a:schemeClr val="bg1"/>
                </a:solidFill>
              </a:rPr>
              <a:t>T</a:t>
            </a:r>
            <a:r>
              <a:rPr lang="en-GB" sz="1400" dirty="0" smtClean="0">
                <a:solidFill>
                  <a:schemeClr val="bg1"/>
                </a:solidFill>
              </a:rPr>
              <a:t>heme 3 on possible benefit of visibly establishing and fulfilling students’ needs.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31" name="Straight Arrow Connector 30"/>
          <p:cNvCxnSpPr>
            <a:stCxn id="25" idx="3"/>
            <a:endCxn id="8" idx="1"/>
          </p:cNvCxnSpPr>
          <p:nvPr/>
        </p:nvCxnSpPr>
        <p:spPr>
          <a:xfrm>
            <a:off x="2749544" y="5103633"/>
            <a:ext cx="474957" cy="1104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5" idx="2"/>
            <a:endCxn id="6" idx="0"/>
          </p:cNvCxnSpPr>
          <p:nvPr/>
        </p:nvCxnSpPr>
        <p:spPr>
          <a:xfrm>
            <a:off x="4517108" y="1928483"/>
            <a:ext cx="0" cy="2258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2"/>
          </p:cNvCxnSpPr>
          <p:nvPr/>
        </p:nvCxnSpPr>
        <p:spPr>
          <a:xfrm>
            <a:off x="4517108" y="2966530"/>
            <a:ext cx="0" cy="4046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8" idx="0"/>
          </p:cNvCxnSpPr>
          <p:nvPr/>
        </p:nvCxnSpPr>
        <p:spPr>
          <a:xfrm>
            <a:off x="4517108" y="4017221"/>
            <a:ext cx="0" cy="4147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4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2772000" cy="212075"/>
          </a:xfrm>
        </p:spPr>
        <p:txBody>
          <a:bodyPr/>
          <a:lstStyle/>
          <a:p>
            <a:r>
              <a:rPr lang="en-GB" dirty="0" smtClean="0"/>
              <a:t>MATHEMATICAL ICE-BREAKER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3116062" y="2130640"/>
            <a:ext cx="2556769" cy="347301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96479" y="2205152"/>
            <a:ext cx="226380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Straight after quiz – mathematical ice-breaker activity.</a:t>
            </a:r>
          </a:p>
          <a:p>
            <a:endParaRPr lang="en-GB" sz="1400" dirty="0" smtClean="0">
              <a:solidFill>
                <a:schemeClr val="bg1"/>
              </a:solidFill>
            </a:endParaRPr>
          </a:p>
          <a:p>
            <a:endParaRPr lang="en-GB" sz="1400" dirty="0" smtClean="0">
              <a:solidFill>
                <a:schemeClr val="bg1"/>
              </a:solidFill>
            </a:endParaRPr>
          </a:p>
          <a:p>
            <a:r>
              <a:rPr lang="en-GB" sz="1400" dirty="0" smtClean="0">
                <a:solidFill>
                  <a:schemeClr val="bg1"/>
                </a:solidFill>
              </a:rPr>
              <a:t>As a group, critique an existing solution to a problem.</a:t>
            </a:r>
          </a:p>
          <a:p>
            <a:endParaRPr lang="en-GB" sz="1400" dirty="0" smtClean="0">
              <a:solidFill>
                <a:schemeClr val="bg1"/>
              </a:solidFill>
            </a:endParaRPr>
          </a:p>
          <a:p>
            <a:endParaRPr lang="en-GB" sz="1400" dirty="0" smtClean="0">
              <a:solidFill>
                <a:schemeClr val="bg1"/>
              </a:solidFill>
            </a:endParaRPr>
          </a:p>
          <a:p>
            <a:r>
              <a:rPr lang="en-GB" sz="1400" dirty="0" smtClean="0">
                <a:solidFill>
                  <a:schemeClr val="bg1"/>
                </a:solidFill>
              </a:rPr>
              <a:t>Work down the displayed solution, verbally identifying errors in it and taking turns to annotate the solution. 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1782" y="1376039"/>
            <a:ext cx="2459114" cy="230375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081204" y="1412393"/>
            <a:ext cx="2318888" cy="224676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One Survey Respondent felt students need to know who they are talking to. </a:t>
            </a:r>
            <a:r>
              <a:rPr lang="en-GB" sz="1400" dirty="0" err="1" smtClean="0">
                <a:solidFill>
                  <a:schemeClr val="bg1"/>
                </a:solidFill>
              </a:rPr>
              <a:t>Jaggi</a:t>
            </a:r>
            <a:r>
              <a:rPr lang="en-GB" sz="1400" dirty="0" smtClean="0">
                <a:solidFill>
                  <a:schemeClr val="bg1"/>
                </a:solidFill>
              </a:rPr>
              <a:t> (2021) and O’Hagan (2021) used breakout groups fixed over several weeks, and Docherty (2021) mentioned unwillingness to interact with strangers.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5672831" y="2527916"/>
            <a:ext cx="348951" cy="35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08522" y="1621030"/>
            <a:ext cx="1958590" cy="106890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018222" y="1666008"/>
            <a:ext cx="18714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Maths content so that students feel there is benefit to them - Theme 2.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2767112" y="2155482"/>
            <a:ext cx="348448" cy="5344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31999" y="3018408"/>
            <a:ext cx="2154695" cy="86766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32000" y="3036426"/>
            <a:ext cx="2253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Not creating new work, so avoid exposing vulnerabilities </a:t>
            </a:r>
            <a:r>
              <a:rPr lang="en-GB" sz="1400" dirty="0">
                <a:solidFill>
                  <a:schemeClr val="bg1"/>
                </a:solidFill>
              </a:rPr>
              <a:t>-</a:t>
            </a:r>
            <a:r>
              <a:rPr lang="en-GB" sz="1400" dirty="0" smtClean="0">
                <a:solidFill>
                  <a:schemeClr val="bg1"/>
                </a:solidFill>
              </a:rPr>
              <a:t> Theme 1.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>
            <a:stCxn id="15" idx="3"/>
          </p:cNvCxnSpPr>
          <p:nvPr/>
        </p:nvCxnSpPr>
        <p:spPr>
          <a:xfrm>
            <a:off x="2586694" y="3452241"/>
            <a:ext cx="528866" cy="278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1782" y="4279957"/>
            <a:ext cx="2463554" cy="176470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066169" y="4325301"/>
            <a:ext cx="24147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P</a:t>
            </a:r>
            <a:r>
              <a:rPr lang="en-GB" sz="1400" dirty="0" smtClean="0">
                <a:solidFill>
                  <a:schemeClr val="bg1"/>
                </a:solidFill>
              </a:rPr>
              <a:t>rovides a framework for the task, and defined roles for participants, as seen in the </a:t>
            </a:r>
            <a:r>
              <a:rPr lang="en-GB" sz="1400" dirty="0" smtClean="0">
                <a:solidFill>
                  <a:schemeClr val="bg1"/>
                </a:solidFill>
              </a:rPr>
              <a:t>online language </a:t>
            </a:r>
            <a:r>
              <a:rPr lang="en-GB" sz="1400" dirty="0" smtClean="0">
                <a:solidFill>
                  <a:schemeClr val="bg1"/>
                </a:solidFill>
              </a:rPr>
              <a:t>learning</a:t>
            </a:r>
            <a:r>
              <a:rPr lang="en-GB" sz="1400" dirty="0" smtClean="0">
                <a:solidFill>
                  <a:schemeClr val="bg1"/>
                </a:solidFill>
              </a:rPr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activities where students spoke </a:t>
            </a:r>
            <a:r>
              <a:rPr lang="en-GB" sz="1400" dirty="0" smtClean="0">
                <a:solidFill>
                  <a:schemeClr val="bg1"/>
                </a:solidFill>
              </a:rPr>
              <a:t>(refs on Slide 14)</a:t>
            </a:r>
            <a:r>
              <a:rPr lang="en-GB" sz="1400" dirty="0" smtClean="0">
                <a:solidFill>
                  <a:schemeClr val="bg1"/>
                </a:solidFill>
              </a:rPr>
              <a:t>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22" name="Straight Arrow Connector 21"/>
          <p:cNvCxnSpPr>
            <a:stCxn id="19" idx="1"/>
          </p:cNvCxnSpPr>
          <p:nvPr/>
        </p:nvCxnSpPr>
        <p:spPr>
          <a:xfrm flipH="1" flipV="1">
            <a:off x="5672832" y="4474347"/>
            <a:ext cx="348950" cy="6879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02987" y="4557724"/>
            <a:ext cx="1982726" cy="118936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85086" y="4577534"/>
            <a:ext cx="18880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Step-by-step nature may encourage speech as did the ‘stepping stones’ in  Theme 4.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21" name="Straight Arrow Connector 20"/>
          <p:cNvCxnSpPr>
            <a:stCxn id="9" idx="3"/>
          </p:cNvCxnSpPr>
          <p:nvPr/>
        </p:nvCxnSpPr>
        <p:spPr>
          <a:xfrm flipV="1">
            <a:off x="2685713" y="4755112"/>
            <a:ext cx="429847" cy="3972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44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1764000" cy="212075"/>
          </a:xfrm>
        </p:spPr>
        <p:txBody>
          <a:bodyPr/>
          <a:lstStyle/>
          <a:p>
            <a:r>
              <a:rPr lang="en-GB" dirty="0" smtClean="0"/>
              <a:t>PROBLEM SOLVING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3128210" y="1631028"/>
            <a:ext cx="2560320" cy="190144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128210" y="3879583"/>
            <a:ext cx="2579570" cy="216508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82213" y="1742155"/>
            <a:ext cx="227156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Choose problems to relate to students’ upcoming assessment.</a:t>
            </a:r>
          </a:p>
          <a:p>
            <a:endParaRPr lang="en-GB" sz="1400" dirty="0" smtClean="0">
              <a:solidFill>
                <a:schemeClr val="bg1"/>
              </a:solidFill>
            </a:endParaRPr>
          </a:p>
          <a:p>
            <a:r>
              <a:rPr lang="en-GB" sz="1400" dirty="0" smtClean="0">
                <a:solidFill>
                  <a:schemeClr val="bg1"/>
                </a:solidFill>
              </a:rPr>
              <a:t>During session, work on problems in order of difficulty.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2213" y="3988824"/>
            <a:ext cx="22715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Need to come up with a range of learning approaches, guided by the suggestions from the themes.</a:t>
            </a:r>
          </a:p>
          <a:p>
            <a:endParaRPr lang="en-GB" sz="1400" dirty="0">
              <a:solidFill>
                <a:schemeClr val="bg1"/>
              </a:solidFill>
            </a:endParaRPr>
          </a:p>
          <a:p>
            <a:r>
              <a:rPr lang="en-GB" sz="1400" dirty="0" smtClean="0">
                <a:solidFill>
                  <a:schemeClr val="bg1"/>
                </a:solidFill>
              </a:rPr>
              <a:t>Ideally they will be structured, with defined roles for participants. </a:t>
            </a:r>
          </a:p>
          <a:p>
            <a:endParaRPr lang="en-GB" sz="1200" dirty="0"/>
          </a:p>
        </p:txBody>
      </p:sp>
      <p:sp>
        <p:nvSpPr>
          <p:cNvPr id="9" name="Rectangle 8"/>
          <p:cNvSpPr/>
          <p:nvPr/>
        </p:nvSpPr>
        <p:spPr>
          <a:xfrm>
            <a:off x="654518" y="1498912"/>
            <a:ext cx="1655545" cy="109938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227545" y="1549665"/>
            <a:ext cx="1905802" cy="179292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47300" y="1563651"/>
            <a:ext cx="1655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Students would see clear benefit from participating, as in Theme 2.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99734" y="1581372"/>
            <a:ext cx="17614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bg1"/>
                </a:solidFill>
              </a:rPr>
              <a:t>Jaggi</a:t>
            </a:r>
            <a:r>
              <a:rPr lang="en-GB" sz="1400" dirty="0" smtClean="0">
                <a:solidFill>
                  <a:schemeClr val="bg1"/>
                </a:solidFill>
              </a:rPr>
              <a:t> (2021) and O’Hagan (2021) incentivised students to participate by basing sessions on actual assessment tasks.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10063" y="2073983"/>
            <a:ext cx="818147" cy="917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1"/>
          </p:cNvCxnSpPr>
          <p:nvPr/>
        </p:nvCxnSpPr>
        <p:spPr>
          <a:xfrm flipH="1" flipV="1">
            <a:off x="5688531" y="2261939"/>
            <a:ext cx="539014" cy="1841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2"/>
          </p:cNvCxnSpPr>
          <p:nvPr/>
        </p:nvCxnSpPr>
        <p:spPr>
          <a:xfrm>
            <a:off x="4408370" y="3532471"/>
            <a:ext cx="0" cy="3471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02644" y="3204545"/>
            <a:ext cx="1669984" cy="141365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02644" y="3233208"/>
            <a:ext cx="1655544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To start students speaking on content where knowledge is more secure, as in Theme 4.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31" name="Straight Arrow Connector 30"/>
          <p:cNvCxnSpPr>
            <a:stCxn id="25" idx="3"/>
          </p:cNvCxnSpPr>
          <p:nvPr/>
        </p:nvCxnSpPr>
        <p:spPr>
          <a:xfrm flipV="1">
            <a:off x="2358188" y="3200302"/>
            <a:ext cx="755583" cy="7254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227545" y="4263991"/>
            <a:ext cx="2069432" cy="139062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222322" y="4364975"/>
            <a:ext cx="206943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Again relates to </a:t>
            </a:r>
            <a:r>
              <a:rPr lang="en-GB" sz="1400" dirty="0" smtClean="0">
                <a:solidFill>
                  <a:schemeClr val="bg1"/>
                </a:solidFill>
              </a:rPr>
              <a:t>online </a:t>
            </a:r>
            <a:r>
              <a:rPr lang="en-GB" sz="1400" dirty="0" smtClean="0">
                <a:solidFill>
                  <a:schemeClr val="bg1"/>
                </a:solidFill>
              </a:rPr>
              <a:t>language </a:t>
            </a:r>
            <a:r>
              <a:rPr lang="en-GB" sz="1400" dirty="0" smtClean="0">
                <a:solidFill>
                  <a:schemeClr val="bg1"/>
                </a:solidFill>
              </a:rPr>
              <a:t>learning tasks (refs Slide 14)</a:t>
            </a:r>
            <a:r>
              <a:rPr lang="en-GB" sz="1400" dirty="0" smtClean="0">
                <a:solidFill>
                  <a:schemeClr val="bg1"/>
                </a:solidFill>
              </a:rPr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which were structured, with defined roles.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5707371" y="5168767"/>
            <a:ext cx="520175" cy="3657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72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1980000" cy="212075"/>
          </a:xfrm>
        </p:spPr>
        <p:txBody>
          <a:bodyPr/>
          <a:lstStyle/>
          <a:p>
            <a:r>
              <a:rPr lang="en-GB" dirty="0" smtClean="0"/>
              <a:t>UNRESOLVED ISSUES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How to create/display mathematical content: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dirty="0" smtClean="0"/>
              <a:t>The sources on pandemic Maths teaching did this in a range of ways, many involving students posting photographs of handwritten work to some sort of shared area.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dirty="0" smtClean="0"/>
              <a:t>Santos and </a:t>
            </a:r>
            <a:r>
              <a:rPr lang="en-GB" dirty="0" err="1" smtClean="0"/>
              <a:t>Butorac</a:t>
            </a:r>
            <a:r>
              <a:rPr lang="en-GB" dirty="0" smtClean="0"/>
              <a:t> (2020) used an external infinite shared whiteboard – students posted photos and lecturers annotated them.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dirty="0" err="1" smtClean="0"/>
              <a:t>Heraty</a:t>
            </a:r>
            <a:r>
              <a:rPr lang="en-GB" dirty="0" smtClean="0"/>
              <a:t> et al (2020) also discussed possible ways for students to share mathematical content, including the desirability of a shared screen for two or more to annotate simultaneously.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Should the two pilot sessions involve the same group of students?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dirty="0" smtClean="0"/>
              <a:t>One survey responded felt group stability was important, and students needed to know who they were talking to. 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dirty="0" err="1"/>
              <a:t>Jaggi</a:t>
            </a:r>
            <a:r>
              <a:rPr lang="en-GB" dirty="0"/>
              <a:t> (2021) and O’Hagan (2021) used breakout groups fixed over several weeks, and Docherty (2021) mentioned unwillingness to interact with strangers</a:t>
            </a:r>
            <a:r>
              <a:rPr lang="en-GB" dirty="0" smtClean="0"/>
              <a:t>.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What is the exact role of the tutor? </a:t>
            </a:r>
            <a:r>
              <a:rPr lang="en-GB" sz="1600" dirty="0"/>
              <a:t>T</a:t>
            </a:r>
            <a:r>
              <a:rPr lang="en-GB" sz="1600" dirty="0" smtClean="0"/>
              <a:t>his may become clearer once the learning approaches are known.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Session length and approximate number of problems?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Could the session at times use two break-out rooms – with tutor and observer present, both could be observed at once.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9110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249299"/>
          </a:xfrm>
        </p:spPr>
        <p:txBody>
          <a:bodyPr/>
          <a:lstStyle/>
          <a:p>
            <a:r>
              <a:rPr lang="en-GB" dirty="0" smtClean="0"/>
              <a:t>Pilot sessions and evaluation.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3204000" cy="212075"/>
          </a:xfrm>
        </p:spPr>
        <p:txBody>
          <a:bodyPr/>
          <a:lstStyle/>
          <a:p>
            <a:r>
              <a:rPr lang="en-GB" dirty="0" smtClean="0"/>
              <a:t>PILOT SESSIONS AND EVALUATION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Once the session design is complete, a pilot series of group sessions will be run with students on M337 Complex Analysis. </a:t>
            </a: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These </a:t>
            </a:r>
            <a:r>
              <a:rPr lang="en-GB" sz="1600" dirty="0"/>
              <a:t>will be evaluated </a:t>
            </a:r>
            <a:r>
              <a:rPr lang="en-GB" sz="1600" dirty="0" smtClean="0"/>
              <a:t>using feedback </a:t>
            </a:r>
            <a:r>
              <a:rPr lang="en-GB" sz="1600" dirty="0"/>
              <a:t>taken from students and an observer, </a:t>
            </a: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T</a:t>
            </a:r>
            <a:r>
              <a:rPr lang="en-GB" sz="1600" dirty="0" smtClean="0"/>
              <a:t>he </a:t>
            </a:r>
            <a:r>
              <a:rPr lang="en-GB" sz="1600" dirty="0"/>
              <a:t>amount and type of speech will be analysed.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54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621D00A9-A3B8-48D2-92E3-D83119C890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Setting the Scene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C20E16D1-B159-4839-8B31-BC7498B5C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7" y="4186692"/>
            <a:ext cx="5400000" cy="498598"/>
          </a:xfrm>
        </p:spPr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verview of recent work on student speech in online tutorials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59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3179701"/>
            <a:ext cx="7920773" cy="498598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52CEEB75-30B6-4F4F-8A86-0F4D59820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519765"/>
            <a:ext cx="3639486" cy="236628"/>
          </a:xfrm>
        </p:spPr>
        <p:txBody>
          <a:bodyPr/>
          <a:lstStyle/>
          <a:p>
            <a:r>
              <a:rPr lang="en-GB" dirty="0" smtClean="0"/>
              <a:t>SPEECH IN OU STEM TUTORIALS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There is evidence that few students speak in online tutorials.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Sequence of studies of OU STEM online tutorials 2008-2016.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err="1"/>
              <a:t>Kear</a:t>
            </a:r>
            <a:r>
              <a:rPr lang="en-GB" sz="1600" dirty="0"/>
              <a:t> et al (2012), Lowe et al (2016), Butler et al (2018), Campbell et al (2019), Rogers et al (</a:t>
            </a:r>
            <a:r>
              <a:rPr lang="en-GB" sz="1600" dirty="0" smtClean="0"/>
              <a:t>2019).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Speech did occur in the small-group tutorials at the start of this period.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B</a:t>
            </a:r>
            <a:r>
              <a:rPr lang="en-GB" sz="1600" dirty="0" smtClean="0"/>
              <a:t>y the end of this period the emphasis had moved away from speech.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By then, text chat predominated, with other interaction tools used more than speech.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4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58265"/>
            <a:ext cx="4356000" cy="198127"/>
          </a:xfrm>
        </p:spPr>
        <p:txBody>
          <a:bodyPr/>
          <a:lstStyle/>
          <a:p>
            <a:r>
              <a:rPr lang="en-GB" dirty="0" smtClean="0"/>
              <a:t>MATHS TEACHING IN HE DURING THE PANDEMIC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Issue of encouraging students to speak in online tutorials particularly pertinent during pandemic, when HE transferred online.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Jones et al (2020) describe teaching Maths online early in the pandemic.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P</a:t>
            </a:r>
            <a:r>
              <a:rPr lang="en-GB" sz="1600" dirty="0" smtClean="0"/>
              <a:t>re-recorded </a:t>
            </a:r>
            <a:r>
              <a:rPr lang="en-GB" sz="1600" dirty="0"/>
              <a:t>video lectures followed </a:t>
            </a:r>
            <a:r>
              <a:rPr lang="en-GB" sz="1600" dirty="0" smtClean="0"/>
              <a:t>by synchronous </a:t>
            </a:r>
            <a:r>
              <a:rPr lang="en-GB" sz="1600" dirty="0"/>
              <a:t>Q&amp;A </a:t>
            </a:r>
            <a:r>
              <a:rPr lang="en-GB" sz="1600" dirty="0" smtClean="0"/>
              <a:t>sessions.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err="1" smtClean="0"/>
              <a:t>Heraty</a:t>
            </a:r>
            <a:r>
              <a:rPr lang="en-GB" sz="1600" dirty="0" smtClean="0"/>
              <a:t> et al (2020) describe a range of approaches to online Mathematics support.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S</a:t>
            </a:r>
            <a:r>
              <a:rPr lang="en-GB" sz="1600" dirty="0" smtClean="0"/>
              <a:t>mall-group sessions in MS Teams were more popular than drop-ins.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Tutors found use of microphones was better than text chat for promoting participation.</a:t>
            </a:r>
          </a:p>
        </p:txBody>
      </p:sp>
    </p:spTree>
    <p:extLst>
      <p:ext uri="{BB962C8B-B14F-4D97-AF65-F5344CB8AC3E}">
        <p14:creationId xmlns:p14="http://schemas.microsoft.com/office/powerpoint/2010/main" val="56930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4356000" cy="212075"/>
          </a:xfrm>
        </p:spPr>
        <p:txBody>
          <a:bodyPr/>
          <a:lstStyle/>
          <a:p>
            <a:r>
              <a:rPr lang="en-GB" dirty="0" smtClean="0"/>
              <a:t>MATHS TEACHING IN HE DURING THE PANDEMIC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err="1"/>
              <a:t>Hodds</a:t>
            </a:r>
            <a:r>
              <a:rPr lang="en-GB" sz="1600" dirty="0"/>
              <a:t> (2020) reported in broad terms on the move online of Maths support early in the pandemic..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Issue encountered in live sessions - lack of visual cues usually used to gauge how to pitch and </a:t>
            </a:r>
            <a:r>
              <a:rPr lang="en-GB" sz="1600" dirty="0" smtClean="0"/>
              <a:t>pace.</a:t>
            </a:r>
            <a:endParaRPr lang="en-GB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Echoes range of consequences of lack of visual cues previously mentioned by </a:t>
            </a:r>
            <a:r>
              <a:rPr lang="en-GB" sz="1600" dirty="0" err="1"/>
              <a:t>Kear</a:t>
            </a:r>
            <a:r>
              <a:rPr lang="en-GB" sz="1600" dirty="0"/>
              <a:t> et al (2012) and Lowe et al (2016).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Since </a:t>
            </a:r>
            <a:r>
              <a:rPr lang="en-GB" sz="1600" dirty="0"/>
              <a:t>then </a:t>
            </a:r>
            <a:r>
              <a:rPr lang="en-GB" sz="1600" dirty="0" smtClean="0"/>
              <a:t>- widespread </a:t>
            </a:r>
            <a:r>
              <a:rPr lang="en-GB" sz="1600" dirty="0"/>
              <a:t>approach of pre-recorded lectures followed by </a:t>
            </a:r>
            <a:r>
              <a:rPr lang="en-GB" sz="1600" dirty="0" smtClean="0"/>
              <a:t>small-group live </a:t>
            </a:r>
            <a:r>
              <a:rPr lang="en-GB" sz="1600" dirty="0"/>
              <a:t>problem-solving or discussion </a:t>
            </a:r>
            <a:r>
              <a:rPr lang="en-GB" sz="1600" dirty="0" smtClean="0"/>
              <a:t>sessions</a:t>
            </a:r>
            <a:r>
              <a:rPr lang="en-GB" sz="16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Sources describing </a:t>
            </a:r>
            <a:r>
              <a:rPr lang="en-GB" sz="1600" dirty="0"/>
              <a:t>examples </a:t>
            </a:r>
            <a:r>
              <a:rPr lang="en-GB" sz="1600" dirty="0" smtClean="0"/>
              <a:t>of </a:t>
            </a:r>
            <a:r>
              <a:rPr lang="en-GB" sz="1600" dirty="0"/>
              <a:t>small-group sessions </a:t>
            </a:r>
            <a:r>
              <a:rPr lang="en-GB" sz="1600" dirty="0" smtClean="0"/>
              <a:t>are Bailey et al (2021), Docherty </a:t>
            </a:r>
            <a:r>
              <a:rPr lang="en-GB" sz="1600" dirty="0"/>
              <a:t>(2021), </a:t>
            </a:r>
            <a:r>
              <a:rPr lang="en-GB" sz="1600" dirty="0" err="1"/>
              <a:t>Giansiracusa</a:t>
            </a:r>
            <a:r>
              <a:rPr lang="en-GB" sz="1600" dirty="0"/>
              <a:t> (2021), </a:t>
            </a:r>
            <a:r>
              <a:rPr lang="en-GB" sz="1600" dirty="0" err="1"/>
              <a:t>Jaggi</a:t>
            </a:r>
            <a:r>
              <a:rPr lang="en-GB" sz="1600" dirty="0"/>
              <a:t> (2020</a:t>
            </a:r>
            <a:r>
              <a:rPr lang="en-GB" sz="1600" dirty="0" smtClean="0"/>
              <a:t>), </a:t>
            </a:r>
            <a:r>
              <a:rPr lang="en-GB" sz="1600" dirty="0"/>
              <a:t>O’Hagan (2021</a:t>
            </a:r>
            <a:r>
              <a:rPr lang="en-GB" sz="1600" dirty="0" smtClean="0"/>
              <a:t>), </a:t>
            </a:r>
            <a:r>
              <a:rPr lang="en-GB" sz="1600" dirty="0"/>
              <a:t>Santos </a:t>
            </a:r>
            <a:r>
              <a:rPr lang="en-GB" sz="1600" dirty="0" smtClean="0"/>
              <a:t>&amp; </a:t>
            </a:r>
            <a:r>
              <a:rPr lang="en-GB" sz="1600" dirty="0" err="1" smtClean="0"/>
              <a:t>Butorac</a:t>
            </a:r>
            <a:r>
              <a:rPr lang="en-GB" sz="1600" dirty="0" smtClean="0"/>
              <a:t> </a:t>
            </a:r>
            <a:r>
              <a:rPr lang="en-GB" sz="1600" dirty="0"/>
              <a:t>(2020).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These additional sources give</a:t>
            </a:r>
            <a:r>
              <a:rPr lang="en-GB" sz="1600" dirty="0" smtClean="0"/>
              <a:t> </a:t>
            </a:r>
            <a:r>
              <a:rPr lang="en-GB" sz="1600" dirty="0"/>
              <a:t>detail on the behaviour of students in these </a:t>
            </a:r>
            <a:r>
              <a:rPr lang="en-GB" sz="1600" dirty="0" smtClean="0"/>
              <a:t>sessions: Docherty </a:t>
            </a:r>
            <a:r>
              <a:rPr lang="en-GB" sz="1600" dirty="0"/>
              <a:t>(2021a), </a:t>
            </a:r>
            <a:r>
              <a:rPr lang="en-GB" sz="1600" dirty="0" err="1" smtClean="0"/>
              <a:t>Giansiracusa</a:t>
            </a:r>
            <a:r>
              <a:rPr lang="en-GB" sz="1600" dirty="0" smtClean="0"/>
              <a:t> </a:t>
            </a:r>
            <a:r>
              <a:rPr lang="en-GB" sz="1600" dirty="0"/>
              <a:t>(2021a), O’Hagan (</a:t>
            </a:r>
            <a:r>
              <a:rPr lang="en-GB" sz="1600" dirty="0" smtClean="0"/>
              <a:t>2021a</a:t>
            </a:r>
            <a:r>
              <a:rPr lang="en-GB" sz="1600" dirty="0" smtClean="0"/>
              <a:t>),</a:t>
            </a:r>
            <a:r>
              <a:rPr lang="en-GB" sz="1600" dirty="0" smtClean="0"/>
              <a:t> </a:t>
            </a:r>
            <a:r>
              <a:rPr lang="en-GB" sz="1600" dirty="0"/>
              <a:t>Santos (2021a)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/>
              <a:t>Several points from these sources will be mentioned in Sections 3 &amp; 4.</a:t>
            </a:r>
            <a:endParaRPr lang="en-GB" sz="1600" dirty="0"/>
          </a:p>
          <a:p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19959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3996000" cy="212075"/>
          </a:xfrm>
        </p:spPr>
        <p:txBody>
          <a:bodyPr/>
          <a:lstStyle/>
          <a:p>
            <a:r>
              <a:rPr lang="en-GB" dirty="0" smtClean="0"/>
              <a:t>SPEECH IN INDIVIDUAL SUPPORT SESSIONS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Returning to the OU context, there is anecdotal evidence that students do speak during online individual support sessions (ISS).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This project aims to learn lessons from these –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- to use them to encourage speech in online small-group Maths problem-solving sessions.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7324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Toby Bailey, </a:t>
            </a:r>
            <a:r>
              <a:rPr lang="en-GB" dirty="0"/>
              <a:t>George Kinnear, Steven O'Hagan, Ruth Reynolds, and Reuben </a:t>
            </a:r>
            <a:r>
              <a:rPr lang="en-GB" dirty="0" smtClean="0"/>
              <a:t>Wheeler (2021) </a:t>
            </a:r>
            <a:r>
              <a:rPr lang="en-GB" dirty="0"/>
              <a:t>“A Model for Focussed Small-group Workshops in Mathematics.” OSF Preprints. January 5. doi:10.31219/osf.io/s932g</a:t>
            </a:r>
            <a:r>
              <a:rPr lang="en-GB" dirty="0" smtClean="0"/>
              <a:t>. Retrieved 30</a:t>
            </a:r>
            <a:r>
              <a:rPr lang="en-GB" baseline="30000" dirty="0" smtClean="0"/>
              <a:t>th</a:t>
            </a:r>
            <a:r>
              <a:rPr lang="en-GB" dirty="0" smtClean="0"/>
              <a:t> March 2021.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Butler, D., Cook, L. and Haley-</a:t>
            </a:r>
            <a:r>
              <a:rPr lang="en-GB" dirty="0" err="1"/>
              <a:t>Mirnar</a:t>
            </a:r>
            <a:r>
              <a:rPr lang="en-GB" dirty="0"/>
              <a:t>, V. (2018) Achieving student centred facilitation in online synchronous tutorials. </a:t>
            </a:r>
            <a:r>
              <a:rPr lang="en-GB" dirty="0" err="1"/>
              <a:t>eSTEeM</a:t>
            </a:r>
            <a:r>
              <a:rPr lang="en-GB" dirty="0"/>
              <a:t> Final Report (PDF) Retrieved 6 April 2020</a:t>
            </a:r>
            <a:r>
              <a:rPr lang="en-GB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Anne Campbell, Anne-Marie </a:t>
            </a:r>
            <a:r>
              <a:rPr lang="en-GB" dirty="0" err="1" smtClean="0"/>
              <a:t>Gallen</a:t>
            </a:r>
            <a:r>
              <a:rPr lang="en-GB" dirty="0" smtClean="0"/>
              <a:t>, Mark H. Jones &amp; Ann Walsh (2019) The perceptions of STEM tutors on the role of tutorials in distance learning, Open Learning: The Journal of Open, Distance and e-Learning, 34:1, 89-102, </a:t>
            </a:r>
            <a:r>
              <a:rPr lang="en-GB" dirty="0"/>
              <a:t>DOI: </a:t>
            </a:r>
            <a:r>
              <a:rPr lang="en-GB" dirty="0" smtClean="0"/>
              <a:t>10.1080/02680513.2018.1544488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Docherty, P. (2021), Peer Instruction in Online Synchronous Sessions in a Calculus Course, Teaching and Learning Mathematics Online workshop, 17 March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Docherty, P. (2021a), Heriot-Watt University, Email Communication 7</a:t>
            </a:r>
            <a:r>
              <a:rPr lang="en-GB" baseline="30000" dirty="0" smtClean="0"/>
              <a:t>th</a:t>
            </a:r>
            <a:r>
              <a:rPr lang="en-GB" dirty="0" smtClean="0"/>
              <a:t> May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 smtClean="0"/>
              <a:t>Giansiracusa</a:t>
            </a:r>
            <a:r>
              <a:rPr lang="en-GB" dirty="0" smtClean="0"/>
              <a:t>, J. (2021), Fostering Community and Flipped Classrooms, Teaching and Learning Mathematics Online Workshop, 17 March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 smtClean="0"/>
              <a:t>Giansiracusa</a:t>
            </a:r>
            <a:r>
              <a:rPr lang="en-GB" dirty="0" smtClean="0"/>
              <a:t>, J. (2021a), Swansea University, Email Communication 27</a:t>
            </a:r>
            <a:r>
              <a:rPr lang="en-GB" baseline="30000" dirty="0" smtClean="0"/>
              <a:t>th</a:t>
            </a:r>
            <a:r>
              <a:rPr lang="en-GB" dirty="0" smtClean="0"/>
              <a:t> May 2021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9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2000" y="544317"/>
            <a:ext cx="2412000" cy="212075"/>
          </a:xfrm>
        </p:spPr>
        <p:txBody>
          <a:bodyPr/>
          <a:lstStyle/>
          <a:p>
            <a:r>
              <a:rPr lang="en-GB" dirty="0" smtClean="0"/>
              <a:t>REFERENCES CONTINUED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801" y="1150618"/>
            <a:ext cx="5760000" cy="521434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Barbara </a:t>
            </a:r>
            <a:r>
              <a:rPr lang="en-GB" dirty="0" err="1"/>
              <a:t>Heins</a:t>
            </a:r>
            <a:r>
              <a:rPr lang="en-GB" dirty="0"/>
              <a:t>, Annette </a:t>
            </a:r>
            <a:r>
              <a:rPr lang="en-GB" dirty="0" err="1"/>
              <a:t>Duensing</a:t>
            </a:r>
            <a:r>
              <a:rPr lang="en-GB" dirty="0"/>
              <a:t>, Ursula Stickler &amp; Carolyn </a:t>
            </a:r>
            <a:r>
              <a:rPr lang="en-GB" dirty="0" err="1"/>
              <a:t>Batsone</a:t>
            </a:r>
            <a:r>
              <a:rPr lang="en-GB" dirty="0"/>
              <a:t> (2007), Spoken interaction in online and face-to-face language tutorials, Computer Assisted Language Learning, 20:3, 279-295, DOI: </a:t>
            </a:r>
            <a:r>
              <a:rPr lang="en-GB" dirty="0" smtClean="0"/>
              <a:t>10.1080/09588220701489440 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/>
              <a:t>Heraty</a:t>
            </a:r>
            <a:r>
              <a:rPr lang="en-GB" dirty="0"/>
              <a:t>, C., Mac an </a:t>
            </a:r>
            <a:r>
              <a:rPr lang="en-GB" dirty="0" err="1"/>
              <a:t>Bhaird</a:t>
            </a:r>
            <a:r>
              <a:rPr lang="en-GB" dirty="0"/>
              <a:t>, C., </a:t>
            </a:r>
            <a:r>
              <a:rPr lang="en-GB" dirty="0" err="1"/>
              <a:t>McGlinchey</a:t>
            </a:r>
            <a:r>
              <a:rPr lang="en-GB" dirty="0"/>
              <a:t>, A., Mulligan, P., </a:t>
            </a:r>
            <a:r>
              <a:rPr lang="en-GB" dirty="0" err="1"/>
              <a:t>O’Hanrahan</a:t>
            </a:r>
            <a:r>
              <a:rPr lang="en-GB" dirty="0"/>
              <a:t>, P., O’Malley, J., O’Neill, R., </a:t>
            </a:r>
            <a:r>
              <a:rPr lang="en-GB" dirty="0" err="1"/>
              <a:t>Vivash</a:t>
            </a:r>
            <a:r>
              <a:rPr lang="en-GB" dirty="0"/>
              <a:t>, T., (2020), Technological Explorations in the Move to Online Mathematics Support. MSOR Connections 19(1) – </a:t>
            </a:r>
            <a:r>
              <a:rPr lang="en-GB" dirty="0" smtClean="0"/>
              <a:t>journals.gre.ac.uk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/>
              <a:t>Hodds</a:t>
            </a:r>
            <a:r>
              <a:rPr lang="en-GB" dirty="0"/>
              <a:t>, M. (2020) A report into the changes in Mathematics and Statistics support practices due to Covid-19. Report from the Sigma Network, June 2020. Accessed 26</a:t>
            </a:r>
            <a:r>
              <a:rPr lang="en-GB" baseline="30000" dirty="0"/>
              <a:t>th</a:t>
            </a:r>
            <a:r>
              <a:rPr lang="en-GB" dirty="0"/>
              <a:t> January 2021</a:t>
            </a:r>
            <a:r>
              <a:rPr lang="en-GB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/>
              <a:t>Jaggi</a:t>
            </a:r>
            <a:r>
              <a:rPr lang="en-GB" dirty="0"/>
              <a:t>, S. (2020), Fully-flipped fully-online classes: Leveraging incentives to create online communities of learning, Teaching and Learning Mathematics Online Workshop, 3</a:t>
            </a:r>
            <a:r>
              <a:rPr lang="en-GB" baseline="30000" dirty="0"/>
              <a:t>rd</a:t>
            </a:r>
            <a:r>
              <a:rPr lang="en-GB" dirty="0"/>
              <a:t> September 2020. Viewed 24</a:t>
            </a:r>
            <a:r>
              <a:rPr lang="en-GB" baseline="30000" dirty="0"/>
              <a:t>th</a:t>
            </a:r>
            <a:r>
              <a:rPr lang="en-GB" dirty="0"/>
              <a:t> March 2021.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Jones, D., Meyer, J., and Huang, J. (2020), Case Study: Reflections on Remote Teaching, MSOR Connections 19(1), journals.gre.ac.uk</a:t>
            </a:r>
            <a:r>
              <a:rPr lang="en-GB" dirty="0" smtClean="0"/>
              <a:t>.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/>
              <a:t>Kear</a:t>
            </a:r>
            <a:r>
              <a:rPr lang="en-GB" dirty="0"/>
              <a:t>, K., </a:t>
            </a:r>
            <a:r>
              <a:rPr lang="en-GB" dirty="0" err="1"/>
              <a:t>Chetwynd</a:t>
            </a:r>
            <a:r>
              <a:rPr lang="en-GB" dirty="0"/>
              <a:t>, F., Williams, J., </a:t>
            </a:r>
            <a:r>
              <a:rPr lang="en-GB" dirty="0" err="1"/>
              <a:t>Donelan</a:t>
            </a:r>
            <a:r>
              <a:rPr lang="en-GB" dirty="0"/>
              <a:t>, H. (2012), Web conferencing for synchronous online tutorials: Perspectives of tutors using a new medium, Computers &amp; Education, 58(2021), 953 – 963.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1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OU_STANDARD</Template>
  <TotalTime>1173</TotalTime>
  <Words>2921</Words>
  <Application>Microsoft Office PowerPoint</Application>
  <PresentationFormat>On-screen Show (4:3)</PresentationFormat>
  <Paragraphs>226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OU Title</vt:lpstr>
      <vt:lpstr>OU Section</vt:lpstr>
      <vt:lpstr>OU Layouts</vt:lpstr>
      <vt:lpstr>Encouraging verbal communication in online small-group Maths problem solving sessions </vt:lpstr>
      <vt:lpstr>CONTENTS</vt:lpstr>
      <vt:lpstr>Setting the Scene</vt:lpstr>
      <vt:lpstr>SPEECH IN OU STEM TUTORIALS</vt:lpstr>
      <vt:lpstr>MATHS TEACHING IN HE DURING THE PANDEMIC</vt:lpstr>
      <vt:lpstr>MATHS TEACHING IN HE DURING THE PANDEMIC</vt:lpstr>
      <vt:lpstr>SPEECH IN INDIVIDUAL SUPPORT SESSIONS</vt:lpstr>
      <vt:lpstr>REFERENCES</vt:lpstr>
      <vt:lpstr>REFERENCES CONTINUED</vt:lpstr>
      <vt:lpstr>REFERENCES CONTINUED</vt:lpstr>
      <vt:lpstr>The Process</vt:lpstr>
      <vt:lpstr>DATA GATHERING</vt:lpstr>
      <vt:lpstr>DATA ANALYSIS</vt:lpstr>
      <vt:lpstr>DESIGN PROCESS</vt:lpstr>
      <vt:lpstr>Themes emerging from ISS Logs</vt:lpstr>
      <vt:lpstr>THEME 1: ANXIETY ABOUT EXPOSING VULNERABILITIES</vt:lpstr>
      <vt:lpstr>THEME 1: ANXIETY ABOUT EXPOSING VULNERABILITIES</vt:lpstr>
      <vt:lpstr>THEME 2: BENEFIT TO STUDENT FROM SPEAKING</vt:lpstr>
      <vt:lpstr>THEME 3: OVERCOMING ANXIETY WHEN NEEDS ARE MET</vt:lpstr>
      <vt:lpstr>THEME 4: SPEAKING ABOUT ‘SECURE KNOWLEDGE’</vt:lpstr>
      <vt:lpstr>THEME 4: SPEAKING ABOUT ‘SECURE KNOWLEDGE’</vt:lpstr>
      <vt:lpstr>OTHER THEMES</vt:lpstr>
      <vt:lpstr>Group Session Design</vt:lpstr>
      <vt:lpstr>PREPARATION/SET-UP</vt:lpstr>
      <vt:lpstr>MATHEMATICAL ICE-BREAKER</vt:lpstr>
      <vt:lpstr>PROBLEM SOLVING</vt:lpstr>
      <vt:lpstr>UNRESOLVED ISSUES</vt:lpstr>
      <vt:lpstr>Next Steps</vt:lpstr>
      <vt:lpstr>PILOT SESSIONS AND EVALUATION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Diane.Ford</dc:creator>
  <cp:lastModifiedBy>Abi</cp:lastModifiedBy>
  <cp:revision>107</cp:revision>
  <dcterms:created xsi:type="dcterms:W3CDTF">2020-04-06T14:15:50Z</dcterms:created>
  <dcterms:modified xsi:type="dcterms:W3CDTF">2021-06-25T11:18:00Z</dcterms:modified>
</cp:coreProperties>
</file>