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863" r:id="rId5"/>
    <p:sldMasterId id="2147483771" r:id="rId6"/>
    <p:sldMasterId id="2147483817" r:id="rId7"/>
    <p:sldMasterId id="2147483945" r:id="rId8"/>
    <p:sldMasterId id="2147483927" r:id="rId9"/>
  </p:sldMasterIdLst>
  <p:notesMasterIdLst>
    <p:notesMasterId r:id="rId22"/>
  </p:notesMasterIdLst>
  <p:handoutMasterIdLst>
    <p:handoutMasterId r:id="rId23"/>
  </p:handoutMasterIdLst>
  <p:sldIdLst>
    <p:sldId id="361" r:id="rId10"/>
    <p:sldId id="337" r:id="rId11"/>
    <p:sldId id="397" r:id="rId12"/>
    <p:sldId id="262" r:id="rId13"/>
    <p:sldId id="394" r:id="rId14"/>
    <p:sldId id="382" r:id="rId15"/>
    <p:sldId id="383" r:id="rId16"/>
    <p:sldId id="400" r:id="rId17"/>
    <p:sldId id="398" r:id="rId18"/>
    <p:sldId id="385" r:id="rId19"/>
    <p:sldId id="399" r:id="rId20"/>
    <p:sldId id="3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A8B12-7304-E66A-CA51-B9A435D633FF}" name="Aitch.King" initials="ALK" userId="Aitch.King" providerId="None"/>
  <p188:author id="{B792C21D-9C31-DAEC-E611-E76D7525B8BA}" name="Hannah.King" initials="H" userId="S::hlk63@open.ac.uk::a66496f2-2df4-4361-8801-89f9e25bfccb" providerId="AD"/>
  <p188:author id="{58C68642-5EA5-6BE7-20F6-0F2908DFF0ED}" name="Carl Prosser" initials="CP" userId="S::carl.prosser@matrix.co.uk::cac7eb50-d4ca-465c-839e-1c6611e3681d" providerId="AD"/>
  <p188:author id="{8443ED59-20C7-4FDF-8DCA-8A14D1AA1C8C}" name="Microsoft Office User" initials="MOU" userId="Microsoft Office User" providerId="None"/>
  <p188:author id="{DC4C6F5F-4A02-7D41-115C-B0F3655BA852}" name="Lorraine Mcdonald" initials="" userId="S::lorraine.mcdonald@matrix.co.uk::bf96d333-f53a-4144-811e-704e583caf66" providerId="AD"/>
  <p188:author id="{50C7A7AB-FA05-4A2E-B129-1A60DFF9C804}" name="James A" initials="JA" userId="eb054e5cfc4c503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BFE"/>
    <a:srgbClr val="BEFFE9"/>
    <a:srgbClr val="FFE9FF"/>
    <a:srgbClr val="FFE1FF"/>
    <a:srgbClr val="C2F8FD"/>
    <a:srgbClr val="BFBFBF"/>
    <a:srgbClr val="F2F2F2"/>
    <a:srgbClr val="FFB4FF"/>
    <a:srgbClr val="FFC5BB"/>
    <a:srgbClr val="66E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EF9AF-8AEB-46A0-B3DD-03AF91714141}" v="13" dt="2026-04-29T07:35:13.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65" autoAdjust="0"/>
    <p:restoredTop sz="72881" autoAdjust="0"/>
  </p:normalViewPr>
  <p:slideViewPr>
    <p:cSldViewPr snapToGrid="0">
      <p:cViewPr varScale="1">
        <p:scale>
          <a:sx n="60" d="100"/>
          <a:sy n="60" d="100"/>
        </p:scale>
        <p:origin x="1219" y="43"/>
      </p:cViewPr>
      <p:guideLst>
        <p:guide orient="horz" pos="2160"/>
        <p:guide pos="3840"/>
      </p:guideLst>
    </p:cSldViewPr>
  </p:slideViewPr>
  <p:outlineViewPr>
    <p:cViewPr>
      <p:scale>
        <a:sx n="33" d="100"/>
        <a:sy n="33" d="100"/>
      </p:scale>
      <p:origin x="0" y="-2310"/>
    </p:cViewPr>
  </p:outlineViewPr>
  <p:notesTextViewPr>
    <p:cViewPr>
      <p:scale>
        <a:sx n="1" d="1"/>
        <a:sy n="1" d="1"/>
      </p:scale>
      <p:origin x="0" y="0"/>
    </p:cViewPr>
  </p:notesTextViewPr>
  <p:notesViewPr>
    <p:cSldViewPr snapToGrid="0">
      <p:cViewPr>
        <p:scale>
          <a:sx n="1" d="2"/>
          <a:sy n="1" d="2"/>
        </p:scale>
        <p:origin x="4632" y="10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openuniv-my.sharepoint.com/personal/ecs87_open_ac_uk/Documents/Gen%20AI%20esteem/LHCS%20seminar/proforma%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a:t>
            </a:r>
            <a:r>
              <a:rPr lang="en-GB" baseline="0"/>
              <a:t> of M248 students using GenAI in TMAs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Sheet1!$A$34</c:f>
              <c:strCache>
                <c:ptCount val="1"/>
                <c:pt idx="0">
                  <c:v>Nov-24</c:v>
                </c:pt>
              </c:strCache>
            </c:strRef>
          </c:tx>
          <c:spPr>
            <a:solidFill>
              <a:schemeClr val="accent1"/>
            </a:solidFill>
            <a:ln>
              <a:noFill/>
            </a:ln>
            <a:effectLst/>
          </c:spPr>
          <c:invertIfNegative val="0"/>
          <c:cat>
            <c:strRef>
              <c:f>Sheet1!$B$33:$E$33</c:f>
              <c:strCache>
                <c:ptCount val="4"/>
                <c:pt idx="0">
                  <c:v>M&amp;S</c:v>
                </c:pt>
                <c:pt idx="1">
                  <c:v>Open</c:v>
                </c:pt>
                <c:pt idx="2">
                  <c:v>Econ</c:v>
                </c:pt>
                <c:pt idx="3">
                  <c:v>Data science</c:v>
                </c:pt>
              </c:strCache>
            </c:strRef>
          </c:cat>
          <c:val>
            <c:numRef>
              <c:f>Sheet1!$B$34:$E$34</c:f>
              <c:numCache>
                <c:formatCode>General</c:formatCode>
                <c:ptCount val="4"/>
                <c:pt idx="0">
                  <c:v>16</c:v>
                </c:pt>
                <c:pt idx="1">
                  <c:v>20</c:v>
                </c:pt>
                <c:pt idx="2">
                  <c:v>32</c:v>
                </c:pt>
                <c:pt idx="3">
                  <c:v>31</c:v>
                </c:pt>
              </c:numCache>
            </c:numRef>
          </c:val>
          <c:extLst>
            <c:ext xmlns:c16="http://schemas.microsoft.com/office/drawing/2014/chart" uri="{C3380CC4-5D6E-409C-BE32-E72D297353CC}">
              <c16:uniqueId val="{00000000-C94E-42E3-97C1-CD496EA8A939}"/>
            </c:ext>
          </c:extLst>
        </c:ser>
        <c:ser>
          <c:idx val="1"/>
          <c:order val="1"/>
          <c:tx>
            <c:strRef>
              <c:f>Sheet1!$A$35</c:f>
              <c:strCache>
                <c:ptCount val="1"/>
                <c:pt idx="0">
                  <c:v>Mar-26</c:v>
                </c:pt>
              </c:strCache>
            </c:strRef>
          </c:tx>
          <c:spPr>
            <a:solidFill>
              <a:schemeClr val="accent2"/>
            </a:solidFill>
            <a:ln>
              <a:noFill/>
            </a:ln>
            <a:effectLst/>
          </c:spPr>
          <c:invertIfNegative val="0"/>
          <c:cat>
            <c:strRef>
              <c:f>Sheet1!$B$33:$E$33</c:f>
              <c:strCache>
                <c:ptCount val="4"/>
                <c:pt idx="0">
                  <c:v>M&amp;S</c:v>
                </c:pt>
                <c:pt idx="1">
                  <c:v>Open</c:v>
                </c:pt>
                <c:pt idx="2">
                  <c:v>Econ</c:v>
                </c:pt>
                <c:pt idx="3">
                  <c:v>Data science</c:v>
                </c:pt>
              </c:strCache>
            </c:strRef>
          </c:cat>
          <c:val>
            <c:numRef>
              <c:f>Sheet1!$B$35:$E$35</c:f>
              <c:numCache>
                <c:formatCode>General</c:formatCode>
                <c:ptCount val="4"/>
                <c:pt idx="0">
                  <c:v>42</c:v>
                </c:pt>
                <c:pt idx="1">
                  <c:v>48</c:v>
                </c:pt>
                <c:pt idx="2">
                  <c:v>59</c:v>
                </c:pt>
                <c:pt idx="3">
                  <c:v>53</c:v>
                </c:pt>
              </c:numCache>
            </c:numRef>
          </c:val>
          <c:extLst>
            <c:ext xmlns:c16="http://schemas.microsoft.com/office/drawing/2014/chart" uri="{C3380CC4-5D6E-409C-BE32-E72D297353CC}">
              <c16:uniqueId val="{00000001-C94E-42E3-97C1-CD496EA8A939}"/>
            </c:ext>
          </c:extLst>
        </c:ser>
        <c:dLbls>
          <c:showLegendKey val="0"/>
          <c:showVal val="0"/>
          <c:showCatName val="0"/>
          <c:showSerName val="0"/>
          <c:showPercent val="0"/>
          <c:showBubbleSize val="0"/>
        </c:dLbls>
        <c:gapWidth val="219"/>
        <c:overlap val="-27"/>
        <c:axId val="956062736"/>
        <c:axId val="956061656"/>
      </c:barChart>
      <c:catAx>
        <c:axId val="956062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061656"/>
        <c:crosses val="autoZero"/>
        <c:auto val="1"/>
        <c:lblAlgn val="ctr"/>
        <c:lblOffset val="100"/>
        <c:noMultiLvlLbl val="0"/>
      </c:catAx>
      <c:valAx>
        <c:axId val="956061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062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rgbClr val="FE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D5AF9-DD28-4F89-A916-9BC2229A55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227ED26-F630-4F13-A671-DCE9C71CB284}">
      <dgm:prSet phldrT="[Text]" phldr="0"/>
      <dgm:spPr/>
      <dgm:t>
        <a:bodyPr/>
        <a:lstStyle/>
        <a:p>
          <a:r>
            <a:rPr lang="en-GB" dirty="0"/>
            <a:t>Mentor</a:t>
          </a:r>
        </a:p>
      </dgm:t>
    </dgm:pt>
    <dgm:pt modelId="{556E41FD-E97B-4735-8AD2-FAEDD3B994CF}" type="parTrans" cxnId="{8488B692-31BD-400D-905E-2922E28B1E4D}">
      <dgm:prSet/>
      <dgm:spPr/>
      <dgm:t>
        <a:bodyPr/>
        <a:lstStyle/>
        <a:p>
          <a:endParaRPr lang="en-GB"/>
        </a:p>
      </dgm:t>
    </dgm:pt>
    <dgm:pt modelId="{84C6B68F-CEF9-4F3F-9321-59F039C0A3A4}" type="sibTrans" cxnId="{8488B692-31BD-400D-905E-2922E28B1E4D}">
      <dgm:prSet/>
      <dgm:spPr/>
      <dgm:t>
        <a:bodyPr/>
        <a:lstStyle/>
        <a:p>
          <a:endParaRPr lang="en-GB"/>
        </a:p>
      </dgm:t>
    </dgm:pt>
    <dgm:pt modelId="{C9F404B4-75C3-43B7-81E5-F433B04BE2CE}">
      <dgm:prSet phldrT="[Text]" phldr="0"/>
      <dgm:spPr/>
      <dgm:t>
        <a:bodyPr/>
        <a:lstStyle/>
        <a:p>
          <a:r>
            <a:rPr lang="en-GB" dirty="0"/>
            <a:t>Study Buddy</a:t>
          </a:r>
        </a:p>
      </dgm:t>
    </dgm:pt>
    <dgm:pt modelId="{24AE2922-43C3-40C1-896A-2A01EE268358}" type="parTrans" cxnId="{BEC5FA5A-C04B-4E25-85FA-589B0DEDB187}">
      <dgm:prSet/>
      <dgm:spPr/>
      <dgm:t>
        <a:bodyPr/>
        <a:lstStyle/>
        <a:p>
          <a:endParaRPr lang="en-GB"/>
        </a:p>
      </dgm:t>
    </dgm:pt>
    <dgm:pt modelId="{FCA1F35F-64F3-4D47-8B85-D202F6605095}" type="sibTrans" cxnId="{BEC5FA5A-C04B-4E25-85FA-589B0DEDB187}">
      <dgm:prSet/>
      <dgm:spPr/>
      <dgm:t>
        <a:bodyPr/>
        <a:lstStyle/>
        <a:p>
          <a:endParaRPr lang="en-GB"/>
        </a:p>
      </dgm:t>
    </dgm:pt>
    <dgm:pt modelId="{E2B571C0-A4E7-45A2-9996-0658BE6202D4}">
      <dgm:prSet phldrT="[Text]" phldr="0"/>
      <dgm:spPr/>
      <dgm:t>
        <a:bodyPr/>
        <a:lstStyle/>
        <a:p>
          <a:r>
            <a:rPr lang="en-GB" dirty="0"/>
            <a:t>Side kick</a:t>
          </a:r>
        </a:p>
      </dgm:t>
    </dgm:pt>
    <dgm:pt modelId="{2E95D1C1-4032-4EC9-868F-8CA6B6DEB2CE}" type="parTrans" cxnId="{46F857FA-3CA1-483C-9CCF-E48CAAB3D7ED}">
      <dgm:prSet/>
      <dgm:spPr/>
      <dgm:t>
        <a:bodyPr/>
        <a:lstStyle/>
        <a:p>
          <a:endParaRPr lang="en-GB"/>
        </a:p>
      </dgm:t>
    </dgm:pt>
    <dgm:pt modelId="{CDE55AAC-2805-45B9-835C-5388DD70C7F3}" type="sibTrans" cxnId="{46F857FA-3CA1-483C-9CCF-E48CAAB3D7ED}">
      <dgm:prSet/>
      <dgm:spPr/>
      <dgm:t>
        <a:bodyPr/>
        <a:lstStyle/>
        <a:p>
          <a:endParaRPr lang="en-GB"/>
        </a:p>
      </dgm:t>
    </dgm:pt>
    <dgm:pt modelId="{1D704EE7-2FC0-4E33-8951-F7737FD02521}" type="pres">
      <dgm:prSet presAssocID="{976D5AF9-DD28-4F89-A916-9BC2229A555F}" presName="linear" presStyleCnt="0">
        <dgm:presLayoutVars>
          <dgm:animLvl val="lvl"/>
          <dgm:resizeHandles val="exact"/>
        </dgm:presLayoutVars>
      </dgm:prSet>
      <dgm:spPr/>
    </dgm:pt>
    <dgm:pt modelId="{432FB17B-1EC6-448C-8592-8B178BBEA1D0}" type="pres">
      <dgm:prSet presAssocID="{7227ED26-F630-4F13-A671-DCE9C71CB284}" presName="parentText" presStyleLbl="node1" presStyleIdx="0" presStyleCnt="3">
        <dgm:presLayoutVars>
          <dgm:chMax val="0"/>
          <dgm:bulletEnabled val="1"/>
        </dgm:presLayoutVars>
      </dgm:prSet>
      <dgm:spPr/>
    </dgm:pt>
    <dgm:pt modelId="{D4A02BAC-1858-4A7F-AF3B-A0C540E341A0}" type="pres">
      <dgm:prSet presAssocID="{84C6B68F-CEF9-4F3F-9321-59F039C0A3A4}" presName="spacer" presStyleCnt="0"/>
      <dgm:spPr/>
    </dgm:pt>
    <dgm:pt modelId="{AA5F6B8C-5B64-4025-B99F-450AB26DC3E4}" type="pres">
      <dgm:prSet presAssocID="{C9F404B4-75C3-43B7-81E5-F433B04BE2CE}" presName="parentText" presStyleLbl="node1" presStyleIdx="1" presStyleCnt="3">
        <dgm:presLayoutVars>
          <dgm:chMax val="0"/>
          <dgm:bulletEnabled val="1"/>
        </dgm:presLayoutVars>
      </dgm:prSet>
      <dgm:spPr/>
    </dgm:pt>
    <dgm:pt modelId="{914015C7-6C3E-4881-A743-7F1CCAE2A32D}" type="pres">
      <dgm:prSet presAssocID="{FCA1F35F-64F3-4D47-8B85-D202F6605095}" presName="spacer" presStyleCnt="0"/>
      <dgm:spPr/>
    </dgm:pt>
    <dgm:pt modelId="{CE81DE3F-CC1B-4AF3-95B8-E17AFC8486BC}" type="pres">
      <dgm:prSet presAssocID="{E2B571C0-A4E7-45A2-9996-0658BE6202D4}" presName="parentText" presStyleLbl="node1" presStyleIdx="2" presStyleCnt="3">
        <dgm:presLayoutVars>
          <dgm:chMax val="0"/>
          <dgm:bulletEnabled val="1"/>
        </dgm:presLayoutVars>
      </dgm:prSet>
      <dgm:spPr/>
    </dgm:pt>
  </dgm:ptLst>
  <dgm:cxnLst>
    <dgm:cxn modelId="{2C864829-B891-40A4-AB6E-49E93CC0B372}" type="presOf" srcId="{E2B571C0-A4E7-45A2-9996-0658BE6202D4}" destId="{CE81DE3F-CC1B-4AF3-95B8-E17AFC8486BC}" srcOrd="0" destOrd="0" presId="urn:microsoft.com/office/officeart/2005/8/layout/vList2"/>
    <dgm:cxn modelId="{BEC5FA5A-C04B-4E25-85FA-589B0DEDB187}" srcId="{976D5AF9-DD28-4F89-A916-9BC2229A555F}" destId="{C9F404B4-75C3-43B7-81E5-F433B04BE2CE}" srcOrd="1" destOrd="0" parTransId="{24AE2922-43C3-40C1-896A-2A01EE268358}" sibTransId="{FCA1F35F-64F3-4D47-8B85-D202F6605095}"/>
    <dgm:cxn modelId="{2E65288F-E9A1-41C0-8095-10FCFEB6AA45}" type="presOf" srcId="{C9F404B4-75C3-43B7-81E5-F433B04BE2CE}" destId="{AA5F6B8C-5B64-4025-B99F-450AB26DC3E4}" srcOrd="0" destOrd="0" presId="urn:microsoft.com/office/officeart/2005/8/layout/vList2"/>
    <dgm:cxn modelId="{8488B692-31BD-400D-905E-2922E28B1E4D}" srcId="{976D5AF9-DD28-4F89-A916-9BC2229A555F}" destId="{7227ED26-F630-4F13-A671-DCE9C71CB284}" srcOrd="0" destOrd="0" parTransId="{556E41FD-E97B-4735-8AD2-FAEDD3B994CF}" sibTransId="{84C6B68F-CEF9-4F3F-9321-59F039C0A3A4}"/>
    <dgm:cxn modelId="{8AE4FDA6-939A-42EB-9248-9A73643002EC}" type="presOf" srcId="{976D5AF9-DD28-4F89-A916-9BC2229A555F}" destId="{1D704EE7-2FC0-4E33-8951-F7737FD02521}" srcOrd="0" destOrd="0" presId="urn:microsoft.com/office/officeart/2005/8/layout/vList2"/>
    <dgm:cxn modelId="{80164CD8-4168-4737-848E-C8280584D72C}" type="presOf" srcId="{7227ED26-F630-4F13-A671-DCE9C71CB284}" destId="{432FB17B-1EC6-448C-8592-8B178BBEA1D0}" srcOrd="0" destOrd="0" presId="urn:microsoft.com/office/officeart/2005/8/layout/vList2"/>
    <dgm:cxn modelId="{46F857FA-3CA1-483C-9CCF-E48CAAB3D7ED}" srcId="{976D5AF9-DD28-4F89-A916-9BC2229A555F}" destId="{E2B571C0-A4E7-45A2-9996-0658BE6202D4}" srcOrd="2" destOrd="0" parTransId="{2E95D1C1-4032-4EC9-868F-8CA6B6DEB2CE}" sibTransId="{CDE55AAC-2805-45B9-835C-5388DD70C7F3}"/>
    <dgm:cxn modelId="{685047B3-B8E4-447D-ABFD-A421196A8EAB}" type="presParOf" srcId="{1D704EE7-2FC0-4E33-8951-F7737FD02521}" destId="{432FB17B-1EC6-448C-8592-8B178BBEA1D0}" srcOrd="0" destOrd="0" presId="urn:microsoft.com/office/officeart/2005/8/layout/vList2"/>
    <dgm:cxn modelId="{2E37A497-1AC6-4443-AD6D-6A609DED880D}" type="presParOf" srcId="{1D704EE7-2FC0-4E33-8951-F7737FD02521}" destId="{D4A02BAC-1858-4A7F-AF3B-A0C540E341A0}" srcOrd="1" destOrd="0" presId="urn:microsoft.com/office/officeart/2005/8/layout/vList2"/>
    <dgm:cxn modelId="{98D433B0-A251-4700-953E-9E3EC3DB617A}" type="presParOf" srcId="{1D704EE7-2FC0-4E33-8951-F7737FD02521}" destId="{AA5F6B8C-5B64-4025-B99F-450AB26DC3E4}" srcOrd="2" destOrd="0" presId="urn:microsoft.com/office/officeart/2005/8/layout/vList2"/>
    <dgm:cxn modelId="{478394F2-0474-4AD5-BFAB-743C5D19B332}" type="presParOf" srcId="{1D704EE7-2FC0-4E33-8951-F7737FD02521}" destId="{914015C7-6C3E-4881-A743-7F1CCAE2A32D}" srcOrd="3" destOrd="0" presId="urn:microsoft.com/office/officeart/2005/8/layout/vList2"/>
    <dgm:cxn modelId="{192EC037-E457-4D56-8E5D-C792D5CA2A9B}" type="presParOf" srcId="{1D704EE7-2FC0-4E33-8951-F7737FD02521}" destId="{CE81DE3F-CC1B-4AF3-95B8-E17AFC8486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456F0-DFF6-4770-A644-80C78417F891}"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GB"/>
        </a:p>
      </dgm:t>
    </dgm:pt>
    <dgm:pt modelId="{DE2F57F9-E119-4139-A4DB-8F7F02B67172}">
      <dgm:prSet custT="1"/>
      <dgm:spPr/>
      <dgm:t>
        <a:bodyPr/>
        <a:lstStyle/>
        <a:p>
          <a:r>
            <a:rPr lang="en-GB" sz="1600" b="1" i="0" dirty="0"/>
            <a:t>Personalised study planning.  </a:t>
          </a:r>
          <a:r>
            <a:rPr lang="en-GB" sz="1600" b="0" i="0" dirty="0"/>
            <a:t>Uses (paid for) ChatGPT as a </a:t>
          </a:r>
          <a:r>
            <a:rPr lang="en-GB" sz="1600" b="0" i="1" dirty="0"/>
            <a:t>memory extension</a:t>
          </a:r>
          <a:r>
            <a:rPr lang="en-GB" sz="1600" b="0" i="0" dirty="0"/>
            <a:t> and retrieves these logs before exams.</a:t>
          </a:r>
          <a:endParaRPr lang="en-GB" sz="1600" dirty="0"/>
        </a:p>
      </dgm:t>
    </dgm:pt>
    <dgm:pt modelId="{14628386-4792-4138-BFE4-0A6548DFCD7D}" type="parTrans" cxnId="{D5D12481-713E-44C2-9F7D-578FF6267290}">
      <dgm:prSet/>
      <dgm:spPr/>
      <dgm:t>
        <a:bodyPr/>
        <a:lstStyle/>
        <a:p>
          <a:endParaRPr lang="en-GB"/>
        </a:p>
      </dgm:t>
    </dgm:pt>
    <dgm:pt modelId="{FCC1C04A-14A0-4A0D-A6FC-7575B48E34A1}" type="sibTrans" cxnId="{D5D12481-713E-44C2-9F7D-578FF6267290}">
      <dgm:prSet/>
      <dgm:spPr/>
      <dgm:t>
        <a:bodyPr/>
        <a:lstStyle/>
        <a:p>
          <a:endParaRPr lang="en-GB"/>
        </a:p>
      </dgm:t>
    </dgm:pt>
    <dgm:pt modelId="{099267AA-4AF3-412B-8CC8-D31057C51EE4}">
      <dgm:prSet custT="1"/>
      <dgm:spPr/>
      <dgm:t>
        <a:bodyPr/>
        <a:lstStyle/>
        <a:p>
          <a:r>
            <a:rPr lang="en-GB" sz="1600" b="1" i="0" dirty="0"/>
            <a:t>Step‑by‑step explanations for deeper understanding.</a:t>
          </a:r>
          <a:r>
            <a:rPr lang="en-GB" sz="1600" b="0" i="0" dirty="0"/>
            <a:t>  When practice quiz feedback is insufficient, asks GenAI for alternative explanations</a:t>
          </a:r>
          <a:r>
            <a:rPr lang="en-GB" sz="1400" b="0" i="0" dirty="0"/>
            <a:t>.</a:t>
          </a:r>
          <a:endParaRPr lang="en-GB" sz="1400" dirty="0"/>
        </a:p>
      </dgm:t>
    </dgm:pt>
    <dgm:pt modelId="{B07FEA44-E701-4CB7-AD4C-BE5F9CA938B6}" type="parTrans" cxnId="{018C764C-26AA-4AEB-9EA0-291E67869D4A}">
      <dgm:prSet/>
      <dgm:spPr/>
      <dgm:t>
        <a:bodyPr/>
        <a:lstStyle/>
        <a:p>
          <a:endParaRPr lang="en-GB"/>
        </a:p>
      </dgm:t>
    </dgm:pt>
    <dgm:pt modelId="{DFCA337E-CAF7-4B44-9B67-F45347B312C3}" type="sibTrans" cxnId="{018C764C-26AA-4AEB-9EA0-291E67869D4A}">
      <dgm:prSet/>
      <dgm:spPr/>
      <dgm:t>
        <a:bodyPr/>
        <a:lstStyle/>
        <a:p>
          <a:endParaRPr lang="en-GB"/>
        </a:p>
      </dgm:t>
    </dgm:pt>
    <dgm:pt modelId="{0D227665-86EB-41EA-AEEB-12C6279E20B7}">
      <dgm:prSet custT="1"/>
      <dgm:spPr/>
      <dgm:t>
        <a:bodyPr/>
        <a:lstStyle/>
        <a:p>
          <a:r>
            <a:rPr lang="en-GB" sz="1600" b="1" i="0" dirty="0"/>
            <a:t>Identifying and correcting errors.</a:t>
          </a:r>
          <a:r>
            <a:rPr lang="en-GB" sz="1600" b="0" i="0" dirty="0"/>
            <a:t>  The student completes maths problems independently, then uses GenAI to check for mistakes (e.g., missing minus sign).</a:t>
          </a:r>
          <a:endParaRPr lang="en-GB" sz="1600" dirty="0"/>
        </a:p>
      </dgm:t>
    </dgm:pt>
    <dgm:pt modelId="{B9CBC844-B05B-4A08-A027-22675F67EB59}" type="parTrans" cxnId="{2C0633DB-F338-4D40-AD6E-094DC673B719}">
      <dgm:prSet/>
      <dgm:spPr/>
      <dgm:t>
        <a:bodyPr/>
        <a:lstStyle/>
        <a:p>
          <a:endParaRPr lang="en-GB"/>
        </a:p>
      </dgm:t>
    </dgm:pt>
    <dgm:pt modelId="{5F4D682F-C79A-4ECF-BD99-A4C0A4485D06}" type="sibTrans" cxnId="{2C0633DB-F338-4D40-AD6E-094DC673B719}">
      <dgm:prSet/>
      <dgm:spPr/>
      <dgm:t>
        <a:bodyPr/>
        <a:lstStyle/>
        <a:p>
          <a:endParaRPr lang="en-GB"/>
        </a:p>
      </dgm:t>
    </dgm:pt>
    <dgm:pt modelId="{9BED3FDA-80D5-4D15-9385-769A9D2E4FDB}">
      <dgm:prSet custT="1"/>
      <dgm:spPr/>
      <dgm:t>
        <a:bodyPr/>
        <a:lstStyle/>
        <a:p>
          <a:r>
            <a:rPr lang="en-GB" sz="1600" b="1" i="0" dirty="0"/>
            <a:t>Study habits and wellbeing.  </a:t>
          </a:r>
          <a:r>
            <a:rPr lang="en-GB" sz="1600" b="0" i="0" dirty="0"/>
            <a:t>Student sets rules so GenAI prompts them to take breaks when tired (example indicators are spelling errors or swearing).</a:t>
          </a:r>
          <a:endParaRPr lang="en-GB" sz="1600" dirty="0"/>
        </a:p>
      </dgm:t>
    </dgm:pt>
    <dgm:pt modelId="{424B3552-CD19-46B8-AECD-DA97439351DF}" type="parTrans" cxnId="{082A2CD0-A0E5-4044-BA83-3793296669BE}">
      <dgm:prSet/>
      <dgm:spPr/>
      <dgm:t>
        <a:bodyPr/>
        <a:lstStyle/>
        <a:p>
          <a:endParaRPr lang="en-GB"/>
        </a:p>
      </dgm:t>
    </dgm:pt>
    <dgm:pt modelId="{29AAA47A-48B4-4DD9-B365-980CDDB1199B}" type="sibTrans" cxnId="{082A2CD0-A0E5-4044-BA83-3793296669BE}">
      <dgm:prSet/>
      <dgm:spPr/>
      <dgm:t>
        <a:bodyPr/>
        <a:lstStyle/>
        <a:p>
          <a:endParaRPr lang="en-GB"/>
        </a:p>
      </dgm:t>
    </dgm:pt>
    <dgm:pt modelId="{147C5394-AE88-4D8B-8A10-DC13EE5FE8F2}">
      <dgm:prSet custT="1"/>
      <dgm:spPr/>
      <dgm:t>
        <a:bodyPr/>
        <a:lstStyle/>
        <a:p>
          <a:r>
            <a:rPr lang="en-GB" sz="1600" b="1" i="0" dirty="0"/>
            <a:t>Maintaining their own clear boundaries on its use.  </a:t>
          </a:r>
          <a:r>
            <a:rPr lang="en-GB" sz="1600" b="0" i="0" dirty="0"/>
            <a:t>For example, the student reported that they do not use GenAI for calculations—finding it unreliable.  Practises without GenAI before assessments</a:t>
          </a:r>
          <a:r>
            <a:rPr lang="en-GB" sz="1400" b="0" i="0" dirty="0"/>
            <a:t>.</a:t>
          </a:r>
          <a:endParaRPr lang="en-GB" sz="1400" dirty="0"/>
        </a:p>
      </dgm:t>
    </dgm:pt>
    <dgm:pt modelId="{077419CB-F81F-41C0-ACB9-54F4933A76D0}" type="parTrans" cxnId="{B29D7A6A-D7E4-433E-9C9F-09A15FECE82A}">
      <dgm:prSet/>
      <dgm:spPr/>
      <dgm:t>
        <a:bodyPr/>
        <a:lstStyle/>
        <a:p>
          <a:endParaRPr lang="en-GB"/>
        </a:p>
      </dgm:t>
    </dgm:pt>
    <dgm:pt modelId="{2BD28A23-396C-4DBB-9BAB-51400D1BEC78}" type="sibTrans" cxnId="{B29D7A6A-D7E4-433E-9C9F-09A15FECE82A}">
      <dgm:prSet/>
      <dgm:spPr/>
      <dgm:t>
        <a:bodyPr/>
        <a:lstStyle/>
        <a:p>
          <a:endParaRPr lang="en-GB"/>
        </a:p>
      </dgm:t>
    </dgm:pt>
    <dgm:pt modelId="{788EAA63-4402-4109-BCB6-9EB958399E3F}" type="pres">
      <dgm:prSet presAssocID="{8FD456F0-DFF6-4770-A644-80C78417F891}" presName="linear" presStyleCnt="0">
        <dgm:presLayoutVars>
          <dgm:animLvl val="lvl"/>
          <dgm:resizeHandles val="exact"/>
        </dgm:presLayoutVars>
      </dgm:prSet>
      <dgm:spPr/>
    </dgm:pt>
    <dgm:pt modelId="{7213F6B1-1727-4521-8DD1-A7615338BD84}" type="pres">
      <dgm:prSet presAssocID="{DE2F57F9-E119-4139-A4DB-8F7F02B67172}" presName="parentText" presStyleLbl="node1" presStyleIdx="0" presStyleCnt="5">
        <dgm:presLayoutVars>
          <dgm:chMax val="0"/>
          <dgm:bulletEnabled val="1"/>
        </dgm:presLayoutVars>
      </dgm:prSet>
      <dgm:spPr/>
    </dgm:pt>
    <dgm:pt modelId="{63201865-58E8-42E6-BE11-46E45DB59E13}" type="pres">
      <dgm:prSet presAssocID="{FCC1C04A-14A0-4A0D-A6FC-7575B48E34A1}" presName="spacer" presStyleCnt="0"/>
      <dgm:spPr/>
    </dgm:pt>
    <dgm:pt modelId="{20F21073-5AA2-4DAA-A641-B49177D636C8}" type="pres">
      <dgm:prSet presAssocID="{099267AA-4AF3-412B-8CC8-D31057C51EE4}" presName="parentText" presStyleLbl="node1" presStyleIdx="1" presStyleCnt="5">
        <dgm:presLayoutVars>
          <dgm:chMax val="0"/>
          <dgm:bulletEnabled val="1"/>
        </dgm:presLayoutVars>
      </dgm:prSet>
      <dgm:spPr/>
    </dgm:pt>
    <dgm:pt modelId="{A8719E35-D9AF-4446-B6D7-D6CF0E21A1F5}" type="pres">
      <dgm:prSet presAssocID="{DFCA337E-CAF7-4B44-9B67-F45347B312C3}" presName="spacer" presStyleCnt="0"/>
      <dgm:spPr/>
    </dgm:pt>
    <dgm:pt modelId="{23AAAE26-3A88-404E-A438-343FB0305394}" type="pres">
      <dgm:prSet presAssocID="{0D227665-86EB-41EA-AEEB-12C6279E20B7}" presName="parentText" presStyleLbl="node1" presStyleIdx="2" presStyleCnt="5">
        <dgm:presLayoutVars>
          <dgm:chMax val="0"/>
          <dgm:bulletEnabled val="1"/>
        </dgm:presLayoutVars>
      </dgm:prSet>
      <dgm:spPr/>
    </dgm:pt>
    <dgm:pt modelId="{855E003E-2E4B-4479-BA7C-79FB36FBD044}" type="pres">
      <dgm:prSet presAssocID="{5F4D682F-C79A-4ECF-BD99-A4C0A4485D06}" presName="spacer" presStyleCnt="0"/>
      <dgm:spPr/>
    </dgm:pt>
    <dgm:pt modelId="{C25DF5FC-41BE-4925-8102-76B89FDBCAC6}" type="pres">
      <dgm:prSet presAssocID="{9BED3FDA-80D5-4D15-9385-769A9D2E4FDB}" presName="parentText" presStyleLbl="node1" presStyleIdx="3" presStyleCnt="5">
        <dgm:presLayoutVars>
          <dgm:chMax val="0"/>
          <dgm:bulletEnabled val="1"/>
        </dgm:presLayoutVars>
      </dgm:prSet>
      <dgm:spPr/>
    </dgm:pt>
    <dgm:pt modelId="{AFC5E1D9-D0AC-4B70-A3F2-AC47FCDE0C5C}" type="pres">
      <dgm:prSet presAssocID="{29AAA47A-48B4-4DD9-B365-980CDDB1199B}" presName="spacer" presStyleCnt="0"/>
      <dgm:spPr/>
    </dgm:pt>
    <dgm:pt modelId="{E2748C11-403A-47E5-B2EA-01C0BE094DE8}" type="pres">
      <dgm:prSet presAssocID="{147C5394-AE88-4D8B-8A10-DC13EE5FE8F2}" presName="parentText" presStyleLbl="node1" presStyleIdx="4" presStyleCnt="5">
        <dgm:presLayoutVars>
          <dgm:chMax val="0"/>
          <dgm:bulletEnabled val="1"/>
        </dgm:presLayoutVars>
      </dgm:prSet>
      <dgm:spPr/>
    </dgm:pt>
  </dgm:ptLst>
  <dgm:cxnLst>
    <dgm:cxn modelId="{4ADD8300-14C3-45FB-A603-8CCF12FA6B40}" type="presOf" srcId="{DE2F57F9-E119-4139-A4DB-8F7F02B67172}" destId="{7213F6B1-1727-4521-8DD1-A7615338BD84}" srcOrd="0" destOrd="0" presId="urn:microsoft.com/office/officeart/2005/8/layout/vList2"/>
    <dgm:cxn modelId="{D2BA4C3C-B0F7-40E9-BBF7-702A3A450CB6}" type="presOf" srcId="{9BED3FDA-80D5-4D15-9385-769A9D2E4FDB}" destId="{C25DF5FC-41BE-4925-8102-76B89FDBCAC6}" srcOrd="0" destOrd="0" presId="urn:microsoft.com/office/officeart/2005/8/layout/vList2"/>
    <dgm:cxn modelId="{973DFD5F-1AA9-472B-B630-AE2C508C7186}" type="presOf" srcId="{099267AA-4AF3-412B-8CC8-D31057C51EE4}" destId="{20F21073-5AA2-4DAA-A641-B49177D636C8}" srcOrd="0" destOrd="0" presId="urn:microsoft.com/office/officeart/2005/8/layout/vList2"/>
    <dgm:cxn modelId="{B29D7A6A-D7E4-433E-9C9F-09A15FECE82A}" srcId="{8FD456F0-DFF6-4770-A644-80C78417F891}" destId="{147C5394-AE88-4D8B-8A10-DC13EE5FE8F2}" srcOrd="4" destOrd="0" parTransId="{077419CB-F81F-41C0-ACB9-54F4933A76D0}" sibTransId="{2BD28A23-396C-4DBB-9BAB-51400D1BEC78}"/>
    <dgm:cxn modelId="{018C764C-26AA-4AEB-9EA0-291E67869D4A}" srcId="{8FD456F0-DFF6-4770-A644-80C78417F891}" destId="{099267AA-4AF3-412B-8CC8-D31057C51EE4}" srcOrd="1" destOrd="0" parTransId="{B07FEA44-E701-4CB7-AD4C-BE5F9CA938B6}" sibTransId="{DFCA337E-CAF7-4B44-9B67-F45347B312C3}"/>
    <dgm:cxn modelId="{3DC2AF57-6FB0-468F-985B-6E683A5E3055}" type="presOf" srcId="{0D227665-86EB-41EA-AEEB-12C6279E20B7}" destId="{23AAAE26-3A88-404E-A438-343FB0305394}" srcOrd="0" destOrd="0" presId="urn:microsoft.com/office/officeart/2005/8/layout/vList2"/>
    <dgm:cxn modelId="{D5D12481-713E-44C2-9F7D-578FF6267290}" srcId="{8FD456F0-DFF6-4770-A644-80C78417F891}" destId="{DE2F57F9-E119-4139-A4DB-8F7F02B67172}" srcOrd="0" destOrd="0" parTransId="{14628386-4792-4138-BFE4-0A6548DFCD7D}" sibTransId="{FCC1C04A-14A0-4A0D-A6FC-7575B48E34A1}"/>
    <dgm:cxn modelId="{5D39BF81-47BC-4C07-88DA-6FA143FF5767}" type="presOf" srcId="{8FD456F0-DFF6-4770-A644-80C78417F891}" destId="{788EAA63-4402-4109-BCB6-9EB958399E3F}" srcOrd="0" destOrd="0" presId="urn:microsoft.com/office/officeart/2005/8/layout/vList2"/>
    <dgm:cxn modelId="{552A20CF-BE64-44DE-8392-CB5D0D4B0B1D}" type="presOf" srcId="{147C5394-AE88-4D8B-8A10-DC13EE5FE8F2}" destId="{E2748C11-403A-47E5-B2EA-01C0BE094DE8}" srcOrd="0" destOrd="0" presId="urn:microsoft.com/office/officeart/2005/8/layout/vList2"/>
    <dgm:cxn modelId="{082A2CD0-A0E5-4044-BA83-3793296669BE}" srcId="{8FD456F0-DFF6-4770-A644-80C78417F891}" destId="{9BED3FDA-80D5-4D15-9385-769A9D2E4FDB}" srcOrd="3" destOrd="0" parTransId="{424B3552-CD19-46B8-AECD-DA97439351DF}" sibTransId="{29AAA47A-48B4-4DD9-B365-980CDDB1199B}"/>
    <dgm:cxn modelId="{2C0633DB-F338-4D40-AD6E-094DC673B719}" srcId="{8FD456F0-DFF6-4770-A644-80C78417F891}" destId="{0D227665-86EB-41EA-AEEB-12C6279E20B7}" srcOrd="2" destOrd="0" parTransId="{B9CBC844-B05B-4A08-A027-22675F67EB59}" sibTransId="{5F4D682F-C79A-4ECF-BD99-A4C0A4485D06}"/>
    <dgm:cxn modelId="{6EB5F2C7-FA66-406C-9FAD-84E3CE7AF0A1}" type="presParOf" srcId="{788EAA63-4402-4109-BCB6-9EB958399E3F}" destId="{7213F6B1-1727-4521-8DD1-A7615338BD84}" srcOrd="0" destOrd="0" presId="urn:microsoft.com/office/officeart/2005/8/layout/vList2"/>
    <dgm:cxn modelId="{990A9B1D-5F94-4AD3-9300-D717D48BF816}" type="presParOf" srcId="{788EAA63-4402-4109-BCB6-9EB958399E3F}" destId="{63201865-58E8-42E6-BE11-46E45DB59E13}" srcOrd="1" destOrd="0" presId="urn:microsoft.com/office/officeart/2005/8/layout/vList2"/>
    <dgm:cxn modelId="{177329EE-F717-4332-BE38-E7282899DC4B}" type="presParOf" srcId="{788EAA63-4402-4109-BCB6-9EB958399E3F}" destId="{20F21073-5AA2-4DAA-A641-B49177D636C8}" srcOrd="2" destOrd="0" presId="urn:microsoft.com/office/officeart/2005/8/layout/vList2"/>
    <dgm:cxn modelId="{4BEAB753-EF9E-40DB-9C78-1799C30FB32B}" type="presParOf" srcId="{788EAA63-4402-4109-BCB6-9EB958399E3F}" destId="{A8719E35-D9AF-4446-B6D7-D6CF0E21A1F5}" srcOrd="3" destOrd="0" presId="urn:microsoft.com/office/officeart/2005/8/layout/vList2"/>
    <dgm:cxn modelId="{8BAD5C14-A09B-440A-87DC-0634BBB7A4BD}" type="presParOf" srcId="{788EAA63-4402-4109-BCB6-9EB958399E3F}" destId="{23AAAE26-3A88-404E-A438-343FB0305394}" srcOrd="4" destOrd="0" presId="urn:microsoft.com/office/officeart/2005/8/layout/vList2"/>
    <dgm:cxn modelId="{D3E63D4D-ACC0-4D84-BB11-D2AD90E399F1}" type="presParOf" srcId="{788EAA63-4402-4109-BCB6-9EB958399E3F}" destId="{855E003E-2E4B-4479-BA7C-79FB36FBD044}" srcOrd="5" destOrd="0" presId="urn:microsoft.com/office/officeart/2005/8/layout/vList2"/>
    <dgm:cxn modelId="{D252926D-938F-4886-BDE4-C4D4228F9A69}" type="presParOf" srcId="{788EAA63-4402-4109-BCB6-9EB958399E3F}" destId="{C25DF5FC-41BE-4925-8102-76B89FDBCAC6}" srcOrd="6" destOrd="0" presId="urn:microsoft.com/office/officeart/2005/8/layout/vList2"/>
    <dgm:cxn modelId="{3725C607-2B3F-4C13-9AAA-434AE27DF689}" type="presParOf" srcId="{788EAA63-4402-4109-BCB6-9EB958399E3F}" destId="{AFC5E1D9-D0AC-4B70-A3F2-AC47FCDE0C5C}" srcOrd="7" destOrd="0" presId="urn:microsoft.com/office/officeart/2005/8/layout/vList2"/>
    <dgm:cxn modelId="{0A56994C-C65B-47B4-9B17-BFF0691433F7}" type="presParOf" srcId="{788EAA63-4402-4109-BCB6-9EB958399E3F}" destId="{E2748C11-403A-47E5-B2EA-01C0BE094DE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FB17B-1EC6-448C-8592-8B178BBEA1D0}">
      <dsp:nvSpPr>
        <dsp:cNvPr id="0" name=""/>
        <dsp:cNvSpPr/>
      </dsp:nvSpPr>
      <dsp:spPr>
        <a:xfrm>
          <a:off x="0" y="42097"/>
          <a:ext cx="3528861"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Mentor</a:t>
          </a:r>
        </a:p>
      </dsp:txBody>
      <dsp:txXfrm>
        <a:off x="38381" y="80478"/>
        <a:ext cx="3452099" cy="709478"/>
      </dsp:txXfrm>
    </dsp:sp>
    <dsp:sp modelId="{AA5F6B8C-5B64-4025-B99F-450AB26DC3E4}">
      <dsp:nvSpPr>
        <dsp:cNvPr id="0" name=""/>
        <dsp:cNvSpPr/>
      </dsp:nvSpPr>
      <dsp:spPr>
        <a:xfrm>
          <a:off x="0" y="908977"/>
          <a:ext cx="3528861"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Study Buddy</a:t>
          </a:r>
        </a:p>
      </dsp:txBody>
      <dsp:txXfrm>
        <a:off x="38381" y="947358"/>
        <a:ext cx="3452099" cy="709478"/>
      </dsp:txXfrm>
    </dsp:sp>
    <dsp:sp modelId="{CE81DE3F-CC1B-4AF3-95B8-E17AFC8486BC}">
      <dsp:nvSpPr>
        <dsp:cNvPr id="0" name=""/>
        <dsp:cNvSpPr/>
      </dsp:nvSpPr>
      <dsp:spPr>
        <a:xfrm>
          <a:off x="0" y="1775857"/>
          <a:ext cx="3528861" cy="786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Side kick</a:t>
          </a:r>
        </a:p>
      </dsp:txBody>
      <dsp:txXfrm>
        <a:off x="38381" y="1814238"/>
        <a:ext cx="3452099"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3F6B1-1727-4521-8DD1-A7615338BD84}">
      <dsp:nvSpPr>
        <dsp:cNvPr id="0" name=""/>
        <dsp:cNvSpPr/>
      </dsp:nvSpPr>
      <dsp:spPr>
        <a:xfrm>
          <a:off x="0" y="905"/>
          <a:ext cx="8321987" cy="99335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Personalised study planning.  </a:t>
          </a:r>
          <a:r>
            <a:rPr lang="en-GB" sz="1600" b="0" i="0" kern="1200" dirty="0"/>
            <a:t>Uses (paid for) ChatGPT as a </a:t>
          </a:r>
          <a:r>
            <a:rPr lang="en-GB" sz="1600" b="0" i="1" kern="1200" dirty="0"/>
            <a:t>memory extension</a:t>
          </a:r>
          <a:r>
            <a:rPr lang="en-GB" sz="1600" b="0" i="0" kern="1200" dirty="0"/>
            <a:t> and retrieves these logs before exams.</a:t>
          </a:r>
          <a:endParaRPr lang="en-GB" sz="1600" kern="1200" dirty="0"/>
        </a:p>
      </dsp:txBody>
      <dsp:txXfrm>
        <a:off x="48492" y="49397"/>
        <a:ext cx="8225003" cy="896373"/>
      </dsp:txXfrm>
    </dsp:sp>
    <dsp:sp modelId="{20F21073-5AA2-4DAA-A641-B49177D636C8}">
      <dsp:nvSpPr>
        <dsp:cNvPr id="0" name=""/>
        <dsp:cNvSpPr/>
      </dsp:nvSpPr>
      <dsp:spPr>
        <a:xfrm>
          <a:off x="0" y="1007847"/>
          <a:ext cx="8321987" cy="99335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Step‑by‑step explanations for deeper understanding.</a:t>
          </a:r>
          <a:r>
            <a:rPr lang="en-GB" sz="1600" b="0" i="0" kern="1200" dirty="0"/>
            <a:t>  When practice quiz feedback is insufficient, asks GenAI for alternative explanations</a:t>
          </a:r>
          <a:r>
            <a:rPr lang="en-GB" sz="1400" b="0" i="0" kern="1200" dirty="0"/>
            <a:t>.</a:t>
          </a:r>
          <a:endParaRPr lang="en-GB" sz="1400" kern="1200" dirty="0"/>
        </a:p>
      </dsp:txBody>
      <dsp:txXfrm>
        <a:off x="48492" y="1056339"/>
        <a:ext cx="8225003" cy="896373"/>
      </dsp:txXfrm>
    </dsp:sp>
    <dsp:sp modelId="{23AAAE26-3A88-404E-A438-343FB0305394}">
      <dsp:nvSpPr>
        <dsp:cNvPr id="0" name=""/>
        <dsp:cNvSpPr/>
      </dsp:nvSpPr>
      <dsp:spPr>
        <a:xfrm>
          <a:off x="0" y="2014789"/>
          <a:ext cx="8321987" cy="99335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Identifying and correcting errors.</a:t>
          </a:r>
          <a:r>
            <a:rPr lang="en-GB" sz="1600" b="0" i="0" kern="1200" dirty="0"/>
            <a:t>  The student completes maths problems independently, then uses GenAI to check for mistakes (e.g., missing minus sign).</a:t>
          </a:r>
          <a:endParaRPr lang="en-GB" sz="1600" kern="1200" dirty="0"/>
        </a:p>
      </dsp:txBody>
      <dsp:txXfrm>
        <a:off x="48492" y="2063281"/>
        <a:ext cx="8225003" cy="896373"/>
      </dsp:txXfrm>
    </dsp:sp>
    <dsp:sp modelId="{C25DF5FC-41BE-4925-8102-76B89FDBCAC6}">
      <dsp:nvSpPr>
        <dsp:cNvPr id="0" name=""/>
        <dsp:cNvSpPr/>
      </dsp:nvSpPr>
      <dsp:spPr>
        <a:xfrm>
          <a:off x="0" y="3021731"/>
          <a:ext cx="8321987" cy="99335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Study habits and wellbeing.  </a:t>
          </a:r>
          <a:r>
            <a:rPr lang="en-GB" sz="1600" b="0" i="0" kern="1200" dirty="0"/>
            <a:t>Student sets rules so GenAI prompts them to take breaks when tired (example indicators are spelling errors or swearing).</a:t>
          </a:r>
          <a:endParaRPr lang="en-GB" sz="1600" kern="1200" dirty="0"/>
        </a:p>
      </dsp:txBody>
      <dsp:txXfrm>
        <a:off x="48492" y="3070223"/>
        <a:ext cx="8225003" cy="896373"/>
      </dsp:txXfrm>
    </dsp:sp>
    <dsp:sp modelId="{E2748C11-403A-47E5-B2EA-01C0BE094DE8}">
      <dsp:nvSpPr>
        <dsp:cNvPr id="0" name=""/>
        <dsp:cNvSpPr/>
      </dsp:nvSpPr>
      <dsp:spPr>
        <a:xfrm>
          <a:off x="0" y="4028672"/>
          <a:ext cx="8321987" cy="993357"/>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i="0" kern="1200" dirty="0"/>
            <a:t>Maintaining their own clear boundaries on its use.  </a:t>
          </a:r>
          <a:r>
            <a:rPr lang="en-GB" sz="1600" b="0" i="0" kern="1200" dirty="0"/>
            <a:t>For example, the student reported that they do not use GenAI for calculations—finding it unreliable.  Practises without GenAI before assessments</a:t>
          </a:r>
          <a:r>
            <a:rPr lang="en-GB" sz="1400" b="0" i="0" kern="1200" dirty="0"/>
            <a:t>.</a:t>
          </a:r>
          <a:endParaRPr lang="en-GB" sz="1400" kern="1200" dirty="0"/>
        </a:p>
      </dsp:txBody>
      <dsp:txXfrm>
        <a:off x="48492" y="4077164"/>
        <a:ext cx="8225003" cy="8963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29/04/2026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ictionary.cambridge.org/dictionary/english/period" TargetMode="External"/><Relationship Id="rId13" Type="http://schemas.openxmlformats.org/officeDocument/2006/relationships/hyperlink" Target="https://dictionary.cambridge.org/dictionary/english/works" TargetMode="External"/><Relationship Id="rId3" Type="http://schemas.openxmlformats.org/officeDocument/2006/relationships/hyperlink" Target="https://dictionary.cambridge.org/dictionary/english/young" TargetMode="External"/><Relationship Id="rId7" Type="http://schemas.openxmlformats.org/officeDocument/2006/relationships/hyperlink" Target="https://dictionary.cambridge.org/dictionary/english/advice" TargetMode="External"/><Relationship Id="rId12" Type="http://schemas.openxmlformats.org/officeDocument/2006/relationships/hyperlink" Target="https://dictionary.cambridge.org/dictionary/english/schoo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ictionary.cambridge.org/dictionary/english/help" TargetMode="External"/><Relationship Id="rId11" Type="http://schemas.openxmlformats.org/officeDocument/2006/relationships/hyperlink" Target="https://dictionary.cambridge.org/dictionary/english/work" TargetMode="External"/><Relationship Id="rId5" Type="http://schemas.openxmlformats.org/officeDocument/2006/relationships/hyperlink" Target="https://dictionary.cambridge.org/dictionary/english/person" TargetMode="External"/><Relationship Id="rId10" Type="http://schemas.openxmlformats.org/officeDocument/2006/relationships/hyperlink" Target="https://dictionary.cambridge.org/dictionary/english/especially" TargetMode="External"/><Relationship Id="rId4" Type="http://schemas.openxmlformats.org/officeDocument/2006/relationships/hyperlink" Target="https://dictionary.cambridge.org/dictionary/english/experienced" TargetMode="External"/><Relationship Id="rId9" Type="http://schemas.openxmlformats.org/officeDocument/2006/relationships/hyperlink" Target="https://dictionary.cambridge.org/dictionary/english/time" TargetMode="External"/><Relationship Id="rId14" Type="http://schemas.openxmlformats.org/officeDocument/2006/relationships/hyperlink" Target="https://dictionary.cambridge.org/dictionary/english/importan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3761576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1" kern="1200" dirty="0">
                <a:solidFill>
                  <a:schemeClr val="tx1"/>
                </a:solidFill>
                <a:effectLst/>
                <a:latin typeface="Poppins" panose="00000500000000000000" pitchFamily="2" charset="0"/>
                <a:ea typeface="+mn-ea"/>
                <a:cs typeface="+mn-cs"/>
              </a:rPr>
              <a:t>On this slide, I want to talk about how we guide students in using GenAI responsibly and effectively.</a:t>
            </a:r>
          </a:p>
          <a:p>
            <a:pPr fontAlgn="t"/>
            <a:endParaRPr lang="en-GB" sz="1200" b="0" i="1" kern="1200" dirty="0">
              <a:solidFill>
                <a:schemeClr val="tx1"/>
              </a:solidFill>
              <a:effectLst/>
              <a:latin typeface="Poppins" panose="00000500000000000000" pitchFamily="2" charset="0"/>
              <a:ea typeface="+mn-ea"/>
              <a:cs typeface="+mn-cs"/>
            </a:endParaRPr>
          </a:p>
          <a:p>
            <a:pPr fontAlgn="t"/>
            <a:r>
              <a:rPr lang="en-GB" sz="1200" b="0" i="1" kern="1200">
                <a:solidFill>
                  <a:schemeClr val="tx1"/>
                </a:solidFill>
                <a:effectLst/>
                <a:latin typeface="Poppins" panose="00000500000000000000" pitchFamily="2" charset="0"/>
                <a:ea typeface="+mn-ea"/>
                <a:cs typeface="+mn-cs"/>
              </a:rPr>
              <a:t>GUIDANCE:</a:t>
            </a:r>
            <a:endParaRPr lang="en-GB" sz="1200" b="0" i="1" kern="1200" dirty="0">
              <a:solidFill>
                <a:schemeClr val="tx1"/>
              </a:solidFill>
              <a:effectLst/>
              <a:latin typeface="Poppins" panose="00000500000000000000"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It is important to note that students can choose to use GenAI on M248, but they don’t have to. It is Category 2. Some students prefer learning from the module materials and in our guidance, we emphasise that they don’t need to use GenAI.  However, using GenAI may offer benefits, such as a way to personalise learning and improve critical evaluation skills.</a:t>
            </a:r>
          </a:p>
          <a:p>
            <a:pPr fontAlgn="t"/>
            <a:endParaRPr lang="en-GB" sz="1200" b="0" i="0" kern="1200" dirty="0">
              <a:solidFill>
                <a:schemeClr val="tx1"/>
              </a:solidFill>
              <a:effectLst/>
              <a:latin typeface="Poppins" panose="00000500000000000000" pitchFamily="2" charset="0"/>
              <a:ea typeface="+mn-ea"/>
              <a:cs typeface="+mn-cs"/>
            </a:endParaRPr>
          </a:p>
          <a:p>
            <a:pPr fontAlgn="t"/>
            <a:r>
              <a:rPr lang="en-GB" sz="1200" b="0" i="1" kern="1200" dirty="0">
                <a:solidFill>
                  <a:schemeClr val="tx1"/>
                </a:solidFill>
                <a:effectLst/>
                <a:latin typeface="Poppins" panose="00000500000000000000" pitchFamily="2" charset="0"/>
                <a:ea typeface="+mn-ea"/>
                <a:cs typeface="+mn-cs"/>
              </a:rPr>
              <a:t>Our written guidance has evolved over time. – </a:t>
            </a:r>
            <a:r>
              <a:rPr lang="en-GB" sz="1200" b="1" i="1" kern="1200" dirty="0">
                <a:solidFill>
                  <a:schemeClr val="tx1"/>
                </a:solidFill>
                <a:effectLst/>
                <a:latin typeface="Poppins" panose="00000500000000000000" pitchFamily="2" charset="0"/>
                <a:ea typeface="+mn-ea"/>
                <a:cs typeface="+mn-cs"/>
              </a:rPr>
              <a:t>both to align with </a:t>
            </a:r>
            <a:r>
              <a:rPr lang="en-GB" sz="1200" b="1" i="1" u="sng" kern="1200" dirty="0">
                <a:solidFill>
                  <a:schemeClr val="tx1"/>
                </a:solidFill>
                <a:effectLst/>
                <a:latin typeface="Poppins" panose="00000500000000000000" pitchFamily="2" charset="0"/>
                <a:ea typeface="+mn-ea"/>
                <a:cs typeface="+mn-cs"/>
              </a:rPr>
              <a:t>University policy</a:t>
            </a:r>
            <a:r>
              <a:rPr lang="en-GB" sz="1200" b="1" i="1" kern="1200" dirty="0">
                <a:solidFill>
                  <a:schemeClr val="tx1"/>
                </a:solidFill>
                <a:effectLst/>
                <a:latin typeface="Poppins" panose="00000500000000000000" pitchFamily="2" charset="0"/>
                <a:ea typeface="+mn-ea"/>
                <a:cs typeface="+mn-cs"/>
              </a:rPr>
              <a:t> and to better support students.  </a:t>
            </a:r>
            <a:r>
              <a:rPr lang="en-GB" sz="1200" b="0" i="0" kern="1200" dirty="0">
                <a:solidFill>
                  <a:schemeClr val="tx1"/>
                </a:solidFill>
                <a:effectLst/>
                <a:latin typeface="Poppins" panose="00000500000000000000" pitchFamily="2" charset="0"/>
                <a:ea typeface="+mn-ea"/>
                <a:cs typeface="+mn-cs"/>
              </a:rPr>
              <a:t>The module team produced written guidance for students on responsible and effective GenAI use.  One of the most important things for me has updating and refining the guidance each year as I’ve watched how students actually use GenAI tools in practice—and as the tools themselves have continued to evolve. When we first produced guidance in 2023, it contained quite a heavy emphasis on academic conduct warnings. This was in line with University policy at the time.  Although our intention was to promote positive use, that framing didn’t really convey the supportive, developmental message we wanted students to take away.  Additionally University policy has adapted, with more emphasis on permitting GenAI use and guiding students in using it effectively.</a:t>
            </a:r>
          </a:p>
          <a:p>
            <a:pPr fontAlgn="t"/>
            <a:r>
              <a:rPr lang="en-GB" sz="1200" b="0" i="0" kern="1200" dirty="0">
                <a:solidFill>
                  <a:schemeClr val="tx1"/>
                </a:solidFill>
                <a:effectLst/>
                <a:latin typeface="Poppins" panose="00000500000000000000" pitchFamily="2" charset="0"/>
                <a:ea typeface="+mn-ea"/>
                <a:cs typeface="+mn-cs"/>
              </a:rPr>
              <a:t>So from 2024 onward, we changed both the tone and the title. The document became </a:t>
            </a:r>
            <a:r>
              <a:rPr lang="en-GB" sz="1200" b="0" i="1" kern="1200" dirty="0">
                <a:solidFill>
                  <a:schemeClr val="tx1"/>
                </a:solidFill>
                <a:effectLst/>
                <a:latin typeface="Poppins" panose="00000500000000000000" pitchFamily="2" charset="0"/>
                <a:ea typeface="+mn-ea"/>
                <a:cs typeface="+mn-cs"/>
              </a:rPr>
              <a:t>‘Why might Generative AI be helpful to me on M248?’</a:t>
            </a:r>
            <a:r>
              <a:rPr lang="en-GB" sz="1200" b="0" i="0" kern="1200" dirty="0">
                <a:solidFill>
                  <a:schemeClr val="tx1"/>
                </a:solidFill>
                <a:effectLst/>
                <a:latin typeface="Poppins" panose="00000500000000000000" pitchFamily="2" charset="0"/>
                <a:ea typeface="+mn-ea"/>
                <a:cs typeface="+mn-cs"/>
              </a:rPr>
              <a:t> It shifted the emphasis toward specific, constructive examples of responsible GenAI use that are directly relevant to the module— like checking understanding or working step‑by‑step through a problem.”</a:t>
            </a:r>
            <a:br>
              <a:rPr lang="en-GB" sz="1200" b="0" i="0" kern="1200" dirty="0">
                <a:solidFill>
                  <a:schemeClr val="tx1"/>
                </a:solidFill>
                <a:effectLst/>
                <a:latin typeface="Poppins" panose="00000500000000000000" pitchFamily="2" charset="0"/>
                <a:ea typeface="+mn-ea"/>
                <a:cs typeface="+mn-cs"/>
              </a:rPr>
            </a:b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Poppins" panose="00000500000000000000" pitchFamily="2" charset="0"/>
                <a:ea typeface="+mn-ea"/>
                <a:cs typeface="+mn-cs"/>
              </a:rPr>
              <a:t>We’ve also begun a set of tutorial resources which include module-specific examples of how GenAI output can be checked and evaluated.  This is a challenge for students and we need to ensure that they are aware that GenAI is not always correct!</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Poppins" panose="00000500000000000000" pitchFamily="2" charset="0"/>
                <a:ea typeface="+mn-ea"/>
                <a:cs typeface="+mn-cs"/>
              </a:rPr>
              <a:t>At the start of the 2025 academic year, the tutorial resources were used by 14 ALs on M248 (just over half the ALs).  ALs reported that the example generated active discussions on which graphs were part of M248.  They also fed back suggestions on how the example could be improved, which I will use to refine the resources.</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To support further both students and ALs with this, we also introduced new assessment questions in the first two formative TMAs, where students are required to evaluate GenAI output in terms of identifying errors and commenting on the communication style.  </a:t>
            </a:r>
          </a:p>
          <a:p>
            <a:r>
              <a:rPr lang="en-GB" sz="1200" kern="1200" dirty="0">
                <a:solidFill>
                  <a:schemeClr val="tx1"/>
                </a:solidFill>
                <a:effectLst/>
                <a:latin typeface="Poppins" panose="00000500000000000000" pitchFamily="2" charset="0"/>
                <a:ea typeface="+mn-ea"/>
                <a:cs typeface="+mn-cs"/>
              </a:rPr>
              <a:t>The example shown here…</a:t>
            </a:r>
          </a:p>
          <a:p>
            <a:r>
              <a:rPr lang="en-GB" sz="1200" kern="1200" dirty="0">
                <a:solidFill>
                  <a:schemeClr val="tx1"/>
                </a:solidFill>
                <a:effectLst/>
                <a:latin typeface="Poppins" panose="00000500000000000000" pitchFamily="2" charset="0"/>
                <a:ea typeface="+mn-ea"/>
                <a:cs typeface="+mn-cs"/>
              </a:rPr>
              <a:t>This allows ALs to directly comment on a student’s evaluation of GenAI output in their correspondence tuition</a:t>
            </a:r>
            <a:endParaRPr lang="en-GB" dirty="0"/>
          </a:p>
          <a:p>
            <a:pPr marL="0" marR="0" lvl="0" indent="0" algn="l" defTabSz="914400" rtl="0" eaLnBrk="1" fontAlgn="t" latinLnBrk="0" hangingPunct="1">
              <a:lnSpc>
                <a:spcPct val="100000"/>
              </a:lnSpc>
              <a:spcBef>
                <a:spcPts val="0"/>
              </a:spcBef>
              <a:spcAft>
                <a:spcPts val="0"/>
              </a:spcAft>
              <a:buClrTx/>
              <a:buSzTx/>
              <a:buFontTx/>
              <a:buNone/>
              <a:tabLst/>
              <a:defRPr/>
            </a:pPr>
            <a:endParaRPr lang="en-GB" dirty="0"/>
          </a:p>
          <a:p>
            <a:pPr fontAlgn="t"/>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254697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4548-524D-85F4-AF3A-D9BEFEF07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723A9-D978-6698-3139-4B4D225D2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7F54D-D894-50F6-A9CD-C7BCC246E6A9}"/>
              </a:ext>
            </a:extLst>
          </p:cNvPr>
          <p:cNvSpPr>
            <a:spLocks noGrp="1"/>
          </p:cNvSpPr>
          <p:nvPr>
            <p:ph type="body" idx="1"/>
          </p:nvPr>
        </p:nvSpPr>
        <p:spPr/>
        <p:txBody>
          <a:bodyPr/>
          <a:lstStyle/>
          <a:p>
            <a:r>
              <a:rPr lang="en-GB" dirty="0"/>
              <a:t>Time for questions…</a:t>
            </a:r>
          </a:p>
          <a:p>
            <a:endParaRPr lang="en-GB" dirty="0"/>
          </a:p>
          <a:p>
            <a:r>
              <a:rPr lang="en-GB" dirty="0"/>
              <a:t>I leave you with a couple of prompts to consider:</a:t>
            </a:r>
          </a:p>
          <a:p>
            <a:r>
              <a:rPr lang="en-GB" dirty="0"/>
              <a:t>Ai is here and it’s here to stay.  With that in mind, </a:t>
            </a:r>
            <a:r>
              <a:rPr lang="en-GB" sz="1200" dirty="0"/>
              <a:t>How can we encourage students to use AI to enhance their learning, rather than outsource their thinking?</a:t>
            </a:r>
          </a:p>
          <a:p>
            <a:endParaRPr lang="en-GB" sz="1200" dirty="0"/>
          </a:p>
          <a:p>
            <a:r>
              <a:rPr lang="en-GB" sz="1200" dirty="0"/>
              <a:t>And….</a:t>
            </a:r>
            <a:endParaRPr lang="en-GB" dirty="0"/>
          </a:p>
        </p:txBody>
      </p:sp>
      <p:sp>
        <p:nvSpPr>
          <p:cNvPr id="4" name="Slide Number Placeholder 3">
            <a:extLst>
              <a:ext uri="{FF2B5EF4-FFF2-40B4-BE49-F238E27FC236}">
                <a16:creationId xmlns:a16="http://schemas.microsoft.com/office/drawing/2014/main" id="{0D486B8D-57FC-0BDB-A338-F4DE43D43471}"/>
              </a:ext>
            </a:extLst>
          </p:cNvPr>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166774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M248 is a category 2 module – allowing use of generative AI on formative TMAs</a:t>
            </a: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278607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DB85A-39A6-19E1-D41D-0979E8D28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F923F-4DE0-0431-6418-5882F2411E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D8BAF-7EE5-A6EB-B12E-1A0B3A5A09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Emma - introduction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Why should we guide students in using GenAI?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This third HEPI / </a:t>
            </a:r>
            <a:r>
              <a:rPr lang="en-GB" sz="1200" b="0" i="0" kern="1200" dirty="0" err="1">
                <a:solidFill>
                  <a:schemeClr val="tx1"/>
                </a:solidFill>
                <a:effectLst/>
                <a:latin typeface="Poppins" panose="00000500000000000000" pitchFamily="2" charset="0"/>
                <a:ea typeface="+mn-ea"/>
                <a:cs typeface="+mn-cs"/>
              </a:rPr>
              <a:t>Kortext</a:t>
            </a:r>
            <a:r>
              <a:rPr lang="en-GB" sz="1200" b="0" i="0" kern="1200" dirty="0">
                <a:solidFill>
                  <a:schemeClr val="tx1"/>
                </a:solidFill>
                <a:effectLst/>
                <a:latin typeface="Poppins" panose="00000500000000000000" pitchFamily="2" charset="0"/>
                <a:ea typeface="+mn-ea"/>
                <a:cs typeface="+mn-cs"/>
              </a:rPr>
              <a:t> Student Generative AI Survey, based on responses from 1,054 full-time undergraduates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the UK, shows that AI use among students is now near universal.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Some 95% of students report using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AI in at least one way and 94% say they use generative AI to help with assessed work. Almost all students are therefore engaging with AI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part of their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 did some work surveying students as part of an international study looking at students learning of statistics: </a:t>
            </a:r>
            <a:r>
              <a:rPr lang="en-GB" sz="1200" b="0" i="0" kern="1200" dirty="0">
                <a:solidFill>
                  <a:schemeClr val="tx1"/>
                </a:solidFill>
                <a:effectLst/>
                <a:latin typeface="Poppins" panose="00000500000000000000" pitchFamily="2" charset="0"/>
                <a:ea typeface="+mn-ea"/>
                <a:cs typeface="+mn-cs"/>
              </a:rPr>
              <a:t> students from M248, DD309, and MU123 participated alongside peers from six UK and three Australian universities.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 students may be more conservative.  An international study found that 74% of M248 students used GenAI in their statistical studies  This is reasonably close to, but lower than, the HEPI survey figure of 88%, perhaps suggesting slightly lower usage amongst M248 students</a:t>
            </a: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A substantial majority (68%) of students believe generative AI skills are essential to thrive. This indicates that students perceive AI tools as 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necessary skillset for their future careers and lives. However, there is a clear gap between the perceived importance of AI and the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students feel they receive in developing these skills. Only 48% felt as though their teaching staff were helping them to develop these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skills for their future career. This 20 percentage point gap highlights a current mismatch between the perceived importance of AI tools and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delivery of these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M248 journey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Our journey in exploring student use of GenAI has been and still is an ongoing journey. Three years ago, we made the decision for M248 to be category 2 – GenAI may be used – in the TMAs (since 23J).</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(the module also an exam that is category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fontAlgn="t"/>
            <a:r>
              <a:rPr lang="en-GB" sz="1200" b="0" i="0" kern="1200" dirty="0">
                <a:solidFill>
                  <a:schemeClr val="tx1"/>
                </a:solidFill>
                <a:effectLst/>
                <a:latin typeface="Poppins" panose="00000500000000000000" pitchFamily="2" charset="0"/>
                <a:ea typeface="+mn-ea"/>
                <a:cs typeface="+mn-cs"/>
              </a:rPr>
              <a:t>In this talk, I’m going to look at: </a:t>
            </a:r>
          </a:p>
          <a:p>
            <a:pPr fontAlgn="t"/>
            <a:r>
              <a:rPr lang="en-GB" sz="1200" b="1" i="0" kern="1200" dirty="0">
                <a:solidFill>
                  <a:schemeClr val="tx1"/>
                </a:solidFill>
                <a:effectLst/>
                <a:latin typeface="Poppins" panose="00000500000000000000" pitchFamily="2" charset="0"/>
                <a:ea typeface="+mn-ea"/>
                <a:cs typeface="+mn-cs"/>
              </a:rPr>
              <a:t>How we transitioned M248 to Category 2 continuous assessment and what that looked like in practice. </a:t>
            </a:r>
            <a:r>
              <a:rPr lang="en-GB" sz="1200" b="0" i="0" kern="1200" dirty="0">
                <a:solidFill>
                  <a:schemeClr val="tx1"/>
                </a:solidFill>
                <a:effectLst/>
                <a:latin typeface="Poppins" panose="00000500000000000000" pitchFamily="2" charset="0"/>
                <a:ea typeface="+mn-ea"/>
                <a:cs typeface="+mn-cs"/>
              </a:rPr>
              <a:t>We realised early on that students were already experimenting with GenAI and decided to take a proactive  approach to help them use it critically and constructively. This has required the module team to support students directly and in close partnership with Associate Lecturers, who are central to supporting students</a:t>
            </a:r>
          </a:p>
          <a:p>
            <a:pPr fontAlgn="t"/>
            <a:endParaRPr lang="en-GB" sz="1200" b="0" i="0" kern="1200" dirty="0">
              <a:solidFill>
                <a:schemeClr val="tx1"/>
              </a:solidFill>
              <a:effectLst/>
              <a:latin typeface="Poppins" panose="00000500000000000000" pitchFamily="2" charset="0"/>
              <a:ea typeface="+mn-ea"/>
              <a:cs typeface="+mn-cs"/>
            </a:endParaRPr>
          </a:p>
          <a:p>
            <a:pPr fontAlgn="t"/>
            <a:r>
              <a:rPr lang="en-GB" sz="1200" b="1" i="0" kern="1200" dirty="0">
                <a:solidFill>
                  <a:schemeClr val="tx1"/>
                </a:solidFill>
                <a:effectLst/>
                <a:latin typeface="Poppins" panose="00000500000000000000" pitchFamily="2" charset="0"/>
                <a:ea typeface="+mn-ea"/>
                <a:cs typeface="+mn-cs"/>
              </a:rPr>
              <a:t>As part of this work, we have also redesigned some of the continuous assessment so that is </a:t>
            </a:r>
            <a:r>
              <a:rPr lang="en-GB" sz="1200" b="1" i="0" kern="1200" dirty="0" err="1">
                <a:solidFill>
                  <a:schemeClr val="tx1"/>
                </a:solidFill>
                <a:effectLst/>
                <a:latin typeface="Poppins" panose="00000500000000000000" pitchFamily="2" charset="0"/>
                <a:ea typeface="+mn-ea"/>
                <a:cs typeface="+mn-cs"/>
              </a:rPr>
              <a:t>is</a:t>
            </a:r>
            <a:r>
              <a:rPr lang="en-GB" sz="1200" b="1" i="0" kern="1200" dirty="0">
                <a:solidFill>
                  <a:schemeClr val="tx1"/>
                </a:solidFill>
                <a:effectLst/>
                <a:latin typeface="Poppins" panose="00000500000000000000" pitchFamily="2" charset="0"/>
                <a:ea typeface="+mn-ea"/>
                <a:cs typeface="+mn-cs"/>
              </a:rPr>
              <a:t> now more robust to over-reliance on Gen AI by students.</a:t>
            </a:r>
            <a:endParaRPr lang="en-GB" sz="1200" b="0" i="0" kern="1200" dirty="0">
              <a:solidFill>
                <a:schemeClr val="tx1"/>
              </a:solidFill>
              <a:effectLst/>
              <a:latin typeface="Poppins" panose="00000500000000000000" pitchFamily="2" charset="0"/>
              <a:ea typeface="+mn-ea"/>
              <a:cs typeface="+mn-cs"/>
            </a:endParaRPr>
          </a:p>
          <a:p>
            <a:pPr fontAlgn="t"/>
            <a:endParaRPr lang="en-GB" sz="1200" b="1" i="0" kern="1200" dirty="0">
              <a:solidFill>
                <a:schemeClr val="tx1"/>
              </a:solidFill>
              <a:effectLst/>
              <a:latin typeface="Poppins" panose="00000500000000000000" pitchFamily="2" charset="0"/>
              <a:ea typeface="+mn-ea"/>
              <a:cs typeface="+mn-cs"/>
            </a:endParaRPr>
          </a:p>
          <a:p>
            <a:pPr fontAlgn="t"/>
            <a:endParaRPr lang="en-GB" sz="1200" b="0" i="0" kern="1200" dirty="0">
              <a:solidFill>
                <a:schemeClr val="tx1"/>
              </a:solidFill>
              <a:effectLst/>
              <a:latin typeface="Poppins" panose="00000500000000000000" pitchFamily="2" charset="0"/>
              <a:ea typeface="+mn-ea"/>
              <a:cs typeface="+mn-cs"/>
            </a:endParaRPr>
          </a:p>
          <a:p>
            <a:endParaRPr lang="en-GB" dirty="0"/>
          </a:p>
        </p:txBody>
      </p:sp>
      <p:sp>
        <p:nvSpPr>
          <p:cNvPr id="4" name="Slide Number Placeholder 3">
            <a:extLst>
              <a:ext uri="{FF2B5EF4-FFF2-40B4-BE49-F238E27FC236}">
                <a16:creationId xmlns:a16="http://schemas.microsoft.com/office/drawing/2014/main" id="{9D6E5BE1-4CF6-45CC-A284-DC139B82E07C}"/>
              </a:ext>
            </a:extLst>
          </p:cNvPr>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72702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Poppins" panose="00000500000000000000" pitchFamily="2" charset="0"/>
                <a:ea typeface="+mn-ea"/>
                <a:cs typeface="+mn-cs"/>
              </a:rPr>
              <a:t>In work led by Carol, three OU modules took part in an international Survey (three Aus universities and 6 UK universities) in  Investigating students' perceptions and awareness of using Generative AI tools to support their learning of 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Poppins" panose="00000500000000000000" pitchFamily="2" charset="0"/>
                <a:ea typeface="+mn-ea"/>
                <a:cs typeface="+mn-cs"/>
              </a:rPr>
              <a:t>In the OU this survey ran in 2025 across 3 modules M248, DD309 and MU123.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Poppins" panose="00000500000000000000" pitchFamily="2" charset="0"/>
                <a:ea typeface="+mn-ea"/>
                <a:cs typeface="+mn-cs"/>
              </a:rPr>
              <a:t>On the right, M248 has the lowest proportion of students who haven’t used GenAI – perhaps unsurprising as for three years on M248, we have been encouraging and supporting students in using AI in their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Poppins" panose="00000500000000000000" pitchFamily="2" charset="0"/>
                <a:ea typeface="+mn-ea"/>
                <a:cs typeface="+mn-cs"/>
              </a:rPr>
              <a:t>On the left, students are reporting that using GenAI is reducing their anxiety and increasing their confidence.  And this is a finding across the  universities in this survey – not just in the OU modules. </a:t>
            </a:r>
            <a:endParaRPr lang="en-GB" sz="120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Poppins" panose="00000500000000000000" pitchFamily="2" charset="0"/>
                <a:ea typeface="+mn-ea"/>
                <a:cs typeface="+mn-cs"/>
              </a:rPr>
              <a:t>Students were asked how, it at all, using GenAI had altered their anxiety about statistical tasks and their confidence in tackling them.</a:t>
            </a:r>
          </a:p>
          <a:p>
            <a:r>
              <a:rPr lang="en-GB" sz="1200" kern="1200" dirty="0">
                <a:solidFill>
                  <a:schemeClr val="tx1"/>
                </a:solidFill>
                <a:effectLst/>
                <a:latin typeface="Poppins" panose="00000500000000000000" pitchFamily="2" charset="0"/>
                <a:ea typeface="+mn-ea"/>
                <a:cs typeface="+mn-cs"/>
              </a:rPr>
              <a:t>(</a:t>
            </a:r>
            <a:r>
              <a:rPr lang="en-GB" sz="1200" b="1" kern="1200" dirty="0">
                <a:solidFill>
                  <a:schemeClr val="tx1"/>
                </a:solidFill>
                <a:effectLst/>
                <a:latin typeface="Poppins" panose="00000500000000000000" pitchFamily="2" charset="0"/>
                <a:ea typeface="+mn-ea"/>
                <a:cs typeface="+mn-cs"/>
              </a:rPr>
              <a:t>Q29.How has using GenAI impacted on any anxiety you have about learning statistics?</a:t>
            </a:r>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Response options Q29: Feel much more anxious; A little more anxious; No change; A little less anxious; A lot less anxious; Not used GenAi</a:t>
            </a:r>
          </a:p>
          <a:p>
            <a:r>
              <a:rPr lang="en-GB" sz="1200" b="1" kern="1200" dirty="0">
                <a:solidFill>
                  <a:schemeClr val="tx1"/>
                </a:solidFill>
                <a:effectLst/>
                <a:latin typeface="Poppins" panose="00000500000000000000" pitchFamily="2" charset="0"/>
                <a:ea typeface="+mn-ea"/>
                <a:cs typeface="+mn-cs"/>
              </a:rPr>
              <a:t>Q30 How has GenAI impacted on your confidence with learning statistics?</a:t>
            </a:r>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Response options Q30: Feel much less confident; A little less confident; No change; A little more confident; A lot more confident; Not used GenAi)</a:t>
            </a:r>
          </a:p>
          <a:p>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 Across all  three modules around a third said they had not used GenAI but a  relatively high number of DD309 and MU123 students did not answer this pair of questions. M248 students, who were allowed to use GenAi in their assessments,  however reported reduced anxiety and increased confidence.</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39720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61EA-591E-B2BF-605C-42D1A9298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2FF21-B19A-C1F7-5609-507E74AB9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C9A71-F023-CDD2-D9E1-95146F615C57}"/>
              </a:ext>
            </a:extLst>
          </p:cNvPr>
          <p:cNvSpPr>
            <a:spLocks noGrp="1"/>
          </p:cNvSpPr>
          <p:nvPr>
            <p:ph type="body" idx="1"/>
          </p:nvPr>
        </p:nvSpPr>
        <p:spPr/>
        <p:txBody>
          <a:bodyPr/>
          <a:lstStyle/>
          <a:p>
            <a:r>
              <a:rPr lang="en-GB" dirty="0"/>
              <a:t>We might argue that if students are less anxious and more confident – does this follow through to retention.</a:t>
            </a:r>
          </a:p>
          <a:p>
            <a:endParaRPr lang="en-GB" dirty="0"/>
          </a:p>
          <a:p>
            <a:r>
              <a:rPr lang="en-GB" dirty="0"/>
              <a:t>This figures shows retention for three level 2 30 credit modules in maths and stats.</a:t>
            </a:r>
          </a:p>
          <a:p>
            <a:endParaRPr lang="en-GB" dirty="0"/>
          </a:p>
          <a:p>
            <a:r>
              <a:rPr lang="en-GB" dirty="0"/>
              <a:t>2023 is when M248 first allowed the use of GenAI.  </a:t>
            </a:r>
          </a:p>
          <a:p>
            <a:endParaRPr lang="en-GB" dirty="0"/>
          </a:p>
          <a:p>
            <a:r>
              <a:rPr lang="en-GB" dirty="0"/>
              <a:t>It is a very slight increase in retention.  Pre-2023 M248 had the lower retention – and unsurprising as it is a service module in many areas.</a:t>
            </a:r>
          </a:p>
          <a:p>
            <a:r>
              <a:rPr lang="en-GB" dirty="0"/>
              <a:t>But retention has crept up, and we feel this may be down to a positive and proactive approach to GenAI in study.</a:t>
            </a:r>
          </a:p>
          <a:p>
            <a:endParaRPr lang="en-GB" dirty="0"/>
          </a:p>
          <a:p>
            <a:r>
              <a:rPr lang="en-GB" dirty="0"/>
              <a:t>Retention – the student has not withdrawn</a:t>
            </a:r>
          </a:p>
        </p:txBody>
      </p:sp>
      <p:sp>
        <p:nvSpPr>
          <p:cNvPr id="4" name="Slide Number Placeholder 3">
            <a:extLst>
              <a:ext uri="{FF2B5EF4-FFF2-40B4-BE49-F238E27FC236}">
                <a16:creationId xmlns:a16="http://schemas.microsoft.com/office/drawing/2014/main" id="{4138AA2F-0C7B-4DB7-7218-C43E6109AB58}"/>
              </a:ext>
            </a:extLst>
          </p:cNvPr>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68441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I want to talk about students using GenAI on a Level 2 statistics module, M248.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On M248, GenAI use has been permitted since 23J</a:t>
            </a:r>
            <a:r>
              <a:rPr lang="en-GB" sz="1200" b="0" i="1" kern="1200" dirty="0">
                <a:solidFill>
                  <a:schemeClr val="tx1"/>
                </a:solidFill>
                <a:effectLst/>
                <a:latin typeface="Poppins" panose="00000500000000000000" pitchFamily="2" charset="0"/>
                <a:ea typeface="+mn-ea"/>
                <a:cs typeface="+mn-cs"/>
              </a:rPr>
              <a:t>. </a:t>
            </a:r>
            <a:r>
              <a:rPr lang="en-GB" sz="1200" b="0" i="0" kern="1200" dirty="0">
                <a:solidFill>
                  <a:schemeClr val="tx1"/>
                </a:solidFill>
                <a:effectLst/>
                <a:latin typeface="Poppins" panose="00000500000000000000" pitchFamily="2" charset="0"/>
                <a:ea typeface="+mn-ea"/>
                <a:cs typeface="+mn-cs"/>
              </a:rPr>
              <a:t>M248 has a diverse student population – including students from other faculties and subjects where the module is used for service teaching.  These students have a weaker mathematics background. So, we really saw the potential for Generative AI to help these students in their study and on the module.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Poppins" panose="00000500000000000000" pitchFamily="2" charset="0"/>
                <a:ea typeface="+mn-ea"/>
                <a:cs typeface="+mn-cs"/>
              </a:rPr>
              <a:t>The aim wasn’t simply to ‘allow’ AI, but to encourage students to think critically about how they used it—whether they chose to use it at all, and how they could check and understand the output it generated.</a:t>
            </a:r>
          </a:p>
          <a:p>
            <a:pPr fontAlgn="t"/>
            <a:endParaRPr lang="en-GB" sz="1200" b="0" i="0" kern="1200" dirty="0">
              <a:solidFill>
                <a:schemeClr val="tx1"/>
              </a:solidFill>
              <a:effectLst/>
              <a:latin typeface="Poppins" panose="00000500000000000000" pitchFamily="2" charset="0"/>
              <a:ea typeface="+mn-ea"/>
              <a:cs typeface="+mn-cs"/>
            </a:endParaRPr>
          </a:p>
          <a:p>
            <a:pPr fontAlgn="t"/>
            <a:r>
              <a:rPr lang="en-GB" sz="1200" b="0" i="0" kern="1200" dirty="0">
                <a:solidFill>
                  <a:schemeClr val="tx1"/>
                </a:solidFill>
                <a:effectLst/>
                <a:latin typeface="Poppins" panose="00000500000000000000" pitchFamily="2" charset="0"/>
                <a:ea typeface="+mn-ea"/>
                <a:cs typeface="+mn-cs"/>
              </a:rPr>
              <a:t>One of our key challenges was encouraging students to acknowledge use of GenAI.</a:t>
            </a:r>
          </a:p>
          <a:p>
            <a:pPr fontAlgn="t"/>
            <a:r>
              <a:rPr lang="en-GB" sz="1200" b="0" i="0" kern="1200" dirty="0">
                <a:solidFill>
                  <a:schemeClr val="tx1"/>
                </a:solidFill>
                <a:effectLst/>
                <a:latin typeface="Poppins" panose="00000500000000000000" pitchFamily="2" charset="0"/>
                <a:ea typeface="+mn-ea"/>
                <a:cs typeface="+mn-cs"/>
              </a:rPr>
              <a:t>To make things easier for both students and tutors, the module team introduced a </a:t>
            </a:r>
            <a:r>
              <a:rPr lang="en-GB" sz="1200" b="1" i="0" kern="1200" dirty="0">
                <a:solidFill>
                  <a:schemeClr val="tx1"/>
                </a:solidFill>
                <a:effectLst/>
                <a:latin typeface="Poppins" panose="00000500000000000000" pitchFamily="2" charset="0"/>
                <a:ea typeface="+mn-ea"/>
                <a:cs typeface="+mn-cs"/>
              </a:rPr>
              <a:t>simple acknowledgement form</a:t>
            </a:r>
            <a:r>
              <a:rPr lang="en-GB" sz="1200" b="0" i="0" kern="1200" dirty="0">
                <a:solidFill>
                  <a:schemeClr val="tx1"/>
                </a:solidFill>
                <a:effectLst/>
                <a:latin typeface="Poppins" panose="00000500000000000000" pitchFamily="2" charset="0"/>
                <a:ea typeface="+mn-ea"/>
                <a:cs typeface="+mn-cs"/>
              </a:rPr>
              <a:t>  - the proforma - for students to submit with every TMA. Instead of including their whole conversation, students just tick a few boxes to indicate whether and how they used GenAI. </a:t>
            </a:r>
          </a:p>
          <a:p>
            <a:pPr fontAlgn="t"/>
            <a:r>
              <a:rPr lang="en-GB" sz="1200" b="0" i="0" kern="1200" dirty="0">
                <a:solidFill>
                  <a:schemeClr val="tx1"/>
                </a:solidFill>
                <a:effectLst/>
                <a:latin typeface="Poppins" panose="00000500000000000000" pitchFamily="2" charset="0"/>
                <a:ea typeface="+mn-ea"/>
                <a:cs typeface="+mn-cs"/>
              </a:rPr>
              <a:t>This small change has had several benefits: it gives ALs a straightforward, non‑confrontational way to ask for acknowledgement; it reduces anxiety for students; and it opens up a much more transparent dialogue about responsible GenAI use.  </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7311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63C6-F9A6-ED50-6109-53915E12FD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ABEB3-CE8A-47CA-CAC5-B09CA122B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BD829-CA0B-F386-5D6B-C9018B038DC2}"/>
              </a:ext>
            </a:extLst>
          </p:cNvPr>
          <p:cNvSpPr>
            <a:spLocks noGrp="1"/>
          </p:cNvSpPr>
          <p:nvPr>
            <p:ph type="body" idx="1"/>
          </p:nvPr>
        </p:nvSpPr>
        <p:spPr/>
        <p:txBody>
          <a:bodyPr/>
          <a:lstStyle/>
          <a:p>
            <a:r>
              <a:rPr lang="en-GB" sz="1200" kern="1200" dirty="0">
                <a:solidFill>
                  <a:schemeClr val="tx1"/>
                </a:solidFill>
                <a:effectLst/>
                <a:latin typeface="Poppins" panose="00000500000000000000" pitchFamily="2" charset="0"/>
                <a:ea typeface="+mn-ea"/>
                <a:cs typeface="+mn-cs"/>
              </a:rPr>
              <a:t>The acknowledgement form provides detail on how many and which students are using GenAI in their studies.  </a:t>
            </a:r>
          </a:p>
          <a:p>
            <a:r>
              <a:rPr lang="en-GB" sz="1200" kern="1200" dirty="0">
                <a:solidFill>
                  <a:schemeClr val="tx1"/>
                </a:solidFill>
                <a:effectLst/>
                <a:latin typeface="Poppins" panose="00000500000000000000" pitchFamily="2" charset="0"/>
                <a:ea typeface="+mn-ea"/>
                <a:cs typeface="+mn-cs"/>
              </a:rPr>
              <a:t>For example, at the start of the 2024 academic year, about 25% of M248 students acknowledged some use of AI.  This figure has continued to rise and at the current time (March 2026), the proportion of M248 students acknowledging some GenAI use is 50%. </a:t>
            </a:r>
          </a:p>
          <a:p>
            <a:r>
              <a:rPr lang="en-GB" sz="1200" kern="1200" dirty="0">
                <a:solidFill>
                  <a:schemeClr val="tx1"/>
                </a:solidFill>
                <a:effectLst/>
                <a:latin typeface="Poppins" panose="00000500000000000000" pitchFamily="2" charset="0"/>
                <a:ea typeface="+mn-ea"/>
                <a:cs typeface="+mn-cs"/>
              </a:rPr>
              <a:t>So we can see clearly how widespread GenAI use is becoming amongst our students.  It is also evident that students on the Economics or Data Science qualification route are more likely to use AI, compared to students on Maths and Stats routes.  For example, in February 2026, 56% of Economics and 54% of Data Science students acknowledged the use of AI, compared with 34% of Maths-Stats students.  </a:t>
            </a:r>
          </a:p>
          <a:p>
            <a:r>
              <a:rPr lang="en-GB" sz="1200" kern="1200" dirty="0">
                <a:solidFill>
                  <a:schemeClr val="tx1"/>
                </a:solidFill>
                <a:effectLst/>
                <a:latin typeface="Poppins" panose="00000500000000000000" pitchFamily="2" charset="0"/>
                <a:ea typeface="+mn-ea"/>
                <a:cs typeface="+mn-cs"/>
              </a:rPr>
              <a:t>This provides evidence that different students may have different needs, and that GenAI study support might be more helpful to some students, depending on their qualification route. </a:t>
            </a:r>
            <a:endParaRPr lang="en-US" dirty="0"/>
          </a:p>
        </p:txBody>
      </p:sp>
      <p:sp>
        <p:nvSpPr>
          <p:cNvPr id="4" name="Slide Number Placeholder 3">
            <a:extLst>
              <a:ext uri="{FF2B5EF4-FFF2-40B4-BE49-F238E27FC236}">
                <a16:creationId xmlns:a16="http://schemas.microsoft.com/office/drawing/2014/main" id="{CC6C2757-F8B5-34FB-0B7D-38EA33C0BB76}"/>
              </a:ext>
            </a:extLst>
          </p:cNvPr>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01881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D9F75-5784-425A-84B7-F83D2941F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8648-2CF4-06B7-D8CA-FF604CDF97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A96179-FD70-3774-6226-DB7D2B9F05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Focus group with 5 M140 or M248 students, structured around positive use of GenAI in learning</a:t>
            </a:r>
          </a:p>
          <a:p>
            <a:pPr marL="0" indent="0">
              <a:buFont typeface="Arial" panose="020B0604020202020204" pitchFamily="34" charset="0"/>
              <a:buNone/>
            </a:pPr>
            <a:r>
              <a:rPr lang="en-GB" sz="1200" dirty="0"/>
              <a:t>and</a:t>
            </a:r>
          </a:p>
          <a:p>
            <a:r>
              <a:rPr lang="en-GB" sz="1200" dirty="0"/>
              <a:t>Key concerns: AI hallucinations, checking the correctness of output, over-reliance, academic integrity, ethical concerns</a:t>
            </a:r>
          </a:p>
          <a:p>
            <a:pPr marL="285750" indent="-285750"/>
            <a:r>
              <a:rPr lang="en-GB" b="1" dirty="0"/>
              <a:t>One student described using (paid for) GenAI in study extensively.</a:t>
            </a:r>
          </a:p>
          <a:p>
            <a:pPr marL="285750" indent="-285750"/>
            <a:r>
              <a:rPr lang="en-GB" b="1" dirty="0"/>
              <a:t>Other students had more limited experience in GenAI.</a:t>
            </a:r>
          </a:p>
          <a:p>
            <a:pPr marL="285750" indent="-285750"/>
            <a:endParaRPr lang="en-GB" b="1" dirty="0"/>
          </a:p>
          <a:p>
            <a:pPr fontAlgn="t"/>
            <a:r>
              <a:rPr lang="en-GB" sz="1200" b="0" i="0" kern="1200" dirty="0">
                <a:solidFill>
                  <a:schemeClr val="tx1"/>
                </a:solidFill>
                <a:effectLst/>
                <a:latin typeface="Poppins" panose="00000500000000000000" pitchFamily="2" charset="0"/>
                <a:ea typeface="+mn-ea"/>
                <a:cs typeface="+mn-cs"/>
              </a:rPr>
              <a:t>This slide highlights some of the different roles GenAI can play in study and learning.</a:t>
            </a:r>
          </a:p>
          <a:p>
            <a:r>
              <a:rPr lang="en-GB" sz="1200" dirty="0"/>
              <a:t>It might be all of these things in one study session!</a:t>
            </a:r>
          </a:p>
          <a:p>
            <a:endParaRPr lang="en-GB" sz="1200" dirty="0"/>
          </a:p>
          <a:p>
            <a:r>
              <a:rPr lang="en-GB" sz="1200" dirty="0"/>
              <a:t>Positive: a mentor, a study buddy, a sidekick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Mentor: Giver to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3" tooltip="younger"/>
              </a:rPr>
              <a:t>younger</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or less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4" tooltip="experienced"/>
              </a:rPr>
              <a:t>experienced</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5" tooltip="person"/>
              </a:rPr>
              <a:t>person</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6" tooltip="help"/>
              </a:rPr>
              <a:t>help</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and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7" tooltip="advice"/>
              </a:rPr>
              <a:t>advice</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over a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8" tooltip="period"/>
              </a:rPr>
              <a:t>period</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of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9" tooltip="time"/>
              </a:rPr>
              <a:t>time</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10" tooltip="especially"/>
              </a:rPr>
              <a:t>especially</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at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11" tooltip="work"/>
              </a:rPr>
              <a:t>work</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or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12" tooltip="school"/>
              </a:rPr>
              <a:t>school</a:t>
            </a:r>
            <a:endPar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The </a:t>
            </a:r>
            <a:r>
              <a:rPr kumimoji="0" lang="en-GB" sz="1200" b="1"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buddy system</a:t>
            </a:r>
            <a:r>
              <a:rPr kumimoji="0" lang="en-GB" sz="12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is a procedure in which, the "buddies", operate together as a single unit</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A sidekick: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13" tooltip="works"/>
              </a:rPr>
              <a:t>works</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with someone who is more </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hlinkClick r:id="rId14" tooltip="important"/>
              </a:rPr>
              <a:t>important</a:t>
            </a:r>
            <a:r>
              <a:rPr kumimoji="0" lang="en-GB" sz="1200" b="1" i="0" u="none" strike="noStrike" kern="1200" cap="none" spc="0" normalizeH="0" baseline="0" noProof="0" dirty="0">
                <a:ln>
                  <a:noFill/>
                </a:ln>
                <a:solidFill>
                  <a:srgbClr val="1D2A57"/>
                </a:solidFill>
                <a:effectLst/>
                <a:uLnTx/>
                <a:uFillTx/>
                <a:latin typeface="Arial" panose="020B0604020202020204" pitchFamily="34" charset="0"/>
                <a:ea typeface="+mn-ea"/>
                <a:cs typeface="+mn-cs"/>
              </a:rPr>
              <a:t> than they are</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Nuisance:  There is a slim boundary between a student enhancing their learning and outsourcing their own thinking.  That’s when GenAI can become a nuisance or a distraction.  Students need to be the ruler and make sure they are in charge of the AI in an effective way.</a:t>
            </a:r>
          </a:p>
          <a:p>
            <a:pPr marL="285750" indent="-285750"/>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Ongoing student-led </a:t>
            </a:r>
            <a:r>
              <a:rPr lang="en-GB" dirty="0" err="1"/>
              <a:t>eSTEeM</a:t>
            </a:r>
            <a:r>
              <a:rPr lang="en-GB" dirty="0"/>
              <a:t> project: we are supporting two students to design and produce resources that demonstrate how GenAI can be used as a study support tool.</a:t>
            </a:r>
          </a:p>
          <a:p>
            <a:endParaRPr lang="en-GB" sz="1200" dirty="0"/>
          </a:p>
          <a:p>
            <a:endParaRPr lang="en-GB" dirty="0"/>
          </a:p>
          <a:p>
            <a:endParaRPr lang="en-GB" dirty="0"/>
          </a:p>
        </p:txBody>
      </p:sp>
      <p:sp>
        <p:nvSpPr>
          <p:cNvPr id="4" name="Slide Number Placeholder 3">
            <a:extLst>
              <a:ext uri="{FF2B5EF4-FFF2-40B4-BE49-F238E27FC236}">
                <a16:creationId xmlns:a16="http://schemas.microsoft.com/office/drawing/2014/main" id="{7FAED197-072B-10CE-4FA7-D1DA69686141}"/>
              </a:ext>
            </a:extLst>
          </p:cNvPr>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6406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06DF-2D78-37C4-75FD-0B10B6E49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68358-2A2D-9843-0B42-C98DA1ABA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BB4FB-E44F-49C4-2E52-9846DCCD492D}"/>
              </a:ext>
            </a:extLst>
          </p:cNvPr>
          <p:cNvSpPr>
            <a:spLocks noGrp="1"/>
          </p:cNvSpPr>
          <p:nvPr>
            <p:ph type="body" idx="1"/>
          </p:nvPr>
        </p:nvSpPr>
        <p:spPr/>
        <p:txBody>
          <a:bodyPr/>
          <a:lstStyle/>
          <a:p>
            <a:r>
              <a:rPr lang="en-GB" sz="1200" dirty="0"/>
              <a:t>A focus group was run with 5 students who had successfully completed either M140 or M248 in 24J.</a:t>
            </a:r>
          </a:p>
          <a:p>
            <a:r>
              <a:rPr lang="en-GB" sz="1200" dirty="0"/>
              <a:t>Structured around Positive use of GenAI for learning</a:t>
            </a:r>
          </a:p>
          <a:p>
            <a:pPr marL="0" indent="0">
              <a:buFont typeface="Arial" panose="020B0604020202020204" pitchFamily="34" charset="0"/>
              <a:buNone/>
            </a:pPr>
            <a:r>
              <a:rPr lang="en-GB" sz="1200" dirty="0"/>
              <a:t>and</a:t>
            </a:r>
          </a:p>
          <a:p>
            <a:r>
              <a:rPr lang="en-GB" sz="1200" dirty="0"/>
              <a:t>Key concerns: AI hallucinations, checking the correctness of output, over-reliance, academic integrity, ethical concerns</a:t>
            </a:r>
          </a:p>
          <a:p>
            <a:endParaRPr lang="en-GB" dirty="0"/>
          </a:p>
          <a:p>
            <a:endParaRPr lang="en-GB" dirty="0"/>
          </a:p>
          <a:p>
            <a:r>
              <a:rPr lang="en-GB" dirty="0"/>
              <a:t>Note: summary produced with assistance from Copilot on an anonymised transcript.</a:t>
            </a:r>
          </a:p>
          <a:p>
            <a:endParaRPr lang="en-GB" dirty="0"/>
          </a:p>
          <a:p>
            <a:r>
              <a:rPr lang="en-GB" sz="1200" kern="1200" dirty="0">
                <a:solidFill>
                  <a:schemeClr val="tx1"/>
                </a:solidFill>
                <a:effectLst/>
                <a:latin typeface="Poppins" panose="00000500000000000000" pitchFamily="2" charset="0"/>
                <a:ea typeface="+mn-ea"/>
                <a:cs typeface="+mn-cs"/>
              </a:rPr>
              <a:t>1. As a “memory extension” to support revision planning</a:t>
            </a:r>
            <a:br>
              <a:rPr lang="en-GB" sz="1200" kern="1200" dirty="0">
                <a:solidFill>
                  <a:schemeClr val="tx1"/>
                </a:solidFill>
                <a:effectLst/>
                <a:latin typeface="Poppins" panose="00000500000000000000" pitchFamily="2" charset="0"/>
                <a:ea typeface="+mn-ea"/>
                <a:cs typeface="+mn-cs"/>
              </a:rPr>
            </a:br>
            <a:r>
              <a:rPr lang="en-GB" sz="1200" kern="1200" dirty="0" err="1">
                <a:solidFill>
                  <a:schemeClr val="tx1"/>
                </a:solidFill>
                <a:effectLst/>
                <a:latin typeface="Poppins" panose="00000500000000000000" pitchFamily="2" charset="0"/>
                <a:ea typeface="+mn-ea"/>
                <a:cs typeface="+mn-cs"/>
              </a:rPr>
              <a:t>StudentD</a:t>
            </a:r>
            <a:r>
              <a:rPr lang="en-GB" sz="1200" kern="1200" dirty="0">
                <a:solidFill>
                  <a:schemeClr val="tx1"/>
                </a:solidFill>
                <a:effectLst/>
                <a:latin typeface="Poppins" panose="00000500000000000000" pitchFamily="2" charset="0"/>
                <a:ea typeface="+mn-ea"/>
                <a:cs typeface="+mn-cs"/>
              </a:rPr>
              <a:t> actively asks ChatGPT to </a:t>
            </a:r>
            <a:r>
              <a:rPr lang="en-GB" sz="1200" i="1" kern="1200" dirty="0">
                <a:solidFill>
                  <a:schemeClr val="tx1"/>
                </a:solidFill>
                <a:effectLst/>
                <a:latin typeface="Poppins" panose="00000500000000000000" pitchFamily="2" charset="0"/>
                <a:ea typeface="+mn-ea"/>
                <a:cs typeface="+mn-cs"/>
              </a:rPr>
              <a:t>remember topics and key points</a:t>
            </a:r>
            <a:r>
              <a:rPr lang="en-GB" sz="1200" kern="1200" dirty="0">
                <a:solidFill>
                  <a:schemeClr val="tx1"/>
                </a:solidFill>
                <a:effectLst/>
                <a:latin typeface="Poppins" panose="00000500000000000000" pitchFamily="2" charset="0"/>
                <a:ea typeface="+mn-ea"/>
                <a:cs typeface="+mn-cs"/>
              </a:rPr>
              <a:t> they have encountered during their study period. As exams approach, they use this stored log to retrieve important revision items without having to track everything manually.</a:t>
            </a:r>
          </a:p>
          <a:p>
            <a:r>
              <a:rPr lang="en-GB" sz="1200" kern="1200" dirty="0">
                <a:solidFill>
                  <a:schemeClr val="tx1"/>
                </a:solidFill>
                <a:effectLst/>
                <a:latin typeface="Poppins" panose="00000500000000000000" pitchFamily="2" charset="0"/>
                <a:ea typeface="+mn-ea"/>
                <a:cs typeface="+mn-cs"/>
              </a:rPr>
              <a:t>2. For personalised study plans and focus areas</a:t>
            </a:r>
            <a:br>
              <a:rPr lang="en-GB" sz="1200" kern="1200" dirty="0">
                <a:solidFill>
                  <a:schemeClr val="tx1"/>
                </a:solidFill>
                <a:effectLst/>
                <a:latin typeface="Poppins" panose="00000500000000000000" pitchFamily="2" charset="0"/>
                <a:ea typeface="+mn-ea"/>
                <a:cs typeface="+mn-cs"/>
              </a:rPr>
            </a:br>
            <a:r>
              <a:rPr lang="en-GB" sz="1200" kern="1200" dirty="0">
                <a:solidFill>
                  <a:schemeClr val="tx1"/>
                </a:solidFill>
                <a:effectLst/>
                <a:latin typeface="Poppins" panose="00000500000000000000" pitchFamily="2" charset="0"/>
                <a:ea typeface="+mn-ea"/>
                <a:cs typeface="+mn-cs"/>
              </a:rPr>
              <a:t>They ask GenAI to help design study plans—e.g., “what should I focus on in the last week before the exam?”—based on the history the tool has stored about their progress and needs.</a:t>
            </a:r>
          </a:p>
          <a:p>
            <a:r>
              <a:rPr lang="en-GB" sz="1200" kern="1200" dirty="0">
                <a:solidFill>
                  <a:schemeClr val="tx1"/>
                </a:solidFill>
                <a:effectLst/>
                <a:latin typeface="Poppins" panose="00000500000000000000" pitchFamily="2" charset="0"/>
                <a:ea typeface="+mn-ea"/>
                <a:cs typeface="+mn-cs"/>
              </a:rPr>
              <a:t>3. As a step‑by‑step explainer when practice quiz feedback is insufficient</a:t>
            </a:r>
            <a:br>
              <a:rPr lang="en-GB" sz="1200" kern="1200" dirty="0">
                <a:solidFill>
                  <a:schemeClr val="tx1"/>
                </a:solidFill>
                <a:effectLst/>
                <a:latin typeface="Poppins" panose="00000500000000000000" pitchFamily="2" charset="0"/>
                <a:ea typeface="+mn-ea"/>
                <a:cs typeface="+mn-cs"/>
              </a:rPr>
            </a:br>
            <a:r>
              <a:rPr lang="en-GB" sz="1200" kern="1200" dirty="0">
                <a:solidFill>
                  <a:schemeClr val="tx1"/>
                </a:solidFill>
                <a:effectLst/>
                <a:latin typeface="Poppins" panose="00000500000000000000" pitchFamily="2" charset="0"/>
                <a:ea typeface="+mn-ea"/>
                <a:cs typeface="+mn-cs"/>
              </a:rPr>
              <a:t>When they get a quiz question wrong and the OU explanation isn’t enough, </a:t>
            </a:r>
            <a:r>
              <a:rPr lang="en-GB" sz="1200" kern="1200" dirty="0" err="1">
                <a:solidFill>
                  <a:schemeClr val="tx1"/>
                </a:solidFill>
                <a:effectLst/>
                <a:latin typeface="Poppins" panose="00000500000000000000" pitchFamily="2" charset="0"/>
                <a:ea typeface="+mn-ea"/>
                <a:cs typeface="+mn-cs"/>
              </a:rPr>
              <a:t>StudentD</a:t>
            </a:r>
            <a:r>
              <a:rPr lang="en-GB" sz="1200" kern="1200" dirty="0">
                <a:solidFill>
                  <a:schemeClr val="tx1"/>
                </a:solidFill>
                <a:effectLst/>
                <a:latin typeface="Poppins" panose="00000500000000000000" pitchFamily="2" charset="0"/>
                <a:ea typeface="+mn-ea"/>
                <a:cs typeface="+mn-cs"/>
              </a:rPr>
              <a:t> uses GenAI to:</a:t>
            </a:r>
          </a:p>
          <a:p>
            <a:pPr lvl="0"/>
            <a:r>
              <a:rPr lang="en-GB" sz="1200" kern="1200" dirty="0">
                <a:solidFill>
                  <a:schemeClr val="tx1"/>
                </a:solidFill>
                <a:effectLst/>
                <a:latin typeface="Poppins" panose="00000500000000000000" pitchFamily="2" charset="0"/>
                <a:ea typeface="+mn-ea"/>
                <a:cs typeface="+mn-cs"/>
              </a:rPr>
              <a:t>break down the reasoning</a:t>
            </a:r>
          </a:p>
          <a:p>
            <a:pPr lvl="0"/>
            <a:r>
              <a:rPr lang="en-GB" sz="1200" kern="1200" dirty="0">
                <a:solidFill>
                  <a:schemeClr val="tx1"/>
                </a:solidFill>
                <a:effectLst/>
                <a:latin typeface="Poppins" panose="00000500000000000000" pitchFamily="2" charset="0"/>
                <a:ea typeface="+mn-ea"/>
                <a:cs typeface="+mn-cs"/>
              </a:rPr>
              <a:t>go through steps more slowly</a:t>
            </a:r>
          </a:p>
          <a:p>
            <a:pPr lvl="0"/>
            <a:r>
              <a:rPr lang="en-GB" sz="1200" kern="1200" dirty="0">
                <a:solidFill>
                  <a:schemeClr val="tx1"/>
                </a:solidFill>
                <a:effectLst/>
                <a:latin typeface="Poppins" panose="00000500000000000000" pitchFamily="2" charset="0"/>
                <a:ea typeface="+mn-ea"/>
                <a:cs typeface="+mn-cs"/>
              </a:rPr>
              <a:t>clarify misunderstandings</a:t>
            </a:r>
          </a:p>
          <a:p>
            <a:r>
              <a:rPr lang="en-GB" sz="1200" kern="1200" dirty="0">
                <a:solidFill>
                  <a:schemeClr val="tx1"/>
                </a:solidFill>
                <a:effectLst/>
                <a:latin typeface="Poppins" panose="00000500000000000000" pitchFamily="2" charset="0"/>
                <a:ea typeface="+mn-ea"/>
                <a:cs typeface="+mn-cs"/>
              </a:rPr>
              <a:t>This is used </a:t>
            </a:r>
            <a:r>
              <a:rPr lang="en-GB" sz="1200" i="1" kern="1200" dirty="0">
                <a:solidFill>
                  <a:schemeClr val="tx1"/>
                </a:solidFill>
                <a:effectLst/>
                <a:latin typeface="Poppins" panose="00000500000000000000" pitchFamily="2" charset="0"/>
                <a:ea typeface="+mn-ea"/>
                <a:cs typeface="+mn-cs"/>
              </a:rPr>
              <a:t>as a learning aid</a:t>
            </a:r>
            <a:r>
              <a:rPr lang="en-GB" sz="1200" kern="1200" dirty="0">
                <a:solidFill>
                  <a:schemeClr val="tx1"/>
                </a:solidFill>
                <a:effectLst/>
                <a:latin typeface="Poppins" panose="00000500000000000000" pitchFamily="2" charset="0"/>
                <a:ea typeface="+mn-ea"/>
                <a:cs typeface="+mn-cs"/>
              </a:rPr>
              <a:t>, not to generate solutions for TMA work.</a:t>
            </a:r>
          </a:p>
          <a:p>
            <a:r>
              <a:rPr lang="en-GB" sz="1200" kern="1200" dirty="0">
                <a:solidFill>
                  <a:schemeClr val="tx1"/>
                </a:solidFill>
                <a:effectLst/>
                <a:latin typeface="Poppins" panose="00000500000000000000" pitchFamily="2" charset="0"/>
                <a:ea typeface="+mn-ea"/>
                <a:cs typeface="+mn-cs"/>
              </a:rPr>
              <a:t>4. To diagnose errors in their own mathematical reasoning</a:t>
            </a:r>
            <a:br>
              <a:rPr lang="en-GB" sz="1200" kern="1200" dirty="0">
                <a:solidFill>
                  <a:schemeClr val="tx1"/>
                </a:solidFill>
                <a:effectLst/>
                <a:latin typeface="Poppins" panose="00000500000000000000" pitchFamily="2" charset="0"/>
                <a:ea typeface="+mn-ea"/>
                <a:cs typeface="+mn-cs"/>
              </a:rPr>
            </a:br>
            <a:r>
              <a:rPr lang="en-GB" sz="1200" kern="1200" dirty="0">
                <a:solidFill>
                  <a:schemeClr val="tx1"/>
                </a:solidFill>
                <a:effectLst/>
                <a:latin typeface="Poppins" panose="00000500000000000000" pitchFamily="2" charset="0"/>
                <a:ea typeface="+mn-ea"/>
                <a:cs typeface="+mn-cs"/>
              </a:rPr>
              <a:t>They complete maths problems themselves, then use GenAI to help identify </a:t>
            </a:r>
            <a:r>
              <a:rPr lang="en-GB" sz="1200" i="1" kern="1200" dirty="0">
                <a:solidFill>
                  <a:schemeClr val="tx1"/>
                </a:solidFill>
                <a:effectLst/>
                <a:latin typeface="Poppins" panose="00000500000000000000" pitchFamily="2" charset="0"/>
                <a:ea typeface="+mn-ea"/>
                <a:cs typeface="+mn-cs"/>
              </a:rPr>
              <a:t>where</a:t>
            </a:r>
            <a:r>
              <a:rPr lang="en-GB" sz="1200" kern="1200" dirty="0">
                <a:solidFill>
                  <a:schemeClr val="tx1"/>
                </a:solidFill>
                <a:effectLst/>
                <a:latin typeface="Poppins" panose="00000500000000000000" pitchFamily="2" charset="0"/>
                <a:ea typeface="+mn-ea"/>
                <a:cs typeface="+mn-cs"/>
              </a:rPr>
              <a:t> an error occurred (e.g., a missing minus sign). They emphasise that they remain the author and do the maths themselves, using GenAI only to highlight mistakes.</a:t>
            </a:r>
          </a:p>
          <a:p>
            <a:r>
              <a:rPr lang="en-GB" sz="1200" kern="1200" dirty="0">
                <a:solidFill>
                  <a:schemeClr val="tx1"/>
                </a:solidFill>
                <a:effectLst/>
                <a:latin typeface="Poppins" panose="00000500000000000000" pitchFamily="2" charset="0"/>
                <a:ea typeface="+mn-ea"/>
                <a:cs typeface="+mn-cs"/>
              </a:rPr>
              <a:t>5. To support understanding of external tools (e.g., PSPP)</a:t>
            </a:r>
            <a:br>
              <a:rPr lang="en-GB" sz="1200" kern="1200" dirty="0">
                <a:solidFill>
                  <a:schemeClr val="tx1"/>
                </a:solidFill>
                <a:effectLst/>
                <a:latin typeface="Poppins" panose="00000500000000000000" pitchFamily="2" charset="0"/>
                <a:ea typeface="+mn-ea"/>
                <a:cs typeface="+mn-cs"/>
              </a:rPr>
            </a:br>
            <a:r>
              <a:rPr lang="en-GB" sz="1200" kern="1200" dirty="0">
                <a:solidFill>
                  <a:schemeClr val="tx1"/>
                </a:solidFill>
                <a:effectLst/>
                <a:latin typeface="Poppins" panose="00000500000000000000" pitchFamily="2" charset="0"/>
                <a:ea typeface="+mn-ea"/>
                <a:cs typeface="+mn-cs"/>
              </a:rPr>
              <a:t>They use GenAI to learn how to operate statistical software for a side project. This widens their practical skill set beyond the module materials.</a:t>
            </a:r>
          </a:p>
          <a:p>
            <a:r>
              <a:rPr lang="en-GB" sz="1200" kern="1200" dirty="0">
                <a:solidFill>
                  <a:schemeClr val="tx1"/>
                </a:solidFill>
                <a:effectLst/>
                <a:latin typeface="Poppins" panose="00000500000000000000" pitchFamily="2" charset="0"/>
                <a:ea typeface="+mn-ea"/>
                <a:cs typeface="+mn-cs"/>
              </a:rPr>
              <a:t>6. As a metacognitive / wellbeing aid</a:t>
            </a:r>
            <a:br>
              <a:rPr lang="en-GB" sz="1200" kern="1200" dirty="0">
                <a:solidFill>
                  <a:schemeClr val="tx1"/>
                </a:solidFill>
                <a:effectLst/>
                <a:latin typeface="Poppins" panose="00000500000000000000" pitchFamily="2" charset="0"/>
                <a:ea typeface="+mn-ea"/>
                <a:cs typeface="+mn-cs"/>
              </a:rPr>
            </a:br>
            <a:r>
              <a:rPr lang="en-GB" sz="1200" kern="1200" dirty="0" err="1">
                <a:solidFill>
                  <a:schemeClr val="tx1"/>
                </a:solidFill>
                <a:effectLst/>
                <a:latin typeface="Poppins" panose="00000500000000000000" pitchFamily="2" charset="0"/>
                <a:ea typeface="+mn-ea"/>
                <a:cs typeface="+mn-cs"/>
              </a:rPr>
              <a:t>StudentD</a:t>
            </a:r>
            <a:r>
              <a:rPr lang="en-GB" sz="1200" kern="1200" dirty="0">
                <a:solidFill>
                  <a:schemeClr val="tx1"/>
                </a:solidFill>
                <a:effectLst/>
                <a:latin typeface="Poppins" panose="00000500000000000000" pitchFamily="2" charset="0"/>
                <a:ea typeface="+mn-ea"/>
                <a:cs typeface="+mn-cs"/>
              </a:rPr>
              <a:t> sets behavioural prompts such as:</a:t>
            </a:r>
          </a:p>
          <a:p>
            <a:pPr lvl="0"/>
            <a:r>
              <a:rPr lang="en-GB" sz="1200" kern="1200" dirty="0">
                <a:solidFill>
                  <a:schemeClr val="tx1"/>
                </a:solidFill>
                <a:effectLst/>
                <a:latin typeface="Poppins" panose="00000500000000000000" pitchFamily="2" charset="0"/>
                <a:ea typeface="+mn-ea"/>
                <a:cs typeface="+mn-cs"/>
              </a:rPr>
              <a:t>If they start making spelling errors</a:t>
            </a:r>
          </a:p>
          <a:p>
            <a:pPr lvl="0"/>
            <a:r>
              <a:rPr lang="en-GB" sz="1200" kern="1200" dirty="0">
                <a:solidFill>
                  <a:schemeClr val="tx1"/>
                </a:solidFill>
                <a:effectLst/>
                <a:latin typeface="Poppins" panose="00000500000000000000" pitchFamily="2" charset="0"/>
                <a:ea typeface="+mn-ea"/>
                <a:cs typeface="+mn-cs"/>
              </a:rPr>
              <a:t>Or start swearing</a:t>
            </a:r>
          </a:p>
          <a:p>
            <a:r>
              <a:rPr lang="en-GB" sz="1200" kern="1200" dirty="0">
                <a:solidFill>
                  <a:schemeClr val="tx1"/>
                </a:solidFill>
                <a:effectLst/>
                <a:latin typeface="Poppins" panose="00000500000000000000" pitchFamily="2" charset="0"/>
                <a:ea typeface="+mn-ea"/>
                <a:cs typeface="+mn-cs"/>
              </a:rPr>
              <a:t>…GenAI reminds them to take a break. This helps them manage fatigue and sustain productive study habits.</a:t>
            </a:r>
          </a:p>
          <a:p>
            <a:r>
              <a:rPr lang="en-GB" sz="1200" kern="1200" dirty="0">
                <a:solidFill>
                  <a:schemeClr val="tx1"/>
                </a:solidFill>
                <a:effectLst/>
                <a:latin typeface="Poppins" panose="00000500000000000000" pitchFamily="2" charset="0"/>
                <a:ea typeface="+mn-ea"/>
                <a:cs typeface="+mn-cs"/>
              </a:rPr>
              <a:t>7. For practical problem-solving (e.g., using a new calculator)</a:t>
            </a:r>
            <a:br>
              <a:rPr lang="en-GB" sz="1200" kern="1200" dirty="0">
                <a:solidFill>
                  <a:schemeClr val="tx1"/>
                </a:solidFill>
                <a:effectLst/>
                <a:latin typeface="Poppins" panose="00000500000000000000" pitchFamily="2" charset="0"/>
                <a:ea typeface="+mn-ea"/>
                <a:cs typeface="+mn-cs"/>
              </a:rPr>
            </a:br>
            <a:r>
              <a:rPr lang="en-GB" sz="1200" kern="1200" dirty="0">
                <a:solidFill>
                  <a:schemeClr val="tx1"/>
                </a:solidFill>
                <a:effectLst/>
                <a:latin typeface="Poppins" panose="00000500000000000000" pitchFamily="2" charset="0"/>
                <a:ea typeface="+mn-ea"/>
                <a:cs typeface="+mn-cs"/>
              </a:rPr>
              <a:t>When they struggled with a new calculator, GenAI helped them learn its functions—reducing frustration and saving time.</a:t>
            </a:r>
          </a:p>
          <a:p>
            <a:r>
              <a:rPr lang="en-GB" sz="1200" kern="1200" dirty="0">
                <a:solidFill>
                  <a:schemeClr val="tx1"/>
                </a:solidFill>
                <a:effectLst/>
                <a:latin typeface="Poppins" panose="00000500000000000000" pitchFamily="2" charset="0"/>
                <a:ea typeface="+mn-ea"/>
                <a:cs typeface="+mn-cs"/>
              </a:rPr>
              <a:t>8. Not used for maths calculations</a:t>
            </a:r>
            <a:br>
              <a:rPr lang="en-GB" sz="1200" kern="1200" dirty="0">
                <a:solidFill>
                  <a:schemeClr val="tx1"/>
                </a:solidFill>
                <a:effectLst/>
                <a:latin typeface="Poppins" panose="00000500000000000000" pitchFamily="2" charset="0"/>
                <a:ea typeface="+mn-ea"/>
                <a:cs typeface="+mn-cs"/>
              </a:rPr>
            </a:br>
            <a:r>
              <a:rPr lang="en-GB" sz="1200" kern="1200" dirty="0">
                <a:solidFill>
                  <a:schemeClr val="tx1"/>
                </a:solidFill>
                <a:effectLst/>
                <a:latin typeface="Poppins" panose="00000500000000000000" pitchFamily="2" charset="0"/>
                <a:ea typeface="+mn-ea"/>
                <a:cs typeface="+mn-cs"/>
              </a:rPr>
              <a:t>They explicitly avoid using GenAI for performing calculations because they find it unreliable for numeric accuracy.</a:t>
            </a:r>
          </a:p>
          <a:p>
            <a:r>
              <a:rPr lang="en-GB" sz="1200" kern="1200" dirty="0">
                <a:solidFill>
                  <a:schemeClr val="tx1"/>
                </a:solidFill>
                <a:effectLst/>
                <a:latin typeface="Poppins" panose="00000500000000000000" pitchFamily="2" charset="0"/>
                <a:ea typeface="+mn-ea"/>
                <a:cs typeface="+mn-cs"/>
              </a:rPr>
              <a:t>9. Used with awareness of exam integrity</a:t>
            </a:r>
            <a:br>
              <a:rPr lang="en-GB" sz="1200" kern="1200" dirty="0">
                <a:solidFill>
                  <a:schemeClr val="tx1"/>
                </a:solidFill>
                <a:effectLst/>
                <a:latin typeface="Poppins" panose="00000500000000000000" pitchFamily="2" charset="0"/>
                <a:ea typeface="+mn-ea"/>
                <a:cs typeface="+mn-cs"/>
              </a:rPr>
            </a:br>
            <a:r>
              <a:rPr lang="en-GB" sz="1200" kern="1200" dirty="0" err="1">
                <a:solidFill>
                  <a:schemeClr val="tx1"/>
                </a:solidFill>
                <a:effectLst/>
                <a:latin typeface="Poppins" panose="00000500000000000000" pitchFamily="2" charset="0"/>
                <a:ea typeface="+mn-ea"/>
                <a:cs typeface="+mn-cs"/>
              </a:rPr>
              <a:t>StudentD</a:t>
            </a:r>
            <a:r>
              <a:rPr lang="en-GB" sz="1200" kern="1200" dirty="0">
                <a:solidFill>
                  <a:schemeClr val="tx1"/>
                </a:solidFill>
                <a:effectLst/>
                <a:latin typeface="Poppins" panose="00000500000000000000" pitchFamily="2" charset="0"/>
                <a:ea typeface="+mn-ea"/>
                <a:cs typeface="+mn-cs"/>
              </a:rPr>
              <a:t> ensures they practise without GenAI before assessments. They want to prove to themselves that they can do the maths independently, and do not want to become reliant on AI for processes they can’t use in exams.</a:t>
            </a:r>
          </a:p>
          <a:p>
            <a:endParaRPr lang="en-GB" dirty="0"/>
          </a:p>
        </p:txBody>
      </p:sp>
      <p:sp>
        <p:nvSpPr>
          <p:cNvPr id="4" name="Slide Number Placeholder 3">
            <a:extLst>
              <a:ext uri="{FF2B5EF4-FFF2-40B4-BE49-F238E27FC236}">
                <a16:creationId xmlns:a16="http://schemas.microsoft.com/office/drawing/2014/main" id="{4EF1F200-A298-AE77-4C26-7AD7D067E8FE}"/>
              </a:ext>
            </a:extLst>
          </p:cNvPr>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952439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pic>
        <p:nvPicPr>
          <p:cNvPr id="14" name="Picture 13">
            <a:extLst>
              <a:ext uri="{FF2B5EF4-FFF2-40B4-BE49-F238E27FC236}">
                <a16:creationId xmlns:a16="http://schemas.microsoft.com/office/drawing/2014/main" id="{41C1F544-4F91-82A6-00C9-2CD07BD90F6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18" name="Title 16">
            <a:extLst>
              <a:ext uri="{FF2B5EF4-FFF2-40B4-BE49-F238E27FC236}">
                <a16:creationId xmlns:a16="http://schemas.microsoft.com/office/drawing/2014/main" id="{38E7A839-83A6-1537-1D7F-FC06DC6A04EF}"/>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Cover slide</a:t>
            </a:r>
            <a:endParaRPr lang="en-GB" dirty="0"/>
          </a:p>
        </p:txBody>
      </p:sp>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8769CF24-1B14-94BB-B327-452E52760A2A}"/>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 White (No Logo)">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F0659383-1EB0-988D-D953-B33587866E49}"/>
              </a:ext>
            </a:extLst>
          </p:cNvPr>
          <p:cNvSpPr>
            <a:spLocks noGrp="1"/>
          </p:cNvSpPr>
          <p:nvPr>
            <p:ph type="title" hasCustomPrompt="1"/>
          </p:nvPr>
        </p:nvSpPr>
        <p:spPr>
          <a:xfrm>
            <a:off x="413915" y="472387"/>
            <a:ext cx="10710942"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7402858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A4E66FE4-E136-2BD3-957A-24D5F6726FC2}"/>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itle 14">
            <a:extLst>
              <a:ext uri="{FF2B5EF4-FFF2-40B4-BE49-F238E27FC236}">
                <a16:creationId xmlns:a16="http://schemas.microsoft.com/office/drawing/2014/main" id="{F3081C86-DF26-912B-FDE9-FFAF8D7F177F}"/>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DCB3314A-2001-5F0C-5F87-69F178ADB866}"/>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
        <p:nvSpPr>
          <p:cNvPr id="3" name="Text Placeholder 11">
            <a:extLst>
              <a:ext uri="{FF2B5EF4-FFF2-40B4-BE49-F238E27FC236}">
                <a16:creationId xmlns:a16="http://schemas.microsoft.com/office/drawing/2014/main" id="{1836E529-2BBC-D836-0F4D-E78A805C2DA6}"/>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Header - Deep">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703F4432-1532-0BDB-760A-F8CCD5EF79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8B3C2A4E-308E-3B51-ACDE-84AD90D9DC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6" name="Text Placeholder 11">
            <a:extLst>
              <a:ext uri="{FF2B5EF4-FFF2-40B4-BE49-F238E27FC236}">
                <a16:creationId xmlns:a16="http://schemas.microsoft.com/office/drawing/2014/main" id="{E48A1AD1-8DD9-3575-2F01-8B1E8F88C8E0}"/>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CD895B66-DFD3-75C3-AB8E-C60F0BDBB094}"/>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Header - Deep (No Logo)">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672FC8D-4E82-915B-5494-D2FC3A5CF2A9}"/>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99D6E4AE-86B5-A69F-9302-A08CDE1AFAF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7F17BE31-28EA-0243-8E5B-BE3D94BA901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160E5D8A-6BCF-976E-BA2D-E6A6DD1F2B7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7" name="Title 3">
            <a:extLst>
              <a:ext uri="{FF2B5EF4-FFF2-40B4-BE49-F238E27FC236}">
                <a16:creationId xmlns:a16="http://schemas.microsoft.com/office/drawing/2014/main" id="{C5475786-8AB4-0539-6EFC-A94B0600BDB8}"/>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656772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Header - Single">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E4AAF1D7-1AB1-24E2-D225-B29014CDE4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063D76B4-6B99-273A-B703-B10A873FDE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68DAB0E9-4DC8-6D69-3A02-6AB4C88D8A5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2" name="Title 3">
            <a:extLst>
              <a:ext uri="{FF2B5EF4-FFF2-40B4-BE49-F238E27FC236}">
                <a16:creationId xmlns:a16="http://schemas.microsoft.com/office/drawing/2014/main" id="{AC5C423E-7F1A-908E-31A9-67502F1BD8B6}"/>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519547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Header - Single (No Logo)">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CBF7B9F-09EC-5918-B7BF-F7480335922C}"/>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6CB4BC5B-11A8-A13C-AE7B-0EB7DE5E41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F4BDE3AF-EA14-34B2-3ED6-5C8589728A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6B0EAFF6-08D6-BD74-9A1E-BFCD03C629FD}"/>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974234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Header - Deep + Column">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41AC4E-C6B9-30F9-99BB-2C9E60406490}"/>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dirty="0"/>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9" name="Picture 8">
            <a:extLst>
              <a:ext uri="{FF2B5EF4-FFF2-40B4-BE49-F238E27FC236}">
                <a16:creationId xmlns:a16="http://schemas.microsoft.com/office/drawing/2014/main" id="{78A58EEA-786C-965A-E594-011961E852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FF7F380E-8D81-A4E5-CD82-E5D6A004AE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AB2352B-BF53-DE10-25A6-F7860126D6F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7" name="Text Placeholder 11">
            <a:extLst>
              <a:ext uri="{FF2B5EF4-FFF2-40B4-BE49-F238E27FC236}">
                <a16:creationId xmlns:a16="http://schemas.microsoft.com/office/drawing/2014/main" id="{736B8534-F9E1-A672-4CC2-B3AE328D0AB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6C156B2C-2E7F-6D21-E1DB-80E76DCCCE4F}"/>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Header - Deep + Column (No Logo)">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C66ECCA-B749-D4DF-3098-EBFA952E38EE}"/>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5" name="Picture 4">
            <a:extLst>
              <a:ext uri="{FF2B5EF4-FFF2-40B4-BE49-F238E27FC236}">
                <a16:creationId xmlns:a16="http://schemas.microsoft.com/office/drawing/2014/main" id="{1DEB288B-B840-EEA7-5CED-74A27C255C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3DFD8FA2-2687-667A-7DC3-425451544D8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74CFCFC3-8209-E478-45C6-2137536880EC}"/>
              </a:ext>
            </a:extLst>
          </p:cNvPr>
          <p:cNvSpPr>
            <a:spLocks noGrp="1"/>
          </p:cNvSpPr>
          <p:nvPr>
            <p:ph type="title" hasCustomPrompt="1"/>
          </p:nvPr>
        </p:nvSpPr>
        <p:spPr>
          <a:xfrm>
            <a:off x="413914" y="364892"/>
            <a:ext cx="10766703"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1260609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sp>
        <p:nvSpPr>
          <p:cNvPr id="10" name="Title 16">
            <a:extLst>
              <a:ext uri="{FF2B5EF4-FFF2-40B4-BE49-F238E27FC236}">
                <a16:creationId xmlns:a16="http://schemas.microsoft.com/office/drawing/2014/main" id="{7A999D49-17CC-D936-FB81-B746D0909438}"/>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Cover slide</a:t>
            </a:r>
            <a:endParaRPr lang="en-GB" dirty="0"/>
          </a:p>
        </p:txBody>
      </p:sp>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5" name="Picture 4">
            <a:extLst>
              <a:ext uri="{FF2B5EF4-FFF2-40B4-BE49-F238E27FC236}">
                <a16:creationId xmlns:a16="http://schemas.microsoft.com/office/drawing/2014/main" id="{1E77A59D-3C3D-8743-6FA7-132ED49522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6" name="Picture 5">
            <a:extLst>
              <a:ext uri="{FF2B5EF4-FFF2-40B4-BE49-F238E27FC236}">
                <a16:creationId xmlns:a16="http://schemas.microsoft.com/office/drawing/2014/main" id="{0C8AD943-1536-60FF-427E-31BACF5D1B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7" name="TextBox 6">
            <a:extLst>
              <a:ext uri="{FF2B5EF4-FFF2-40B4-BE49-F238E27FC236}">
                <a16:creationId xmlns:a16="http://schemas.microsoft.com/office/drawing/2014/main" id="{46CA5091-70DE-A490-4B3E-2EBA65F4104C}"/>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8" name="Title 3">
            <a:extLst>
              <a:ext uri="{FF2B5EF4-FFF2-40B4-BE49-F238E27FC236}">
                <a16:creationId xmlns:a16="http://schemas.microsoft.com/office/drawing/2014/main" id="{365C321B-F77E-2F19-F14D-B37642CAD859}"/>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No Logo)">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dirty="0"/>
              <a:t>Body copy goes here.</a:t>
            </a:r>
          </a:p>
        </p:txBody>
      </p:sp>
      <p:pic>
        <p:nvPicPr>
          <p:cNvPr id="5" name="Picture 4">
            <a:extLst>
              <a:ext uri="{FF2B5EF4-FFF2-40B4-BE49-F238E27FC236}">
                <a16:creationId xmlns:a16="http://schemas.microsoft.com/office/drawing/2014/main" id="{25CB0E6E-A288-5E69-E921-133288A135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2B1B435-2AC5-53DF-A55A-FB90150A3DF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5BFDAAFA-218C-D522-3EE6-CF63E4675CEA}"/>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3556173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Dark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A75198C-6ADB-FB44-7D03-6F5213AC312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5" name="Title 2">
            <a:extLst>
              <a:ext uri="{FF2B5EF4-FFF2-40B4-BE49-F238E27FC236}">
                <a16:creationId xmlns:a16="http://schemas.microsoft.com/office/drawing/2014/main" id="{3C9DC8A4-F6EB-88B3-B732-20B5EA5F0D6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dirty="0"/>
              <a:t>Content slide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Light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5EE5AA7-CE9F-6795-3587-5FECAE58305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FFD464E9-A4D6-7BDC-ED2C-298BA5BC487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dirty="0"/>
              <a:t>Content slide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ck Lef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0" y="0"/>
            <a:ext cx="5715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594705" y="1651000"/>
            <a:ext cx="4453545" cy="34290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3" name="Picture 2">
            <a:extLst>
              <a:ext uri="{FF2B5EF4-FFF2-40B4-BE49-F238E27FC236}">
                <a16:creationId xmlns:a16="http://schemas.microsoft.com/office/drawing/2014/main" id="{D10BC312-E7B8-CBF3-F286-D1FDF30494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pic>
        <p:nvPicPr>
          <p:cNvPr id="5" name="Picture 4">
            <a:extLst>
              <a:ext uri="{FF2B5EF4-FFF2-40B4-BE49-F238E27FC236}">
                <a16:creationId xmlns:a16="http://schemas.microsoft.com/office/drawing/2014/main" id="{8990ABA2-5003-E1BB-09D7-FC7B4992B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48400C71-E39D-095A-226C-675C604B636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8" name="Title 2">
            <a:extLst>
              <a:ext uri="{FF2B5EF4-FFF2-40B4-BE49-F238E27FC236}">
                <a16:creationId xmlns:a16="http://schemas.microsoft.com/office/drawing/2014/main" id="{6A804AA3-D005-F6DF-F462-93E1DF302CE0}"/>
              </a:ext>
            </a:extLst>
          </p:cNvPr>
          <p:cNvSpPr>
            <a:spLocks noGrp="1"/>
          </p:cNvSpPr>
          <p:nvPr>
            <p:ph type="title" hasCustomPrompt="1"/>
          </p:nvPr>
        </p:nvSpPr>
        <p:spPr>
          <a:xfrm>
            <a:off x="594705" y="612769"/>
            <a:ext cx="4453545" cy="936631"/>
          </a:xfrm>
          <a:prstGeom prst="rect">
            <a:avLst/>
          </a:prstGeom>
        </p:spPr>
        <p:txBody>
          <a:bodyPr/>
          <a:lstStyle>
            <a:lvl1pPr>
              <a:defRPr sz="1800" b="1">
                <a:solidFill>
                  <a:schemeClr val="bg1"/>
                </a:solidFill>
                <a:latin typeface="+mn-lt"/>
              </a:defRPr>
            </a:lvl1pPr>
          </a:lstStyle>
          <a:p>
            <a:r>
              <a:rPr lang="en-GB" dirty="0"/>
              <a:t>Section title</a:t>
            </a:r>
          </a:p>
        </p:txBody>
      </p:sp>
      <p:sp>
        <p:nvSpPr>
          <p:cNvPr id="9" name="Text Placeholder 11">
            <a:extLst>
              <a:ext uri="{FF2B5EF4-FFF2-40B4-BE49-F238E27FC236}">
                <a16:creationId xmlns:a16="http://schemas.microsoft.com/office/drawing/2014/main" id="{D7A8B4C9-200D-044C-4DEB-579DD8194E95}"/>
              </a:ext>
            </a:extLst>
          </p:cNvPr>
          <p:cNvSpPr>
            <a:spLocks noGrp="1"/>
          </p:cNvSpPr>
          <p:nvPr>
            <p:ph type="body" sz="quarter" idx="15" hasCustomPrompt="1"/>
          </p:nvPr>
        </p:nvSpPr>
        <p:spPr>
          <a:xfrm>
            <a:off x="6309705" y="612769"/>
            <a:ext cx="5206020" cy="46673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1"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title here</a:t>
            </a:r>
          </a:p>
        </p:txBody>
      </p:sp>
      <p:sp>
        <p:nvSpPr>
          <p:cNvPr id="10" name="Text Placeholder 11">
            <a:extLst>
              <a:ext uri="{FF2B5EF4-FFF2-40B4-BE49-F238E27FC236}">
                <a16:creationId xmlns:a16="http://schemas.microsoft.com/office/drawing/2014/main" id="{2AA2AA18-8040-9330-7AC6-059A81BEB5D7}"/>
              </a:ext>
            </a:extLst>
          </p:cNvPr>
          <p:cNvSpPr>
            <a:spLocks noGrp="1"/>
          </p:cNvSpPr>
          <p:nvPr>
            <p:ph type="body" sz="quarter" idx="16" hasCustomPrompt="1"/>
          </p:nvPr>
        </p:nvSpPr>
        <p:spPr>
          <a:xfrm>
            <a:off x="6309705" y="11747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sp>
        <p:nvSpPr>
          <p:cNvPr id="15" name="Picture Placeholder 17">
            <a:extLst>
              <a:ext uri="{FF2B5EF4-FFF2-40B4-BE49-F238E27FC236}">
                <a16:creationId xmlns:a16="http://schemas.microsoft.com/office/drawing/2014/main" id="{06C5DDDE-20C0-20D6-746E-CF5E435E7600}"/>
              </a:ext>
            </a:extLst>
          </p:cNvPr>
          <p:cNvSpPr>
            <a:spLocks noGrp="1"/>
          </p:cNvSpPr>
          <p:nvPr>
            <p:ph type="pic" sz="quarter" idx="25"/>
          </p:nvPr>
        </p:nvSpPr>
        <p:spPr>
          <a:xfrm>
            <a:off x="6304091" y="3999552"/>
            <a:ext cx="2166809" cy="1512248"/>
          </a:xfrm>
          <a:prstGeom prst="round1Rect">
            <a:avLst>
              <a:gd name="adj" fmla="val 24138"/>
            </a:avLst>
          </a:prstGeom>
          <a:solidFill>
            <a:srgbClr val="BFBFBF"/>
          </a:solidFill>
        </p:spPr>
        <p:txBody>
          <a:bodyPr wrap="square" lIns="180000" tIns="1008000" anchor="ctr" anchorCtr="0"/>
          <a:lstStyle>
            <a:lvl1pPr marL="0" indent="0" algn="ctr">
              <a:buNone/>
              <a:defRPr sz="12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18" name="Text Placeholder 11">
            <a:extLst>
              <a:ext uri="{FF2B5EF4-FFF2-40B4-BE49-F238E27FC236}">
                <a16:creationId xmlns:a16="http://schemas.microsoft.com/office/drawing/2014/main" id="{8E97F98C-6888-EA7F-0177-3B9D67C9B018}"/>
              </a:ext>
            </a:extLst>
          </p:cNvPr>
          <p:cNvSpPr>
            <a:spLocks noGrp="1"/>
          </p:cNvSpPr>
          <p:nvPr>
            <p:ph type="body" sz="quarter" idx="26" hasCustomPrompt="1"/>
          </p:nvPr>
        </p:nvSpPr>
        <p:spPr>
          <a:xfrm>
            <a:off x="6309705" y="21018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sp>
        <p:nvSpPr>
          <p:cNvPr id="19" name="Text Placeholder 11">
            <a:extLst>
              <a:ext uri="{FF2B5EF4-FFF2-40B4-BE49-F238E27FC236}">
                <a16:creationId xmlns:a16="http://schemas.microsoft.com/office/drawing/2014/main" id="{B156AE74-4FD8-D438-A152-019797AB746D}"/>
              </a:ext>
            </a:extLst>
          </p:cNvPr>
          <p:cNvSpPr>
            <a:spLocks noGrp="1"/>
          </p:cNvSpPr>
          <p:nvPr>
            <p:ph type="body" sz="quarter" idx="27" hasCustomPrompt="1"/>
          </p:nvPr>
        </p:nvSpPr>
        <p:spPr>
          <a:xfrm>
            <a:off x="6309705" y="304712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spTree>
    <p:extLst>
      <p:ext uri="{BB962C8B-B14F-4D97-AF65-F5344CB8AC3E}">
        <p14:creationId xmlns:p14="http://schemas.microsoft.com/office/powerpoint/2010/main" val="1809828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58B912EE-9DEE-0F3C-C5CC-90318527F0E8}"/>
              </a:ext>
            </a:extLst>
          </p:cNvPr>
          <p:cNvSpPr>
            <a:spLocks noGrp="1"/>
          </p:cNvSpPr>
          <p:nvPr>
            <p:ph type="title" hasCustomPrompt="1"/>
          </p:nvPr>
        </p:nvSpPr>
        <p:spPr>
          <a:xfrm>
            <a:off x="340168" y="444503"/>
            <a:ext cx="11216832" cy="608965"/>
          </a:xfrm>
          <a:prstGeom prst="rect">
            <a:avLst/>
          </a:prstGeom>
        </p:spPr>
        <p:txBody>
          <a:bodyPr/>
          <a:lstStyle>
            <a:lvl1pPr>
              <a:defRPr sz="3200">
                <a:solidFill>
                  <a:schemeClr val="bg1"/>
                </a:solidFill>
              </a:defRPr>
            </a:lvl1pPr>
          </a:lstStyle>
          <a:p>
            <a:r>
              <a:rPr lang="en-GB" dirty="0"/>
              <a:t>Insight slide</a:t>
            </a:r>
          </a:p>
        </p:txBody>
      </p:sp>
    </p:spTree>
    <p:extLst>
      <p:ext uri="{BB962C8B-B14F-4D97-AF65-F5344CB8AC3E}">
        <p14:creationId xmlns:p14="http://schemas.microsoft.com/office/powerpoint/2010/main" val="2415134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corative Slide 1">
    <p:bg>
      <p:bgRef idx="1001">
        <a:schemeClr val="bg2"/>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3639960" y="1899368"/>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10117763" y="4071257"/>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560889" y="1812921"/>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3504907" y="4215114"/>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dirty="0"/>
              <a:t>Name here</a:t>
            </a:r>
          </a:p>
        </p:txBody>
      </p:sp>
      <p:sp>
        <p:nvSpPr>
          <p:cNvPr id="13" name="Title 2">
            <a:extLst>
              <a:ext uri="{FF2B5EF4-FFF2-40B4-BE49-F238E27FC236}">
                <a16:creationId xmlns:a16="http://schemas.microsoft.com/office/drawing/2014/main" id="{93CD382E-F414-9805-4EFA-E885D7100770}"/>
              </a:ext>
            </a:extLst>
          </p:cNvPr>
          <p:cNvSpPr>
            <a:spLocks noGrp="1"/>
          </p:cNvSpPr>
          <p:nvPr>
            <p:ph type="title" hasCustomPrompt="1"/>
          </p:nvPr>
        </p:nvSpPr>
        <p:spPr>
          <a:xfrm>
            <a:off x="3504907" y="2698954"/>
            <a:ext cx="7631795" cy="1364052"/>
          </a:xfrm>
          <a:prstGeom prst="rect">
            <a:avLst/>
          </a:prstGeom>
        </p:spPr>
        <p:txBody>
          <a:bodyPr/>
          <a:lstStyle>
            <a:lvl1pPr>
              <a:lnSpc>
                <a:spcPct val="110000"/>
              </a:lnSpc>
              <a:defRPr sz="2400" b="0">
                <a:latin typeface="+mn-lt"/>
              </a:defRPr>
            </a:lvl1pPr>
          </a:lstStyle>
          <a:p>
            <a:r>
              <a:rPr lang="en-GB" dirty="0"/>
              <a:t>Quote here ipsum </a:t>
            </a:r>
            <a:r>
              <a:rPr lang="en-GB" dirty="0" err="1"/>
              <a:t>dolor</a:t>
            </a:r>
            <a:r>
              <a:rPr lang="en-GB" dirty="0"/>
              <a:t> sit </a:t>
            </a:r>
            <a:r>
              <a:rPr lang="en-GB" dirty="0" err="1"/>
              <a:t>amet</a:t>
            </a:r>
            <a:r>
              <a:rPr lang="en-GB" dirty="0"/>
              <a:t>, </a:t>
            </a:r>
            <a:r>
              <a:rPr lang="en-GB" dirty="0" err="1"/>
              <a:t>consecter</a:t>
            </a:r>
            <a:r>
              <a:rPr lang="en-GB" dirty="0"/>
              <a:t> </a:t>
            </a:r>
            <a:r>
              <a:rPr lang="en-GB" dirty="0" err="1"/>
              <a:t>ada</a:t>
            </a:r>
            <a:r>
              <a:rPr lang="en-GB" dirty="0"/>
              <a:t> </a:t>
            </a:r>
            <a:r>
              <a:rPr lang="en-GB" dirty="0" err="1"/>
              <a:t>adipiscing</a:t>
            </a:r>
            <a:r>
              <a:rPr lang="en-GB" dirty="0"/>
              <a:t> </a:t>
            </a:r>
            <a:r>
              <a:rPr lang="en-GB" dirty="0" err="1"/>
              <a:t>elit</a:t>
            </a:r>
            <a:r>
              <a:rPr lang="en-GB" dirty="0"/>
              <a:t>. Vestibulum </a:t>
            </a:r>
            <a:r>
              <a:rPr lang="en-GB" dirty="0" err="1"/>
              <a:t>tincidunt</a:t>
            </a:r>
            <a:r>
              <a:rPr lang="en-GB" dirty="0"/>
              <a:t> ex </a:t>
            </a:r>
            <a:r>
              <a:rPr lang="en-GB" dirty="0" err="1"/>
              <a:t>quam</a:t>
            </a:r>
            <a:r>
              <a:rPr lang="en-GB" dirty="0"/>
              <a:t>, </a:t>
            </a:r>
            <a:r>
              <a:rPr lang="en-GB" dirty="0" err="1"/>
              <a:t>egestas</a:t>
            </a:r>
            <a:r>
              <a:rPr lang="en-GB" dirty="0"/>
              <a:t> </a:t>
            </a:r>
            <a:r>
              <a:rPr lang="en-GB" dirty="0" err="1"/>
              <a:t>dolor</a:t>
            </a:r>
            <a:r>
              <a:rPr lang="en-GB" dirty="0"/>
              <a:t> </a:t>
            </a:r>
            <a:r>
              <a:rPr lang="en-GB" dirty="0" err="1"/>
              <a:t>ultrices</a:t>
            </a:r>
            <a:r>
              <a:rPr lang="en-GB" dirty="0"/>
              <a:t> in. Morbi </a:t>
            </a:r>
            <a:r>
              <a:rPr lang="en-GB" dirty="0" err="1"/>
              <a:t>rutrumdo</a:t>
            </a:r>
            <a:r>
              <a:rPr lang="en-GB" dirty="0"/>
              <a:t>.</a:t>
            </a:r>
          </a:p>
        </p:txBody>
      </p:sp>
    </p:spTree>
    <p:extLst>
      <p:ext uri="{BB962C8B-B14F-4D97-AF65-F5344CB8AC3E}">
        <p14:creationId xmlns:p14="http://schemas.microsoft.com/office/powerpoint/2010/main" val="116429733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corative Slide 2">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2891723" y="1813156"/>
            <a:ext cx="4002561" cy="3436711"/>
          </a:xfrm>
          <a:prstGeom prst="rect">
            <a:avLst/>
          </a:prstGeom>
        </p:spPr>
        <p:txBody>
          <a:bodyPr/>
          <a:lstStyle>
            <a:lvl1pPr marL="342900" indent="-342900">
              <a:lnSpc>
                <a:spcPct val="110000"/>
              </a:lnSpc>
              <a:buSzPct val="120000"/>
              <a:buFontTx/>
              <a:buBlip>
                <a:blip r:embed="rId4"/>
              </a:buBlip>
              <a:defRPr sz="1400"/>
            </a:lvl1pPr>
            <a:lvl2pPr marL="457200" indent="0">
              <a:buNone/>
              <a:defRPr/>
            </a:lvl2pPr>
            <a:lvl3pPr marL="914400" indent="0">
              <a:buNone/>
              <a:defRPr/>
            </a:lvl3pPr>
            <a:lvl4pPr marL="1371600" indent="0">
              <a:buNone/>
              <a:defRPr/>
            </a:lvl4pPr>
            <a:lvl5pPr marL="1828800" indent="0">
              <a:buNone/>
              <a:defRPr/>
            </a:lvl5pPr>
          </a:lstStyle>
          <a:p>
            <a:pPr lvl="0"/>
            <a:r>
              <a:rPr lang="en-GB" dirty="0"/>
              <a:t>Add copy here</a:t>
            </a:r>
          </a:p>
        </p:txBody>
      </p:sp>
      <p:sp>
        <p:nvSpPr>
          <p:cNvPr id="4"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1130" y="1809984"/>
            <a:ext cx="2357151" cy="3439884"/>
          </a:xfrm>
          <a:prstGeom prst="round1Rect">
            <a:avLst>
              <a:gd name="adj" fmla="val 50000"/>
            </a:avLst>
          </a:prstGeom>
          <a:solidFill>
            <a:srgbClr val="BFBFBF"/>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17" name="Text Placeholder 21">
            <a:extLst>
              <a:ext uri="{FF2B5EF4-FFF2-40B4-BE49-F238E27FC236}">
                <a16:creationId xmlns:a16="http://schemas.microsoft.com/office/drawing/2014/main" id="{FDF915DB-481D-A8B5-9458-EB7673401FA5}"/>
              </a:ext>
            </a:extLst>
          </p:cNvPr>
          <p:cNvSpPr>
            <a:spLocks noGrp="1"/>
          </p:cNvSpPr>
          <p:nvPr>
            <p:ph type="body" sz="quarter" idx="29" hasCustomPrompt="1"/>
          </p:nvPr>
        </p:nvSpPr>
        <p:spPr>
          <a:xfrm>
            <a:off x="7309362" y="1813156"/>
            <a:ext cx="4002561" cy="3436711"/>
          </a:xfrm>
          <a:prstGeom prst="rect">
            <a:avLst/>
          </a:prstGeom>
        </p:spPr>
        <p:txBody>
          <a:bodyPr/>
          <a:lstStyle>
            <a:lvl1pPr marL="342900" indent="-342900">
              <a:lnSpc>
                <a:spcPct val="110000"/>
              </a:lnSpc>
              <a:buSzPct val="120000"/>
              <a:buFontTx/>
              <a:buBlip>
                <a:blip r:embed="rId4"/>
              </a:buBlip>
              <a:defRPr sz="1400"/>
            </a:lvl1pPr>
            <a:lvl2pPr marL="457200" indent="0">
              <a:buNone/>
              <a:defRPr/>
            </a:lvl2pPr>
            <a:lvl3pPr marL="914400" indent="0">
              <a:buNone/>
              <a:defRPr/>
            </a:lvl3pPr>
            <a:lvl4pPr marL="1371600" indent="0">
              <a:buNone/>
              <a:defRPr/>
            </a:lvl4pPr>
            <a:lvl5pPr marL="1828800" indent="0">
              <a:buNone/>
              <a:defRPr/>
            </a:lvl5pPr>
          </a:lstStyle>
          <a:p>
            <a:pPr lvl="0"/>
            <a:r>
              <a:rPr lang="en-GB" dirty="0"/>
              <a:t>Add copy here</a:t>
            </a:r>
          </a:p>
        </p:txBody>
      </p:sp>
    </p:spTree>
    <p:extLst>
      <p:ext uri="{BB962C8B-B14F-4D97-AF65-F5344CB8AC3E}">
        <p14:creationId xmlns:p14="http://schemas.microsoft.com/office/powerpoint/2010/main" val="275127140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corative Slide 3">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4182638" y="2217903"/>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9714032" y="4389792"/>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238620" y="2131456"/>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4182638" y="4533649"/>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dirty="0"/>
              <a:t>Name here</a:t>
            </a:r>
          </a:p>
        </p:txBody>
      </p:sp>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4182947" y="2805638"/>
            <a:ext cx="6550024" cy="1508092"/>
          </a:xfrm>
          <a:prstGeom prst="rect">
            <a:avLst/>
          </a:prstGeom>
        </p:spPr>
        <p:txBody>
          <a:bodyPr/>
          <a:lstStyle>
            <a:lvl1pPr marL="0" indent="0">
              <a:lnSpc>
                <a:spcPct val="110000"/>
              </a:lnSpc>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GB" dirty="0"/>
              <a:t>Quote here ipsum </a:t>
            </a:r>
            <a:r>
              <a:rPr lang="en-GB" dirty="0" err="1"/>
              <a:t>dolor</a:t>
            </a:r>
            <a:r>
              <a:rPr lang="en-GB" dirty="0"/>
              <a:t> sit </a:t>
            </a:r>
            <a:r>
              <a:rPr lang="en-GB" dirty="0" err="1"/>
              <a:t>amet</a:t>
            </a:r>
            <a:r>
              <a:rPr lang="en-GB" dirty="0"/>
              <a:t>, </a:t>
            </a:r>
            <a:r>
              <a:rPr lang="en-GB" dirty="0" err="1"/>
              <a:t>consecter</a:t>
            </a:r>
            <a:r>
              <a:rPr lang="en-GB" dirty="0"/>
              <a:t> </a:t>
            </a:r>
            <a:r>
              <a:rPr lang="en-GB" dirty="0" err="1"/>
              <a:t>adipiscing</a:t>
            </a:r>
            <a:r>
              <a:rPr lang="en-GB" dirty="0"/>
              <a:t> </a:t>
            </a:r>
            <a:r>
              <a:rPr lang="en-GB" dirty="0" err="1"/>
              <a:t>elit</a:t>
            </a:r>
            <a:r>
              <a:rPr lang="en-GB" dirty="0"/>
              <a:t>. Vestibulum </a:t>
            </a:r>
            <a:r>
              <a:rPr lang="en-GB" dirty="0" err="1"/>
              <a:t>tincidunt</a:t>
            </a:r>
            <a:r>
              <a:rPr lang="en-GB" dirty="0"/>
              <a:t> ex </a:t>
            </a:r>
            <a:r>
              <a:rPr lang="en-GB" dirty="0" err="1"/>
              <a:t>quam</a:t>
            </a:r>
            <a:r>
              <a:rPr lang="en-GB" dirty="0"/>
              <a:t>, </a:t>
            </a:r>
            <a:r>
              <a:rPr lang="en-GB" dirty="0" err="1"/>
              <a:t>egestas</a:t>
            </a:r>
            <a:r>
              <a:rPr lang="en-GB" dirty="0"/>
              <a:t> </a:t>
            </a:r>
            <a:r>
              <a:rPr lang="en-GB" dirty="0" err="1"/>
              <a:t>dolor</a:t>
            </a:r>
            <a:r>
              <a:rPr lang="en-GB" dirty="0"/>
              <a:t> </a:t>
            </a:r>
            <a:r>
              <a:rPr lang="en-GB" dirty="0" err="1"/>
              <a:t>ultrices</a:t>
            </a:r>
            <a:r>
              <a:rPr lang="en-GB" dirty="0"/>
              <a:t> in. </a:t>
            </a:r>
            <a:r>
              <a:rPr lang="en-GB" dirty="0" err="1"/>
              <a:t>Tincidunt</a:t>
            </a:r>
            <a:r>
              <a:rPr lang="en-GB" dirty="0"/>
              <a:t> Morbi </a:t>
            </a:r>
            <a:r>
              <a:rPr lang="en-GB" dirty="0" err="1"/>
              <a:t>rutrum</a:t>
            </a:r>
            <a:r>
              <a:rPr lang="en-GB" dirty="0"/>
              <a:t> </a:t>
            </a:r>
            <a:r>
              <a:rPr lang="en-GB" dirty="0" err="1"/>
              <a:t>dolar</a:t>
            </a:r>
            <a:r>
              <a:rPr lang="en-GB" dirty="0"/>
              <a:t> vaster linga.</a:t>
            </a:r>
          </a:p>
        </p:txBody>
      </p:sp>
    </p:spTree>
    <p:extLst>
      <p:ext uri="{BB962C8B-B14F-4D97-AF65-F5344CB8AC3E}">
        <p14:creationId xmlns:p14="http://schemas.microsoft.com/office/powerpoint/2010/main" val="219308560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corative Slide 4">
    <p:bg>
      <p:bgRef idx="1001">
        <a:schemeClr val="bg1"/>
      </p:bgRef>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5BECD33-93DC-57E6-833F-CEE23ABD1ED9}"/>
              </a:ext>
            </a:extLst>
          </p:cNvPr>
          <p:cNvSpPr>
            <a:spLocks noGrp="1"/>
          </p:cNvSpPr>
          <p:nvPr>
            <p:ph type="pic" sz="quarter" idx="33"/>
          </p:nvPr>
        </p:nvSpPr>
        <p:spPr>
          <a:xfrm>
            <a:off x="528174" y="3659937"/>
            <a:ext cx="6977036" cy="1797672"/>
          </a:xfrm>
          <a:prstGeom prst="rect">
            <a:avLst/>
          </a:prstGeom>
          <a:solidFill>
            <a:srgbClr val="BFBFBF"/>
          </a:solidFill>
        </p:spPr>
        <p:txBody>
          <a:bodyPr wrap="none" lIns="180000" tIns="180000" rIns="180000" bIns="180000"/>
          <a:lstStyle>
            <a:lvl1pPr marL="0" indent="0">
              <a:buNone/>
              <a:defRPr sz="1400"/>
            </a:lvl1pPr>
          </a:lstStyle>
          <a:p>
            <a:r>
              <a:rPr lang="en-GB" dirty="0"/>
              <a:t>Click icon to add picture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9" name="Text Placeholder 14">
            <a:extLst>
              <a:ext uri="{FF2B5EF4-FFF2-40B4-BE49-F238E27FC236}">
                <a16:creationId xmlns:a16="http://schemas.microsoft.com/office/drawing/2014/main" id="{69212E03-6E6D-983D-37B1-729142E33531}"/>
              </a:ext>
            </a:extLst>
          </p:cNvPr>
          <p:cNvSpPr>
            <a:spLocks noGrp="1"/>
          </p:cNvSpPr>
          <p:nvPr>
            <p:ph type="body" sz="quarter" idx="26" hasCustomPrompt="1"/>
          </p:nvPr>
        </p:nvSpPr>
        <p:spPr>
          <a:xfrm>
            <a:off x="528173" y="1749337"/>
            <a:ext cx="322538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1" name="Text Placeholder 14">
            <a:extLst>
              <a:ext uri="{FF2B5EF4-FFF2-40B4-BE49-F238E27FC236}">
                <a16:creationId xmlns:a16="http://schemas.microsoft.com/office/drawing/2014/main" id="{06FD0367-D63A-C2A5-29E4-DEECEDBCF175}"/>
              </a:ext>
            </a:extLst>
          </p:cNvPr>
          <p:cNvSpPr>
            <a:spLocks noGrp="1"/>
          </p:cNvSpPr>
          <p:nvPr>
            <p:ph type="body" sz="quarter" idx="27" hasCustomPrompt="1"/>
          </p:nvPr>
        </p:nvSpPr>
        <p:spPr>
          <a:xfrm>
            <a:off x="4279822" y="1749337"/>
            <a:ext cx="322538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2" name="Text Placeholder 14">
            <a:extLst>
              <a:ext uri="{FF2B5EF4-FFF2-40B4-BE49-F238E27FC236}">
                <a16:creationId xmlns:a16="http://schemas.microsoft.com/office/drawing/2014/main" id="{2D50B576-6514-B09F-E7B9-D0C82EC1514B}"/>
              </a:ext>
            </a:extLst>
          </p:cNvPr>
          <p:cNvSpPr>
            <a:spLocks noGrp="1"/>
          </p:cNvSpPr>
          <p:nvPr>
            <p:ph type="body" sz="quarter" idx="28" hasCustomPrompt="1"/>
          </p:nvPr>
        </p:nvSpPr>
        <p:spPr>
          <a:xfrm>
            <a:off x="8031470" y="1749337"/>
            <a:ext cx="324439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6" name="Text Placeholder 24">
            <a:extLst>
              <a:ext uri="{FF2B5EF4-FFF2-40B4-BE49-F238E27FC236}">
                <a16:creationId xmlns:a16="http://schemas.microsoft.com/office/drawing/2014/main" id="{D21132AE-13F7-3771-C040-FBFFF49AD4B2}"/>
              </a:ext>
            </a:extLst>
          </p:cNvPr>
          <p:cNvSpPr>
            <a:spLocks noGrp="1"/>
          </p:cNvSpPr>
          <p:nvPr>
            <p:ph type="body" sz="quarter" idx="29" hasCustomPrompt="1"/>
          </p:nvPr>
        </p:nvSpPr>
        <p:spPr>
          <a:xfrm>
            <a:off x="528174" y="2180822"/>
            <a:ext cx="3225387" cy="1209675"/>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lvl="0"/>
            <a:r>
              <a:rPr lang="en-GB" dirty="0"/>
              <a:t>Add copy here</a:t>
            </a:r>
          </a:p>
        </p:txBody>
      </p:sp>
      <p:sp>
        <p:nvSpPr>
          <p:cNvPr id="27" name="Text Placeholder 24">
            <a:extLst>
              <a:ext uri="{FF2B5EF4-FFF2-40B4-BE49-F238E27FC236}">
                <a16:creationId xmlns:a16="http://schemas.microsoft.com/office/drawing/2014/main" id="{FB57C228-3193-A226-3108-12819E94E333}"/>
              </a:ext>
            </a:extLst>
          </p:cNvPr>
          <p:cNvSpPr>
            <a:spLocks noGrp="1"/>
          </p:cNvSpPr>
          <p:nvPr>
            <p:ph type="body" sz="quarter" idx="30" hasCustomPrompt="1"/>
          </p:nvPr>
        </p:nvSpPr>
        <p:spPr>
          <a:xfrm>
            <a:off x="4279823" y="2180822"/>
            <a:ext cx="3225387" cy="1209675"/>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copy here</a:t>
            </a:r>
          </a:p>
          <a:p>
            <a:pPr lvl="0"/>
            <a:endParaRPr lang="en-GB" dirty="0"/>
          </a:p>
        </p:txBody>
      </p:sp>
      <p:sp>
        <p:nvSpPr>
          <p:cNvPr id="28"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8031472" y="2180822"/>
            <a:ext cx="3225387" cy="3276786"/>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copy here</a:t>
            </a:r>
          </a:p>
          <a:p>
            <a:pPr lvl="0"/>
            <a:endParaRPr lang="en-GB" dirty="0"/>
          </a:p>
        </p:txBody>
      </p:sp>
    </p:spTree>
    <p:extLst>
      <p:ext uri="{BB962C8B-B14F-4D97-AF65-F5344CB8AC3E}">
        <p14:creationId xmlns:p14="http://schemas.microsoft.com/office/powerpoint/2010/main" val="12617089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Title 16">
            <a:extLst>
              <a:ext uri="{FF2B5EF4-FFF2-40B4-BE49-F238E27FC236}">
                <a16:creationId xmlns:a16="http://schemas.microsoft.com/office/drawing/2014/main" id="{2C9778BC-34A8-9FA9-3C73-607EA6440CC4}"/>
              </a:ext>
            </a:extLst>
          </p:cNvPr>
          <p:cNvSpPr>
            <a:spLocks noGrp="1"/>
          </p:cNvSpPr>
          <p:nvPr>
            <p:ph type="title" hasCustomPrompt="1"/>
          </p:nvPr>
        </p:nvSpPr>
        <p:spPr>
          <a:xfrm>
            <a:off x="408207" y="579437"/>
            <a:ext cx="10740438"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Cover slide</a:t>
            </a:r>
            <a:endParaRPr lang="en-GB" dirty="0"/>
          </a:p>
        </p:txBody>
      </p:sp>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corative Slide 5">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9" name="Text Placeholder 14">
            <a:extLst>
              <a:ext uri="{FF2B5EF4-FFF2-40B4-BE49-F238E27FC236}">
                <a16:creationId xmlns:a16="http://schemas.microsoft.com/office/drawing/2014/main" id="{69212E03-6E6D-983D-37B1-729142E33531}"/>
              </a:ext>
            </a:extLst>
          </p:cNvPr>
          <p:cNvSpPr>
            <a:spLocks noGrp="1"/>
          </p:cNvSpPr>
          <p:nvPr>
            <p:ph type="body" sz="quarter" idx="26" hasCustomPrompt="1"/>
          </p:nvPr>
        </p:nvSpPr>
        <p:spPr>
          <a:xfrm>
            <a:off x="528173"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6" name="Text Placeholder 24">
            <a:extLst>
              <a:ext uri="{FF2B5EF4-FFF2-40B4-BE49-F238E27FC236}">
                <a16:creationId xmlns:a16="http://schemas.microsoft.com/office/drawing/2014/main" id="{D21132AE-13F7-3771-C040-FBFFF49AD4B2}"/>
              </a:ext>
            </a:extLst>
          </p:cNvPr>
          <p:cNvSpPr>
            <a:spLocks noGrp="1"/>
          </p:cNvSpPr>
          <p:nvPr>
            <p:ph type="body" sz="quarter" idx="29" hasCustomPrompt="1"/>
          </p:nvPr>
        </p:nvSpPr>
        <p:spPr>
          <a:xfrm>
            <a:off x="528175"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4" name="Text Placeholder 14">
            <a:extLst>
              <a:ext uri="{FF2B5EF4-FFF2-40B4-BE49-F238E27FC236}">
                <a16:creationId xmlns:a16="http://schemas.microsoft.com/office/drawing/2014/main" id="{6DB114D3-17EE-71C8-E460-933CFBC97E5D}"/>
              </a:ext>
            </a:extLst>
          </p:cNvPr>
          <p:cNvSpPr>
            <a:spLocks noGrp="1"/>
          </p:cNvSpPr>
          <p:nvPr>
            <p:ph type="body" sz="quarter" idx="32" hasCustomPrompt="1"/>
          </p:nvPr>
        </p:nvSpPr>
        <p:spPr>
          <a:xfrm>
            <a:off x="3290900"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2</a:t>
            </a:r>
          </a:p>
        </p:txBody>
      </p:sp>
      <p:sp>
        <p:nvSpPr>
          <p:cNvPr id="5" name="Text Placeholder 24">
            <a:extLst>
              <a:ext uri="{FF2B5EF4-FFF2-40B4-BE49-F238E27FC236}">
                <a16:creationId xmlns:a16="http://schemas.microsoft.com/office/drawing/2014/main" id="{4B05B0EA-5A84-74EF-7224-15CA03C57087}"/>
              </a:ext>
            </a:extLst>
          </p:cNvPr>
          <p:cNvSpPr>
            <a:spLocks noGrp="1"/>
          </p:cNvSpPr>
          <p:nvPr>
            <p:ph type="body" sz="quarter" idx="33" hasCustomPrompt="1"/>
          </p:nvPr>
        </p:nvSpPr>
        <p:spPr>
          <a:xfrm>
            <a:off x="3290902"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8" name="Text Placeholder 14">
            <a:extLst>
              <a:ext uri="{FF2B5EF4-FFF2-40B4-BE49-F238E27FC236}">
                <a16:creationId xmlns:a16="http://schemas.microsoft.com/office/drawing/2014/main" id="{8E96ECD4-3DA4-65FA-113C-9F21CDBAC91A}"/>
              </a:ext>
            </a:extLst>
          </p:cNvPr>
          <p:cNvSpPr>
            <a:spLocks noGrp="1"/>
          </p:cNvSpPr>
          <p:nvPr>
            <p:ph type="body" sz="quarter" idx="34" hasCustomPrompt="1"/>
          </p:nvPr>
        </p:nvSpPr>
        <p:spPr>
          <a:xfrm>
            <a:off x="6053625"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3</a:t>
            </a:r>
          </a:p>
        </p:txBody>
      </p:sp>
      <p:sp>
        <p:nvSpPr>
          <p:cNvPr id="9" name="Text Placeholder 24">
            <a:extLst>
              <a:ext uri="{FF2B5EF4-FFF2-40B4-BE49-F238E27FC236}">
                <a16:creationId xmlns:a16="http://schemas.microsoft.com/office/drawing/2014/main" id="{8793939D-6FA6-1CDF-B8ED-AD6A8375699B}"/>
              </a:ext>
            </a:extLst>
          </p:cNvPr>
          <p:cNvSpPr>
            <a:spLocks noGrp="1"/>
          </p:cNvSpPr>
          <p:nvPr>
            <p:ph type="body" sz="quarter" idx="35" hasCustomPrompt="1"/>
          </p:nvPr>
        </p:nvSpPr>
        <p:spPr>
          <a:xfrm>
            <a:off x="6053627"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10" name="Text Placeholder 14">
            <a:extLst>
              <a:ext uri="{FF2B5EF4-FFF2-40B4-BE49-F238E27FC236}">
                <a16:creationId xmlns:a16="http://schemas.microsoft.com/office/drawing/2014/main" id="{3569D272-63E9-6949-0B45-168FB5EF1DCA}"/>
              </a:ext>
            </a:extLst>
          </p:cNvPr>
          <p:cNvSpPr>
            <a:spLocks noGrp="1"/>
          </p:cNvSpPr>
          <p:nvPr>
            <p:ph type="body" sz="quarter" idx="36" hasCustomPrompt="1"/>
          </p:nvPr>
        </p:nvSpPr>
        <p:spPr>
          <a:xfrm>
            <a:off x="8816348"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4</a:t>
            </a:r>
          </a:p>
        </p:txBody>
      </p:sp>
      <p:sp>
        <p:nvSpPr>
          <p:cNvPr id="11" name="Text Placeholder 24">
            <a:extLst>
              <a:ext uri="{FF2B5EF4-FFF2-40B4-BE49-F238E27FC236}">
                <a16:creationId xmlns:a16="http://schemas.microsoft.com/office/drawing/2014/main" id="{C5B3B38D-D9EE-6B5A-78E3-E73E2FD370B4}"/>
              </a:ext>
            </a:extLst>
          </p:cNvPr>
          <p:cNvSpPr>
            <a:spLocks noGrp="1"/>
          </p:cNvSpPr>
          <p:nvPr>
            <p:ph type="body" sz="quarter" idx="37" hasCustomPrompt="1"/>
          </p:nvPr>
        </p:nvSpPr>
        <p:spPr>
          <a:xfrm>
            <a:off x="8816350"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17" name="Text Placeholder 14">
            <a:extLst>
              <a:ext uri="{FF2B5EF4-FFF2-40B4-BE49-F238E27FC236}">
                <a16:creationId xmlns:a16="http://schemas.microsoft.com/office/drawing/2014/main" id="{3B9A43D6-BB30-1662-3BB1-CC616F91FA9C}"/>
              </a:ext>
            </a:extLst>
          </p:cNvPr>
          <p:cNvSpPr>
            <a:spLocks noGrp="1"/>
          </p:cNvSpPr>
          <p:nvPr>
            <p:ph type="body" sz="quarter" idx="38" hasCustomPrompt="1"/>
          </p:nvPr>
        </p:nvSpPr>
        <p:spPr>
          <a:xfrm>
            <a:off x="528173" y="5006595"/>
            <a:ext cx="10583690" cy="584195"/>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Tree>
    <p:extLst>
      <p:ext uri="{BB962C8B-B14F-4D97-AF65-F5344CB8AC3E}">
        <p14:creationId xmlns:p14="http://schemas.microsoft.com/office/powerpoint/2010/main" val="90521904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corative Slide 6">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46108" y="1964146"/>
            <a:ext cx="2921036" cy="3393162"/>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38"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3773715" y="1937451"/>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9" name="Text Placeholder 24">
            <a:extLst>
              <a:ext uri="{FF2B5EF4-FFF2-40B4-BE49-F238E27FC236}">
                <a16:creationId xmlns:a16="http://schemas.microsoft.com/office/drawing/2014/main" id="{E92E4F06-DF41-8F3D-0C56-08F1C4D96A7D}"/>
              </a:ext>
            </a:extLst>
          </p:cNvPr>
          <p:cNvSpPr>
            <a:spLocks noGrp="1"/>
          </p:cNvSpPr>
          <p:nvPr>
            <p:ph type="body" sz="quarter" idx="39" hasCustomPrompt="1"/>
          </p:nvPr>
        </p:nvSpPr>
        <p:spPr>
          <a:xfrm>
            <a:off x="3773715" y="3412090"/>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0" name="Text Placeholder 24">
            <a:extLst>
              <a:ext uri="{FF2B5EF4-FFF2-40B4-BE49-F238E27FC236}">
                <a16:creationId xmlns:a16="http://schemas.microsoft.com/office/drawing/2014/main" id="{BD1A8822-FE78-A171-7FCA-310DA9C832AF}"/>
              </a:ext>
            </a:extLst>
          </p:cNvPr>
          <p:cNvSpPr>
            <a:spLocks noGrp="1"/>
          </p:cNvSpPr>
          <p:nvPr>
            <p:ph type="body" sz="quarter" idx="40" hasCustomPrompt="1"/>
          </p:nvPr>
        </p:nvSpPr>
        <p:spPr>
          <a:xfrm>
            <a:off x="3773715" y="4886729"/>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1" name="Text Placeholder 24">
            <a:extLst>
              <a:ext uri="{FF2B5EF4-FFF2-40B4-BE49-F238E27FC236}">
                <a16:creationId xmlns:a16="http://schemas.microsoft.com/office/drawing/2014/main" id="{96973207-9C09-25A7-7166-284647F902C8}"/>
              </a:ext>
            </a:extLst>
          </p:cNvPr>
          <p:cNvSpPr>
            <a:spLocks noGrp="1"/>
          </p:cNvSpPr>
          <p:nvPr>
            <p:ph type="body" sz="quarter" idx="41" hasCustomPrompt="1"/>
          </p:nvPr>
        </p:nvSpPr>
        <p:spPr>
          <a:xfrm>
            <a:off x="6357428" y="1937451"/>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2" name="Text Placeholder 24">
            <a:extLst>
              <a:ext uri="{FF2B5EF4-FFF2-40B4-BE49-F238E27FC236}">
                <a16:creationId xmlns:a16="http://schemas.microsoft.com/office/drawing/2014/main" id="{15060AEA-5466-14E2-B14D-435030F034B1}"/>
              </a:ext>
            </a:extLst>
          </p:cNvPr>
          <p:cNvSpPr>
            <a:spLocks noGrp="1"/>
          </p:cNvSpPr>
          <p:nvPr>
            <p:ph type="body" sz="quarter" idx="42" hasCustomPrompt="1"/>
          </p:nvPr>
        </p:nvSpPr>
        <p:spPr>
          <a:xfrm>
            <a:off x="6357428" y="3412090"/>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3" name="Text Placeholder 24">
            <a:extLst>
              <a:ext uri="{FF2B5EF4-FFF2-40B4-BE49-F238E27FC236}">
                <a16:creationId xmlns:a16="http://schemas.microsoft.com/office/drawing/2014/main" id="{E237139F-8F22-F429-3477-4D178A1D2785}"/>
              </a:ext>
            </a:extLst>
          </p:cNvPr>
          <p:cNvSpPr>
            <a:spLocks noGrp="1"/>
          </p:cNvSpPr>
          <p:nvPr>
            <p:ph type="body" sz="quarter" idx="43" hasCustomPrompt="1"/>
          </p:nvPr>
        </p:nvSpPr>
        <p:spPr>
          <a:xfrm>
            <a:off x="6357428" y="4886729"/>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4" name="Text Placeholder 24">
            <a:extLst>
              <a:ext uri="{FF2B5EF4-FFF2-40B4-BE49-F238E27FC236}">
                <a16:creationId xmlns:a16="http://schemas.microsoft.com/office/drawing/2014/main" id="{1A886C6E-4A94-6787-4859-F6D75DCEFA79}"/>
              </a:ext>
            </a:extLst>
          </p:cNvPr>
          <p:cNvSpPr>
            <a:spLocks noGrp="1"/>
          </p:cNvSpPr>
          <p:nvPr>
            <p:ph type="body" sz="quarter" idx="44" hasCustomPrompt="1"/>
          </p:nvPr>
        </p:nvSpPr>
        <p:spPr>
          <a:xfrm>
            <a:off x="8914766" y="1937451"/>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5" name="Text Placeholder 24">
            <a:extLst>
              <a:ext uri="{FF2B5EF4-FFF2-40B4-BE49-F238E27FC236}">
                <a16:creationId xmlns:a16="http://schemas.microsoft.com/office/drawing/2014/main" id="{97B58B7A-873E-128A-37AE-4AC8478E8CE6}"/>
              </a:ext>
            </a:extLst>
          </p:cNvPr>
          <p:cNvSpPr>
            <a:spLocks noGrp="1"/>
          </p:cNvSpPr>
          <p:nvPr>
            <p:ph type="body" sz="quarter" idx="45" hasCustomPrompt="1"/>
          </p:nvPr>
        </p:nvSpPr>
        <p:spPr>
          <a:xfrm>
            <a:off x="8914766" y="3412090"/>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6" name="Text Placeholder 24">
            <a:extLst>
              <a:ext uri="{FF2B5EF4-FFF2-40B4-BE49-F238E27FC236}">
                <a16:creationId xmlns:a16="http://schemas.microsoft.com/office/drawing/2014/main" id="{7D84258A-6C40-968A-2860-E473E246B26C}"/>
              </a:ext>
            </a:extLst>
          </p:cNvPr>
          <p:cNvSpPr>
            <a:spLocks noGrp="1"/>
          </p:cNvSpPr>
          <p:nvPr>
            <p:ph type="body" sz="quarter" idx="46" hasCustomPrompt="1"/>
          </p:nvPr>
        </p:nvSpPr>
        <p:spPr>
          <a:xfrm>
            <a:off x="8914766" y="4886729"/>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Tree>
    <p:extLst>
      <p:ext uri="{BB962C8B-B14F-4D97-AF65-F5344CB8AC3E}">
        <p14:creationId xmlns:p14="http://schemas.microsoft.com/office/powerpoint/2010/main" val="139255639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corative Slide 7">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46108" y="1964146"/>
            <a:ext cx="2921036" cy="2005151"/>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32"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3773715"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3" name="Text Placeholder 24">
            <a:extLst>
              <a:ext uri="{FF2B5EF4-FFF2-40B4-BE49-F238E27FC236}">
                <a16:creationId xmlns:a16="http://schemas.microsoft.com/office/drawing/2014/main" id="{96973207-9C09-25A7-7166-284647F902C8}"/>
              </a:ext>
            </a:extLst>
          </p:cNvPr>
          <p:cNvSpPr>
            <a:spLocks noGrp="1"/>
          </p:cNvSpPr>
          <p:nvPr>
            <p:ph type="body" sz="quarter" idx="41" hasCustomPrompt="1"/>
          </p:nvPr>
        </p:nvSpPr>
        <p:spPr>
          <a:xfrm>
            <a:off x="6357428"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4" name="Text Placeholder 24">
            <a:extLst>
              <a:ext uri="{FF2B5EF4-FFF2-40B4-BE49-F238E27FC236}">
                <a16:creationId xmlns:a16="http://schemas.microsoft.com/office/drawing/2014/main" id="{1A886C6E-4A94-6787-4859-F6D75DCEFA79}"/>
              </a:ext>
            </a:extLst>
          </p:cNvPr>
          <p:cNvSpPr>
            <a:spLocks noGrp="1"/>
          </p:cNvSpPr>
          <p:nvPr>
            <p:ph type="body" sz="quarter" idx="44" hasCustomPrompt="1"/>
          </p:nvPr>
        </p:nvSpPr>
        <p:spPr>
          <a:xfrm>
            <a:off x="8914766"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5" name="Text Placeholder 24">
            <a:extLst>
              <a:ext uri="{FF2B5EF4-FFF2-40B4-BE49-F238E27FC236}">
                <a16:creationId xmlns:a16="http://schemas.microsoft.com/office/drawing/2014/main" id="{42FC37EB-FBB1-F273-41B8-260B0F399C0B}"/>
              </a:ext>
            </a:extLst>
          </p:cNvPr>
          <p:cNvSpPr>
            <a:spLocks noGrp="1"/>
          </p:cNvSpPr>
          <p:nvPr>
            <p:ph type="body" sz="quarter" idx="45" hasCustomPrompt="1"/>
          </p:nvPr>
        </p:nvSpPr>
        <p:spPr>
          <a:xfrm>
            <a:off x="3773715"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6" name="Text Placeholder 24">
            <a:extLst>
              <a:ext uri="{FF2B5EF4-FFF2-40B4-BE49-F238E27FC236}">
                <a16:creationId xmlns:a16="http://schemas.microsoft.com/office/drawing/2014/main" id="{DF692279-B2B6-5474-E36D-DC12D20E6357}"/>
              </a:ext>
            </a:extLst>
          </p:cNvPr>
          <p:cNvSpPr>
            <a:spLocks noGrp="1"/>
          </p:cNvSpPr>
          <p:nvPr>
            <p:ph type="body" sz="quarter" idx="46" hasCustomPrompt="1"/>
          </p:nvPr>
        </p:nvSpPr>
        <p:spPr>
          <a:xfrm>
            <a:off x="6357428"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7" name="Text Placeholder 24">
            <a:extLst>
              <a:ext uri="{FF2B5EF4-FFF2-40B4-BE49-F238E27FC236}">
                <a16:creationId xmlns:a16="http://schemas.microsoft.com/office/drawing/2014/main" id="{8295560A-21E4-F7FD-A731-3B16D8C949F9}"/>
              </a:ext>
            </a:extLst>
          </p:cNvPr>
          <p:cNvSpPr>
            <a:spLocks noGrp="1"/>
          </p:cNvSpPr>
          <p:nvPr>
            <p:ph type="body" sz="quarter" idx="47" hasCustomPrompt="1"/>
          </p:nvPr>
        </p:nvSpPr>
        <p:spPr>
          <a:xfrm>
            <a:off x="8914766"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9" name="Text Placeholder 24">
            <a:extLst>
              <a:ext uri="{FF2B5EF4-FFF2-40B4-BE49-F238E27FC236}">
                <a16:creationId xmlns:a16="http://schemas.microsoft.com/office/drawing/2014/main" id="{CFDAAF90-5E05-C114-169C-B9C23100DC2C}"/>
              </a:ext>
            </a:extLst>
          </p:cNvPr>
          <p:cNvSpPr>
            <a:spLocks noGrp="1"/>
          </p:cNvSpPr>
          <p:nvPr>
            <p:ph type="body" sz="quarter" idx="48" hasCustomPrompt="1"/>
          </p:nvPr>
        </p:nvSpPr>
        <p:spPr>
          <a:xfrm>
            <a:off x="3773715"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50" name="Text Placeholder 24">
            <a:extLst>
              <a:ext uri="{FF2B5EF4-FFF2-40B4-BE49-F238E27FC236}">
                <a16:creationId xmlns:a16="http://schemas.microsoft.com/office/drawing/2014/main" id="{42F6707E-CB42-BC48-45D5-87E73FB6B877}"/>
              </a:ext>
            </a:extLst>
          </p:cNvPr>
          <p:cNvSpPr>
            <a:spLocks noGrp="1"/>
          </p:cNvSpPr>
          <p:nvPr>
            <p:ph type="body" sz="quarter" idx="49" hasCustomPrompt="1"/>
          </p:nvPr>
        </p:nvSpPr>
        <p:spPr>
          <a:xfrm>
            <a:off x="6357428"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51" name="Text Placeholder 24">
            <a:extLst>
              <a:ext uri="{FF2B5EF4-FFF2-40B4-BE49-F238E27FC236}">
                <a16:creationId xmlns:a16="http://schemas.microsoft.com/office/drawing/2014/main" id="{ACDCA3F5-7F9E-6D77-8272-0ED6B641EE4C}"/>
              </a:ext>
            </a:extLst>
          </p:cNvPr>
          <p:cNvSpPr>
            <a:spLocks noGrp="1"/>
          </p:cNvSpPr>
          <p:nvPr>
            <p:ph type="body" sz="quarter" idx="50" hasCustomPrompt="1"/>
          </p:nvPr>
        </p:nvSpPr>
        <p:spPr>
          <a:xfrm>
            <a:off x="8914766"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52" name="Text Placeholder 14">
            <a:extLst>
              <a:ext uri="{FF2B5EF4-FFF2-40B4-BE49-F238E27FC236}">
                <a16:creationId xmlns:a16="http://schemas.microsoft.com/office/drawing/2014/main" id="{9D1FB627-0055-AE7F-0A5C-B4039416A99B}"/>
              </a:ext>
            </a:extLst>
          </p:cNvPr>
          <p:cNvSpPr>
            <a:spLocks noGrp="1"/>
          </p:cNvSpPr>
          <p:nvPr>
            <p:ph type="body" sz="quarter" idx="26" hasCustomPrompt="1"/>
          </p:nvPr>
        </p:nvSpPr>
        <p:spPr>
          <a:xfrm>
            <a:off x="3773715"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53" name="Text Placeholder 14">
            <a:extLst>
              <a:ext uri="{FF2B5EF4-FFF2-40B4-BE49-F238E27FC236}">
                <a16:creationId xmlns:a16="http://schemas.microsoft.com/office/drawing/2014/main" id="{0D6F8B7B-E399-01C6-F101-8120A621B1B4}"/>
              </a:ext>
            </a:extLst>
          </p:cNvPr>
          <p:cNvSpPr>
            <a:spLocks noGrp="1"/>
          </p:cNvSpPr>
          <p:nvPr>
            <p:ph type="body" sz="quarter" idx="32" hasCustomPrompt="1"/>
          </p:nvPr>
        </p:nvSpPr>
        <p:spPr>
          <a:xfrm>
            <a:off x="6357429"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2</a:t>
            </a:r>
          </a:p>
        </p:txBody>
      </p:sp>
      <p:sp>
        <p:nvSpPr>
          <p:cNvPr id="54" name="Text Placeholder 14">
            <a:extLst>
              <a:ext uri="{FF2B5EF4-FFF2-40B4-BE49-F238E27FC236}">
                <a16:creationId xmlns:a16="http://schemas.microsoft.com/office/drawing/2014/main" id="{0EA476BC-018B-DE64-E423-F6EBE682FF04}"/>
              </a:ext>
            </a:extLst>
          </p:cNvPr>
          <p:cNvSpPr>
            <a:spLocks noGrp="1"/>
          </p:cNvSpPr>
          <p:nvPr>
            <p:ph type="body" sz="quarter" idx="34" hasCustomPrompt="1"/>
          </p:nvPr>
        </p:nvSpPr>
        <p:spPr>
          <a:xfrm>
            <a:off x="8914766"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3</a:t>
            </a:r>
          </a:p>
        </p:txBody>
      </p:sp>
      <p:sp>
        <p:nvSpPr>
          <p:cNvPr id="55" name="Text Placeholder 14">
            <a:extLst>
              <a:ext uri="{FF2B5EF4-FFF2-40B4-BE49-F238E27FC236}">
                <a16:creationId xmlns:a16="http://schemas.microsoft.com/office/drawing/2014/main" id="{4EE83D91-4EE6-6A04-962B-D60A9E2A376E}"/>
              </a:ext>
            </a:extLst>
          </p:cNvPr>
          <p:cNvSpPr>
            <a:spLocks noGrp="1"/>
          </p:cNvSpPr>
          <p:nvPr>
            <p:ph type="body" sz="quarter" idx="51" hasCustomPrompt="1"/>
          </p:nvPr>
        </p:nvSpPr>
        <p:spPr>
          <a:xfrm>
            <a:off x="3759105" y="5383038"/>
            <a:ext cx="7623089" cy="748822"/>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Tree>
    <p:extLst>
      <p:ext uri="{BB962C8B-B14F-4D97-AF65-F5344CB8AC3E}">
        <p14:creationId xmlns:p14="http://schemas.microsoft.com/office/powerpoint/2010/main" val="428817602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corative Slide 8">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84208" y="1842671"/>
            <a:ext cx="10950196" cy="363941"/>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25"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484208"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6" name="Text Placeholder 24">
            <a:extLst>
              <a:ext uri="{FF2B5EF4-FFF2-40B4-BE49-F238E27FC236}">
                <a16:creationId xmlns:a16="http://schemas.microsoft.com/office/drawing/2014/main" id="{72329E19-A530-2349-BD36-B3E5499FF8BB}"/>
              </a:ext>
            </a:extLst>
          </p:cNvPr>
          <p:cNvSpPr>
            <a:spLocks noGrp="1"/>
          </p:cNvSpPr>
          <p:nvPr>
            <p:ph type="body" sz="quarter" idx="52" hasCustomPrompt="1"/>
          </p:nvPr>
        </p:nvSpPr>
        <p:spPr>
          <a:xfrm>
            <a:off x="484208"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7" name="Text Placeholder 24">
            <a:extLst>
              <a:ext uri="{FF2B5EF4-FFF2-40B4-BE49-F238E27FC236}">
                <a16:creationId xmlns:a16="http://schemas.microsoft.com/office/drawing/2014/main" id="{F5147358-4C99-24E9-BC4C-1DD38E5E9E33}"/>
              </a:ext>
            </a:extLst>
          </p:cNvPr>
          <p:cNvSpPr>
            <a:spLocks noGrp="1"/>
          </p:cNvSpPr>
          <p:nvPr>
            <p:ph type="body" sz="quarter" idx="53" hasCustomPrompt="1"/>
          </p:nvPr>
        </p:nvSpPr>
        <p:spPr>
          <a:xfrm>
            <a:off x="4164588"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8" name="Text Placeholder 24">
            <a:extLst>
              <a:ext uri="{FF2B5EF4-FFF2-40B4-BE49-F238E27FC236}">
                <a16:creationId xmlns:a16="http://schemas.microsoft.com/office/drawing/2014/main" id="{F22FCE3D-CD21-7DF4-CF87-E0867284D8A2}"/>
              </a:ext>
            </a:extLst>
          </p:cNvPr>
          <p:cNvSpPr>
            <a:spLocks noGrp="1"/>
          </p:cNvSpPr>
          <p:nvPr>
            <p:ph type="body" sz="quarter" idx="54" hasCustomPrompt="1"/>
          </p:nvPr>
        </p:nvSpPr>
        <p:spPr>
          <a:xfrm>
            <a:off x="4164588"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9" name="Text Placeholder 24">
            <a:extLst>
              <a:ext uri="{FF2B5EF4-FFF2-40B4-BE49-F238E27FC236}">
                <a16:creationId xmlns:a16="http://schemas.microsoft.com/office/drawing/2014/main" id="{C6A43708-1985-FDD9-E1F6-910B903A22FF}"/>
              </a:ext>
            </a:extLst>
          </p:cNvPr>
          <p:cNvSpPr>
            <a:spLocks noGrp="1"/>
          </p:cNvSpPr>
          <p:nvPr>
            <p:ph type="body" sz="quarter" idx="55" hasCustomPrompt="1"/>
          </p:nvPr>
        </p:nvSpPr>
        <p:spPr>
          <a:xfrm>
            <a:off x="7883705"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30" name="Text Placeholder 24">
            <a:extLst>
              <a:ext uri="{FF2B5EF4-FFF2-40B4-BE49-F238E27FC236}">
                <a16:creationId xmlns:a16="http://schemas.microsoft.com/office/drawing/2014/main" id="{86AF32CD-5B89-DE06-8FA3-DBBE1F4D554A}"/>
              </a:ext>
            </a:extLst>
          </p:cNvPr>
          <p:cNvSpPr>
            <a:spLocks noGrp="1"/>
          </p:cNvSpPr>
          <p:nvPr>
            <p:ph type="body" sz="quarter" idx="56" hasCustomPrompt="1"/>
          </p:nvPr>
        </p:nvSpPr>
        <p:spPr>
          <a:xfrm>
            <a:off x="7883705"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39" name="Text Placeholder 24">
            <a:extLst>
              <a:ext uri="{FF2B5EF4-FFF2-40B4-BE49-F238E27FC236}">
                <a16:creationId xmlns:a16="http://schemas.microsoft.com/office/drawing/2014/main" id="{3A457D0A-6CA9-DE46-24DD-D0A77F3784D0}"/>
              </a:ext>
            </a:extLst>
          </p:cNvPr>
          <p:cNvSpPr>
            <a:spLocks noGrp="1"/>
          </p:cNvSpPr>
          <p:nvPr>
            <p:ph type="body" sz="quarter" idx="57" hasCustomPrompt="1"/>
          </p:nvPr>
        </p:nvSpPr>
        <p:spPr>
          <a:xfrm>
            <a:off x="500600" y="5194644"/>
            <a:ext cx="10933804" cy="922228"/>
          </a:xfrm>
          <a:prstGeom prst="round1Rect">
            <a:avLst/>
          </a:prstGeom>
          <a:solidFill>
            <a:schemeClr val="tx1"/>
          </a:solidFill>
        </p:spPr>
        <p:txBody>
          <a:bodyPr lIns="180000" tIns="180000" rIns="180000" bIns="180000" anchor="t" anchorCtr="0"/>
          <a:lstStyle>
            <a:lvl1pPr marL="0" indent="0" algn="l">
              <a:buNone/>
              <a:defRPr sz="1400">
                <a:solidFill>
                  <a:schemeClr val="bg1"/>
                </a:solidFill>
              </a:defRPr>
            </a:lvl1pPr>
          </a:lstStyle>
          <a:p>
            <a:pPr lvl="0"/>
            <a:r>
              <a:rPr lang="en-GB" dirty="0"/>
              <a:t>Add copy here</a:t>
            </a:r>
          </a:p>
        </p:txBody>
      </p:sp>
    </p:spTree>
    <p:extLst>
      <p:ext uri="{BB962C8B-B14F-4D97-AF65-F5344CB8AC3E}">
        <p14:creationId xmlns:p14="http://schemas.microsoft.com/office/powerpoint/2010/main" val="96109063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corative Slide 9">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84207" y="1294280"/>
            <a:ext cx="10766703" cy="289311"/>
          </a:xfrm>
          <a:prstGeom prst="rect">
            <a:avLst/>
          </a:prstGeom>
        </p:spPr>
        <p:txBody>
          <a:bodyPr>
            <a:noAutofit/>
          </a:bodyPr>
          <a:lstStyle>
            <a:lvl1pPr marL="0" indent="0">
              <a:lnSpc>
                <a:spcPct val="110000"/>
              </a:lnSpc>
              <a:buFont typeface="Arial" panose="020B0604020202020204" pitchFamily="34" charset="0"/>
              <a:buNone/>
              <a:defRPr sz="14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2522632" y="5587619"/>
            <a:ext cx="9144574" cy="864796"/>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25"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484207" y="1747283"/>
            <a:ext cx="11182999" cy="1208455"/>
          </a:xfrm>
          <a:prstGeom prst="round1Rect">
            <a:avLst/>
          </a:prstGeom>
          <a:solidFill>
            <a:srgbClr val="FFE9FF"/>
          </a:solidFill>
        </p:spPr>
        <p:txBody>
          <a:bodyPr lIns="180000" tIns="180000" rIns="180000" bIns="180000" anchor="ctr" anchorCtr="0"/>
          <a:lstStyle>
            <a:lvl1pPr marL="0" indent="0" algn="l">
              <a:buNone/>
              <a:defRPr sz="1600" b="1">
                <a:solidFill>
                  <a:srgbClr val="060645"/>
                </a:solidFill>
              </a:defRPr>
            </a:lvl1pPr>
          </a:lstStyle>
          <a:p>
            <a:pPr lvl="0"/>
            <a:r>
              <a:rPr lang="en-GB" dirty="0"/>
              <a:t>Add copy here</a:t>
            </a:r>
          </a:p>
        </p:txBody>
      </p:sp>
      <p:sp>
        <p:nvSpPr>
          <p:cNvPr id="7" name="Text Placeholder 24">
            <a:extLst>
              <a:ext uri="{FF2B5EF4-FFF2-40B4-BE49-F238E27FC236}">
                <a16:creationId xmlns:a16="http://schemas.microsoft.com/office/drawing/2014/main" id="{7F465B7D-6A7A-74B3-C4E5-A748FADC306D}"/>
              </a:ext>
            </a:extLst>
          </p:cNvPr>
          <p:cNvSpPr>
            <a:spLocks noGrp="1"/>
          </p:cNvSpPr>
          <p:nvPr>
            <p:ph type="body" sz="quarter" idx="58" hasCustomPrompt="1"/>
          </p:nvPr>
        </p:nvSpPr>
        <p:spPr>
          <a:xfrm>
            <a:off x="484207" y="3020373"/>
            <a:ext cx="11182999" cy="1493132"/>
          </a:xfrm>
          <a:prstGeom prst="round1Rect">
            <a:avLst/>
          </a:prstGeom>
          <a:solidFill>
            <a:srgbClr val="BEFFE9"/>
          </a:solidFill>
        </p:spPr>
        <p:txBody>
          <a:bodyPr lIns="180000" tIns="180000" rIns="180000" bIns="180000" anchor="ctr" anchorCtr="0"/>
          <a:lstStyle>
            <a:lvl1pPr marL="0" indent="0" algn="l">
              <a:buNone/>
              <a:defRPr sz="1600" b="1">
                <a:solidFill>
                  <a:srgbClr val="060645"/>
                </a:solidFill>
              </a:defRPr>
            </a:lvl1pPr>
          </a:lstStyle>
          <a:p>
            <a:pPr lvl="0"/>
            <a:r>
              <a:rPr lang="en-GB" dirty="0"/>
              <a:t>Add copy here</a:t>
            </a:r>
          </a:p>
        </p:txBody>
      </p:sp>
      <p:sp>
        <p:nvSpPr>
          <p:cNvPr id="8" name="Text Placeholder 24">
            <a:extLst>
              <a:ext uri="{FF2B5EF4-FFF2-40B4-BE49-F238E27FC236}">
                <a16:creationId xmlns:a16="http://schemas.microsoft.com/office/drawing/2014/main" id="{10AA2081-05ED-A271-E2F0-9735ABB1E0FA}"/>
              </a:ext>
            </a:extLst>
          </p:cNvPr>
          <p:cNvSpPr>
            <a:spLocks noGrp="1"/>
          </p:cNvSpPr>
          <p:nvPr>
            <p:ph type="body" sz="quarter" idx="59" hasCustomPrompt="1"/>
          </p:nvPr>
        </p:nvSpPr>
        <p:spPr>
          <a:xfrm>
            <a:off x="484207" y="4591400"/>
            <a:ext cx="11182999" cy="888662"/>
          </a:xfrm>
          <a:prstGeom prst="round1Rect">
            <a:avLst/>
          </a:prstGeom>
          <a:solidFill>
            <a:srgbClr val="D9FBFE"/>
          </a:solidFill>
        </p:spPr>
        <p:txBody>
          <a:bodyPr lIns="180000" tIns="180000" rIns="180000" bIns="180000" anchor="ctr" anchorCtr="0"/>
          <a:lstStyle>
            <a:lvl1pPr marL="0" indent="0" algn="l">
              <a:buNone/>
              <a:defRPr sz="1600" b="1">
                <a:solidFill>
                  <a:srgbClr val="060645"/>
                </a:solidFill>
              </a:defRPr>
            </a:lvl1pPr>
          </a:lstStyle>
          <a:p>
            <a:pPr lvl="0"/>
            <a:r>
              <a:rPr lang="en-GB" dirty="0"/>
              <a:t>Add copy here</a:t>
            </a:r>
          </a:p>
        </p:txBody>
      </p:sp>
      <p:pic>
        <p:nvPicPr>
          <p:cNvPr id="9" name="Picture 8">
            <a:extLst>
              <a:ext uri="{FF2B5EF4-FFF2-40B4-BE49-F238E27FC236}">
                <a16:creationId xmlns:a16="http://schemas.microsoft.com/office/drawing/2014/main" id="{EF96E8C0-6CE2-5F11-067E-60F2E2E292B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32520619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AD909D53-8FC2-D492-C3F2-A0CA03919BAF}"/>
              </a:ext>
            </a:extLst>
          </p:cNvPr>
          <p:cNvSpPr>
            <a:spLocks noGrp="1"/>
          </p:cNvSpPr>
          <p:nvPr>
            <p:ph type="title" hasCustomPrompt="1"/>
          </p:nvPr>
        </p:nvSpPr>
        <p:spPr>
          <a:xfrm>
            <a:off x="340167" y="3124517"/>
            <a:ext cx="10287000" cy="765175"/>
          </a:xfrm>
          <a:prstGeom prst="rect">
            <a:avLst/>
          </a:prstGeom>
        </p:spPr>
        <p:txBody>
          <a:bodyPr/>
          <a:lstStyle>
            <a:lvl1pPr>
              <a:defRPr>
                <a:solidFill>
                  <a:schemeClr val="bg1"/>
                </a:solidFill>
              </a:defRPr>
            </a:lvl1pPr>
          </a:lstStyle>
          <a:p>
            <a:r>
              <a:rPr lang="en-GB" dirty="0"/>
              <a:t>Thank you</a:t>
            </a:r>
          </a:p>
        </p:txBody>
      </p:sp>
    </p:spTree>
    <p:extLst>
      <p:ext uri="{BB962C8B-B14F-4D97-AF65-F5344CB8AC3E}">
        <p14:creationId xmlns:p14="http://schemas.microsoft.com/office/powerpoint/2010/main" val="21612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 name="Title 1">
            <a:extLst>
              <a:ext uri="{FF2B5EF4-FFF2-40B4-BE49-F238E27FC236}">
                <a16:creationId xmlns:a16="http://schemas.microsoft.com/office/drawing/2014/main" id="{9F92E4CD-FC4E-B9F4-80F0-99F8531935C6}"/>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
        <p:nvSpPr>
          <p:cNvPr id="6" name="Picture Placeholder 14">
            <a:extLst>
              <a:ext uri="{FF2B5EF4-FFF2-40B4-BE49-F238E27FC236}">
                <a16:creationId xmlns:a16="http://schemas.microsoft.com/office/drawing/2014/main" id="{6742D016-491F-B042-2F7A-05187B946B38}"/>
              </a:ext>
            </a:extLst>
          </p:cNvPr>
          <p:cNvSpPr>
            <a:spLocks noGrp="1"/>
          </p:cNvSpPr>
          <p:nvPr>
            <p:ph type="pic" sz="quarter" idx="10"/>
          </p:nvPr>
        </p:nvSpPr>
        <p:spPr>
          <a:xfrm>
            <a:off x="6095998" y="0"/>
            <a:ext cx="6098726" cy="4870764"/>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dirty="0"/>
              <a:t>Click icon to add picture</a:t>
            </a:r>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A35A1B1F-E9B5-0308-817F-A5DDB75BAF7B}"/>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8" name="Picture Placeholder 14">
            <a:extLst>
              <a:ext uri="{FF2B5EF4-FFF2-40B4-BE49-F238E27FC236}">
                <a16:creationId xmlns:a16="http://schemas.microsoft.com/office/drawing/2014/main" id="{79A3FDC1-DA18-B647-8002-951F8A2778A7}"/>
              </a:ext>
              <a:ext uri="{C183D7F6-B498-43B3-948B-1728B52AA6E4}">
                <adec:decorative xmlns:adec="http://schemas.microsoft.com/office/drawing/2017/decorative" val="0"/>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dirty="0"/>
              <a:t>Click icon to add picture</a:t>
            </a:r>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CE062737-3DD8-2C03-9548-A3F92C55E228}"/>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dirty="0"/>
              <a:t>Click icon to add picture</a:t>
            </a:r>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2" name="Title 1">
            <a:extLst>
              <a:ext uri="{FF2B5EF4-FFF2-40B4-BE49-F238E27FC236}">
                <a16:creationId xmlns:a16="http://schemas.microsoft.com/office/drawing/2014/main" id="{020C7EF1-9970-B015-C009-F2B94D5A8DEB}"/>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1077441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F0EF5625-A3B1-5B0B-75CE-E0A4544DEDCA}"/>
              </a:ext>
            </a:extLst>
          </p:cNvPr>
          <p:cNvSpPr>
            <a:spLocks noGrp="1"/>
          </p:cNvSpPr>
          <p:nvPr>
            <p:ph type="title" hasCustomPrompt="1"/>
          </p:nvPr>
        </p:nvSpPr>
        <p:spPr>
          <a:xfrm>
            <a:off x="406510" y="559121"/>
            <a:ext cx="10774418"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a:extLst>
              <a:ext uri="{FF2B5EF4-FFF2-40B4-BE49-F238E27FC236}">
                <a16:creationId xmlns:a16="http://schemas.microsoft.com/office/drawing/2014/main" id="{E4D12D21-2F9E-2846-20E0-F0307CE0821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764A63B9-E5C3-372C-EF85-B42F055AEBFF}"/>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9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36" r:id="rId2"/>
    <p:sldLayoutId id="2147483831" r:id="rId3"/>
    <p:sldLayoutId id="2147483835" r:id="rId4"/>
    <p:sldLayoutId id="2147483836" r:id="rId5"/>
    <p:sldLayoutId id="2147483938" r:id="rId6"/>
    <p:sldLayoutId id="2147483937" r:id="rId7"/>
    <p:sldLayoutId id="2147483939" r:id="rId8"/>
    <p:sldLayoutId id="2147483839" r:id="rId9"/>
    <p:sldLayoutId id="2147483940" r:id="rId10"/>
    <p:sldLayoutId id="2147483935" r:id="rId11"/>
    <p:sldLayoutId id="2147483941" r:id="rId12"/>
    <p:sldLayoutId id="2147483842" r:id="rId13"/>
    <p:sldLayoutId id="2147483846" r:id="rId14"/>
    <p:sldLayoutId id="2147483943" r:id="rId15"/>
    <p:sldLayoutId id="21474839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674925"/>
      </p:ext>
    </p:extLst>
  </p:cSld>
  <p:clrMap bg1="lt1" tx1="dk1" bg2="lt2" tx2="dk2" accent1="accent1" accent2="accent2" accent3="accent3" accent4="accent4" accent5="accent5" accent6="accent6" hlink="hlink" folHlink="folHlink"/>
  <p:sldLayoutIdLst>
    <p:sldLayoutId id="2147483952" r:id="rId1"/>
    <p:sldLayoutId id="2147483954" r:id="rId2"/>
    <p:sldLayoutId id="2147483953" r:id="rId3"/>
    <p:sldLayoutId id="2147483951" r:id="rId4"/>
    <p:sldLayoutId id="2147483948" r:id="rId5"/>
    <p:sldLayoutId id="2147483949" r:id="rId6"/>
    <p:sldLayoutId id="2147483950" r:id="rId7"/>
    <p:sldLayoutId id="2147483955" r:id="rId8"/>
    <p:sldLayoutId id="21474839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hepi.ac.uk/wp-content/uploads/2026/03/HEPI-Report-199-Gen-AI-Survey-2026.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cholarship-exchange.open.ac.uk/articles/report/Student_and_Associate_lecturer_views_on_Gen_Ai/28574846"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7A94BC-BEFD-F999-9A2F-9BE26774D5A7}"/>
              </a:ext>
            </a:extLst>
          </p:cNvPr>
          <p:cNvSpPr>
            <a:spLocks noGrp="1"/>
          </p:cNvSpPr>
          <p:nvPr>
            <p:ph type="title"/>
          </p:nvPr>
        </p:nvSpPr>
        <p:spPr>
          <a:xfrm>
            <a:off x="408207" y="579437"/>
            <a:ext cx="10877744" cy="2589790"/>
          </a:xfrm>
        </p:spPr>
        <p:txBody>
          <a:bodyPr/>
          <a:lstStyle/>
          <a:p>
            <a:r>
              <a:rPr lang="en-GB" b="0" dirty="0"/>
              <a:t>Guiding students </a:t>
            </a:r>
            <a:br>
              <a:rPr lang="en-GB" b="0" dirty="0"/>
            </a:br>
            <a:r>
              <a:rPr lang="en-GB" b="0" dirty="0"/>
              <a:t>in the use of GenAI</a:t>
            </a:r>
            <a:endParaRPr lang="en-GB" dirty="0"/>
          </a:p>
        </p:txBody>
      </p:sp>
      <p:sp>
        <p:nvSpPr>
          <p:cNvPr id="11" name="Text Placeholder 10">
            <a:extLst>
              <a:ext uri="{FF2B5EF4-FFF2-40B4-BE49-F238E27FC236}">
                <a16:creationId xmlns:a16="http://schemas.microsoft.com/office/drawing/2014/main" id="{882843AF-6FFB-0F55-7CC1-257168A563EC}"/>
              </a:ext>
            </a:extLst>
          </p:cNvPr>
          <p:cNvSpPr>
            <a:spLocks noGrp="1"/>
          </p:cNvSpPr>
          <p:nvPr>
            <p:ph type="body" sz="quarter" idx="13"/>
          </p:nvPr>
        </p:nvSpPr>
        <p:spPr>
          <a:xfrm>
            <a:off x="408208" y="3673372"/>
            <a:ext cx="5557584" cy="347039"/>
          </a:xfrm>
        </p:spPr>
        <p:txBody>
          <a:bodyPr/>
          <a:lstStyle/>
          <a:p>
            <a:r>
              <a:rPr lang="en-GB" dirty="0"/>
              <a:t>Emma Steele, Carol Calvert, Alison Bromley and Ruth Neal	</a:t>
            </a:r>
          </a:p>
        </p:txBody>
      </p:sp>
      <p:sp>
        <p:nvSpPr>
          <p:cNvPr id="12" name="Text Placeholder 11">
            <a:extLst>
              <a:ext uri="{FF2B5EF4-FFF2-40B4-BE49-F238E27FC236}">
                <a16:creationId xmlns:a16="http://schemas.microsoft.com/office/drawing/2014/main" id="{5AF8DEDC-E50C-C1A0-D0BD-888D603E4A16}"/>
              </a:ext>
            </a:extLst>
          </p:cNvPr>
          <p:cNvSpPr>
            <a:spLocks noGrp="1"/>
          </p:cNvSpPr>
          <p:nvPr>
            <p:ph type="body" sz="quarter" idx="14"/>
          </p:nvPr>
        </p:nvSpPr>
        <p:spPr/>
        <p:txBody>
          <a:bodyPr/>
          <a:lstStyle/>
          <a:p>
            <a:r>
              <a:rPr lang="en-GB" dirty="0" err="1"/>
              <a:t>eSTEeM</a:t>
            </a:r>
            <a:r>
              <a:rPr lang="en-GB" dirty="0"/>
              <a:t> conference</a:t>
            </a:r>
          </a:p>
        </p:txBody>
      </p:sp>
      <p:sp>
        <p:nvSpPr>
          <p:cNvPr id="13" name="Text Placeholder 12">
            <a:extLst>
              <a:ext uri="{FF2B5EF4-FFF2-40B4-BE49-F238E27FC236}">
                <a16:creationId xmlns:a16="http://schemas.microsoft.com/office/drawing/2014/main" id="{8D465793-1E59-502B-F235-20F58D8A5D47}"/>
              </a:ext>
            </a:extLst>
          </p:cNvPr>
          <p:cNvSpPr>
            <a:spLocks noGrp="1"/>
          </p:cNvSpPr>
          <p:nvPr>
            <p:ph type="body" sz="quarter" idx="15"/>
          </p:nvPr>
        </p:nvSpPr>
        <p:spPr>
          <a:xfrm>
            <a:off x="408208" y="4871596"/>
            <a:ext cx="5557584" cy="347039"/>
          </a:xfrm>
        </p:spPr>
        <p:txBody>
          <a:bodyPr/>
          <a:lstStyle/>
          <a:p>
            <a:r>
              <a:rPr lang="en-GB" dirty="0"/>
              <a:t>30 April 2026</a:t>
            </a:r>
          </a:p>
        </p:txBody>
      </p:sp>
    </p:spTree>
    <p:extLst>
      <p:ext uri="{BB962C8B-B14F-4D97-AF65-F5344CB8AC3E}">
        <p14:creationId xmlns:p14="http://schemas.microsoft.com/office/powerpoint/2010/main" val="303282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EC301-3097-8298-939C-6CAAB597A45A}"/>
              </a:ext>
            </a:extLst>
          </p:cNvPr>
          <p:cNvSpPr>
            <a:spLocks noGrp="1"/>
          </p:cNvSpPr>
          <p:nvPr>
            <p:ph type="body" sz="quarter" idx="14"/>
          </p:nvPr>
        </p:nvSpPr>
        <p:spPr>
          <a:xfrm>
            <a:off x="562693" y="2056805"/>
            <a:ext cx="10179513" cy="496800"/>
          </a:xfrm>
        </p:spPr>
        <p:txBody>
          <a:bodyPr/>
          <a:lstStyle/>
          <a:p>
            <a:pPr marL="342900" indent="-342900">
              <a:buFont typeface="Arial" panose="020B0604020202020204" pitchFamily="34" charset="0"/>
              <a:buChar char="•"/>
            </a:pPr>
            <a:r>
              <a:rPr lang="en-GB" sz="2400" b="1" dirty="0"/>
              <a:t>Written guidance “How might Generative AI be helpful to me on M248?’ </a:t>
            </a:r>
            <a:r>
              <a:rPr lang="en-GB" sz="2400" dirty="0"/>
              <a:t>with module-specific examples of responsible use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Supporting students in tutorials </a:t>
            </a:r>
            <a:r>
              <a:rPr lang="en-GB" sz="2400" dirty="0"/>
              <a:t>– tutorial resources for ALs to use, including critical evaluation of GenAI output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TMA questions </a:t>
            </a:r>
            <a:r>
              <a:rPr lang="en-GB" sz="2400" dirty="0"/>
              <a:t>involving critical evaluation of GenAI output</a:t>
            </a:r>
          </a:p>
          <a:p>
            <a:endParaRPr lang="en-GB" sz="2400" dirty="0"/>
          </a:p>
          <a:p>
            <a:endParaRPr lang="en-GB" dirty="0"/>
          </a:p>
          <a:p>
            <a:endParaRPr lang="en-GB" dirty="0"/>
          </a:p>
        </p:txBody>
      </p:sp>
      <p:sp>
        <p:nvSpPr>
          <p:cNvPr id="3" name="Title 2">
            <a:extLst>
              <a:ext uri="{FF2B5EF4-FFF2-40B4-BE49-F238E27FC236}">
                <a16:creationId xmlns:a16="http://schemas.microsoft.com/office/drawing/2014/main" id="{A90FCC38-5C66-1E36-A602-1F112078A8C2}"/>
              </a:ext>
            </a:extLst>
          </p:cNvPr>
          <p:cNvSpPr>
            <a:spLocks noGrp="1"/>
          </p:cNvSpPr>
          <p:nvPr>
            <p:ph type="title"/>
          </p:nvPr>
        </p:nvSpPr>
        <p:spPr/>
        <p:txBody>
          <a:bodyPr/>
          <a:lstStyle/>
          <a:p>
            <a:r>
              <a:rPr lang="en-GB" dirty="0"/>
              <a:t>How do we support students in effective GenAI use on M248?</a:t>
            </a:r>
          </a:p>
        </p:txBody>
      </p:sp>
    </p:spTree>
    <p:extLst>
      <p:ext uri="{BB962C8B-B14F-4D97-AF65-F5344CB8AC3E}">
        <p14:creationId xmlns:p14="http://schemas.microsoft.com/office/powerpoint/2010/main" val="165590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1313-52F4-F1C8-D225-7B2F951CB7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1FB911-A404-91CE-B5DD-DBD8F662EE67}"/>
              </a:ext>
            </a:extLst>
          </p:cNvPr>
          <p:cNvSpPr>
            <a:spLocks noGrp="1"/>
          </p:cNvSpPr>
          <p:nvPr>
            <p:ph type="title"/>
          </p:nvPr>
        </p:nvSpPr>
        <p:spPr/>
        <p:txBody>
          <a:bodyPr/>
          <a:lstStyle/>
          <a:p>
            <a:r>
              <a:rPr lang="en-GB" dirty="0"/>
              <a:t>Questions and discussion</a:t>
            </a:r>
          </a:p>
        </p:txBody>
      </p:sp>
      <p:sp>
        <p:nvSpPr>
          <p:cNvPr id="9" name="Text Placeholder 16">
            <a:extLst>
              <a:ext uri="{FF2B5EF4-FFF2-40B4-BE49-F238E27FC236}">
                <a16:creationId xmlns:a16="http://schemas.microsoft.com/office/drawing/2014/main" id="{2B14C8E8-A498-67E0-624E-78B18FC6C8F4}"/>
              </a:ext>
            </a:extLst>
          </p:cNvPr>
          <p:cNvSpPr txBox="1">
            <a:spLocks/>
          </p:cNvSpPr>
          <p:nvPr/>
        </p:nvSpPr>
        <p:spPr>
          <a:xfrm>
            <a:off x="812185" y="1857015"/>
            <a:ext cx="9970162" cy="3512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p>
        </p:txBody>
      </p:sp>
      <p:sp>
        <p:nvSpPr>
          <p:cNvPr id="2" name="Text Placeholder 1">
            <a:extLst>
              <a:ext uri="{FF2B5EF4-FFF2-40B4-BE49-F238E27FC236}">
                <a16:creationId xmlns:a16="http://schemas.microsoft.com/office/drawing/2014/main" id="{F631B758-81F9-ED0D-7CBA-4F83FA6F9E90}"/>
              </a:ext>
            </a:extLst>
          </p:cNvPr>
          <p:cNvSpPr>
            <a:spLocks noGrp="1"/>
          </p:cNvSpPr>
          <p:nvPr>
            <p:ph type="body" sz="quarter" idx="14"/>
          </p:nvPr>
        </p:nvSpPr>
        <p:spPr>
          <a:xfrm>
            <a:off x="812185" y="2157013"/>
            <a:ext cx="10179513" cy="496800"/>
          </a:xfrm>
        </p:spPr>
        <p:txBody>
          <a:bodyPr/>
          <a:lstStyle/>
          <a:p>
            <a:r>
              <a:rPr lang="en-GB" sz="2400" dirty="0"/>
              <a:t>How can we encourage students to use AI to enhance their learning, rather than outsource their thinking?</a:t>
            </a:r>
          </a:p>
          <a:p>
            <a:endParaRPr lang="en-GB" sz="2400" dirty="0"/>
          </a:p>
          <a:p>
            <a:r>
              <a:rPr lang="en-GB" sz="2400" dirty="0"/>
              <a:t>Are there any types of AI use that students on your module could be actively encouraged to explore?</a:t>
            </a:r>
          </a:p>
          <a:p>
            <a:endParaRPr lang="en-GB" sz="2400" dirty="0"/>
          </a:p>
          <a:p>
            <a:endParaRPr lang="en-GB" sz="2400" dirty="0"/>
          </a:p>
          <a:p>
            <a:endParaRPr lang="en-GB" sz="2400" dirty="0"/>
          </a:p>
          <a:p>
            <a:endParaRPr lang="en-GB" dirty="0"/>
          </a:p>
          <a:p>
            <a:endParaRPr lang="en-GB" dirty="0"/>
          </a:p>
        </p:txBody>
      </p:sp>
    </p:spTree>
    <p:extLst>
      <p:ext uri="{BB962C8B-B14F-4D97-AF65-F5344CB8AC3E}">
        <p14:creationId xmlns:p14="http://schemas.microsoft.com/office/powerpoint/2010/main" val="323367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F581-1397-D473-F094-21761C058E5F}"/>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605384-E674-33FD-333F-46128BAC0F7C}"/>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noProof="0" dirty="0"/>
              <a:t>Guiding students in the use of GenAI</a:t>
            </a:r>
          </a:p>
        </p:txBody>
      </p:sp>
      <p:sp>
        <p:nvSpPr>
          <p:cNvPr id="3" name="Text Placeholder 8">
            <a:extLst>
              <a:ext uri="{FF2B5EF4-FFF2-40B4-BE49-F238E27FC236}">
                <a16:creationId xmlns:a16="http://schemas.microsoft.com/office/drawing/2014/main" id="{97A2A122-4EF1-FFFA-8D76-5B9C54400689}"/>
              </a:ext>
            </a:extLst>
          </p:cNvPr>
          <p:cNvSpPr txBox="1">
            <a:spLocks/>
          </p:cNvSpPr>
          <p:nvPr/>
        </p:nvSpPr>
        <p:spPr>
          <a:xfrm>
            <a:off x="679629" y="1215853"/>
            <a:ext cx="10179513" cy="4603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GB" dirty="0"/>
          </a:p>
        </p:txBody>
      </p:sp>
      <p:sp>
        <p:nvSpPr>
          <p:cNvPr id="9" name="Text Placeholder 8">
            <a:extLst>
              <a:ext uri="{FF2B5EF4-FFF2-40B4-BE49-F238E27FC236}">
                <a16:creationId xmlns:a16="http://schemas.microsoft.com/office/drawing/2014/main" id="{98EF2920-C558-AC57-D301-2CE2705BD4D8}"/>
              </a:ext>
            </a:extLst>
          </p:cNvPr>
          <p:cNvSpPr txBox="1">
            <a:spLocks/>
          </p:cNvSpPr>
          <p:nvPr/>
        </p:nvSpPr>
        <p:spPr>
          <a:xfrm>
            <a:off x="413915" y="1942860"/>
            <a:ext cx="10984770" cy="1574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285750" indent="-285750"/>
            <a:endParaRPr lang="en-GB" dirty="0"/>
          </a:p>
        </p:txBody>
      </p:sp>
      <p:sp>
        <p:nvSpPr>
          <p:cNvPr id="4" name="Text Placeholder 8">
            <a:extLst>
              <a:ext uri="{FF2B5EF4-FFF2-40B4-BE49-F238E27FC236}">
                <a16:creationId xmlns:a16="http://schemas.microsoft.com/office/drawing/2014/main" id="{4CC3981C-0705-ABD6-3E02-7A0E7E25EA15}"/>
              </a:ext>
            </a:extLst>
          </p:cNvPr>
          <p:cNvSpPr txBox="1">
            <a:spLocks/>
          </p:cNvSpPr>
          <p:nvPr/>
        </p:nvSpPr>
        <p:spPr>
          <a:xfrm>
            <a:off x="566315" y="2095260"/>
            <a:ext cx="10292827" cy="2149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dirty="0"/>
              <a:t>Why guide students in using GenAI?</a:t>
            </a:r>
          </a:p>
          <a:p>
            <a:pPr marL="514350" indent="-514350">
              <a:buFont typeface="+mj-lt"/>
              <a:buAutoNum type="arabicPeriod"/>
            </a:pPr>
            <a:r>
              <a:rPr lang="en-GB" dirty="0"/>
              <a:t>Student insights on using GenAI for study </a:t>
            </a:r>
          </a:p>
          <a:p>
            <a:pPr marL="514350" indent="-514350">
              <a:buFont typeface="+mj-lt"/>
              <a:buAutoNum type="arabicPeriod"/>
            </a:pPr>
            <a:r>
              <a:rPr lang="en-GB" dirty="0"/>
              <a:t>How students are supported in using GenAI on Category 2 module M248 – a few highlights</a:t>
            </a:r>
          </a:p>
          <a:p>
            <a:pPr marL="285750" indent="-285750"/>
            <a:endParaRPr lang="en-GB" dirty="0"/>
          </a:p>
        </p:txBody>
      </p:sp>
    </p:spTree>
    <p:extLst>
      <p:ext uri="{BB962C8B-B14F-4D97-AF65-F5344CB8AC3E}">
        <p14:creationId xmlns:p14="http://schemas.microsoft.com/office/powerpoint/2010/main" val="272167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67DD6-BC38-E7B7-8179-4C67BAE9FEF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F69DC0-D9D3-DD21-813F-CF5722CBC120}"/>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noProof="0" dirty="0"/>
              <a:t>Why guide students in using GenAI?	</a:t>
            </a:r>
          </a:p>
        </p:txBody>
      </p:sp>
      <p:sp>
        <p:nvSpPr>
          <p:cNvPr id="3" name="Text Placeholder 8">
            <a:extLst>
              <a:ext uri="{FF2B5EF4-FFF2-40B4-BE49-F238E27FC236}">
                <a16:creationId xmlns:a16="http://schemas.microsoft.com/office/drawing/2014/main" id="{F8255753-593F-B061-B67D-F48AA86F409B}"/>
              </a:ext>
            </a:extLst>
          </p:cNvPr>
          <p:cNvSpPr txBox="1">
            <a:spLocks/>
          </p:cNvSpPr>
          <p:nvPr/>
        </p:nvSpPr>
        <p:spPr>
          <a:xfrm>
            <a:off x="679629" y="1215853"/>
            <a:ext cx="10179513" cy="4603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GB" dirty="0"/>
          </a:p>
        </p:txBody>
      </p:sp>
      <p:sp>
        <p:nvSpPr>
          <p:cNvPr id="9" name="Text Placeholder 8">
            <a:extLst>
              <a:ext uri="{FF2B5EF4-FFF2-40B4-BE49-F238E27FC236}">
                <a16:creationId xmlns:a16="http://schemas.microsoft.com/office/drawing/2014/main" id="{2514B4A0-6D83-9D64-D3F0-1B6C41E6030F}"/>
              </a:ext>
            </a:extLst>
          </p:cNvPr>
          <p:cNvSpPr txBox="1">
            <a:spLocks/>
          </p:cNvSpPr>
          <p:nvPr/>
        </p:nvSpPr>
        <p:spPr>
          <a:xfrm>
            <a:off x="413915" y="1942860"/>
            <a:ext cx="10984770" cy="1574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94% of students said they use generative AI to help with assessed work (89% in 2025).</a:t>
            </a:r>
          </a:p>
          <a:p>
            <a:r>
              <a:rPr lang="en-GB" sz="2400" dirty="0"/>
              <a:t>OU students may be more conservative.  An international study found that 74% of M248 students used GenAI in their statistical studies.</a:t>
            </a:r>
          </a:p>
          <a:p>
            <a:r>
              <a:rPr lang="en-GB" sz="2400" dirty="0">
                <a:latin typeface="Poppins" panose="00000500000000000000" pitchFamily="2" charset="0"/>
              </a:rPr>
              <a:t>68% of students believe AI skills are essential, but fewer than half (48%) feel their teaching staff are helping them to develop these skills for their future careers. </a:t>
            </a:r>
          </a:p>
          <a:p>
            <a:endParaRPr lang="en-GB" dirty="0"/>
          </a:p>
          <a:p>
            <a:endParaRPr lang="en-GB" dirty="0"/>
          </a:p>
          <a:p>
            <a:pPr marL="285750" indent="-285750"/>
            <a:endParaRPr lang="en-GB" dirty="0"/>
          </a:p>
        </p:txBody>
      </p:sp>
      <p:pic>
        <p:nvPicPr>
          <p:cNvPr id="6" name="Picture 5" descr="A blue and white flag with text&#10;&#10;AI-generated content may be incorrect.">
            <a:extLst>
              <a:ext uri="{FF2B5EF4-FFF2-40B4-BE49-F238E27FC236}">
                <a16:creationId xmlns:a16="http://schemas.microsoft.com/office/drawing/2014/main" id="{ED164C51-8997-092B-AFC9-B88CD5D27F0A}"/>
              </a:ext>
            </a:extLst>
          </p:cNvPr>
          <p:cNvPicPr>
            <a:picLocks noChangeAspect="1"/>
          </p:cNvPicPr>
          <p:nvPr/>
        </p:nvPicPr>
        <p:blipFill>
          <a:blip r:embed="rId3"/>
          <a:stretch>
            <a:fillRect/>
          </a:stretch>
        </p:blipFill>
        <p:spPr>
          <a:xfrm>
            <a:off x="4129750" y="5785280"/>
            <a:ext cx="1473777" cy="923330"/>
          </a:xfrm>
          <a:prstGeom prst="rect">
            <a:avLst/>
          </a:prstGeom>
        </p:spPr>
      </p:pic>
      <p:grpSp>
        <p:nvGrpSpPr>
          <p:cNvPr id="12" name="Group 11">
            <a:extLst>
              <a:ext uri="{FF2B5EF4-FFF2-40B4-BE49-F238E27FC236}">
                <a16:creationId xmlns:a16="http://schemas.microsoft.com/office/drawing/2014/main" id="{D6C9C149-03DC-6A70-4B68-5342A36E6107}"/>
              </a:ext>
            </a:extLst>
          </p:cNvPr>
          <p:cNvGrpSpPr/>
          <p:nvPr/>
        </p:nvGrpSpPr>
        <p:grpSpPr>
          <a:xfrm>
            <a:off x="5603527" y="5073041"/>
            <a:ext cx="4154248" cy="1740186"/>
            <a:chOff x="5039873" y="1629807"/>
            <a:chExt cx="4998720" cy="1988636"/>
          </a:xfrm>
        </p:grpSpPr>
        <p:sp>
          <p:nvSpPr>
            <p:cNvPr id="7" name="Cloud 6">
              <a:extLst>
                <a:ext uri="{FF2B5EF4-FFF2-40B4-BE49-F238E27FC236}">
                  <a16:creationId xmlns:a16="http://schemas.microsoft.com/office/drawing/2014/main" id="{7122C24F-E0A0-9A87-29DC-3793A08DDD4D}"/>
                </a:ext>
              </a:extLst>
            </p:cNvPr>
            <p:cNvSpPr/>
            <p:nvPr/>
          </p:nvSpPr>
          <p:spPr>
            <a:xfrm>
              <a:off x="5039873" y="1629807"/>
              <a:ext cx="4998720" cy="1988636"/>
            </a:xfrm>
            <a:prstGeom prst="cloud">
              <a:avLst/>
            </a:prstGeom>
            <a:solidFill>
              <a:schemeClr val="accent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8321C546-2D78-68B1-8635-A339ACFCF1F9}"/>
                </a:ext>
              </a:extLst>
            </p:cNvPr>
            <p:cNvSpPr txBox="1"/>
            <p:nvPr/>
          </p:nvSpPr>
          <p:spPr>
            <a:xfrm>
              <a:off x="5681865" y="1886549"/>
              <a:ext cx="4160521" cy="12661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Third annual survey of just over 1,000 full time UK undergraduates</a:t>
              </a:r>
            </a:p>
          </p:txBody>
        </p:sp>
      </p:grpSp>
      <p:sp>
        <p:nvSpPr>
          <p:cNvPr id="11" name="TextBox 10">
            <a:extLst>
              <a:ext uri="{FF2B5EF4-FFF2-40B4-BE49-F238E27FC236}">
                <a16:creationId xmlns:a16="http://schemas.microsoft.com/office/drawing/2014/main" id="{75602445-1BCB-B7D2-287D-B5C8668BE647}"/>
              </a:ext>
            </a:extLst>
          </p:cNvPr>
          <p:cNvSpPr txBox="1"/>
          <p:nvPr/>
        </p:nvSpPr>
        <p:spPr>
          <a:xfrm>
            <a:off x="413915" y="5284378"/>
            <a:ext cx="6096000" cy="430887"/>
          </a:xfrm>
          <a:prstGeom prst="rect">
            <a:avLst/>
          </a:prstGeom>
          <a:noFill/>
        </p:spPr>
        <p:txBody>
          <a:bodyPr wrap="square">
            <a:spAutoFit/>
          </a:bodyPr>
          <a:lstStyle/>
          <a:p>
            <a:pPr marL="0" indent="0">
              <a:buNone/>
            </a:pPr>
            <a:r>
              <a:rPr lang="en-GB" sz="2200" dirty="0">
                <a:hlinkClick r:id="rId4"/>
              </a:rPr>
              <a:t>HEPI student Generative AI Survey 2026</a:t>
            </a:r>
            <a:endParaRPr lang="en-GB" sz="2200" dirty="0"/>
          </a:p>
        </p:txBody>
      </p:sp>
    </p:spTree>
    <p:extLst>
      <p:ext uri="{BB962C8B-B14F-4D97-AF65-F5344CB8AC3E}">
        <p14:creationId xmlns:p14="http://schemas.microsoft.com/office/powerpoint/2010/main" val="221838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B158F-9B79-CB52-DB78-83F5445109DA}"/>
              </a:ext>
            </a:extLst>
          </p:cNvPr>
          <p:cNvSpPr txBox="1"/>
          <p:nvPr/>
        </p:nvSpPr>
        <p:spPr>
          <a:xfrm>
            <a:off x="159327" y="230970"/>
            <a:ext cx="60858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Just  a couple  of positives to consider </a:t>
            </a:r>
          </a:p>
        </p:txBody>
      </p:sp>
      <p:sp>
        <p:nvSpPr>
          <p:cNvPr id="6" name="TextBox 5">
            <a:extLst>
              <a:ext uri="{FF2B5EF4-FFF2-40B4-BE49-F238E27FC236}">
                <a16:creationId xmlns:a16="http://schemas.microsoft.com/office/drawing/2014/main" id="{639273EA-FFFB-8233-A05B-503A8CE619D9}"/>
              </a:ext>
            </a:extLst>
          </p:cNvPr>
          <p:cNvSpPr txBox="1"/>
          <p:nvPr/>
        </p:nvSpPr>
        <p:spPr>
          <a:xfrm>
            <a:off x="9356944" y="4341395"/>
            <a:ext cx="2555309"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Scholarship </a:t>
            </a: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hlinkClick r:id="rId3"/>
              </a:rPr>
              <a:t>exchange:Item</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 - Student and Associate lecturer views on Gen AI - The Open University Scholarship Exchange - </a:t>
            </a:r>
            <a:r>
              <a:rPr kumimoji="0" lang="en-GB" sz="1800" b="0" i="0" u="none" strike="noStrike" kern="1200" cap="none" spc="0" normalizeH="0" baseline="0" noProof="0" dirty="0" err="1">
                <a:ln>
                  <a:noFill/>
                </a:ln>
                <a:solidFill>
                  <a:prstClr val="black"/>
                </a:solidFill>
                <a:effectLst/>
                <a:uLnTx/>
                <a:uFillTx/>
                <a:latin typeface="Aptos" panose="02110004020202020204"/>
                <a:ea typeface="+mn-ea"/>
                <a:cs typeface="+mn-cs"/>
                <a:hlinkClick r:id="rId3"/>
              </a:rPr>
              <a:t>Figshare</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 Placeholder 4">
            <a:extLst>
              <a:ext uri="{FF2B5EF4-FFF2-40B4-BE49-F238E27FC236}">
                <a16:creationId xmlns:a16="http://schemas.microsoft.com/office/drawing/2014/main" id="{2AB8A5D3-A67D-FC8C-86E4-3AC0995441DA}"/>
              </a:ext>
            </a:extLst>
          </p:cNvPr>
          <p:cNvSpPr>
            <a:spLocks noGrp="1"/>
          </p:cNvSpPr>
          <p:nvPr>
            <p:ph type="body" sz="quarter" idx="22"/>
          </p:nvPr>
        </p:nvSpPr>
        <p:spPr>
          <a:xfrm>
            <a:off x="900897" y="1275252"/>
            <a:ext cx="10179513" cy="496800"/>
          </a:xfrm>
        </p:spPr>
        <p:txBody>
          <a:bodyPr/>
          <a:lstStyle/>
          <a:p>
            <a:r>
              <a:rPr lang="en-GB" sz="2400" dirty="0"/>
              <a:t>Reduced anxiety and more confidence</a:t>
            </a:r>
          </a:p>
        </p:txBody>
      </p:sp>
      <p:sp>
        <p:nvSpPr>
          <p:cNvPr id="3" name="Title 2">
            <a:extLst>
              <a:ext uri="{FF2B5EF4-FFF2-40B4-BE49-F238E27FC236}">
                <a16:creationId xmlns:a16="http://schemas.microsoft.com/office/drawing/2014/main" id="{A49527B1-4FB9-C6F1-3465-4065A73B2730}"/>
              </a:ext>
            </a:extLst>
          </p:cNvPr>
          <p:cNvSpPr>
            <a:spLocks noGrp="1"/>
          </p:cNvSpPr>
          <p:nvPr>
            <p:ph type="title"/>
          </p:nvPr>
        </p:nvSpPr>
        <p:spPr/>
        <p:txBody>
          <a:bodyPr/>
          <a:lstStyle/>
          <a:p>
            <a:r>
              <a:rPr lang="en-GB" dirty="0"/>
              <a:t>Potential benefits of GenAI use</a:t>
            </a:r>
          </a:p>
        </p:txBody>
      </p:sp>
      <p:pic>
        <p:nvPicPr>
          <p:cNvPr id="7" name="Picture 6" descr="A graph of different colored bars&#10;&#10;AI-generated content may be incorrect.">
            <a:extLst>
              <a:ext uri="{FF2B5EF4-FFF2-40B4-BE49-F238E27FC236}">
                <a16:creationId xmlns:a16="http://schemas.microsoft.com/office/drawing/2014/main" id="{43A71F27-22DD-5196-129F-4DAFC9473213}"/>
              </a:ext>
            </a:extLst>
          </p:cNvPr>
          <p:cNvPicPr>
            <a:picLocks noChangeAspect="1"/>
          </p:cNvPicPr>
          <p:nvPr/>
        </p:nvPicPr>
        <p:blipFill>
          <a:blip r:embed="rId4"/>
          <a:stretch>
            <a:fillRect/>
          </a:stretch>
        </p:blipFill>
        <p:spPr>
          <a:xfrm>
            <a:off x="900897" y="1887823"/>
            <a:ext cx="8245218" cy="4279336"/>
          </a:xfrm>
          <a:prstGeom prst="rect">
            <a:avLst/>
          </a:prstGeom>
        </p:spPr>
      </p:pic>
      <p:sp>
        <p:nvSpPr>
          <p:cNvPr id="8" name="TextBox 7">
            <a:extLst>
              <a:ext uri="{FF2B5EF4-FFF2-40B4-BE49-F238E27FC236}">
                <a16:creationId xmlns:a16="http://schemas.microsoft.com/office/drawing/2014/main" id="{22F5BEC1-28C9-1403-BBC1-5F3BC3C5ABBB}"/>
              </a:ext>
            </a:extLst>
          </p:cNvPr>
          <p:cNvSpPr txBox="1"/>
          <p:nvPr/>
        </p:nvSpPr>
        <p:spPr>
          <a:xfrm>
            <a:off x="9356944" y="1479073"/>
            <a:ext cx="2430048" cy="2862322"/>
          </a:xfrm>
          <a:prstGeom prst="rect">
            <a:avLst/>
          </a:prstGeom>
          <a:noFill/>
        </p:spPr>
        <p:txBody>
          <a:bodyPr wrap="square" rtlCol="0">
            <a:spAutoFit/>
          </a:bodyPr>
          <a:lstStyle/>
          <a:p>
            <a:pPr lvl="0">
              <a:defRPr/>
            </a:pPr>
            <a:r>
              <a:rPr lang="en-GB" b="1" dirty="0">
                <a:latin typeface="Poppins" panose="00000500000000000000" pitchFamily="2" charset="0"/>
              </a:rPr>
              <a:t>Results from survey investigating students' perceptions and awareness of using Generative AI tools to support their learning of statistics. </a:t>
            </a:r>
            <a:endParaRPr lang="en-GB" dirty="0"/>
          </a:p>
        </p:txBody>
      </p:sp>
    </p:spTree>
    <p:extLst>
      <p:ext uri="{BB962C8B-B14F-4D97-AF65-F5344CB8AC3E}">
        <p14:creationId xmlns:p14="http://schemas.microsoft.com/office/powerpoint/2010/main" val="334404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C3898-41FF-7BFD-9336-1A2212F9E6C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05CA4D-7DF2-04CC-84C9-710A76910328}"/>
              </a:ext>
            </a:extLst>
          </p:cNvPr>
          <p:cNvSpPr txBox="1"/>
          <p:nvPr/>
        </p:nvSpPr>
        <p:spPr>
          <a:xfrm>
            <a:off x="159327" y="230970"/>
            <a:ext cx="60858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Just  a couple  of positives to consider </a:t>
            </a:r>
          </a:p>
        </p:txBody>
      </p:sp>
      <p:sp>
        <p:nvSpPr>
          <p:cNvPr id="5" name="Text Placeholder 4">
            <a:extLst>
              <a:ext uri="{FF2B5EF4-FFF2-40B4-BE49-F238E27FC236}">
                <a16:creationId xmlns:a16="http://schemas.microsoft.com/office/drawing/2014/main" id="{42D05CA7-95AA-6A83-E279-53A1BFC4CB81}"/>
              </a:ext>
            </a:extLst>
          </p:cNvPr>
          <p:cNvSpPr>
            <a:spLocks noGrp="1"/>
          </p:cNvSpPr>
          <p:nvPr>
            <p:ph type="body" sz="quarter" idx="22"/>
          </p:nvPr>
        </p:nvSpPr>
        <p:spPr>
          <a:xfrm>
            <a:off x="159327" y="1089649"/>
            <a:ext cx="1792199" cy="566074"/>
          </a:xfrm>
        </p:spPr>
        <p:txBody>
          <a:bodyPr/>
          <a:lstStyle/>
          <a:p>
            <a:r>
              <a:rPr lang="en-GB" sz="2400" dirty="0"/>
              <a:t>Increased retention</a:t>
            </a:r>
          </a:p>
        </p:txBody>
      </p:sp>
      <p:sp>
        <p:nvSpPr>
          <p:cNvPr id="3" name="Title 2">
            <a:extLst>
              <a:ext uri="{FF2B5EF4-FFF2-40B4-BE49-F238E27FC236}">
                <a16:creationId xmlns:a16="http://schemas.microsoft.com/office/drawing/2014/main" id="{9624B242-D588-E83E-40EC-BEA4973B903C}"/>
              </a:ext>
            </a:extLst>
          </p:cNvPr>
          <p:cNvSpPr>
            <a:spLocks noGrp="1"/>
          </p:cNvSpPr>
          <p:nvPr>
            <p:ph type="title"/>
          </p:nvPr>
        </p:nvSpPr>
        <p:spPr/>
        <p:txBody>
          <a:bodyPr/>
          <a:lstStyle/>
          <a:p>
            <a:r>
              <a:rPr lang="en-GB" dirty="0"/>
              <a:t>Potential benefits of GenAI use</a:t>
            </a:r>
          </a:p>
        </p:txBody>
      </p:sp>
      <p:pic>
        <p:nvPicPr>
          <p:cNvPr id="9" name="Picture 8" descr="A graph of a course&#10;&#10;AI-generated content may be incorrect.">
            <a:extLst>
              <a:ext uri="{FF2B5EF4-FFF2-40B4-BE49-F238E27FC236}">
                <a16:creationId xmlns:a16="http://schemas.microsoft.com/office/drawing/2014/main" id="{AB201032-E944-F0AA-3882-B1B1DF86AE68}"/>
              </a:ext>
            </a:extLst>
          </p:cNvPr>
          <p:cNvPicPr>
            <a:picLocks noChangeAspect="1"/>
          </p:cNvPicPr>
          <p:nvPr/>
        </p:nvPicPr>
        <p:blipFill>
          <a:blip r:embed="rId3"/>
          <a:stretch>
            <a:fillRect/>
          </a:stretch>
        </p:blipFill>
        <p:spPr>
          <a:xfrm>
            <a:off x="2658819" y="1191629"/>
            <a:ext cx="8196444" cy="4820864"/>
          </a:xfrm>
          <a:prstGeom prst="rect">
            <a:avLst/>
          </a:prstGeom>
        </p:spPr>
      </p:pic>
    </p:spTree>
    <p:extLst>
      <p:ext uri="{BB962C8B-B14F-4D97-AF65-F5344CB8AC3E}">
        <p14:creationId xmlns:p14="http://schemas.microsoft.com/office/powerpoint/2010/main" val="47158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0105-C859-0035-384A-37DBFCD9D2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485CB5-F9DE-1592-F648-754CD0158498}"/>
              </a:ext>
            </a:extLst>
          </p:cNvPr>
          <p:cNvSpPr>
            <a:spLocks noGrp="1"/>
          </p:cNvSpPr>
          <p:nvPr>
            <p:ph type="title"/>
          </p:nvPr>
        </p:nvSpPr>
        <p:spPr>
          <a:xfrm>
            <a:off x="413915" y="177274"/>
            <a:ext cx="10710942" cy="468640"/>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dirty="0"/>
              <a:t>How many students are using GenAI in assessment?</a:t>
            </a:r>
            <a:endParaRPr lang="en-GB" noProof="0" dirty="0"/>
          </a:p>
        </p:txBody>
      </p:sp>
      <p:sp>
        <p:nvSpPr>
          <p:cNvPr id="3" name="Text Placeholder 8">
            <a:extLst>
              <a:ext uri="{FF2B5EF4-FFF2-40B4-BE49-F238E27FC236}">
                <a16:creationId xmlns:a16="http://schemas.microsoft.com/office/drawing/2014/main" id="{A1204439-F104-3937-2167-F0ECF97B4E23}"/>
              </a:ext>
            </a:extLst>
          </p:cNvPr>
          <p:cNvSpPr txBox="1">
            <a:spLocks/>
          </p:cNvSpPr>
          <p:nvPr/>
        </p:nvSpPr>
        <p:spPr>
          <a:xfrm>
            <a:off x="679629" y="1215853"/>
            <a:ext cx="10179513" cy="46030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GB" dirty="0"/>
          </a:p>
        </p:txBody>
      </p:sp>
      <p:sp>
        <p:nvSpPr>
          <p:cNvPr id="6" name="TextBox 5">
            <a:extLst>
              <a:ext uri="{FF2B5EF4-FFF2-40B4-BE49-F238E27FC236}">
                <a16:creationId xmlns:a16="http://schemas.microsoft.com/office/drawing/2014/main" id="{19D12FF4-34B3-9FB2-A226-5765E8953742}"/>
              </a:ext>
            </a:extLst>
          </p:cNvPr>
          <p:cNvSpPr txBox="1"/>
          <p:nvPr/>
        </p:nvSpPr>
        <p:spPr>
          <a:xfrm>
            <a:off x="496167" y="1039091"/>
            <a:ext cx="10628690" cy="1200329"/>
          </a:xfrm>
          <a:prstGeom prst="rect">
            <a:avLst/>
          </a:prstGeom>
          <a:noFill/>
        </p:spPr>
        <p:txBody>
          <a:bodyPr wrap="square">
            <a:spAutoFit/>
          </a:bodyPr>
          <a:lstStyle/>
          <a:p>
            <a:r>
              <a:rPr lang="en-GB" sz="2400" dirty="0"/>
              <a:t>M248 (Analysing Data) is Category 2 (permits the use of GenAI) for the formative TMAs</a:t>
            </a:r>
          </a:p>
          <a:p>
            <a:r>
              <a:rPr lang="en-GB" sz="2400" dirty="0"/>
              <a:t>All students need to complete the following proforma with every TMA</a:t>
            </a:r>
          </a:p>
        </p:txBody>
      </p:sp>
      <p:pic>
        <p:nvPicPr>
          <p:cNvPr id="4" name="Picture 3">
            <a:extLst>
              <a:ext uri="{FF2B5EF4-FFF2-40B4-BE49-F238E27FC236}">
                <a16:creationId xmlns:a16="http://schemas.microsoft.com/office/drawing/2014/main" id="{45ECC982-B500-96B2-1462-C2A6729C31AB}"/>
              </a:ext>
            </a:extLst>
          </p:cNvPr>
          <p:cNvPicPr>
            <a:picLocks noChangeAspect="1"/>
          </p:cNvPicPr>
          <p:nvPr/>
        </p:nvPicPr>
        <p:blipFill>
          <a:blip r:embed="rId3"/>
          <a:stretch>
            <a:fillRect/>
          </a:stretch>
        </p:blipFill>
        <p:spPr>
          <a:xfrm>
            <a:off x="2938708" y="2416182"/>
            <a:ext cx="8053291" cy="4058603"/>
          </a:xfrm>
          <a:prstGeom prst="rect">
            <a:avLst/>
          </a:prstGeom>
          <a:ln>
            <a:solidFill>
              <a:schemeClr val="accent1"/>
            </a:solidFill>
          </a:ln>
        </p:spPr>
      </p:pic>
    </p:spTree>
    <p:extLst>
      <p:ext uri="{BB962C8B-B14F-4D97-AF65-F5344CB8AC3E}">
        <p14:creationId xmlns:p14="http://schemas.microsoft.com/office/powerpoint/2010/main" val="325218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50EAC-3340-4E98-657E-A5653F93A97C}"/>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E89EB3EB-DB1D-8C59-FAD5-786EBB11E76A}"/>
              </a:ext>
            </a:extLst>
          </p:cNvPr>
          <p:cNvSpPr>
            <a:spLocks noGrp="1"/>
          </p:cNvSpPr>
          <p:nvPr>
            <p:ph type="title"/>
          </p:nvPr>
        </p:nvSpPr>
        <p:spPr>
          <a:xfrm>
            <a:off x="413915" y="478973"/>
            <a:ext cx="4912997" cy="422727"/>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GB" noProof="0" dirty="0"/>
              <a:t>Use of GenAI in assessment on M248</a:t>
            </a:r>
          </a:p>
        </p:txBody>
      </p:sp>
      <p:sp>
        <p:nvSpPr>
          <p:cNvPr id="17" name="Text Placeholder 16">
            <a:extLst>
              <a:ext uri="{FF2B5EF4-FFF2-40B4-BE49-F238E27FC236}">
                <a16:creationId xmlns:a16="http://schemas.microsoft.com/office/drawing/2014/main" id="{46A71D10-AF67-E859-3E90-44E308A8FDD0}"/>
              </a:ext>
            </a:extLst>
          </p:cNvPr>
          <p:cNvSpPr>
            <a:spLocks noGrp="1"/>
          </p:cNvSpPr>
          <p:nvPr>
            <p:ph type="body" sz="quarter" idx="23"/>
          </p:nvPr>
        </p:nvSpPr>
        <p:spPr>
          <a:xfrm>
            <a:off x="413915" y="1506285"/>
            <a:ext cx="5476575" cy="3512524"/>
          </a:xfrm>
        </p:spPr>
        <p:txBody>
          <a:bodyPr/>
          <a:lstStyle/>
          <a:p>
            <a:pPr marL="0" indent="0">
              <a:buNone/>
            </a:pPr>
            <a:r>
              <a:rPr lang="en-GB" sz="2000" dirty="0"/>
              <a:t>The proforma gives information on how many students acknowledge use of GenAI in their TMAs</a:t>
            </a:r>
          </a:p>
          <a:p>
            <a:r>
              <a:rPr lang="en-GB" sz="2000" dirty="0"/>
              <a:t>In 24J TMA01, about </a:t>
            </a:r>
            <a:r>
              <a:rPr lang="en-GB" sz="2000" b="1" dirty="0"/>
              <a:t>25%</a:t>
            </a:r>
            <a:r>
              <a:rPr lang="en-GB" sz="2000" dirty="0"/>
              <a:t> of students acknowledged some use of GenAI</a:t>
            </a:r>
          </a:p>
          <a:p>
            <a:r>
              <a:rPr lang="en-GB" sz="2000" dirty="0"/>
              <a:t>Most recently: in 25J TMA04, </a:t>
            </a:r>
            <a:r>
              <a:rPr lang="en-GB" sz="2000" b="1" dirty="0"/>
              <a:t>50%</a:t>
            </a:r>
            <a:r>
              <a:rPr lang="en-GB" sz="2000" dirty="0"/>
              <a:t> of students acknowledged some use of GenAI</a:t>
            </a:r>
          </a:p>
          <a:p>
            <a:pPr lvl="1"/>
            <a:r>
              <a:rPr lang="en-GB" sz="2000" dirty="0"/>
              <a:t>48% are using it as a learning aid </a:t>
            </a:r>
          </a:p>
          <a:p>
            <a:pPr lvl="1"/>
            <a:r>
              <a:rPr lang="en-GB" sz="2000" dirty="0"/>
              <a:t>25% as a starting point</a:t>
            </a:r>
          </a:p>
          <a:p>
            <a:pPr lvl="1"/>
            <a:r>
              <a:rPr lang="en-GB" sz="2000" dirty="0"/>
              <a:t>27% to improve their own work</a:t>
            </a:r>
          </a:p>
          <a:p>
            <a:pPr marL="0" indent="0">
              <a:buNone/>
            </a:pPr>
            <a:endParaRPr lang="en-GB" sz="2000" dirty="0"/>
          </a:p>
        </p:txBody>
      </p:sp>
      <p:graphicFrame>
        <p:nvGraphicFramePr>
          <p:cNvPr id="5" name="Chart 4">
            <a:extLst>
              <a:ext uri="{FF2B5EF4-FFF2-40B4-BE49-F238E27FC236}">
                <a16:creationId xmlns:a16="http://schemas.microsoft.com/office/drawing/2014/main" id="{CDF645B1-4960-C0B4-C2D0-A8DFA19F5369}"/>
              </a:ext>
            </a:extLst>
          </p:cNvPr>
          <p:cNvGraphicFramePr>
            <a:graphicFrameLocks/>
          </p:cNvGraphicFramePr>
          <p:nvPr>
            <p:extLst>
              <p:ext uri="{D42A27DB-BD31-4B8C-83A1-F6EECF244321}">
                <p14:modId xmlns:p14="http://schemas.microsoft.com/office/powerpoint/2010/main" val="2969466788"/>
              </p:ext>
            </p:extLst>
          </p:nvPr>
        </p:nvGraphicFramePr>
        <p:xfrm>
          <a:off x="6301512" y="1353893"/>
          <a:ext cx="5751535" cy="3817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150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CAE93-047E-ECAD-71CA-16F087F273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BFAC6F-02F4-CF34-3AB8-1AFB356EE018}"/>
              </a:ext>
            </a:extLst>
          </p:cNvPr>
          <p:cNvSpPr>
            <a:spLocks noGrp="1"/>
          </p:cNvSpPr>
          <p:nvPr>
            <p:ph type="title"/>
          </p:nvPr>
        </p:nvSpPr>
        <p:spPr/>
        <p:txBody>
          <a:bodyPr/>
          <a:lstStyle/>
          <a:p>
            <a:pPr>
              <a:spcAft>
                <a:spcPts val="1200"/>
              </a:spcAft>
            </a:pPr>
            <a:r>
              <a:rPr lang="en-GB" dirty="0"/>
              <a:t>How are students using GenAI to enhance their learning?</a:t>
            </a:r>
            <a:endParaRPr lang="en-GB" sz="2000" dirty="0"/>
          </a:p>
        </p:txBody>
      </p:sp>
      <p:sp>
        <p:nvSpPr>
          <p:cNvPr id="12" name="TextBox 11">
            <a:extLst>
              <a:ext uri="{FF2B5EF4-FFF2-40B4-BE49-F238E27FC236}">
                <a16:creationId xmlns:a16="http://schemas.microsoft.com/office/drawing/2014/main" id="{D72C3910-FB6B-00D7-5A36-288FC87F1003}"/>
              </a:ext>
            </a:extLst>
          </p:cNvPr>
          <p:cNvSpPr txBox="1"/>
          <p:nvPr/>
        </p:nvSpPr>
        <p:spPr>
          <a:xfrm>
            <a:off x="6471505" y="478973"/>
            <a:ext cx="5394262" cy="4801314"/>
          </a:xfrm>
          <a:prstGeom prst="rect">
            <a:avLst/>
          </a:prstGeom>
          <a:noFill/>
        </p:spPr>
        <p:txBody>
          <a:bodyPr wrap="square" rtlCol="0">
            <a:spAutoFit/>
          </a:bodyPr>
          <a:lstStyle/>
          <a:p>
            <a:r>
              <a:rPr lang="en-GB" sz="2400" dirty="0">
                <a:solidFill>
                  <a:schemeClr val="bg1"/>
                </a:solidFill>
              </a:rPr>
              <a:t>“I use ChatGPT a lot. Actually, I didn't think I would. I was very surprised.</a:t>
            </a:r>
            <a:br>
              <a:rPr lang="en-GB" sz="2400" dirty="0">
                <a:solidFill>
                  <a:schemeClr val="bg1"/>
                </a:solidFill>
              </a:rPr>
            </a:br>
            <a:r>
              <a:rPr lang="en-GB" sz="2400" dirty="0">
                <a:solidFill>
                  <a:schemeClr val="bg1"/>
                </a:solidFill>
              </a:rPr>
              <a:t>I use it as a memory extension. I love a lot of the work that I'm doing and mention topics to it that I want to revise. I use it when I'm doing practise quizzes - sometimes the explanations aren't quite enough if I've got a question wrong, so I use it to break the thinking down.”</a:t>
            </a:r>
          </a:p>
          <a:p>
            <a:endParaRPr lang="en-GB" dirty="0"/>
          </a:p>
        </p:txBody>
      </p:sp>
      <p:sp>
        <p:nvSpPr>
          <p:cNvPr id="15" name="TextBox 14">
            <a:extLst>
              <a:ext uri="{FF2B5EF4-FFF2-40B4-BE49-F238E27FC236}">
                <a16:creationId xmlns:a16="http://schemas.microsoft.com/office/drawing/2014/main" id="{AA245AC5-6A99-15D5-D2A1-5E578D50ABC0}"/>
              </a:ext>
            </a:extLst>
          </p:cNvPr>
          <p:cNvSpPr txBox="1"/>
          <p:nvPr/>
        </p:nvSpPr>
        <p:spPr>
          <a:xfrm>
            <a:off x="6471505" y="5317198"/>
            <a:ext cx="4889602" cy="923330"/>
          </a:xfrm>
          <a:prstGeom prst="rect">
            <a:avLst/>
          </a:prstGeom>
          <a:noFill/>
        </p:spPr>
        <p:txBody>
          <a:bodyPr wrap="square">
            <a:spAutoFit/>
          </a:bodyPr>
          <a:lstStyle/>
          <a:p>
            <a:r>
              <a:rPr lang="en-GB" dirty="0">
                <a:solidFill>
                  <a:schemeClr val="bg1"/>
                </a:solidFill>
              </a:rPr>
              <a:t>M248 student participating in a focus group exploring attitudes to GenAI in learning</a:t>
            </a:r>
          </a:p>
        </p:txBody>
      </p:sp>
      <p:graphicFrame>
        <p:nvGraphicFramePr>
          <p:cNvPr id="6" name="Diagram 5">
            <a:extLst>
              <a:ext uri="{FF2B5EF4-FFF2-40B4-BE49-F238E27FC236}">
                <a16:creationId xmlns:a16="http://schemas.microsoft.com/office/drawing/2014/main" id="{A103E9DD-2671-9612-3CCE-3EE54560EEC6}"/>
              </a:ext>
            </a:extLst>
          </p:cNvPr>
          <p:cNvGraphicFramePr/>
          <p:nvPr>
            <p:extLst>
              <p:ext uri="{D42A27DB-BD31-4B8C-83A1-F6EECF244321}">
                <p14:modId xmlns:p14="http://schemas.microsoft.com/office/powerpoint/2010/main" val="2374716788"/>
              </p:ext>
            </p:extLst>
          </p:nvPr>
        </p:nvGraphicFramePr>
        <p:xfrm>
          <a:off x="980509" y="1917700"/>
          <a:ext cx="3528861" cy="2604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3AD11634-F255-FA14-8728-3CEFD5E488E2}"/>
              </a:ext>
            </a:extLst>
          </p:cNvPr>
          <p:cNvSpPr txBox="1"/>
          <p:nvPr/>
        </p:nvSpPr>
        <p:spPr>
          <a:xfrm>
            <a:off x="977030" y="4787844"/>
            <a:ext cx="4743466" cy="984885"/>
          </a:xfrm>
          <a:prstGeom prst="rect">
            <a:avLst/>
          </a:prstGeom>
          <a:noFill/>
        </p:spPr>
        <p:txBody>
          <a:bodyPr wrap="square" rtlCol="0">
            <a:spAutoFit/>
          </a:bodyPr>
          <a:lstStyle/>
          <a:p>
            <a:r>
              <a:rPr lang="en-GB" sz="2000" dirty="0"/>
              <a:t>… but there is a risk is that GenAI becomes a nuisance or distraction</a:t>
            </a:r>
          </a:p>
          <a:p>
            <a:endParaRPr lang="en-GB" dirty="0"/>
          </a:p>
        </p:txBody>
      </p:sp>
    </p:spTree>
    <p:extLst>
      <p:ext uri="{BB962C8B-B14F-4D97-AF65-F5344CB8AC3E}">
        <p14:creationId xmlns:p14="http://schemas.microsoft.com/office/powerpoint/2010/main" val="145113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9B6DA-BA58-9405-A06B-CD7F3AF642CC}"/>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676BC27-4FF9-631C-0DE9-8FEDF860A611}"/>
              </a:ext>
            </a:extLst>
          </p:cNvPr>
          <p:cNvGraphicFramePr/>
          <p:nvPr>
            <p:extLst>
              <p:ext uri="{D42A27DB-BD31-4B8C-83A1-F6EECF244321}">
                <p14:modId xmlns:p14="http://schemas.microsoft.com/office/powerpoint/2010/main" val="2240778431"/>
              </p:ext>
            </p:extLst>
          </p:nvPr>
        </p:nvGraphicFramePr>
        <p:xfrm>
          <a:off x="3327218" y="1777952"/>
          <a:ext cx="8321987" cy="502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6EBC2C7F-D40D-0ABF-AFDD-2BC1D6C78452}"/>
              </a:ext>
            </a:extLst>
          </p:cNvPr>
          <p:cNvSpPr>
            <a:spLocks noGrp="1"/>
          </p:cNvSpPr>
          <p:nvPr>
            <p:ph type="title"/>
          </p:nvPr>
        </p:nvSpPr>
        <p:spPr/>
        <p:txBody>
          <a:bodyPr/>
          <a:lstStyle/>
          <a:p>
            <a:r>
              <a:rPr lang="en-GB" dirty="0"/>
              <a:t>How are students using GenAI to enhance their learning?</a:t>
            </a:r>
          </a:p>
        </p:txBody>
      </p:sp>
      <p:sp>
        <p:nvSpPr>
          <p:cNvPr id="6" name="TextBox 5">
            <a:extLst>
              <a:ext uri="{FF2B5EF4-FFF2-40B4-BE49-F238E27FC236}">
                <a16:creationId xmlns:a16="http://schemas.microsoft.com/office/drawing/2014/main" id="{CEC3C086-4EBE-3F61-D586-FF6CBDBB964D}"/>
              </a:ext>
            </a:extLst>
          </p:cNvPr>
          <p:cNvSpPr txBox="1"/>
          <p:nvPr/>
        </p:nvSpPr>
        <p:spPr>
          <a:xfrm>
            <a:off x="163285" y="1777952"/>
            <a:ext cx="3055903" cy="1938992"/>
          </a:xfrm>
          <a:prstGeom prst="rect">
            <a:avLst/>
          </a:prstGeom>
          <a:solidFill>
            <a:schemeClr val="bg2">
              <a:lumMod val="90000"/>
            </a:schemeClr>
          </a:solidFill>
        </p:spPr>
        <p:txBody>
          <a:bodyPr wrap="square" rtlCol="0">
            <a:spAutoFit/>
          </a:bodyPr>
          <a:lstStyle/>
          <a:p>
            <a:r>
              <a:rPr lang="en-GB" sz="2400" dirty="0"/>
              <a:t>Feedback from one maths student who attended the focus group.</a:t>
            </a:r>
          </a:p>
        </p:txBody>
      </p:sp>
    </p:spTree>
    <p:extLst>
      <p:ext uri="{BB962C8B-B14F-4D97-AF65-F5344CB8AC3E}">
        <p14:creationId xmlns:p14="http://schemas.microsoft.com/office/powerpoint/2010/main" val="1321250541"/>
      </p:ext>
    </p:extLst>
  </p:cSld>
  <p:clrMapOvr>
    <a:masterClrMapping/>
  </p:clrMapOvr>
</p:sld>
</file>

<file path=ppt/theme/theme1.xml><?xml version="1.0" encoding="utf-8"?>
<a:theme xmlns:a="http://schemas.openxmlformats.org/drawingml/2006/main" name="Cov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Section Head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3.xml><?xml version="1.0" encoding="utf-8"?>
<a:theme xmlns:a="http://schemas.openxmlformats.org/drawingml/2006/main" name="Contents Slide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4.xml><?xml version="1.0" encoding="utf-8"?>
<a:theme xmlns:a="http://schemas.openxmlformats.org/drawingml/2006/main" name="Slide Option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1C46C0"/>
      </a:hlink>
      <a:folHlink>
        <a:srgbClr val="1C46C0"/>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Decorative Slide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pen University">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End Slide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366ac4-c030-4543-8cc8-88329e81ec50" xsi:nil="true"/>
    <lcf76f155ced4ddcb4097134ff3c332f xmlns="a4bbcd8a-0e99-45ba-ba54-c1f6b28a9aa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F17B1AA24CF543973AFCAC153439DF" ma:contentTypeVersion="18" ma:contentTypeDescription="Create a new document." ma:contentTypeScope="" ma:versionID="c03c9fa98e845986f01e003ebda22531">
  <xsd:schema xmlns:xsd="http://www.w3.org/2001/XMLSchema" xmlns:xs="http://www.w3.org/2001/XMLSchema" xmlns:p="http://schemas.microsoft.com/office/2006/metadata/properties" xmlns:ns2="a4bbcd8a-0e99-45ba-ba54-c1f6b28a9aac" xmlns:ns3="37366ac4-c030-4543-8cc8-88329e81ec50" targetNamespace="http://schemas.microsoft.com/office/2006/metadata/properties" ma:root="true" ma:fieldsID="2bd3fc2952cbb7d483c26cb687e2d9e9" ns2:_="" ns3:_="">
    <xsd:import namespace="a4bbcd8a-0e99-45ba-ba54-c1f6b28a9aac"/>
    <xsd:import namespace="37366ac4-c030-4543-8cc8-88329e81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d8a-0e99-45ba-ba54-c1f6b28a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e53c53-e7a2-4fd5-8715-7117250746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66ac4-c030-4543-8cc8-88329e81ec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d6ba8-e056-469a-98c0-4dfdbb6e31b8}" ma:internalName="TaxCatchAll" ma:showField="CatchAllData" ma:web="37366ac4-c030-4543-8cc8-88329e81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F123D-72E4-47AA-AF87-050EE8541186}">
  <ds:schemaRefs>
    <ds:schemaRef ds:uri="37366ac4-c030-4543-8cc8-88329e81ec50"/>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4bbcd8a-0e99-45ba-ba54-c1f6b28a9aac"/>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AF7A3481-2CCD-482F-A398-44862BA70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bcd8a-0e99-45ba-ba54-c1f6b28a9aac"/>
    <ds:schemaRef ds:uri="37366ac4-c030-4543-8cc8-88329e81e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8911</TotalTime>
  <Words>3268</Words>
  <Application>Microsoft Office PowerPoint</Application>
  <PresentationFormat>Widescreen</PresentationFormat>
  <Paragraphs>204</Paragraphs>
  <Slides>12</Slides>
  <Notes>12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12</vt:i4>
      </vt:variant>
    </vt:vector>
  </HeadingPairs>
  <TitlesOfParts>
    <vt:vector size="22" baseType="lpstr">
      <vt:lpstr>Aptos</vt:lpstr>
      <vt:lpstr>Arial</vt:lpstr>
      <vt:lpstr>Poppins</vt:lpstr>
      <vt:lpstr>Poppins SemiBold</vt:lpstr>
      <vt:lpstr>Covers</vt:lpstr>
      <vt:lpstr>Section Headers</vt:lpstr>
      <vt:lpstr>Contents Slides</vt:lpstr>
      <vt:lpstr>Slide Options</vt:lpstr>
      <vt:lpstr>Decorative Slides</vt:lpstr>
      <vt:lpstr>End Slides</vt:lpstr>
      <vt:lpstr>Guiding students  in the use of GenAI</vt:lpstr>
      <vt:lpstr>Guiding students in the use of GenAI</vt:lpstr>
      <vt:lpstr>Why guide students in using GenAI? </vt:lpstr>
      <vt:lpstr>Potential benefits of GenAI use</vt:lpstr>
      <vt:lpstr>Potential benefits of GenAI use</vt:lpstr>
      <vt:lpstr>How many students are using GenAI in assessment?</vt:lpstr>
      <vt:lpstr>Use of GenAI in assessment on M248</vt:lpstr>
      <vt:lpstr>How are students using GenAI to enhance their learning?</vt:lpstr>
      <vt:lpstr>How are students using GenAI to enhance their learning?</vt:lpstr>
      <vt:lpstr>How do we support students in effective GenAI use on M248?</vt:lpstr>
      <vt:lpstr>Questions and discussion</vt:lpstr>
      <vt:lpstr>Thank you</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192</cp:revision>
  <dcterms:created xsi:type="dcterms:W3CDTF">2022-10-21T14:33:01Z</dcterms:created>
  <dcterms:modified xsi:type="dcterms:W3CDTF">2026-04-29T07:57:56Z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0x0101002CF17B1AA24CF543973AFCAC153439DF</vt:lpwstr>
  </property>
  <property fmtid="{D5CDD505-2E9C-101B-9397-08002B2CF9AE}" pid="3" name="MediaServiceImageTags">
    <vt:lpwstr/>
  </property>
</Properties>
</file>