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863" r:id="rId5"/>
    <p:sldMasterId id="2147483771" r:id="rId6"/>
    <p:sldMasterId id="2147483817" r:id="rId7"/>
    <p:sldMasterId id="2147483945" r:id="rId8"/>
    <p:sldMasterId id="2147483927" r:id="rId9"/>
  </p:sldMasterIdLst>
  <p:notesMasterIdLst>
    <p:notesMasterId r:id="rId35"/>
  </p:notesMasterIdLst>
  <p:handoutMasterIdLst>
    <p:handoutMasterId r:id="rId36"/>
  </p:handoutMasterIdLst>
  <p:sldIdLst>
    <p:sldId id="361" r:id="rId10"/>
    <p:sldId id="338" r:id="rId11"/>
    <p:sldId id="380" r:id="rId12"/>
    <p:sldId id="381" r:id="rId13"/>
    <p:sldId id="382" r:id="rId14"/>
    <p:sldId id="385" r:id="rId15"/>
    <p:sldId id="384" r:id="rId16"/>
    <p:sldId id="383" r:id="rId17"/>
    <p:sldId id="396" r:id="rId18"/>
    <p:sldId id="386" r:id="rId19"/>
    <p:sldId id="398" r:id="rId20"/>
    <p:sldId id="388" r:id="rId21"/>
    <p:sldId id="387" r:id="rId22"/>
    <p:sldId id="397" r:id="rId23"/>
    <p:sldId id="400" r:id="rId24"/>
    <p:sldId id="390" r:id="rId25"/>
    <p:sldId id="395" r:id="rId26"/>
    <p:sldId id="394" r:id="rId27"/>
    <p:sldId id="393" r:id="rId28"/>
    <p:sldId id="401" r:id="rId29"/>
    <p:sldId id="402" r:id="rId30"/>
    <p:sldId id="304" r:id="rId31"/>
    <p:sldId id="403" r:id="rId32"/>
    <p:sldId id="392" r:id="rId33"/>
    <p:sldId id="3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0A8B12-7304-E66A-CA51-B9A435D633FF}" name="Aitch.King" initials="ALK" userId="Aitch.King" providerId="None"/>
  <p188:author id="{B792C21D-9C31-DAEC-E611-E76D7525B8BA}" name="Hannah.King" initials="H" userId="S::hlk63@open.ac.uk::a66496f2-2df4-4361-8801-89f9e25bfccb" providerId="AD"/>
  <p188:author id="{58C68642-5EA5-6BE7-20F6-0F2908DFF0ED}" name="Carl Prosser" initials="CP" userId="S::carl.prosser@matrix.co.uk::cac7eb50-d4ca-465c-839e-1c6611e3681d" providerId="AD"/>
  <p188:author id="{8443ED59-20C7-4FDF-8DCA-8A14D1AA1C8C}" name="Microsoft Office User" initials="MOU" userId="Microsoft Office User" providerId="None"/>
  <p188:author id="{DC4C6F5F-4A02-7D41-115C-B0F3655BA852}" name="Lorraine Mcdonald" initials="" userId="S::lorraine.mcdonald@matrix.co.uk::bf96d333-f53a-4144-811e-704e583caf66" providerId="AD"/>
  <p188:author id="{50C7A7AB-FA05-4A2E-B129-1A60DFF9C804}" name="James A" initials="JA" userId="eb054e5cfc4c503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D2D"/>
    <a:srgbClr val="9B59D0"/>
    <a:srgbClr val="060645"/>
    <a:srgbClr val="FFFFFF"/>
    <a:srgbClr val="FFF433"/>
    <a:srgbClr val="A30262"/>
    <a:srgbClr val="D362A4"/>
    <a:srgbClr val="FF9A56"/>
    <a:srgbClr val="D52D00"/>
    <a:srgbClr val="770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61F864-6F0B-4646-9715-7B28D4416F7A}" v="10" dt="2026-04-20T10:40:48.5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32" autoAdjust="0"/>
    <p:restoredTop sz="70065" autoAdjust="0"/>
  </p:normalViewPr>
  <p:slideViewPr>
    <p:cSldViewPr snapToGrid="0">
      <p:cViewPr varScale="1">
        <p:scale>
          <a:sx n="58" d="100"/>
          <a:sy n="58" d="100"/>
        </p:scale>
        <p:origin x="1286" y="43"/>
      </p:cViewPr>
      <p:guideLst>
        <p:guide orient="horz" pos="2160"/>
        <p:guide pos="3840"/>
      </p:guideLst>
    </p:cSldViewPr>
  </p:slideViewPr>
  <p:outlineViewPr>
    <p:cViewPr>
      <p:scale>
        <a:sx n="33" d="100"/>
        <a:sy n="33" d="100"/>
      </p:scale>
      <p:origin x="0" y="-2310"/>
    </p:cViewPr>
  </p:outlineViewPr>
  <p:notesTextViewPr>
    <p:cViewPr>
      <p:scale>
        <a:sx n="1" d="1"/>
        <a:sy n="1" d="1"/>
      </p:scale>
      <p:origin x="0" y="0"/>
    </p:cViewPr>
  </p:notesTextViewPr>
  <p:notesViewPr>
    <p:cSldViewPr snapToGrid="0">
      <p:cViewPr>
        <p:scale>
          <a:sx n="1" d="2"/>
          <a:sy n="1" d="2"/>
        </p:scale>
        <p:origin x="4632" y="10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Poppins" panose="00000500000000000000" pitchFamily="2" charset="0"/>
            </a:endParaRPr>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latin typeface="Poppins" panose="00000500000000000000" pitchFamily="2" charset="0"/>
              </a:rPr>
              <a:t>30/04/2026</a:t>
            </a:fld>
            <a:endParaRPr lang="en-GB">
              <a:latin typeface="Poppins" panose="00000500000000000000" pitchFamily="2" charset="0"/>
            </a:endParaRPr>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Poppins" panose="00000500000000000000" pitchFamily="2" charset="0"/>
            </a:endParaRPr>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latin typeface="Poppins" panose="00000500000000000000" pitchFamily="2" charset="0"/>
              </a:rPr>
              <a:t>‹#›</a:t>
            </a:fld>
            <a:endParaRPr lang="en-GB">
              <a:latin typeface="Poppins" panose="00000500000000000000" pitchFamily="2" charset="0"/>
            </a:endParaRPr>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anose="00000500000000000000" pitchFamily="2" charset="0"/>
              </a:defRPr>
            </a:lvl1pPr>
          </a:lstStyle>
          <a:p>
            <a:fld id="{816C2FE4-2A89-2C48-B077-AF8EE4693F31}" type="datetimeFigureOut">
              <a:rPr lang="en-US" smtClean="0"/>
              <a:pPr/>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anose="00000500000000000000" pitchFamily="2" charset="0"/>
              </a:defRPr>
            </a:lvl1pPr>
          </a:lstStyle>
          <a:p>
            <a:fld id="{8CCD80B4-3417-B74B-BDCD-C7836226A258}" type="slidenum">
              <a:rPr lang="en-US" smtClean="0"/>
              <a:pPr/>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Poppins" panose="00000500000000000000" pitchFamily="2" charset="0"/>
                <a:ea typeface="+mn-ea"/>
                <a:cs typeface="+mn-cs"/>
              </a:rPr>
              <a:t>Hi everyone, thanks for coming to our talk on our Esteem scholarship and learning research. We are going to discuss the rationale of our project with a bit of background and then talk about what our findings are and what it means in the context of higher education.</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a:t>
            </a:fld>
            <a:endParaRPr lang="en-US"/>
          </a:p>
        </p:txBody>
      </p:sp>
    </p:spTree>
    <p:extLst>
      <p:ext uri="{BB962C8B-B14F-4D97-AF65-F5344CB8AC3E}">
        <p14:creationId xmlns:p14="http://schemas.microsoft.com/office/powerpoint/2010/main" val="376157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We found LGBTQ+ students have a 55% lower chance of getting a good degree classification than their non-LGBTQ+ peers, independent of intersecting traits. </a:t>
            </a:r>
          </a:p>
          <a:p>
            <a:r>
              <a:rPr lang="en-GB" sz="1200" kern="1200" dirty="0">
                <a:solidFill>
                  <a:schemeClr val="tx1"/>
                </a:solidFill>
                <a:effectLst/>
                <a:latin typeface="Poppins" panose="00000500000000000000" pitchFamily="2" charset="0"/>
                <a:ea typeface="+mn-ea"/>
                <a:cs typeface="+mn-cs"/>
              </a:rPr>
              <a:t>This contrasts with the descriptive data that may imply otherwise for some subgroups, and suggests the aggregate impact of intersecting disadvantages likely suppresses academic outcomes across the LGBTQ+ cohort.</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10</a:t>
            </a:fld>
            <a:endParaRPr lang="en-US"/>
          </a:p>
        </p:txBody>
      </p:sp>
    </p:spTree>
    <p:extLst>
      <p:ext uri="{BB962C8B-B14F-4D97-AF65-F5344CB8AC3E}">
        <p14:creationId xmlns:p14="http://schemas.microsoft.com/office/powerpoint/2010/main" val="706101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In context, these model findings mean that: </a:t>
            </a:r>
          </a:p>
          <a:p>
            <a:pPr lvl="0"/>
            <a:r>
              <a:rPr lang="en-GB" sz="1200" kern="1200" dirty="0">
                <a:solidFill>
                  <a:schemeClr val="tx1"/>
                </a:solidFill>
                <a:effectLst/>
                <a:latin typeface="Poppins" panose="00000500000000000000" pitchFamily="2" charset="0"/>
                <a:ea typeface="+mn-ea"/>
                <a:cs typeface="+mn-cs"/>
              </a:rPr>
              <a:t>LGBTQ+ students are significantly less likely to achieve a higher degree classification compared to non-LGBTQ+ students, with about 50% lower odds.</a:t>
            </a:r>
          </a:p>
          <a:p>
            <a:pPr lvl="0"/>
            <a:r>
              <a:rPr lang="en-GB" sz="1200" kern="1200" dirty="0">
                <a:solidFill>
                  <a:schemeClr val="tx1"/>
                </a:solidFill>
                <a:effectLst/>
                <a:latin typeface="Poppins" panose="00000500000000000000" pitchFamily="2" charset="0"/>
                <a:ea typeface="+mn-ea"/>
                <a:cs typeface="+mn-cs"/>
              </a:rPr>
              <a:t>This means that if a non-LGBTQ+ student has a 70% chance of getting a good degree, an equivalent LGBTQ+ student would have about a 50% chance. </a:t>
            </a:r>
          </a:p>
          <a:p>
            <a:pPr lvl="0"/>
            <a:r>
              <a:rPr lang="en-GB" sz="1200" kern="1200" dirty="0">
                <a:solidFill>
                  <a:schemeClr val="tx1"/>
                </a:solidFill>
                <a:effectLst/>
                <a:latin typeface="Poppins" panose="00000500000000000000" pitchFamily="2" charset="0"/>
                <a:ea typeface="+mn-ea"/>
                <a:cs typeface="+mn-cs"/>
              </a:rPr>
              <a:t>This also means that LGBTQ+ students always start with lower odds, so they are disadvantaged from the outset.</a:t>
            </a:r>
          </a:p>
          <a:p>
            <a:pPr lvl="0"/>
            <a:r>
              <a:rPr lang="en-GB" sz="1200" kern="1200" dirty="0">
                <a:solidFill>
                  <a:schemeClr val="tx1"/>
                </a:solidFill>
                <a:effectLst/>
                <a:latin typeface="Poppins" panose="00000500000000000000" pitchFamily="2" charset="0"/>
                <a:ea typeface="+mn-ea"/>
                <a:cs typeface="+mn-cs"/>
              </a:rPr>
              <a:t>More deprived students have a significantly lower odds ratio, meaning they start from an even lower point than LGBTQ+ students. </a:t>
            </a:r>
          </a:p>
          <a:p>
            <a:pPr lvl="0"/>
            <a:r>
              <a:rPr lang="en-GB" sz="1200" kern="1200" dirty="0">
                <a:solidFill>
                  <a:schemeClr val="tx1"/>
                </a:solidFill>
                <a:effectLst/>
                <a:latin typeface="Poppins" panose="00000500000000000000" pitchFamily="2" charset="0"/>
                <a:ea typeface="+mn-ea"/>
                <a:cs typeface="+mn-cs"/>
              </a:rPr>
              <a:t>However, there is no interaction between deprivation and being LGBTQ+, likely because deprivation causes lower odds for everyone, no matter their sexuality.</a:t>
            </a:r>
          </a:p>
        </p:txBody>
      </p:sp>
      <p:sp>
        <p:nvSpPr>
          <p:cNvPr id="4" name="Slide Number Placeholder 3"/>
          <p:cNvSpPr>
            <a:spLocks noGrp="1"/>
          </p:cNvSpPr>
          <p:nvPr>
            <p:ph type="sldNum" sz="quarter" idx="5"/>
          </p:nvPr>
        </p:nvSpPr>
        <p:spPr/>
        <p:txBody>
          <a:bodyPr/>
          <a:lstStyle/>
          <a:p>
            <a:fld id="{8CCD80B4-3417-B74B-BDCD-C7836226A258}" type="slidenum">
              <a:rPr lang="en-US" smtClean="0"/>
              <a:pPr/>
              <a:t>11</a:t>
            </a:fld>
            <a:endParaRPr lang="en-US"/>
          </a:p>
        </p:txBody>
      </p:sp>
    </p:spTree>
    <p:extLst>
      <p:ext uri="{BB962C8B-B14F-4D97-AF65-F5344CB8AC3E}">
        <p14:creationId xmlns:p14="http://schemas.microsoft.com/office/powerpoint/2010/main" val="286182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Gay men received higher degree classifications than other LGBTQ+ subgroups. It is unclear why that is, but it is probably because: </a:t>
            </a:r>
          </a:p>
          <a:p>
            <a:pPr lvl="0"/>
            <a:r>
              <a:rPr lang="en-GB" sz="1200" kern="1200" dirty="0">
                <a:solidFill>
                  <a:schemeClr val="tx1"/>
                </a:solidFill>
                <a:effectLst/>
                <a:latin typeface="Poppins" panose="00000500000000000000" pitchFamily="2" charset="0"/>
                <a:ea typeface="+mn-ea"/>
                <a:cs typeface="+mn-cs"/>
              </a:rPr>
              <a:t>Gay men experience a community with effective support networks. Gay men tend to rely more on the LGBTQ+ community for social support than friends or family, reducing the disadvantage a lack of support network causes (Frost, Meyer and Schwartz, 2016). </a:t>
            </a:r>
          </a:p>
          <a:p>
            <a:pPr lvl="0"/>
            <a:r>
              <a:rPr lang="en-GB" sz="1200" kern="1200" dirty="0">
                <a:solidFill>
                  <a:schemeClr val="tx1"/>
                </a:solidFill>
                <a:effectLst/>
                <a:latin typeface="Poppins" panose="00000500000000000000" pitchFamily="2" charset="0"/>
                <a:ea typeface="+mn-ea"/>
                <a:cs typeface="+mn-cs"/>
              </a:rPr>
              <a:t>It might also be because gay men have experienced improved (and improving) societal attitudes in the UK over the past several decades (Clements and Field, 2014), despite recent rollbacks in LGBTQ+ rights in the UK (United Nations, 2023). </a:t>
            </a:r>
          </a:p>
          <a:p>
            <a:pPr lvl="0"/>
            <a:r>
              <a:rPr lang="en-GB" sz="1200" kern="1200" dirty="0">
                <a:solidFill>
                  <a:schemeClr val="tx1"/>
                </a:solidFill>
                <a:effectLst/>
                <a:latin typeface="Poppins" panose="00000500000000000000" pitchFamily="2" charset="0"/>
                <a:ea typeface="+mn-ea"/>
                <a:cs typeface="+mn-cs"/>
              </a:rPr>
              <a:t>These factors may go some way to explain why gay men have better academic outcomes than other Queer sub-groups. </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12</a:t>
            </a:fld>
            <a:endParaRPr lang="en-US"/>
          </a:p>
        </p:txBody>
      </p:sp>
    </p:spTree>
    <p:extLst>
      <p:ext uri="{BB962C8B-B14F-4D97-AF65-F5344CB8AC3E}">
        <p14:creationId xmlns:p14="http://schemas.microsoft.com/office/powerpoint/2010/main" val="1364273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Poppins" panose="00000500000000000000" pitchFamily="2" charset="0"/>
                <a:ea typeface="+mn-ea"/>
                <a:cs typeface="+mn-cs"/>
              </a:rPr>
              <a:t>Our analysis also revealed LGBTQ+ students are more likely to report having a disability or a mental health condition, highlighting this group’s additional support needs. </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13</a:t>
            </a:fld>
            <a:endParaRPr lang="en-US"/>
          </a:p>
        </p:txBody>
      </p:sp>
    </p:spTree>
    <p:extLst>
      <p:ext uri="{BB962C8B-B14F-4D97-AF65-F5344CB8AC3E}">
        <p14:creationId xmlns:p14="http://schemas.microsoft.com/office/powerpoint/2010/main" val="3588672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So why are LGBTQ+ students more likely to be disabled? </a:t>
            </a:r>
          </a:p>
          <a:p>
            <a:r>
              <a:rPr lang="en-GB" sz="1200" kern="1200" dirty="0">
                <a:solidFill>
                  <a:schemeClr val="tx1"/>
                </a:solidFill>
                <a:effectLst/>
                <a:latin typeface="Poppins" panose="00000500000000000000" pitchFamily="2" charset="0"/>
                <a:ea typeface="+mn-ea"/>
                <a:cs typeface="+mn-cs"/>
              </a:rPr>
              <a:t>There are a few factors that might explain this. </a:t>
            </a:r>
          </a:p>
          <a:p>
            <a:pPr lvl="0"/>
            <a:r>
              <a:rPr lang="en-GB" sz="1200" kern="1200" dirty="0">
                <a:solidFill>
                  <a:schemeClr val="tx1"/>
                </a:solidFill>
                <a:effectLst/>
                <a:latin typeface="Poppins" panose="00000500000000000000" pitchFamily="2" charset="0"/>
                <a:ea typeface="+mn-ea"/>
                <a:cs typeface="+mn-cs"/>
              </a:rPr>
              <a:t>Firstly, the chronic stress of being part of a minority community can cause, or exacerbate health problems affecting disabilities (Juster, Vencill, and Johnson, 2017). </a:t>
            </a:r>
          </a:p>
          <a:p>
            <a:pPr lvl="0"/>
            <a:r>
              <a:rPr lang="en-GB" sz="1200" kern="1200" dirty="0">
                <a:solidFill>
                  <a:schemeClr val="tx1"/>
                </a:solidFill>
                <a:effectLst/>
                <a:latin typeface="Poppins" panose="00000500000000000000" pitchFamily="2" charset="0"/>
                <a:ea typeface="+mn-ea"/>
                <a:cs typeface="+mn-cs"/>
              </a:rPr>
              <a:t>Secondly, LGBTQ+ people (especially those who are NB or transgender) may also have more restricted access to healthcare (Whitehead, 2017)​. </a:t>
            </a:r>
          </a:p>
          <a:p>
            <a:pPr lvl="0"/>
            <a:r>
              <a:rPr lang="en-GB" sz="1200" kern="1200" dirty="0">
                <a:solidFill>
                  <a:schemeClr val="tx1"/>
                </a:solidFill>
                <a:effectLst/>
                <a:latin typeface="Poppins" panose="00000500000000000000" pitchFamily="2" charset="0"/>
                <a:ea typeface="+mn-ea"/>
                <a:cs typeface="+mn-cs"/>
              </a:rPr>
              <a:t>Also, the LGBTQ+ community tends to be more accepting of disabilities than the norm (</a:t>
            </a:r>
            <a:r>
              <a:rPr lang="en-GB" sz="1200" kern="1200" dirty="0" err="1">
                <a:solidFill>
                  <a:schemeClr val="tx1"/>
                </a:solidFill>
                <a:effectLst/>
                <a:latin typeface="Poppins" panose="00000500000000000000" pitchFamily="2" charset="0"/>
                <a:ea typeface="+mn-ea"/>
                <a:cs typeface="+mn-cs"/>
              </a:rPr>
              <a:t>Kempapidis</a:t>
            </a:r>
            <a:r>
              <a:rPr lang="en-GB" sz="1200" kern="1200" dirty="0">
                <a:solidFill>
                  <a:schemeClr val="tx1"/>
                </a:solidFill>
                <a:effectLst/>
                <a:latin typeface="Poppins" panose="00000500000000000000" pitchFamily="2" charset="0"/>
                <a:ea typeface="+mn-ea"/>
                <a:cs typeface="+mn-cs"/>
              </a:rPr>
              <a:t> </a:t>
            </a:r>
            <a:r>
              <a:rPr lang="en-GB" sz="1200" i="1" kern="1200" dirty="0">
                <a:solidFill>
                  <a:schemeClr val="tx1"/>
                </a:solidFill>
                <a:effectLst/>
                <a:latin typeface="Poppins" panose="00000500000000000000" pitchFamily="2" charset="0"/>
                <a:ea typeface="+mn-ea"/>
                <a:cs typeface="+mn-cs"/>
              </a:rPr>
              <a:t>et al.</a:t>
            </a:r>
            <a:r>
              <a:rPr lang="en-GB" sz="1200" kern="1200" dirty="0">
                <a:solidFill>
                  <a:schemeClr val="tx1"/>
                </a:solidFill>
                <a:effectLst/>
                <a:latin typeface="Poppins" panose="00000500000000000000" pitchFamily="2" charset="0"/>
                <a:ea typeface="+mn-ea"/>
                <a:cs typeface="+mn-cs"/>
              </a:rPr>
              <a:t>, 2023), leading to a culture of openness, possibly increasing the rate of disclosure of disability status in students.</a:t>
            </a:r>
          </a:p>
          <a:p>
            <a:pPr lvl="0"/>
            <a:r>
              <a:rPr lang="en-GB" sz="1200" kern="1200" dirty="0">
                <a:solidFill>
                  <a:schemeClr val="tx1"/>
                </a:solidFill>
                <a:effectLst/>
                <a:latin typeface="Poppins" panose="00000500000000000000" pitchFamily="2" charset="0"/>
                <a:ea typeface="+mn-ea"/>
                <a:cs typeface="+mn-cs"/>
              </a:rPr>
              <a:t>Finally, mental health conditions can also be affected by being LGBTQ+, potentially due to the psychological burden faced by students navigating intersecting or less socially recognised identities ​(Su </a:t>
            </a:r>
            <a:r>
              <a:rPr lang="en-GB" sz="1200" i="1" kern="1200" dirty="0">
                <a:solidFill>
                  <a:schemeClr val="tx1"/>
                </a:solidFill>
                <a:effectLst/>
                <a:latin typeface="Poppins" panose="00000500000000000000" pitchFamily="2" charset="0"/>
                <a:ea typeface="+mn-ea"/>
                <a:cs typeface="+mn-cs"/>
              </a:rPr>
              <a:t>et al.</a:t>
            </a:r>
            <a:r>
              <a:rPr lang="en-GB" sz="1200" kern="1200" dirty="0">
                <a:solidFill>
                  <a:schemeClr val="tx1"/>
                </a:solidFill>
                <a:effectLst/>
                <a:latin typeface="Poppins" panose="00000500000000000000" pitchFamily="2" charset="0"/>
                <a:ea typeface="+mn-ea"/>
                <a:cs typeface="+mn-cs"/>
              </a:rPr>
              <a:t>, 2016; Scandurra </a:t>
            </a:r>
            <a:r>
              <a:rPr lang="en-GB" sz="1200" i="1" kern="1200" dirty="0">
                <a:solidFill>
                  <a:schemeClr val="tx1"/>
                </a:solidFill>
                <a:effectLst/>
                <a:latin typeface="Poppins" panose="00000500000000000000" pitchFamily="2" charset="0"/>
                <a:ea typeface="+mn-ea"/>
                <a:cs typeface="+mn-cs"/>
              </a:rPr>
              <a:t>et al.</a:t>
            </a:r>
            <a:r>
              <a:rPr lang="en-GB" sz="1200" kern="1200" dirty="0">
                <a:solidFill>
                  <a:schemeClr val="tx1"/>
                </a:solidFill>
                <a:effectLst/>
                <a:latin typeface="Poppins" panose="00000500000000000000" pitchFamily="2" charset="0"/>
                <a:ea typeface="+mn-ea"/>
                <a:cs typeface="+mn-cs"/>
              </a:rPr>
              <a:t>, 2019)​</a:t>
            </a:r>
          </a:p>
        </p:txBody>
      </p:sp>
      <p:sp>
        <p:nvSpPr>
          <p:cNvPr id="4" name="Slide Number Placeholder 3"/>
          <p:cNvSpPr>
            <a:spLocks noGrp="1"/>
          </p:cNvSpPr>
          <p:nvPr>
            <p:ph type="sldNum" sz="quarter" idx="5"/>
          </p:nvPr>
        </p:nvSpPr>
        <p:spPr/>
        <p:txBody>
          <a:bodyPr/>
          <a:lstStyle/>
          <a:p>
            <a:fld id="{8CCD80B4-3417-B74B-BDCD-C7836226A258}" type="slidenum">
              <a:rPr lang="en-US" smtClean="0"/>
              <a:pPr/>
              <a:t>14</a:t>
            </a:fld>
            <a:endParaRPr lang="en-US"/>
          </a:p>
        </p:txBody>
      </p:sp>
    </p:spTree>
    <p:extLst>
      <p:ext uri="{BB962C8B-B14F-4D97-AF65-F5344CB8AC3E}">
        <p14:creationId xmlns:p14="http://schemas.microsoft.com/office/powerpoint/2010/main" val="1296717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*Addressing the audience*</a:t>
            </a:r>
          </a:p>
          <a:p>
            <a:r>
              <a:rPr lang="en-GB" sz="1200" kern="1200" dirty="0">
                <a:solidFill>
                  <a:schemeClr val="tx1"/>
                </a:solidFill>
                <a:effectLst/>
                <a:latin typeface="Poppins" panose="00000500000000000000" pitchFamily="2" charset="0"/>
                <a:ea typeface="+mn-ea"/>
                <a:cs typeface="+mn-cs"/>
              </a:rPr>
              <a:t>So, think about your own teaching practices. Do you consider sexuality and identity? *pause* Whether you do or not, how might these results affect your future teaching practices? *pause* Finally, can you think of 3 changes that </a:t>
            </a:r>
            <a:r>
              <a:rPr lang="en-GB" sz="1200" b="1" kern="1200" dirty="0">
                <a:solidFill>
                  <a:schemeClr val="tx1"/>
                </a:solidFill>
                <a:effectLst/>
                <a:latin typeface="Poppins" panose="00000500000000000000" pitchFamily="2" charset="0"/>
                <a:ea typeface="+mn-ea"/>
                <a:cs typeface="+mn-cs"/>
              </a:rPr>
              <a:t>you</a:t>
            </a:r>
            <a:r>
              <a:rPr lang="en-GB" sz="1200" kern="1200" dirty="0">
                <a:solidFill>
                  <a:schemeClr val="tx1"/>
                </a:solidFill>
                <a:effectLst/>
                <a:latin typeface="Poppins" panose="00000500000000000000" pitchFamily="2" charset="0"/>
                <a:ea typeface="+mn-ea"/>
                <a:cs typeface="+mn-cs"/>
              </a:rPr>
              <a:t> can make to help bridge this gap? </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15</a:t>
            </a:fld>
            <a:endParaRPr lang="en-US"/>
          </a:p>
        </p:txBody>
      </p:sp>
    </p:spTree>
    <p:extLst>
      <p:ext uri="{BB962C8B-B14F-4D97-AF65-F5344CB8AC3E}">
        <p14:creationId xmlns:p14="http://schemas.microsoft.com/office/powerpoint/2010/main" val="1288100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Furthermore, we observed significant under-reporting of LGBTQ+ identities in student data, presenting a major challenge for both research and institutional policy making. </a:t>
            </a:r>
          </a:p>
          <a:p>
            <a:pPr lvl="0"/>
            <a:r>
              <a:rPr lang="en-GB" sz="1200" kern="1200" dirty="0">
                <a:solidFill>
                  <a:schemeClr val="tx1"/>
                </a:solidFill>
                <a:effectLst/>
                <a:latin typeface="Poppins" panose="00000500000000000000" pitchFamily="2" charset="0"/>
                <a:ea typeface="+mn-ea"/>
                <a:cs typeface="+mn-cs"/>
              </a:rPr>
              <a:t>Within our data, only 318 students identified as either bisexual, gay man, or gay woman.</a:t>
            </a:r>
          </a:p>
          <a:p>
            <a:pPr lvl="0"/>
            <a:r>
              <a:rPr lang="en-GB" sz="1200" kern="1200" dirty="0">
                <a:solidFill>
                  <a:schemeClr val="tx1"/>
                </a:solidFill>
                <a:effectLst/>
                <a:latin typeface="Poppins" panose="00000500000000000000" pitchFamily="2" charset="0"/>
                <a:ea typeface="+mn-ea"/>
                <a:cs typeface="+mn-cs"/>
              </a:rPr>
              <a:t>Based on data from the Office for National Statistics (2025), for a data set of this size, approximately 465 students should identify as LGB, with another 86 students falling into other non-heterosexual identities.</a:t>
            </a:r>
          </a:p>
          <a:p>
            <a:pPr lvl="0"/>
            <a:r>
              <a:rPr lang="en-GB" sz="1200" kern="1200" dirty="0">
                <a:solidFill>
                  <a:schemeClr val="tx1"/>
                </a:solidFill>
                <a:effectLst/>
                <a:latin typeface="Poppins" panose="00000500000000000000" pitchFamily="2" charset="0"/>
                <a:ea typeface="+mn-ea"/>
                <a:cs typeface="+mn-cs"/>
              </a:rPr>
              <a:t>This clearly isn’t reflected here, and non-heterosexual identities appear to be under-reported or under-represented in STEM degrees at the Open University. </a:t>
            </a:r>
          </a:p>
          <a:p>
            <a:pPr lvl="0"/>
            <a:r>
              <a:rPr lang="en-GB" sz="1200" kern="1200" dirty="0">
                <a:solidFill>
                  <a:schemeClr val="tx1"/>
                </a:solidFill>
                <a:effectLst/>
                <a:latin typeface="Poppins" panose="00000500000000000000" pitchFamily="2" charset="0"/>
                <a:ea typeface="+mn-ea"/>
                <a:cs typeface="+mn-cs"/>
              </a:rPr>
              <a:t>Oter minorities have been shown to be distrustful of universities intentions when asking about identities (Macbrayne et al 2025), and it is possible that something similar is happening here. </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16</a:t>
            </a:fld>
            <a:endParaRPr lang="en-US"/>
          </a:p>
        </p:txBody>
      </p:sp>
    </p:spTree>
    <p:extLst>
      <p:ext uri="{BB962C8B-B14F-4D97-AF65-F5344CB8AC3E}">
        <p14:creationId xmlns:p14="http://schemas.microsoft.com/office/powerpoint/2010/main" val="1323633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Compounding this however is a lack of choices and options when declaring sexuality and gender through the HESA systems. Students have a limited range of choices when declaring their identity, and do not have the ability to add their own options. The options presented to students are limited, with sexuality presented as heterosexual, gay woman, gay man, bisexual, and other, and gender more limited still, as it is limited to the binary and a nebulous ‘other’, with no indication of transitioning or differences from assigned gender at birth, or non-binary genders. As it stands, only 3 trans students were identified within the data, assuming we inferred them correctly. </a:t>
            </a:r>
          </a:p>
          <a:p>
            <a:r>
              <a:rPr lang="en-GB" sz="1200" kern="1200" dirty="0">
                <a:solidFill>
                  <a:schemeClr val="tx1"/>
                </a:solidFill>
                <a:effectLst/>
                <a:latin typeface="Poppins" panose="00000500000000000000" pitchFamily="2" charset="0"/>
                <a:ea typeface="+mn-ea"/>
                <a:cs typeface="+mn-cs"/>
              </a:rPr>
              <a:t>The data therefore doesn’t reflect the diversity of Queer student experiences, and we suggest that HEIs collect more specific data on their LGBTQ+ students.</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17</a:t>
            </a:fld>
            <a:endParaRPr lang="en-US"/>
          </a:p>
        </p:txBody>
      </p:sp>
    </p:spTree>
    <p:extLst>
      <p:ext uri="{BB962C8B-B14F-4D97-AF65-F5344CB8AC3E}">
        <p14:creationId xmlns:p14="http://schemas.microsoft.com/office/powerpoint/2010/main" val="1246162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The ethnic diversity within the LGBTQ+ data is very limited, and our data is dominated by white people. This means we haven’t been able to form conclusions on race. This may reflect broader systematic barriers (Gutman and Younas, 2024), and/or LGBTQ+ disclosure rates among ethnic minorities (Garvey et al 2019). </a:t>
            </a:r>
          </a:p>
          <a:p>
            <a:r>
              <a:rPr lang="en-GB" sz="1200" kern="1200" dirty="0">
                <a:solidFill>
                  <a:schemeClr val="tx1"/>
                </a:solidFill>
                <a:effectLst/>
                <a:latin typeface="Poppins" panose="00000500000000000000" pitchFamily="2" charset="0"/>
                <a:ea typeface="+mn-ea"/>
                <a:cs typeface="+mn-cs"/>
              </a:rPr>
              <a:t>The relative academic success of the small number of Asian and Black students in higher classifications is interesting, but insufficient to override the broader trend of White over-representation in the LGBTQ+ sample. </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18</a:t>
            </a:fld>
            <a:endParaRPr lang="en-US"/>
          </a:p>
        </p:txBody>
      </p:sp>
    </p:spTree>
    <p:extLst>
      <p:ext uri="{BB962C8B-B14F-4D97-AF65-F5344CB8AC3E}">
        <p14:creationId xmlns:p14="http://schemas.microsoft.com/office/powerpoint/2010/main" val="2285590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b="1" dirty="0"/>
              <a:t>Educational risks and disparities:</a:t>
            </a:r>
            <a:r>
              <a:rPr lang="en-US" sz="1200" dirty="0"/>
              <a:t> LGBTQ+ students face multiple challenges that negatively affect academic outcomes, with those in STEM at higher risk of receiving lower degree classifications compared to cisgender heterosexual peers.</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b="1" dirty="0"/>
              <a:t>Structural, not individual, issues:</a:t>
            </a:r>
            <a:r>
              <a:rPr lang="en-US" sz="1200" dirty="0"/>
              <a:t> Differences between subgroup success and overall trends show that disparities probably stem from systemic barriers, requiring institutional accountability rather than relying on individual resilience.</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b="1" dirty="0"/>
              <a:t>Data gaps:</a:t>
            </a:r>
            <a:r>
              <a:rPr lang="en-US" sz="1200" dirty="0"/>
              <a:t> Limited data, especially on transgender students, hinder understanding and action. More accurate, detailed data on degree awarding and student identity are essential, with clear communication about their purpose to build trust and support minority success.</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19</a:t>
            </a:fld>
            <a:endParaRPr lang="en-US"/>
          </a:p>
        </p:txBody>
      </p:sp>
    </p:spTree>
    <p:extLst>
      <p:ext uri="{BB962C8B-B14F-4D97-AF65-F5344CB8AC3E}">
        <p14:creationId xmlns:p14="http://schemas.microsoft.com/office/powerpoint/2010/main" val="180049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remove the flag if you want but……… you shouldn’t!!</a:t>
            </a:r>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a:t>
            </a:fld>
            <a:endParaRPr lang="en-US"/>
          </a:p>
        </p:txBody>
      </p:sp>
    </p:spTree>
    <p:extLst>
      <p:ext uri="{BB962C8B-B14F-4D97-AF65-F5344CB8AC3E}">
        <p14:creationId xmlns:p14="http://schemas.microsoft.com/office/powerpoint/2010/main" val="521617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So, where next? </a:t>
            </a:r>
          </a:p>
          <a:p>
            <a:r>
              <a:rPr lang="en-GB" sz="1200" kern="1200" dirty="0">
                <a:solidFill>
                  <a:schemeClr val="tx1"/>
                </a:solidFill>
                <a:effectLst/>
                <a:latin typeface="Poppins" panose="00000500000000000000" pitchFamily="2" charset="0"/>
                <a:ea typeface="+mn-ea"/>
                <a:cs typeface="+mn-cs"/>
              </a:rPr>
              <a:t>Phase 2 of this research is planned and will incorporate a qualitative component. Students will be engaged with directly, to discuss their opinions on how their identity, experiences, and representation, have affected their academic outcomes and learning experiences. The focus will strongly be on the student perspective, and we hope it will enhance our understanding of the Phase 1 results.</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20</a:t>
            </a:fld>
            <a:endParaRPr lang="en-US"/>
          </a:p>
        </p:txBody>
      </p:sp>
    </p:spTree>
    <p:extLst>
      <p:ext uri="{BB962C8B-B14F-4D97-AF65-F5344CB8AC3E}">
        <p14:creationId xmlns:p14="http://schemas.microsoft.com/office/powerpoint/2010/main" val="391539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*Addressing audience*</a:t>
            </a:r>
          </a:p>
          <a:p>
            <a:r>
              <a:rPr lang="en-GB" sz="1200" kern="1200" dirty="0">
                <a:solidFill>
                  <a:schemeClr val="tx1"/>
                </a:solidFill>
                <a:effectLst/>
                <a:latin typeface="Poppins" panose="00000500000000000000" pitchFamily="2" charset="0"/>
                <a:ea typeface="+mn-ea"/>
                <a:cs typeface="+mn-cs"/>
              </a:rPr>
              <a:t>So, how have qualitative, student-centred approaches been used in your research? *pause* Have you discussed identity in this manner? </a:t>
            </a:r>
            <a:r>
              <a:rPr lang="en-GB" sz="1200" kern="1200">
                <a:solidFill>
                  <a:schemeClr val="tx1"/>
                </a:solidFill>
                <a:effectLst/>
                <a:latin typeface="Poppins" panose="00000500000000000000" pitchFamily="2" charset="0"/>
                <a:ea typeface="+mn-ea"/>
                <a:cs typeface="+mn-cs"/>
              </a:rPr>
              <a:t>*pause* What methods do you think might work well in future scholarship? </a:t>
            </a: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pPr/>
              <a:t>21</a:t>
            </a:fld>
            <a:endParaRPr lang="en-US"/>
          </a:p>
        </p:txBody>
      </p:sp>
    </p:spTree>
    <p:extLst>
      <p:ext uri="{BB962C8B-B14F-4D97-AF65-F5344CB8AC3E}">
        <p14:creationId xmlns:p14="http://schemas.microsoft.com/office/powerpoint/2010/main" val="3526811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22</a:t>
            </a:fld>
            <a:endParaRPr lang="en-US"/>
          </a:p>
        </p:txBody>
      </p:sp>
    </p:spTree>
    <p:extLst>
      <p:ext uri="{BB962C8B-B14F-4D97-AF65-F5344CB8AC3E}">
        <p14:creationId xmlns:p14="http://schemas.microsoft.com/office/powerpoint/2010/main" val="3445707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7FB22-FE94-EBD2-0BBB-50AE049C1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95D23-7DBA-5DDF-3E03-A804EA541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BF43B-744F-9697-3796-9C00BD2498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868E34-B438-FDDF-8FF7-02A28708294A}"/>
              </a:ext>
            </a:extLst>
          </p:cNvPr>
          <p:cNvSpPr>
            <a:spLocks noGrp="1"/>
          </p:cNvSpPr>
          <p:nvPr>
            <p:ph type="sldNum" sz="quarter" idx="5"/>
          </p:nvPr>
        </p:nvSpPr>
        <p:spPr/>
        <p:txBody>
          <a:bodyPr/>
          <a:lstStyle/>
          <a:p>
            <a:fld id="{8CCD80B4-3417-B74B-BDCD-C7836226A258}" type="slidenum">
              <a:rPr lang="en-US" smtClean="0"/>
              <a:pPr/>
              <a:t>23</a:t>
            </a:fld>
            <a:endParaRPr lang="en-US"/>
          </a:p>
        </p:txBody>
      </p:sp>
    </p:spTree>
    <p:extLst>
      <p:ext uri="{BB962C8B-B14F-4D97-AF65-F5344CB8AC3E}">
        <p14:creationId xmlns:p14="http://schemas.microsoft.com/office/powerpoint/2010/main" val="3084916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script to add</a:t>
            </a:r>
          </a:p>
        </p:txBody>
      </p:sp>
      <p:sp>
        <p:nvSpPr>
          <p:cNvPr id="4" name="Slide Number Placeholder 3"/>
          <p:cNvSpPr>
            <a:spLocks noGrp="1"/>
          </p:cNvSpPr>
          <p:nvPr>
            <p:ph type="sldNum" sz="quarter" idx="5"/>
          </p:nvPr>
        </p:nvSpPr>
        <p:spPr/>
        <p:txBody>
          <a:bodyPr/>
          <a:lstStyle/>
          <a:p>
            <a:fld id="{8CCD80B4-3417-B74B-BDCD-C7836226A258}" type="slidenum">
              <a:rPr lang="en-US" smtClean="0"/>
              <a:pPr/>
              <a:t>24</a:t>
            </a:fld>
            <a:endParaRPr lang="en-US"/>
          </a:p>
        </p:txBody>
      </p:sp>
    </p:spTree>
    <p:extLst>
      <p:ext uri="{BB962C8B-B14F-4D97-AF65-F5344CB8AC3E}">
        <p14:creationId xmlns:p14="http://schemas.microsoft.com/office/powerpoint/2010/main" val="2393871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B9B24-8FCF-289F-6713-5CD9FDD48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8CDF6-861D-4AE7-B1CA-68B889C37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5C8FB-94A5-DAF4-132A-FF080487DD23}"/>
              </a:ext>
            </a:extLst>
          </p:cNvPr>
          <p:cNvSpPr>
            <a:spLocks noGrp="1"/>
          </p:cNvSpPr>
          <p:nvPr>
            <p:ph type="body" idx="1"/>
          </p:nvPr>
        </p:nvSpPr>
        <p:spPr/>
        <p:txBody>
          <a:bodyPr/>
          <a:lstStyle/>
          <a:p>
            <a:r>
              <a:rPr lang="en-GB" dirty="0"/>
              <a:t>See script to add</a:t>
            </a:r>
          </a:p>
        </p:txBody>
      </p:sp>
      <p:sp>
        <p:nvSpPr>
          <p:cNvPr id="4" name="Slide Number Placeholder 3">
            <a:extLst>
              <a:ext uri="{FF2B5EF4-FFF2-40B4-BE49-F238E27FC236}">
                <a16:creationId xmlns:a16="http://schemas.microsoft.com/office/drawing/2014/main" id="{56947DBF-387A-C716-89A4-EA4975EF6805}"/>
              </a:ext>
            </a:extLst>
          </p:cNvPr>
          <p:cNvSpPr>
            <a:spLocks noGrp="1"/>
          </p:cNvSpPr>
          <p:nvPr>
            <p:ph type="sldNum" sz="quarter" idx="5"/>
          </p:nvPr>
        </p:nvSpPr>
        <p:spPr/>
        <p:txBody>
          <a:bodyPr/>
          <a:lstStyle/>
          <a:p>
            <a:fld id="{8CCD80B4-3417-B74B-BDCD-C7836226A258}" type="slidenum">
              <a:rPr lang="en-US" smtClean="0"/>
              <a:pPr/>
              <a:t>25</a:t>
            </a:fld>
            <a:endParaRPr lang="en-US"/>
          </a:p>
        </p:txBody>
      </p:sp>
    </p:spTree>
    <p:extLst>
      <p:ext uri="{BB962C8B-B14F-4D97-AF65-F5344CB8AC3E}">
        <p14:creationId xmlns:p14="http://schemas.microsoft.com/office/powerpoint/2010/main" val="97843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So, our project is about awarding gaps, particularly with LGBTQ+ students but also from an intersectional perspective. </a:t>
            </a:r>
          </a:p>
          <a:p>
            <a:r>
              <a:rPr lang="en-GB" sz="1200" kern="1200" dirty="0">
                <a:solidFill>
                  <a:schemeClr val="tx1"/>
                </a:solidFill>
                <a:effectLst/>
                <a:latin typeface="Poppins" panose="00000500000000000000" pitchFamily="2" charset="0"/>
                <a:ea typeface="+mn-ea"/>
                <a:cs typeface="+mn-cs"/>
              </a:rPr>
              <a:t>This project has two phases, a quantitative model and a qualitative model. Phase 1, which is the quantitative model, is complete and that is the main topic we are discussing.</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3</a:t>
            </a:fld>
            <a:endParaRPr lang="en-US"/>
          </a:p>
        </p:txBody>
      </p:sp>
    </p:spTree>
    <p:extLst>
      <p:ext uri="{BB962C8B-B14F-4D97-AF65-F5344CB8AC3E}">
        <p14:creationId xmlns:p14="http://schemas.microsoft.com/office/powerpoint/2010/main" val="2342409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So, what is an academic awarding gap and why does it matter?</a:t>
            </a:r>
          </a:p>
          <a:p>
            <a:r>
              <a:rPr lang="en-GB" sz="1200" kern="1200" dirty="0">
                <a:solidFill>
                  <a:schemeClr val="tx1"/>
                </a:solidFill>
                <a:effectLst/>
                <a:latin typeface="Poppins" panose="00000500000000000000" pitchFamily="2" charset="0"/>
                <a:ea typeface="+mn-ea"/>
                <a:cs typeface="+mn-cs"/>
              </a:rPr>
              <a:t>Academic awarding gaps describe differences in achievement between different socio-economic groups (here we used the final degree classification to indicate academic achievement). </a:t>
            </a:r>
          </a:p>
          <a:p>
            <a:r>
              <a:rPr lang="en-GB" sz="1200" kern="1200" dirty="0">
                <a:solidFill>
                  <a:schemeClr val="tx1"/>
                </a:solidFill>
                <a:effectLst/>
                <a:latin typeface="Poppins" panose="00000500000000000000" pitchFamily="2" charset="0"/>
                <a:ea typeface="+mn-ea"/>
                <a:cs typeface="+mn-cs"/>
              </a:rPr>
              <a:t>This matters because the presence of academic awarding gaps means that some groups are, on average, achieving worse academic outcomes than others due to their minority status. </a:t>
            </a:r>
          </a:p>
          <a:p>
            <a:r>
              <a:rPr lang="en-GB" sz="1200" kern="1200" dirty="0">
                <a:solidFill>
                  <a:schemeClr val="tx1"/>
                </a:solidFill>
                <a:effectLst/>
                <a:latin typeface="Poppins" panose="00000500000000000000" pitchFamily="2" charset="0"/>
                <a:ea typeface="+mn-ea"/>
                <a:cs typeface="+mn-cs"/>
              </a:rPr>
              <a:t>Minority communities are thought to be highly affected by academic awarding gaps, due to the stresses and disadvantages they are faced with on a regular basis. Amongst other factors, disability, ethnicity, and being LGBTQ+  may all affect academic achievement. </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4</a:t>
            </a:fld>
            <a:endParaRPr lang="en-US"/>
          </a:p>
        </p:txBody>
      </p:sp>
    </p:spTree>
    <p:extLst>
      <p:ext uri="{BB962C8B-B14F-4D97-AF65-F5344CB8AC3E}">
        <p14:creationId xmlns:p14="http://schemas.microsoft.com/office/powerpoint/2010/main" val="2374949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Queer students are highly likely to face additional challenges in society, due to their identity. </a:t>
            </a:r>
          </a:p>
          <a:p>
            <a:r>
              <a:rPr lang="en-GB" sz="1200" kern="1200" dirty="0">
                <a:solidFill>
                  <a:schemeClr val="tx1"/>
                </a:solidFill>
                <a:effectLst/>
                <a:latin typeface="Poppins" panose="00000500000000000000" pitchFamily="2" charset="0"/>
                <a:ea typeface="+mn-ea"/>
                <a:cs typeface="+mn-cs"/>
              </a:rPr>
              <a:t>Research shows that mental health, poverty, and familial support all contribute to academic achievement.</a:t>
            </a:r>
          </a:p>
          <a:p>
            <a:r>
              <a:rPr lang="en-GB" sz="1200" kern="1200" dirty="0">
                <a:solidFill>
                  <a:schemeClr val="tx1"/>
                </a:solidFill>
                <a:effectLst/>
                <a:latin typeface="Poppins" panose="00000500000000000000" pitchFamily="2" charset="0"/>
                <a:ea typeface="+mn-ea"/>
                <a:cs typeface="+mn-cs"/>
              </a:rPr>
              <a:t>Queer people are more likely to have mental illnesses, be financially unstable, and have weaker familial connections.</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5</a:t>
            </a:fld>
            <a:endParaRPr lang="en-US"/>
          </a:p>
        </p:txBody>
      </p:sp>
    </p:spTree>
    <p:extLst>
      <p:ext uri="{BB962C8B-B14F-4D97-AF65-F5344CB8AC3E}">
        <p14:creationId xmlns:p14="http://schemas.microsoft.com/office/powerpoint/2010/main" val="3485498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Intersectionality, a term originally coined when discussing the lived experiences of black women (who faced greater marginalisations than could be described by combining racism and misogyny), is now used in a much wider context. </a:t>
            </a:r>
          </a:p>
          <a:p>
            <a:r>
              <a:rPr lang="en-GB" sz="1200" kern="1200" dirty="0">
                <a:solidFill>
                  <a:schemeClr val="tx1"/>
                </a:solidFill>
                <a:effectLst/>
                <a:latin typeface="Poppins" panose="00000500000000000000" pitchFamily="2" charset="0"/>
                <a:ea typeface="+mn-ea"/>
                <a:cs typeface="+mn-cs"/>
              </a:rPr>
              <a:t>Intersectionality is a social theory that addresses how different oppressions experienced by an individual, or group of individuals, combine in a complex way, often creating a lived experience greater than the sum of its parts. </a:t>
            </a:r>
          </a:p>
          <a:p>
            <a:r>
              <a:rPr lang="en-GB" sz="1200" kern="1200">
                <a:solidFill>
                  <a:schemeClr val="tx1"/>
                </a:solidFill>
                <a:effectLst/>
                <a:latin typeface="Poppins" panose="00000500000000000000" pitchFamily="2" charset="0"/>
                <a:ea typeface="+mn-ea"/>
                <a:cs typeface="+mn-cs"/>
              </a:rPr>
              <a:t> As </a:t>
            </a:r>
            <a:r>
              <a:rPr lang="en-GB" sz="1200" kern="1200" dirty="0">
                <a:solidFill>
                  <a:schemeClr val="tx1"/>
                </a:solidFill>
                <a:effectLst/>
                <a:latin typeface="Poppins" panose="00000500000000000000" pitchFamily="2" charset="0"/>
                <a:ea typeface="+mn-ea"/>
                <a:cs typeface="+mn-cs"/>
              </a:rPr>
              <a:t>a minority group, LGBTQ+ people can share oppressors, and therefore commonality, with other minority groups. Many queer people also belong to other minority groups, for example, being disabled. Therefore, intersectionality is a critical factor in this area, and those with intersectional experiences likely experience the aforementioned disadvantages at an elevated level.</a:t>
            </a:r>
          </a:p>
        </p:txBody>
      </p:sp>
      <p:sp>
        <p:nvSpPr>
          <p:cNvPr id="4" name="Slide Number Placeholder 3"/>
          <p:cNvSpPr>
            <a:spLocks noGrp="1"/>
          </p:cNvSpPr>
          <p:nvPr>
            <p:ph type="sldNum" sz="quarter" idx="5"/>
          </p:nvPr>
        </p:nvSpPr>
        <p:spPr/>
        <p:txBody>
          <a:bodyPr/>
          <a:lstStyle/>
          <a:p>
            <a:fld id="{8CCD80B4-3417-B74B-BDCD-C7836226A258}" type="slidenum">
              <a:rPr lang="en-US" smtClean="0"/>
              <a:pPr/>
              <a:t>6</a:t>
            </a:fld>
            <a:endParaRPr lang="en-US"/>
          </a:p>
        </p:txBody>
      </p:sp>
    </p:spTree>
    <p:extLst>
      <p:ext uri="{BB962C8B-B14F-4D97-AF65-F5344CB8AC3E}">
        <p14:creationId xmlns:p14="http://schemas.microsoft.com/office/powerpoint/2010/main" val="269921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Poppins" panose="00000500000000000000" pitchFamily="2" charset="0"/>
                <a:ea typeface="+mn-ea"/>
                <a:cs typeface="+mn-cs"/>
              </a:rPr>
              <a:t>In addition to looking at LGBTQ+ declaration, we also explored how this might interact with other intersectional traits, which included the following characteristics: sexuality, gender identity, Index of Multiple Deprivation Quartile (</a:t>
            </a:r>
            <a:r>
              <a:rPr lang="en-GB" sz="1200" kern="1200" dirty="0" err="1">
                <a:solidFill>
                  <a:schemeClr val="tx1"/>
                </a:solidFill>
                <a:effectLst/>
                <a:latin typeface="Poppins" panose="00000500000000000000" pitchFamily="2" charset="0"/>
                <a:ea typeface="+mn-ea"/>
                <a:cs typeface="+mn-cs"/>
              </a:rPr>
              <a:t>IMDq</a:t>
            </a:r>
            <a:r>
              <a:rPr lang="en-GB" sz="1200" kern="1200" dirty="0">
                <a:solidFill>
                  <a:schemeClr val="tx1"/>
                </a:solidFill>
                <a:effectLst/>
                <a:latin typeface="Poppins" panose="00000500000000000000" pitchFamily="2" charset="0"/>
                <a:ea typeface="+mn-ea"/>
                <a:cs typeface="+mn-cs"/>
              </a:rPr>
              <a:t>) score, disability status, declaration of mental health problems (independent of disability) and ethnicity. Our data covered a 10-year period and included 12,283 students across 42 degrees.</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7</a:t>
            </a:fld>
            <a:endParaRPr lang="en-US"/>
          </a:p>
        </p:txBody>
      </p:sp>
    </p:spTree>
    <p:extLst>
      <p:ext uri="{BB962C8B-B14F-4D97-AF65-F5344CB8AC3E}">
        <p14:creationId xmlns:p14="http://schemas.microsoft.com/office/powerpoint/2010/main" val="3049494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Our initial project idea was to see if this gap existed in environmental science and environmental studies modules. Our plan was to use the university HESA data to fit a statistical model by looking at awarded degree classifications between LGBTQ+ and non-LGBTQ+ students.</a:t>
            </a:r>
          </a:p>
          <a:p>
            <a:r>
              <a:rPr lang="en-GB" sz="1200" kern="1200" dirty="0">
                <a:solidFill>
                  <a:schemeClr val="tx1"/>
                </a:solidFill>
                <a:effectLst/>
                <a:latin typeface="Poppins" panose="00000500000000000000" pitchFamily="2" charset="0"/>
                <a:ea typeface="+mn-ea"/>
                <a:cs typeface="+mn-cs"/>
              </a:rPr>
              <a:t>However, despite there being 700 students that completed their degree in the timeframe we chose, there were not enough identifying as LGBTQ+ to make any statistical sense.</a:t>
            </a:r>
          </a:p>
          <a:p>
            <a:r>
              <a:rPr lang="en-GB" sz="1200" kern="1200" dirty="0">
                <a:solidFill>
                  <a:schemeClr val="tx1"/>
                </a:solidFill>
                <a:effectLst/>
                <a:latin typeface="Poppins" panose="00000500000000000000" pitchFamily="2" charset="0"/>
                <a:ea typeface="+mn-ea"/>
                <a:cs typeface="+mn-cs"/>
              </a:rPr>
              <a:t>So, we had to expand this to all of STEM. This sounded like a big task at first, but it was essential to fulfil the quantitative part of this project.</a:t>
            </a:r>
          </a:p>
        </p:txBody>
      </p:sp>
      <p:sp>
        <p:nvSpPr>
          <p:cNvPr id="4" name="Slide Number Placeholder 3"/>
          <p:cNvSpPr>
            <a:spLocks noGrp="1"/>
          </p:cNvSpPr>
          <p:nvPr>
            <p:ph type="sldNum" sz="quarter" idx="5"/>
          </p:nvPr>
        </p:nvSpPr>
        <p:spPr/>
        <p:txBody>
          <a:bodyPr/>
          <a:lstStyle/>
          <a:p>
            <a:fld id="{8CCD80B4-3417-B74B-BDCD-C7836226A258}" type="slidenum">
              <a:rPr lang="en-US" smtClean="0"/>
              <a:pPr/>
              <a:t>8</a:t>
            </a:fld>
            <a:endParaRPr lang="en-US"/>
          </a:p>
        </p:txBody>
      </p:sp>
    </p:spTree>
    <p:extLst>
      <p:ext uri="{BB962C8B-B14F-4D97-AF65-F5344CB8AC3E}">
        <p14:creationId xmlns:p14="http://schemas.microsoft.com/office/powerpoint/2010/main" val="3878517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oppins" panose="00000500000000000000" pitchFamily="2" charset="0"/>
                <a:ea typeface="+mn-ea"/>
                <a:cs typeface="+mn-cs"/>
              </a:rPr>
              <a:t>After expanding this to STEM and 42 degrees we had a pool of 12,283 students that had completed their degree in the past 10 years.</a:t>
            </a:r>
          </a:p>
          <a:p>
            <a:r>
              <a:rPr lang="en-GB" sz="1200" kern="1200" dirty="0">
                <a:solidFill>
                  <a:schemeClr val="tx1"/>
                </a:solidFill>
                <a:effectLst/>
                <a:latin typeface="Poppins" panose="00000500000000000000" pitchFamily="2" charset="0"/>
                <a:ea typeface="+mn-ea"/>
                <a:cs typeface="+mn-cs"/>
              </a:rPr>
              <a:t>Of these students, 318 were LGBT, and a massive 7,220 (63%) didn’t declare any sexual orientation at all. After randomly down sampling the data to match the number of Queer students, we were able to fit a proportional odds logistic regression model. We chose this test because the degree classification has a meaningful order to it.</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9</a:t>
            </a:fld>
            <a:endParaRPr lang="en-US"/>
          </a:p>
        </p:txBody>
      </p:sp>
    </p:spTree>
    <p:extLst>
      <p:ext uri="{BB962C8B-B14F-4D97-AF65-F5344CB8AC3E}">
        <p14:creationId xmlns:p14="http://schemas.microsoft.com/office/powerpoint/2010/main" val="1246749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a:prstGeom prst="rect">
            <a:avLst/>
          </a:prstGeo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a:prstGeom prst="rect">
            <a:avLst/>
          </a:prstGeo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Presenter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a:prstGeom prst="rect">
            <a:avLst/>
          </a:prstGeo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a:prstGeom prst="rect">
            <a:avLst/>
          </a:prstGeo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Date</a:t>
            </a:r>
          </a:p>
        </p:txBody>
      </p:sp>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lIns="180000" tIns="720000" rIns="180000" bIns="180000">
            <a:normAutofit/>
          </a:bodyPr>
          <a:lstStyle>
            <a:lvl1pPr marL="0" indent="0" algn="ctr">
              <a:buNone/>
              <a:defRPr sz="1800">
                <a:solidFill>
                  <a:schemeClr val="bg1"/>
                </a:solidFill>
                <a:latin typeface="Poppins" panose="00000500000000000000" pitchFamily="2" charset="0"/>
                <a:cs typeface="Poppins" panose="00000500000000000000" pitchFamily="2" charset="0"/>
              </a:defRPr>
            </a:lvl1pPr>
          </a:lstStyle>
          <a:p>
            <a:r>
              <a:rPr lang="en-US" dirty="0"/>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pic>
        <p:nvPicPr>
          <p:cNvPr id="14" name="Picture 13">
            <a:extLst>
              <a:ext uri="{FF2B5EF4-FFF2-40B4-BE49-F238E27FC236}">
                <a16:creationId xmlns:a16="http://schemas.microsoft.com/office/drawing/2014/main" id="{41C1F544-4F91-82A6-00C9-2CD07BD90F6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
        <p:nvSpPr>
          <p:cNvPr id="18" name="Title 16">
            <a:extLst>
              <a:ext uri="{FF2B5EF4-FFF2-40B4-BE49-F238E27FC236}">
                <a16:creationId xmlns:a16="http://schemas.microsoft.com/office/drawing/2014/main" id="{38E7A839-83A6-1537-1D7F-FC06DC6A04EF}"/>
              </a:ext>
            </a:extLst>
          </p:cNvPr>
          <p:cNvSpPr>
            <a:spLocks noGrp="1"/>
          </p:cNvSpPr>
          <p:nvPr>
            <p:ph type="title" hasCustomPrompt="1"/>
          </p:nvPr>
        </p:nvSpPr>
        <p:spPr>
          <a:xfrm>
            <a:off x="408207" y="579437"/>
            <a:ext cx="5557584" cy="1800200"/>
          </a:xfrm>
          <a:prstGeom prst="rect">
            <a:avLst/>
          </a:prstGeom>
        </p:spPr>
        <p:txBody>
          <a:bodyPr/>
          <a:lstStyle>
            <a:lvl1pPr>
              <a:defRPr sz="5500" b="1">
                <a:solidFill>
                  <a:schemeClr val="bg1"/>
                </a:solidFill>
                <a:latin typeface="Poppins SemiBold" panose="00000700000000000000" pitchFamily="2" charset="0"/>
                <a:cs typeface="Poppins SemiBold" panose="00000700000000000000" pitchFamily="2" charset="0"/>
              </a:defRPr>
            </a:lvl1pPr>
          </a:lstStyle>
          <a:p>
            <a:pPr lvl="0"/>
            <a:r>
              <a:rPr kumimoji="0" lang="en-GB" sz="55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Cover slide</a:t>
            </a:r>
            <a:endParaRPr lang="en-GB" dirty="0"/>
          </a:p>
        </p:txBody>
      </p:sp>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3" name="Text Placeholder 11">
            <a:extLst>
              <a:ext uri="{FF2B5EF4-FFF2-40B4-BE49-F238E27FC236}">
                <a16:creationId xmlns:a16="http://schemas.microsoft.com/office/drawing/2014/main" id="{4B8435D6-0CC1-8718-167A-2904F3E65C26}"/>
              </a:ext>
            </a:extLst>
          </p:cNvPr>
          <p:cNvSpPr>
            <a:spLocks noGrp="1"/>
          </p:cNvSpPr>
          <p:nvPr>
            <p:ph type="body" sz="quarter" idx="15" hasCustomPrompt="1"/>
          </p:nvPr>
        </p:nvSpPr>
        <p:spPr>
          <a:xfrm>
            <a:off x="1001105" y="2668674"/>
            <a:ext cx="9591229" cy="1991249"/>
          </a:xfrm>
          <a:prstGeom prst="rect">
            <a:avLst/>
          </a:prstGeom>
        </p:spPr>
        <p:txBody>
          <a:bodyPr>
            <a:noAutofit/>
          </a:bodyPr>
          <a:lstStyle>
            <a:lvl1pPr marL="285750" indent="-285750">
              <a:lnSpc>
                <a:spcPct val="110000"/>
              </a:lnSpc>
              <a:spcBef>
                <a:spcPts val="0"/>
              </a:spcBef>
              <a:spcAft>
                <a:spcPts val="600"/>
              </a:spcAft>
              <a:buFontTx/>
              <a:buBlip>
                <a:blip r:embed="rId2"/>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 as Poppins Regular.</a:t>
            </a:r>
          </a:p>
        </p:txBody>
      </p:sp>
      <p:pic>
        <p:nvPicPr>
          <p:cNvPr id="7" name="Picture 6">
            <a:extLst>
              <a:ext uri="{FF2B5EF4-FFF2-40B4-BE49-F238E27FC236}">
                <a16:creationId xmlns:a16="http://schemas.microsoft.com/office/drawing/2014/main" id="{1A8FBF3E-643E-C283-20B7-9D35C17A874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6" name="Title 3">
            <a:extLst>
              <a:ext uri="{FF2B5EF4-FFF2-40B4-BE49-F238E27FC236}">
                <a16:creationId xmlns:a16="http://schemas.microsoft.com/office/drawing/2014/main" id="{8769CF24-1B14-94BB-B327-452E52760A2A}"/>
              </a:ext>
            </a:extLst>
          </p:cNvPr>
          <p:cNvSpPr>
            <a:spLocks noGrp="1"/>
          </p:cNvSpPr>
          <p:nvPr>
            <p:ph type="title" hasCustomPrompt="1"/>
          </p:nvPr>
        </p:nvSpPr>
        <p:spPr>
          <a:xfrm>
            <a:off x="413914" y="472387"/>
            <a:ext cx="10766703" cy="468640"/>
          </a:xfrm>
          <a:prstGeom prst="rect">
            <a:avLst/>
          </a:prstGeom>
        </p:spPr>
        <p:txBody>
          <a:bodyPr/>
          <a:lstStyle>
            <a:lvl1pPr>
              <a:defRPr sz="3000">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 White (No Logo)">
    <p:bg>
      <p:bgRef idx="1001">
        <a:schemeClr val="bg1"/>
      </p:bgRef>
    </p:bg>
    <p:spTree>
      <p:nvGrpSpPr>
        <p:cNvPr id="1" name=""/>
        <p:cNvGrpSpPr/>
        <p:nvPr/>
      </p:nvGrpSpPr>
      <p:grpSpPr>
        <a:xfrm>
          <a:off x="0" y="0"/>
          <a:ext cx="0" cy="0"/>
          <a:chOff x="0" y="0"/>
          <a:chExt cx="0" cy="0"/>
        </a:xfrm>
      </p:grpSpPr>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3" name="Text Placeholder 11">
            <a:extLst>
              <a:ext uri="{FF2B5EF4-FFF2-40B4-BE49-F238E27FC236}">
                <a16:creationId xmlns:a16="http://schemas.microsoft.com/office/drawing/2014/main" id="{4B8435D6-0CC1-8718-167A-2904F3E65C26}"/>
              </a:ext>
            </a:extLst>
          </p:cNvPr>
          <p:cNvSpPr>
            <a:spLocks noGrp="1"/>
          </p:cNvSpPr>
          <p:nvPr>
            <p:ph type="body" sz="quarter" idx="15" hasCustomPrompt="1"/>
          </p:nvPr>
        </p:nvSpPr>
        <p:spPr>
          <a:xfrm>
            <a:off x="1001105" y="2668674"/>
            <a:ext cx="9591229" cy="1991249"/>
          </a:xfrm>
          <a:prstGeom prst="rect">
            <a:avLst/>
          </a:prstGeom>
        </p:spPr>
        <p:txBody>
          <a:bodyPr>
            <a:noAutofit/>
          </a:bodyPr>
          <a:lstStyle>
            <a:lvl1pPr marL="285750" indent="-285750">
              <a:lnSpc>
                <a:spcPct val="110000"/>
              </a:lnSpc>
              <a:spcBef>
                <a:spcPts val="0"/>
              </a:spcBef>
              <a:spcAft>
                <a:spcPts val="600"/>
              </a:spcAft>
              <a:buFontTx/>
              <a:buBlip>
                <a:blip r:embed="rId2"/>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 as Poppins Regular.</a:t>
            </a:r>
          </a:p>
        </p:txBody>
      </p:sp>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6" name="Title 3">
            <a:extLst>
              <a:ext uri="{FF2B5EF4-FFF2-40B4-BE49-F238E27FC236}">
                <a16:creationId xmlns:a16="http://schemas.microsoft.com/office/drawing/2014/main" id="{F0659383-1EB0-988D-D953-B33587866E49}"/>
              </a:ext>
            </a:extLst>
          </p:cNvPr>
          <p:cNvSpPr>
            <a:spLocks noGrp="1"/>
          </p:cNvSpPr>
          <p:nvPr>
            <p:ph type="title" hasCustomPrompt="1"/>
          </p:nvPr>
        </p:nvSpPr>
        <p:spPr>
          <a:xfrm>
            <a:off x="413915" y="472387"/>
            <a:ext cx="10710942" cy="468640"/>
          </a:xfrm>
          <a:prstGeom prst="rect">
            <a:avLst/>
          </a:prstGeom>
        </p:spPr>
        <p:txBody>
          <a:bodyPr/>
          <a:lstStyle>
            <a:lvl1pPr>
              <a:defRPr sz="3000">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2740285809"/>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pic>
        <p:nvPicPr>
          <p:cNvPr id="2" name="Picture 1">
            <a:extLst>
              <a:ext uri="{FF2B5EF4-FFF2-40B4-BE49-F238E27FC236}">
                <a16:creationId xmlns:a16="http://schemas.microsoft.com/office/drawing/2014/main" id="{052FB48F-821A-CA54-A34E-E55E101C6CC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3" name="Text Placeholder 11">
            <a:extLst>
              <a:ext uri="{FF2B5EF4-FFF2-40B4-BE49-F238E27FC236}">
                <a16:creationId xmlns:a16="http://schemas.microsoft.com/office/drawing/2014/main" id="{A4E66FE4-E136-2BD3-957A-24D5F6726FC2}"/>
              </a:ext>
            </a:extLst>
          </p:cNvPr>
          <p:cNvSpPr>
            <a:spLocks noGrp="1"/>
          </p:cNvSpPr>
          <p:nvPr>
            <p:ph type="body" sz="quarter" idx="34"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5" name="Title 14">
            <a:extLst>
              <a:ext uri="{FF2B5EF4-FFF2-40B4-BE49-F238E27FC236}">
                <a16:creationId xmlns:a16="http://schemas.microsoft.com/office/drawing/2014/main" id="{F3081C86-DF26-912B-FDE9-FFAF8D7F177F}"/>
              </a:ext>
            </a:extLst>
          </p:cNvPr>
          <p:cNvSpPr>
            <a:spLocks noGrp="1"/>
          </p:cNvSpPr>
          <p:nvPr>
            <p:ph type="title" hasCustomPrompt="1"/>
          </p:nvPr>
        </p:nvSpPr>
        <p:spPr>
          <a:xfrm>
            <a:off x="413913" y="459885"/>
            <a:ext cx="10766702" cy="439781"/>
          </a:xfrm>
          <a:prstGeom prst="rect">
            <a:avLst/>
          </a:prstGeom>
        </p:spPr>
        <p:txBody>
          <a:bodyPr/>
          <a:lstStyle>
            <a:lvl1pPr>
              <a:defRPr sz="3000"/>
            </a:lvl1pPr>
          </a:lstStyle>
          <a:p>
            <a:r>
              <a:rPr lang="en-GB" dirty="0"/>
              <a:t>Content slide</a:t>
            </a:r>
          </a:p>
        </p:txBody>
      </p:sp>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4">
            <a:extLst>
              <a:ext uri="{FF2B5EF4-FFF2-40B4-BE49-F238E27FC236}">
                <a16:creationId xmlns:a16="http://schemas.microsoft.com/office/drawing/2014/main" id="{DCB3314A-2001-5F0C-5F87-69F178ADB866}"/>
              </a:ext>
            </a:extLst>
          </p:cNvPr>
          <p:cNvSpPr>
            <a:spLocks noGrp="1"/>
          </p:cNvSpPr>
          <p:nvPr>
            <p:ph type="title" hasCustomPrompt="1"/>
          </p:nvPr>
        </p:nvSpPr>
        <p:spPr>
          <a:xfrm>
            <a:off x="413913" y="459885"/>
            <a:ext cx="10766702" cy="439781"/>
          </a:xfrm>
          <a:prstGeom prst="rect">
            <a:avLst/>
          </a:prstGeom>
        </p:spPr>
        <p:txBody>
          <a:bodyPr/>
          <a:lstStyle>
            <a:lvl1pPr>
              <a:defRPr sz="3000"/>
            </a:lvl1pPr>
          </a:lstStyle>
          <a:p>
            <a:r>
              <a:rPr lang="en-GB" dirty="0"/>
              <a:t>Content slide</a:t>
            </a:r>
          </a:p>
        </p:txBody>
      </p:sp>
      <p:sp>
        <p:nvSpPr>
          <p:cNvPr id="3" name="Text Placeholder 11">
            <a:extLst>
              <a:ext uri="{FF2B5EF4-FFF2-40B4-BE49-F238E27FC236}">
                <a16:creationId xmlns:a16="http://schemas.microsoft.com/office/drawing/2014/main" id="{1836E529-2BBC-D836-0F4D-E78A805C2DA6}"/>
              </a:ext>
            </a:extLst>
          </p:cNvPr>
          <p:cNvSpPr>
            <a:spLocks noGrp="1"/>
          </p:cNvSpPr>
          <p:nvPr>
            <p:ph type="body" sz="quarter" idx="34"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pic>
        <p:nvPicPr>
          <p:cNvPr id="2" name="Picture 1">
            <a:extLst>
              <a:ext uri="{FF2B5EF4-FFF2-40B4-BE49-F238E27FC236}">
                <a16:creationId xmlns:a16="http://schemas.microsoft.com/office/drawing/2014/main" id="{5AD93BCC-9ABA-3DB6-4ED6-2BD13246CBC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Header - Deep">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9AB77CF-2F7D-B2E3-46EC-898E19C1873B}"/>
              </a:ext>
              <a:ext uri="{C183D7F6-B498-43B3-948B-1728B52AA6E4}">
                <adec:decorative xmlns:adec="http://schemas.microsoft.com/office/drawing/2017/decorative" val="1"/>
              </a:ext>
            </a:extLst>
          </p:cNvPr>
          <p:cNvSpPr/>
          <p:nvPr userDrawn="1"/>
        </p:nvSpPr>
        <p:spPr>
          <a:xfrm flipV="1">
            <a:off x="-5910" y="-43402"/>
            <a:ext cx="12203820" cy="1642219"/>
          </a:xfrm>
          <a:custGeom>
            <a:avLst/>
            <a:gdLst>
              <a:gd name="connsiteX0" fmla="*/ 5910 w 12203820"/>
              <a:gd name="connsiteY0" fmla="*/ 1642219 h 1642219"/>
              <a:gd name="connsiteX1" fmla="*/ 12203820 w 12203820"/>
              <a:gd name="connsiteY1" fmla="*/ 1642219 h 1642219"/>
              <a:gd name="connsiteX2" fmla="*/ 12203820 w 12203820"/>
              <a:gd name="connsiteY2" fmla="*/ 819030 h 1642219"/>
              <a:gd name="connsiteX3" fmla="*/ 12197910 w 12203820"/>
              <a:gd name="connsiteY3" fmla="*/ 819030 h 1642219"/>
              <a:gd name="connsiteX4" fmla="*/ 12197911 w 12203820"/>
              <a:gd name="connsiteY4" fmla="*/ 411595 h 1642219"/>
              <a:gd name="connsiteX5" fmla="*/ 11786316 w 12203820"/>
              <a:gd name="connsiteY5" fmla="*/ 0 h 1642219"/>
              <a:gd name="connsiteX6" fmla="*/ 0 w 12203820"/>
              <a:gd name="connsiteY6" fmla="*/ 0 h 1642219"/>
              <a:gd name="connsiteX7" fmla="*/ 0 w 12203820"/>
              <a:gd name="connsiteY7" fmla="*/ 823189 h 1642219"/>
              <a:gd name="connsiteX8" fmla="*/ 5910 w 12203820"/>
              <a:gd name="connsiteY8" fmla="*/ 823189 h 164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820" h="1642219">
                <a:moveTo>
                  <a:pt x="5910" y="1642219"/>
                </a:moveTo>
                <a:lnTo>
                  <a:pt x="12203820" y="1642219"/>
                </a:lnTo>
                <a:lnTo>
                  <a:pt x="12203820" y="819030"/>
                </a:lnTo>
                <a:lnTo>
                  <a:pt x="12197910" y="819030"/>
                </a:lnTo>
                <a:lnTo>
                  <a:pt x="12197911" y="411595"/>
                </a:lnTo>
                <a:cubicBezTo>
                  <a:pt x="12197911" y="184277"/>
                  <a:pt x="12013634" y="0"/>
                  <a:pt x="11786316" y="0"/>
                </a:cubicBezTo>
                <a:lnTo>
                  <a:pt x="0" y="0"/>
                </a:lnTo>
                <a:lnTo>
                  <a:pt x="0" y="823189"/>
                </a:lnTo>
                <a:lnTo>
                  <a:pt x="5910" y="823189"/>
                </a:lnTo>
                <a:close/>
              </a:path>
            </a:pathLst>
          </a:cu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 Placeholder 11">
            <a:extLst>
              <a:ext uri="{FF2B5EF4-FFF2-40B4-BE49-F238E27FC236}">
                <a16:creationId xmlns:a16="http://schemas.microsoft.com/office/drawing/2014/main" id="{2B4FE0AC-2B61-A291-8C87-19783331AD79}"/>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a:t>Body copy goes here.</a:t>
            </a:r>
          </a:p>
        </p:txBody>
      </p:sp>
      <p:pic>
        <p:nvPicPr>
          <p:cNvPr id="4" name="Picture 3" descr="The Open University Logo">
            <a:extLst>
              <a:ext uri="{FF2B5EF4-FFF2-40B4-BE49-F238E27FC236}">
                <a16:creationId xmlns:a16="http://schemas.microsoft.com/office/drawing/2014/main" id="{703F4432-1532-0BDB-760A-F8CCD5EF79A3}"/>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5" name="Picture 4">
            <a:extLst>
              <a:ext uri="{FF2B5EF4-FFF2-40B4-BE49-F238E27FC236}">
                <a16:creationId xmlns:a16="http://schemas.microsoft.com/office/drawing/2014/main" id="{8B3C2A4E-308E-3B51-ACDE-84AD90D9DC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dirty="0">
              <a:solidFill>
                <a:schemeClr val="bg1"/>
              </a:solidFill>
              <a:latin typeface="Poppins" panose="00000500000000000000" pitchFamily="2" charset="0"/>
              <a:cs typeface="Poppins" panose="00000500000000000000" pitchFamily="2" charset="0"/>
            </a:endParaRPr>
          </a:p>
        </p:txBody>
      </p:sp>
      <p:sp>
        <p:nvSpPr>
          <p:cNvPr id="6" name="Text Placeholder 11">
            <a:extLst>
              <a:ext uri="{FF2B5EF4-FFF2-40B4-BE49-F238E27FC236}">
                <a16:creationId xmlns:a16="http://schemas.microsoft.com/office/drawing/2014/main" id="{E48A1AD1-8DD9-3575-2F01-8B1E8F88C8E0}"/>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8" name="Title 3">
            <a:extLst>
              <a:ext uri="{FF2B5EF4-FFF2-40B4-BE49-F238E27FC236}">
                <a16:creationId xmlns:a16="http://schemas.microsoft.com/office/drawing/2014/main" id="{CD895B66-DFD3-75C3-AB8E-C60F0BDBB094}"/>
              </a:ext>
            </a:extLst>
          </p:cNvPr>
          <p:cNvSpPr>
            <a:spLocks noGrp="1"/>
          </p:cNvSpPr>
          <p:nvPr>
            <p:ph type="title" hasCustomPrompt="1"/>
          </p:nvPr>
        </p:nvSpPr>
        <p:spPr>
          <a:xfrm>
            <a:off x="413915" y="364892"/>
            <a:ext cx="10766702" cy="468640"/>
          </a:xfrm>
          <a:prstGeom prst="rect">
            <a:avLst/>
          </a:prstGeom>
        </p:spPr>
        <p:txBody>
          <a:bodyPr/>
          <a:lstStyle>
            <a:lvl1pPr>
              <a:defRPr sz="3000">
                <a:solidFill>
                  <a:schemeClr val="bg1"/>
                </a:solidFill>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Header - Deep (No Logo)">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672FC8D-4E82-915B-5494-D2FC3A5CF2A9}"/>
              </a:ext>
              <a:ext uri="{C183D7F6-B498-43B3-948B-1728B52AA6E4}">
                <adec:decorative xmlns:adec="http://schemas.microsoft.com/office/drawing/2017/decorative" val="1"/>
              </a:ext>
            </a:extLst>
          </p:cNvPr>
          <p:cNvSpPr/>
          <p:nvPr userDrawn="1"/>
        </p:nvSpPr>
        <p:spPr>
          <a:xfrm flipV="1">
            <a:off x="-5910" y="-43402"/>
            <a:ext cx="12203820" cy="1642219"/>
          </a:xfrm>
          <a:custGeom>
            <a:avLst/>
            <a:gdLst>
              <a:gd name="connsiteX0" fmla="*/ 5910 w 12203820"/>
              <a:gd name="connsiteY0" fmla="*/ 1642219 h 1642219"/>
              <a:gd name="connsiteX1" fmla="*/ 12203820 w 12203820"/>
              <a:gd name="connsiteY1" fmla="*/ 1642219 h 1642219"/>
              <a:gd name="connsiteX2" fmla="*/ 12203820 w 12203820"/>
              <a:gd name="connsiteY2" fmla="*/ 819030 h 1642219"/>
              <a:gd name="connsiteX3" fmla="*/ 12197910 w 12203820"/>
              <a:gd name="connsiteY3" fmla="*/ 819030 h 1642219"/>
              <a:gd name="connsiteX4" fmla="*/ 12197911 w 12203820"/>
              <a:gd name="connsiteY4" fmla="*/ 411595 h 1642219"/>
              <a:gd name="connsiteX5" fmla="*/ 11786316 w 12203820"/>
              <a:gd name="connsiteY5" fmla="*/ 0 h 1642219"/>
              <a:gd name="connsiteX6" fmla="*/ 0 w 12203820"/>
              <a:gd name="connsiteY6" fmla="*/ 0 h 1642219"/>
              <a:gd name="connsiteX7" fmla="*/ 0 w 12203820"/>
              <a:gd name="connsiteY7" fmla="*/ 823189 h 1642219"/>
              <a:gd name="connsiteX8" fmla="*/ 5910 w 12203820"/>
              <a:gd name="connsiteY8" fmla="*/ 823189 h 164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820" h="1642219">
                <a:moveTo>
                  <a:pt x="5910" y="1642219"/>
                </a:moveTo>
                <a:lnTo>
                  <a:pt x="12203820" y="1642219"/>
                </a:lnTo>
                <a:lnTo>
                  <a:pt x="12203820" y="819030"/>
                </a:lnTo>
                <a:lnTo>
                  <a:pt x="12197910" y="819030"/>
                </a:lnTo>
                <a:lnTo>
                  <a:pt x="12197911" y="411595"/>
                </a:lnTo>
                <a:cubicBezTo>
                  <a:pt x="12197911" y="184277"/>
                  <a:pt x="12013634" y="0"/>
                  <a:pt x="11786316" y="0"/>
                </a:cubicBezTo>
                <a:lnTo>
                  <a:pt x="0" y="0"/>
                </a:lnTo>
                <a:lnTo>
                  <a:pt x="0" y="823189"/>
                </a:lnTo>
                <a:lnTo>
                  <a:pt x="5910" y="823189"/>
                </a:lnTo>
                <a:close/>
              </a:path>
            </a:pathLst>
          </a:cu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 Placeholder 11">
            <a:extLst>
              <a:ext uri="{FF2B5EF4-FFF2-40B4-BE49-F238E27FC236}">
                <a16:creationId xmlns:a16="http://schemas.microsoft.com/office/drawing/2014/main" id="{2B4FE0AC-2B61-A291-8C87-19783331AD79}"/>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a:t>Body copy goes here.</a:t>
            </a:r>
          </a:p>
        </p:txBody>
      </p:sp>
      <p:pic>
        <p:nvPicPr>
          <p:cNvPr id="4" name="Picture 3">
            <a:extLst>
              <a:ext uri="{FF2B5EF4-FFF2-40B4-BE49-F238E27FC236}">
                <a16:creationId xmlns:a16="http://schemas.microsoft.com/office/drawing/2014/main" id="{99D6E4AE-86B5-A69F-9302-A08CDE1AFAF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 name="TextBox 4">
            <a:extLst>
              <a:ext uri="{FF2B5EF4-FFF2-40B4-BE49-F238E27FC236}">
                <a16:creationId xmlns:a16="http://schemas.microsoft.com/office/drawing/2014/main" id="{7F17BE31-28EA-0243-8E5B-BE3D94BA901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dirty="0">
              <a:solidFill>
                <a:schemeClr val="bg1"/>
              </a:solidFill>
              <a:latin typeface="Poppins" panose="00000500000000000000" pitchFamily="2" charset="0"/>
              <a:cs typeface="Poppins" panose="00000500000000000000" pitchFamily="2" charset="0"/>
            </a:endParaRPr>
          </a:p>
        </p:txBody>
      </p:sp>
      <p:sp>
        <p:nvSpPr>
          <p:cNvPr id="3" name="Text Placeholder 11">
            <a:extLst>
              <a:ext uri="{FF2B5EF4-FFF2-40B4-BE49-F238E27FC236}">
                <a16:creationId xmlns:a16="http://schemas.microsoft.com/office/drawing/2014/main" id="{160E5D8A-6BCF-976E-BA2D-E6A6DD1F2B76}"/>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7" name="Title 3">
            <a:extLst>
              <a:ext uri="{FF2B5EF4-FFF2-40B4-BE49-F238E27FC236}">
                <a16:creationId xmlns:a16="http://schemas.microsoft.com/office/drawing/2014/main" id="{C5475786-8AB4-0539-6EFC-A94B0600BDB8}"/>
              </a:ext>
            </a:extLst>
          </p:cNvPr>
          <p:cNvSpPr>
            <a:spLocks noGrp="1"/>
          </p:cNvSpPr>
          <p:nvPr>
            <p:ph type="title" hasCustomPrompt="1"/>
          </p:nvPr>
        </p:nvSpPr>
        <p:spPr>
          <a:xfrm>
            <a:off x="413915" y="364892"/>
            <a:ext cx="10766702" cy="468640"/>
          </a:xfrm>
          <a:prstGeom prst="rect">
            <a:avLst/>
          </a:prstGeom>
        </p:spPr>
        <p:txBody>
          <a:bodyPr/>
          <a:lstStyle>
            <a:lvl1pPr>
              <a:defRPr sz="3000">
                <a:solidFill>
                  <a:schemeClr val="bg1"/>
                </a:solidFill>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2656772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uble Header - Single">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9AB77CF-2F7D-B2E3-46EC-898E19C1873B}"/>
              </a:ext>
              <a:ext uri="{C183D7F6-B498-43B3-948B-1728B52AA6E4}">
                <adec:decorative xmlns:adec="http://schemas.microsoft.com/office/drawing/2017/decorative" val="1"/>
              </a:ext>
            </a:extLst>
          </p:cNvPr>
          <p:cNvSpPr/>
          <p:nvPr userDrawn="1"/>
        </p:nvSpPr>
        <p:spPr>
          <a:xfrm flipV="1">
            <a:off x="-5910" y="-43402"/>
            <a:ext cx="12203820" cy="1642219"/>
          </a:xfrm>
          <a:custGeom>
            <a:avLst/>
            <a:gdLst>
              <a:gd name="connsiteX0" fmla="*/ 5910 w 12203820"/>
              <a:gd name="connsiteY0" fmla="*/ 1642219 h 1642219"/>
              <a:gd name="connsiteX1" fmla="*/ 12203820 w 12203820"/>
              <a:gd name="connsiteY1" fmla="*/ 1642219 h 1642219"/>
              <a:gd name="connsiteX2" fmla="*/ 12203820 w 12203820"/>
              <a:gd name="connsiteY2" fmla="*/ 819030 h 1642219"/>
              <a:gd name="connsiteX3" fmla="*/ 12197910 w 12203820"/>
              <a:gd name="connsiteY3" fmla="*/ 819030 h 1642219"/>
              <a:gd name="connsiteX4" fmla="*/ 12197911 w 12203820"/>
              <a:gd name="connsiteY4" fmla="*/ 411595 h 1642219"/>
              <a:gd name="connsiteX5" fmla="*/ 11786316 w 12203820"/>
              <a:gd name="connsiteY5" fmla="*/ 0 h 1642219"/>
              <a:gd name="connsiteX6" fmla="*/ 0 w 12203820"/>
              <a:gd name="connsiteY6" fmla="*/ 0 h 1642219"/>
              <a:gd name="connsiteX7" fmla="*/ 0 w 12203820"/>
              <a:gd name="connsiteY7" fmla="*/ 823189 h 1642219"/>
              <a:gd name="connsiteX8" fmla="*/ 5910 w 12203820"/>
              <a:gd name="connsiteY8" fmla="*/ 823189 h 164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820" h="1642219">
                <a:moveTo>
                  <a:pt x="5910" y="1642219"/>
                </a:moveTo>
                <a:lnTo>
                  <a:pt x="12203820" y="1642219"/>
                </a:lnTo>
                <a:lnTo>
                  <a:pt x="12203820" y="819030"/>
                </a:lnTo>
                <a:lnTo>
                  <a:pt x="12197910" y="819030"/>
                </a:lnTo>
                <a:lnTo>
                  <a:pt x="12197911" y="411595"/>
                </a:lnTo>
                <a:cubicBezTo>
                  <a:pt x="12197911" y="184277"/>
                  <a:pt x="12013634" y="0"/>
                  <a:pt x="11786316" y="0"/>
                </a:cubicBezTo>
                <a:lnTo>
                  <a:pt x="0" y="0"/>
                </a:lnTo>
                <a:lnTo>
                  <a:pt x="0" y="823189"/>
                </a:lnTo>
                <a:lnTo>
                  <a:pt x="5910" y="823189"/>
                </a:lnTo>
                <a:close/>
              </a:path>
            </a:pathLst>
          </a:cu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 Placeholder 11">
            <a:extLst>
              <a:ext uri="{FF2B5EF4-FFF2-40B4-BE49-F238E27FC236}">
                <a16:creationId xmlns:a16="http://schemas.microsoft.com/office/drawing/2014/main" id="{2B4FE0AC-2B61-A291-8C87-19783331AD79}"/>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a:t>Body copy goes here.</a:t>
            </a:r>
          </a:p>
        </p:txBody>
      </p:sp>
      <p:pic>
        <p:nvPicPr>
          <p:cNvPr id="4" name="Picture 3" descr="The Open University Logo">
            <a:extLst>
              <a:ext uri="{FF2B5EF4-FFF2-40B4-BE49-F238E27FC236}">
                <a16:creationId xmlns:a16="http://schemas.microsoft.com/office/drawing/2014/main" id="{E4AAF1D7-1AB1-24E2-D225-B29014CDE48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5" name="Picture 4">
            <a:extLst>
              <a:ext uri="{FF2B5EF4-FFF2-40B4-BE49-F238E27FC236}">
                <a16:creationId xmlns:a16="http://schemas.microsoft.com/office/drawing/2014/main" id="{063D76B4-6B99-273A-B703-B10A873FDE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68DAB0E9-4DC8-6D69-3A02-6AB4C88D8A5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dirty="0">
              <a:solidFill>
                <a:schemeClr val="bg1"/>
              </a:solidFill>
              <a:latin typeface="Poppins" panose="00000500000000000000" pitchFamily="2" charset="0"/>
              <a:cs typeface="Poppins" panose="00000500000000000000" pitchFamily="2" charset="0"/>
            </a:endParaRPr>
          </a:p>
        </p:txBody>
      </p:sp>
      <p:sp>
        <p:nvSpPr>
          <p:cNvPr id="12" name="Title 3">
            <a:extLst>
              <a:ext uri="{FF2B5EF4-FFF2-40B4-BE49-F238E27FC236}">
                <a16:creationId xmlns:a16="http://schemas.microsoft.com/office/drawing/2014/main" id="{AC5C423E-7F1A-908E-31A9-67502F1BD8B6}"/>
              </a:ext>
            </a:extLst>
          </p:cNvPr>
          <p:cNvSpPr>
            <a:spLocks noGrp="1"/>
          </p:cNvSpPr>
          <p:nvPr>
            <p:ph type="title" hasCustomPrompt="1"/>
          </p:nvPr>
        </p:nvSpPr>
        <p:spPr>
          <a:xfrm>
            <a:off x="413915" y="364891"/>
            <a:ext cx="10766702" cy="897851"/>
          </a:xfrm>
          <a:prstGeom prst="rect">
            <a:avLst/>
          </a:prstGeom>
        </p:spPr>
        <p:txBody>
          <a:bodyPr/>
          <a:lstStyle>
            <a:lvl1pPr>
              <a:defRPr sz="3000">
                <a:solidFill>
                  <a:schemeClr val="bg1"/>
                </a:solidFill>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2519547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uble Header - Single (No Logo)">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5CBF7B9F-09EC-5918-B7BF-F7480335922C}"/>
              </a:ext>
              <a:ext uri="{C183D7F6-B498-43B3-948B-1728B52AA6E4}">
                <adec:decorative xmlns:adec="http://schemas.microsoft.com/office/drawing/2017/decorative" val="1"/>
              </a:ext>
            </a:extLst>
          </p:cNvPr>
          <p:cNvSpPr/>
          <p:nvPr userDrawn="1"/>
        </p:nvSpPr>
        <p:spPr>
          <a:xfrm flipV="1">
            <a:off x="-5910" y="-43402"/>
            <a:ext cx="12203820" cy="1642219"/>
          </a:xfrm>
          <a:custGeom>
            <a:avLst/>
            <a:gdLst>
              <a:gd name="connsiteX0" fmla="*/ 5910 w 12203820"/>
              <a:gd name="connsiteY0" fmla="*/ 1642219 h 1642219"/>
              <a:gd name="connsiteX1" fmla="*/ 12203820 w 12203820"/>
              <a:gd name="connsiteY1" fmla="*/ 1642219 h 1642219"/>
              <a:gd name="connsiteX2" fmla="*/ 12203820 w 12203820"/>
              <a:gd name="connsiteY2" fmla="*/ 819030 h 1642219"/>
              <a:gd name="connsiteX3" fmla="*/ 12197910 w 12203820"/>
              <a:gd name="connsiteY3" fmla="*/ 819030 h 1642219"/>
              <a:gd name="connsiteX4" fmla="*/ 12197911 w 12203820"/>
              <a:gd name="connsiteY4" fmla="*/ 411595 h 1642219"/>
              <a:gd name="connsiteX5" fmla="*/ 11786316 w 12203820"/>
              <a:gd name="connsiteY5" fmla="*/ 0 h 1642219"/>
              <a:gd name="connsiteX6" fmla="*/ 0 w 12203820"/>
              <a:gd name="connsiteY6" fmla="*/ 0 h 1642219"/>
              <a:gd name="connsiteX7" fmla="*/ 0 w 12203820"/>
              <a:gd name="connsiteY7" fmla="*/ 823189 h 1642219"/>
              <a:gd name="connsiteX8" fmla="*/ 5910 w 12203820"/>
              <a:gd name="connsiteY8" fmla="*/ 823189 h 164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820" h="1642219">
                <a:moveTo>
                  <a:pt x="5910" y="1642219"/>
                </a:moveTo>
                <a:lnTo>
                  <a:pt x="12203820" y="1642219"/>
                </a:lnTo>
                <a:lnTo>
                  <a:pt x="12203820" y="819030"/>
                </a:lnTo>
                <a:lnTo>
                  <a:pt x="12197910" y="819030"/>
                </a:lnTo>
                <a:lnTo>
                  <a:pt x="12197911" y="411595"/>
                </a:lnTo>
                <a:cubicBezTo>
                  <a:pt x="12197911" y="184277"/>
                  <a:pt x="12013634" y="0"/>
                  <a:pt x="11786316" y="0"/>
                </a:cubicBezTo>
                <a:lnTo>
                  <a:pt x="0" y="0"/>
                </a:lnTo>
                <a:lnTo>
                  <a:pt x="0" y="823189"/>
                </a:lnTo>
                <a:lnTo>
                  <a:pt x="5910" y="823189"/>
                </a:lnTo>
                <a:close/>
              </a:path>
            </a:pathLst>
          </a:cu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 Placeholder 11">
            <a:extLst>
              <a:ext uri="{FF2B5EF4-FFF2-40B4-BE49-F238E27FC236}">
                <a16:creationId xmlns:a16="http://schemas.microsoft.com/office/drawing/2014/main" id="{2B4FE0AC-2B61-A291-8C87-19783331AD79}"/>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a:t>Body copy goes here.</a:t>
            </a:r>
          </a:p>
        </p:txBody>
      </p:sp>
      <p:pic>
        <p:nvPicPr>
          <p:cNvPr id="4" name="Picture 3">
            <a:extLst>
              <a:ext uri="{FF2B5EF4-FFF2-40B4-BE49-F238E27FC236}">
                <a16:creationId xmlns:a16="http://schemas.microsoft.com/office/drawing/2014/main" id="{6CB4BC5B-11A8-A13C-AE7B-0EB7DE5E413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 name="TextBox 4">
            <a:extLst>
              <a:ext uri="{FF2B5EF4-FFF2-40B4-BE49-F238E27FC236}">
                <a16:creationId xmlns:a16="http://schemas.microsoft.com/office/drawing/2014/main" id="{F4BDE3AF-EA14-34B2-3ED6-5C8589728A5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dirty="0">
              <a:solidFill>
                <a:schemeClr val="bg1"/>
              </a:solidFill>
              <a:latin typeface="Poppins" panose="00000500000000000000" pitchFamily="2" charset="0"/>
              <a:cs typeface="Poppins" panose="00000500000000000000" pitchFamily="2" charset="0"/>
            </a:endParaRPr>
          </a:p>
        </p:txBody>
      </p:sp>
      <p:sp>
        <p:nvSpPr>
          <p:cNvPr id="9" name="Title 3">
            <a:extLst>
              <a:ext uri="{FF2B5EF4-FFF2-40B4-BE49-F238E27FC236}">
                <a16:creationId xmlns:a16="http://schemas.microsoft.com/office/drawing/2014/main" id="{6B0EAFF6-08D6-BD74-9A1E-BFCD03C629FD}"/>
              </a:ext>
            </a:extLst>
          </p:cNvPr>
          <p:cNvSpPr>
            <a:spLocks noGrp="1"/>
          </p:cNvSpPr>
          <p:nvPr>
            <p:ph type="title" hasCustomPrompt="1"/>
          </p:nvPr>
        </p:nvSpPr>
        <p:spPr>
          <a:xfrm>
            <a:off x="413915" y="364891"/>
            <a:ext cx="10766702" cy="897851"/>
          </a:xfrm>
          <a:prstGeom prst="rect">
            <a:avLst/>
          </a:prstGeom>
        </p:spPr>
        <p:txBody>
          <a:bodyPr/>
          <a:lstStyle>
            <a:lvl1pPr>
              <a:defRPr sz="3000">
                <a:solidFill>
                  <a:schemeClr val="bg1"/>
                </a:solidFill>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974234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uble Header - Deep + Column">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541AC4E-C6B9-30F9-99BB-2C9E60406490}"/>
              </a:ext>
              <a:ext uri="{C183D7F6-B498-43B3-948B-1728B52AA6E4}">
                <adec:decorative xmlns:adec="http://schemas.microsoft.com/office/drawing/2017/decorative" val="1"/>
              </a:ext>
            </a:extLst>
          </p:cNvPr>
          <p:cNvSpPr/>
          <p:nvPr userDrawn="1"/>
        </p:nvSpPr>
        <p:spPr>
          <a:xfrm flipV="1">
            <a:off x="-5910" y="-43402"/>
            <a:ext cx="12203820" cy="1642219"/>
          </a:xfrm>
          <a:custGeom>
            <a:avLst/>
            <a:gdLst>
              <a:gd name="connsiteX0" fmla="*/ 5910 w 12203820"/>
              <a:gd name="connsiteY0" fmla="*/ 1642219 h 1642219"/>
              <a:gd name="connsiteX1" fmla="*/ 12203820 w 12203820"/>
              <a:gd name="connsiteY1" fmla="*/ 1642219 h 1642219"/>
              <a:gd name="connsiteX2" fmla="*/ 12203820 w 12203820"/>
              <a:gd name="connsiteY2" fmla="*/ 819030 h 1642219"/>
              <a:gd name="connsiteX3" fmla="*/ 12197910 w 12203820"/>
              <a:gd name="connsiteY3" fmla="*/ 819030 h 1642219"/>
              <a:gd name="connsiteX4" fmla="*/ 12197911 w 12203820"/>
              <a:gd name="connsiteY4" fmla="*/ 411595 h 1642219"/>
              <a:gd name="connsiteX5" fmla="*/ 11786316 w 12203820"/>
              <a:gd name="connsiteY5" fmla="*/ 0 h 1642219"/>
              <a:gd name="connsiteX6" fmla="*/ 0 w 12203820"/>
              <a:gd name="connsiteY6" fmla="*/ 0 h 1642219"/>
              <a:gd name="connsiteX7" fmla="*/ 0 w 12203820"/>
              <a:gd name="connsiteY7" fmla="*/ 823189 h 1642219"/>
              <a:gd name="connsiteX8" fmla="*/ 5910 w 12203820"/>
              <a:gd name="connsiteY8" fmla="*/ 823189 h 164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820" h="1642219">
                <a:moveTo>
                  <a:pt x="5910" y="1642219"/>
                </a:moveTo>
                <a:lnTo>
                  <a:pt x="12203820" y="1642219"/>
                </a:lnTo>
                <a:lnTo>
                  <a:pt x="12203820" y="819030"/>
                </a:lnTo>
                <a:lnTo>
                  <a:pt x="12197910" y="819030"/>
                </a:lnTo>
                <a:lnTo>
                  <a:pt x="12197911" y="411595"/>
                </a:lnTo>
                <a:cubicBezTo>
                  <a:pt x="12197911" y="184277"/>
                  <a:pt x="12013634" y="0"/>
                  <a:pt x="11786316" y="0"/>
                </a:cubicBezTo>
                <a:lnTo>
                  <a:pt x="0" y="0"/>
                </a:lnTo>
                <a:lnTo>
                  <a:pt x="0" y="823189"/>
                </a:lnTo>
                <a:lnTo>
                  <a:pt x="5910" y="823189"/>
                </a:lnTo>
                <a:close/>
              </a:path>
            </a:pathLst>
          </a:cu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ext Placeholder 11">
            <a:extLst>
              <a:ext uri="{FF2B5EF4-FFF2-40B4-BE49-F238E27FC236}">
                <a16:creationId xmlns:a16="http://schemas.microsoft.com/office/drawing/2014/main" id="{58BE8F5A-8A1A-5C53-72B2-42712E54532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dirty="0"/>
              <a:t>Body copy goes here.</a:t>
            </a:r>
          </a:p>
        </p:txBody>
      </p:sp>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9" name="Picture 8">
            <a:extLst>
              <a:ext uri="{FF2B5EF4-FFF2-40B4-BE49-F238E27FC236}">
                <a16:creationId xmlns:a16="http://schemas.microsoft.com/office/drawing/2014/main" id="{78A58EEA-786C-965A-E594-011961E852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5" name="Picture 4">
            <a:extLst>
              <a:ext uri="{FF2B5EF4-FFF2-40B4-BE49-F238E27FC236}">
                <a16:creationId xmlns:a16="http://schemas.microsoft.com/office/drawing/2014/main" id="{FF7F380E-8D81-A4E5-CD82-E5D6A004AEC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AB2352B-BF53-DE10-25A6-F7860126D6F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dirty="0">
              <a:solidFill>
                <a:schemeClr val="bg1"/>
              </a:solidFill>
              <a:latin typeface="Poppins" panose="00000500000000000000" pitchFamily="2" charset="0"/>
              <a:cs typeface="Poppins" panose="00000500000000000000" pitchFamily="2" charset="0"/>
            </a:endParaRPr>
          </a:p>
        </p:txBody>
      </p:sp>
      <p:sp>
        <p:nvSpPr>
          <p:cNvPr id="7" name="Text Placeholder 11">
            <a:extLst>
              <a:ext uri="{FF2B5EF4-FFF2-40B4-BE49-F238E27FC236}">
                <a16:creationId xmlns:a16="http://schemas.microsoft.com/office/drawing/2014/main" id="{736B8534-F9E1-A672-4CC2-B3AE328D0AB6}"/>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8" name="Title 3">
            <a:extLst>
              <a:ext uri="{FF2B5EF4-FFF2-40B4-BE49-F238E27FC236}">
                <a16:creationId xmlns:a16="http://schemas.microsoft.com/office/drawing/2014/main" id="{6C156B2C-2E7F-6D21-E1DB-80E76DCCCE4F}"/>
              </a:ext>
            </a:extLst>
          </p:cNvPr>
          <p:cNvSpPr>
            <a:spLocks noGrp="1"/>
          </p:cNvSpPr>
          <p:nvPr>
            <p:ph type="title" hasCustomPrompt="1"/>
          </p:nvPr>
        </p:nvSpPr>
        <p:spPr>
          <a:xfrm>
            <a:off x="413915" y="364892"/>
            <a:ext cx="10766702" cy="468640"/>
          </a:xfrm>
          <a:prstGeom prst="rect">
            <a:avLst/>
          </a:prstGeom>
        </p:spPr>
        <p:txBody>
          <a:bodyPr/>
          <a:lstStyle>
            <a:lvl1pPr>
              <a:defRPr sz="3000">
                <a:solidFill>
                  <a:schemeClr val="bg1"/>
                </a:solidFill>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uble Header - Deep + Column (No Logo)">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C66ECCA-B749-D4DF-3098-EBFA952E38EE}"/>
              </a:ext>
              <a:ext uri="{C183D7F6-B498-43B3-948B-1728B52AA6E4}">
                <adec:decorative xmlns:adec="http://schemas.microsoft.com/office/drawing/2017/decorative" val="1"/>
              </a:ext>
            </a:extLst>
          </p:cNvPr>
          <p:cNvSpPr/>
          <p:nvPr userDrawn="1"/>
        </p:nvSpPr>
        <p:spPr>
          <a:xfrm flipV="1">
            <a:off x="-5910" y="-43402"/>
            <a:ext cx="12203820" cy="1642219"/>
          </a:xfrm>
          <a:custGeom>
            <a:avLst/>
            <a:gdLst>
              <a:gd name="connsiteX0" fmla="*/ 5910 w 12203820"/>
              <a:gd name="connsiteY0" fmla="*/ 1642219 h 1642219"/>
              <a:gd name="connsiteX1" fmla="*/ 12203820 w 12203820"/>
              <a:gd name="connsiteY1" fmla="*/ 1642219 h 1642219"/>
              <a:gd name="connsiteX2" fmla="*/ 12203820 w 12203820"/>
              <a:gd name="connsiteY2" fmla="*/ 819030 h 1642219"/>
              <a:gd name="connsiteX3" fmla="*/ 12197910 w 12203820"/>
              <a:gd name="connsiteY3" fmla="*/ 819030 h 1642219"/>
              <a:gd name="connsiteX4" fmla="*/ 12197911 w 12203820"/>
              <a:gd name="connsiteY4" fmla="*/ 411595 h 1642219"/>
              <a:gd name="connsiteX5" fmla="*/ 11786316 w 12203820"/>
              <a:gd name="connsiteY5" fmla="*/ 0 h 1642219"/>
              <a:gd name="connsiteX6" fmla="*/ 0 w 12203820"/>
              <a:gd name="connsiteY6" fmla="*/ 0 h 1642219"/>
              <a:gd name="connsiteX7" fmla="*/ 0 w 12203820"/>
              <a:gd name="connsiteY7" fmla="*/ 823189 h 1642219"/>
              <a:gd name="connsiteX8" fmla="*/ 5910 w 12203820"/>
              <a:gd name="connsiteY8" fmla="*/ 823189 h 164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820" h="1642219">
                <a:moveTo>
                  <a:pt x="5910" y="1642219"/>
                </a:moveTo>
                <a:lnTo>
                  <a:pt x="12203820" y="1642219"/>
                </a:lnTo>
                <a:lnTo>
                  <a:pt x="12203820" y="819030"/>
                </a:lnTo>
                <a:lnTo>
                  <a:pt x="12197910" y="819030"/>
                </a:lnTo>
                <a:lnTo>
                  <a:pt x="12197911" y="411595"/>
                </a:lnTo>
                <a:cubicBezTo>
                  <a:pt x="12197911" y="184277"/>
                  <a:pt x="12013634" y="0"/>
                  <a:pt x="11786316" y="0"/>
                </a:cubicBezTo>
                <a:lnTo>
                  <a:pt x="0" y="0"/>
                </a:lnTo>
                <a:lnTo>
                  <a:pt x="0" y="823189"/>
                </a:lnTo>
                <a:lnTo>
                  <a:pt x="5910" y="823189"/>
                </a:lnTo>
                <a:close/>
              </a:path>
            </a:pathLst>
          </a:cu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58BE8F5A-8A1A-5C53-72B2-42712E54532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a:t>Body copy goes here.</a:t>
            </a:r>
          </a:p>
        </p:txBody>
      </p:sp>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5" name="Picture 4">
            <a:extLst>
              <a:ext uri="{FF2B5EF4-FFF2-40B4-BE49-F238E27FC236}">
                <a16:creationId xmlns:a16="http://schemas.microsoft.com/office/drawing/2014/main" id="{1DEB288B-B840-EEA7-5CED-74A27C255C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3DFD8FA2-2687-667A-7DC3-425451544D8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dirty="0">
              <a:solidFill>
                <a:schemeClr val="bg1"/>
              </a:solidFill>
              <a:latin typeface="Poppins" panose="00000500000000000000" pitchFamily="2" charset="0"/>
              <a:cs typeface="Poppins" panose="00000500000000000000" pitchFamily="2" charset="0"/>
            </a:endParaRPr>
          </a:p>
        </p:txBody>
      </p:sp>
      <p:sp>
        <p:nvSpPr>
          <p:cNvPr id="7" name="Title 3">
            <a:extLst>
              <a:ext uri="{FF2B5EF4-FFF2-40B4-BE49-F238E27FC236}">
                <a16:creationId xmlns:a16="http://schemas.microsoft.com/office/drawing/2014/main" id="{74CFCFC3-8209-E478-45C6-2137536880EC}"/>
              </a:ext>
            </a:extLst>
          </p:cNvPr>
          <p:cNvSpPr>
            <a:spLocks noGrp="1"/>
          </p:cNvSpPr>
          <p:nvPr>
            <p:ph type="title" hasCustomPrompt="1"/>
          </p:nvPr>
        </p:nvSpPr>
        <p:spPr>
          <a:xfrm>
            <a:off x="413914" y="364892"/>
            <a:ext cx="10766703" cy="468640"/>
          </a:xfrm>
          <a:prstGeom prst="rect">
            <a:avLst/>
          </a:prstGeom>
        </p:spPr>
        <p:txBody>
          <a:bodyPr/>
          <a:lstStyle>
            <a:lvl1pPr>
              <a:defRPr sz="3000">
                <a:solidFill>
                  <a:schemeClr val="bg1"/>
                </a:solidFill>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1260609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a:prstGeom prst="rect">
            <a:avLst/>
          </a:prstGeo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a:prstGeom prst="rect">
            <a:avLst/>
          </a:prstGeo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a:prstGeom prst="rect">
            <a:avLst/>
          </a:prstGeo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a:prstGeom prst="rect">
            <a:avLst/>
          </a:prstGeo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a:extLst>
              <a:ext uri="{FF2B5EF4-FFF2-40B4-BE49-F238E27FC236}">
                <a16:creationId xmlns:a16="http://schemas.microsoft.com/office/drawing/2014/main" id="{95ADE654-C78D-7069-71BF-CB8E04298DE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sz="1800">
                <a:solidFill>
                  <a:schemeClr val="bg1"/>
                </a:solidFill>
                <a:latin typeface="Poppins" panose="00000500000000000000" pitchFamily="2" charset="0"/>
                <a:cs typeface="Poppins" panose="00000500000000000000" pitchFamily="2" charset="0"/>
              </a:defRPr>
            </a:lvl1pPr>
          </a:lstStyle>
          <a:p>
            <a:r>
              <a:rPr lang="en-US" dirty="0"/>
              <a:t>Click icon to add picture</a:t>
            </a:r>
          </a:p>
        </p:txBody>
      </p:sp>
      <p:sp>
        <p:nvSpPr>
          <p:cNvPr id="10" name="Title 16">
            <a:extLst>
              <a:ext uri="{FF2B5EF4-FFF2-40B4-BE49-F238E27FC236}">
                <a16:creationId xmlns:a16="http://schemas.microsoft.com/office/drawing/2014/main" id="{7A999D49-17CC-D936-FB81-B746D0909438}"/>
              </a:ext>
            </a:extLst>
          </p:cNvPr>
          <p:cNvSpPr>
            <a:spLocks noGrp="1"/>
          </p:cNvSpPr>
          <p:nvPr>
            <p:ph type="title" hasCustomPrompt="1"/>
          </p:nvPr>
        </p:nvSpPr>
        <p:spPr>
          <a:xfrm>
            <a:off x="408207" y="579437"/>
            <a:ext cx="5557584" cy="1800200"/>
          </a:xfrm>
          <a:prstGeom prst="rect">
            <a:avLst/>
          </a:prstGeom>
        </p:spPr>
        <p:txBody>
          <a:bodyPr/>
          <a:lstStyle>
            <a:lvl1pPr>
              <a:defRPr sz="5500" b="1">
                <a:solidFill>
                  <a:schemeClr val="bg1"/>
                </a:solidFill>
                <a:latin typeface="Poppins SemiBold" panose="00000700000000000000" pitchFamily="2" charset="0"/>
                <a:cs typeface="Poppins SemiBold" panose="00000700000000000000" pitchFamily="2" charset="0"/>
              </a:defRPr>
            </a:lvl1pPr>
          </a:lstStyle>
          <a:p>
            <a:pPr lvl="0"/>
            <a:r>
              <a:rPr kumimoji="0" lang="en-GB" sz="55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Cover slide</a:t>
            </a:r>
            <a:endParaRPr lang="en-GB" dirty="0"/>
          </a:p>
        </p:txBody>
      </p:sp>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E24568D3-44DC-E35D-6A09-5B5154DCE05F}"/>
              </a:ext>
              <a:ext uri="{C183D7F6-B498-43B3-948B-1728B52AA6E4}">
                <adec:decorative xmlns:adec="http://schemas.microsoft.com/office/drawing/2017/decorative" val="1"/>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1">
            <a:extLst>
              <a:ext uri="{FF2B5EF4-FFF2-40B4-BE49-F238E27FC236}">
                <a16:creationId xmlns:a16="http://schemas.microsoft.com/office/drawing/2014/main" id="{661C6824-08DF-793D-EE9A-11375C227AF3}"/>
              </a:ext>
            </a:extLst>
          </p:cNvPr>
          <p:cNvSpPr>
            <a:spLocks noGrp="1"/>
          </p:cNvSpPr>
          <p:nvPr>
            <p:ph type="body" sz="quarter" idx="22"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a:t>Body copy goes here.</a:t>
            </a:r>
          </a:p>
        </p:txBody>
      </p:sp>
      <p:pic>
        <p:nvPicPr>
          <p:cNvPr id="5" name="Picture 4">
            <a:extLst>
              <a:ext uri="{FF2B5EF4-FFF2-40B4-BE49-F238E27FC236}">
                <a16:creationId xmlns:a16="http://schemas.microsoft.com/office/drawing/2014/main" id="{1E77A59D-3C3D-8743-6FA7-132ED49522B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6" name="Picture 5">
            <a:extLst>
              <a:ext uri="{FF2B5EF4-FFF2-40B4-BE49-F238E27FC236}">
                <a16:creationId xmlns:a16="http://schemas.microsoft.com/office/drawing/2014/main" id="{0C8AD943-1536-60FF-427E-31BACF5D1B2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7" name="TextBox 6">
            <a:extLst>
              <a:ext uri="{FF2B5EF4-FFF2-40B4-BE49-F238E27FC236}">
                <a16:creationId xmlns:a16="http://schemas.microsoft.com/office/drawing/2014/main" id="{46CA5091-70DE-A490-4B3E-2EBA65F4104C}"/>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dirty="0">
              <a:solidFill>
                <a:schemeClr val="bg1"/>
              </a:solidFill>
              <a:latin typeface="Poppins" panose="00000500000000000000" pitchFamily="2" charset="0"/>
              <a:cs typeface="Poppins" panose="00000500000000000000" pitchFamily="2" charset="0"/>
            </a:endParaRPr>
          </a:p>
        </p:txBody>
      </p:sp>
      <p:sp>
        <p:nvSpPr>
          <p:cNvPr id="8" name="Title 3">
            <a:extLst>
              <a:ext uri="{FF2B5EF4-FFF2-40B4-BE49-F238E27FC236}">
                <a16:creationId xmlns:a16="http://schemas.microsoft.com/office/drawing/2014/main" id="{365C321B-F77E-2F19-F14D-B37642CAD859}"/>
              </a:ext>
            </a:extLst>
          </p:cNvPr>
          <p:cNvSpPr>
            <a:spLocks noGrp="1"/>
          </p:cNvSpPr>
          <p:nvPr>
            <p:ph type="title" hasCustomPrompt="1"/>
          </p:nvPr>
        </p:nvSpPr>
        <p:spPr>
          <a:xfrm>
            <a:off x="413915" y="177274"/>
            <a:ext cx="10710942" cy="468640"/>
          </a:xfrm>
          <a:prstGeom prst="rect">
            <a:avLst/>
          </a:prstGeom>
        </p:spPr>
        <p:txBody>
          <a:bodyPr/>
          <a:lstStyle>
            <a:lvl1pPr>
              <a:defRPr sz="3000">
                <a:solidFill>
                  <a:schemeClr val="bg1"/>
                </a:solidFill>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2573154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Content - Tight Header (No Logo)">
    <p:bg>
      <p:bgPr>
        <a:solidFill>
          <a:schemeClr val="bg1"/>
        </a:solidFill>
        <a:effectLst/>
      </p:bgPr>
    </p:bg>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E24568D3-44DC-E35D-6A09-5B5154DCE05F}"/>
              </a:ext>
              <a:ext uri="{C183D7F6-B498-43B3-948B-1728B52AA6E4}">
                <adec:decorative xmlns:adec="http://schemas.microsoft.com/office/drawing/2017/decorative" val="1"/>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1">
            <a:extLst>
              <a:ext uri="{FF2B5EF4-FFF2-40B4-BE49-F238E27FC236}">
                <a16:creationId xmlns:a16="http://schemas.microsoft.com/office/drawing/2014/main" id="{661C6824-08DF-793D-EE9A-11375C227AF3}"/>
              </a:ext>
            </a:extLst>
          </p:cNvPr>
          <p:cNvSpPr>
            <a:spLocks noGrp="1"/>
          </p:cNvSpPr>
          <p:nvPr>
            <p:ph type="body" sz="quarter" idx="22"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dirty="0"/>
              <a:t>Body copy goes here.</a:t>
            </a:r>
          </a:p>
        </p:txBody>
      </p:sp>
      <p:pic>
        <p:nvPicPr>
          <p:cNvPr id="5" name="Picture 4">
            <a:extLst>
              <a:ext uri="{FF2B5EF4-FFF2-40B4-BE49-F238E27FC236}">
                <a16:creationId xmlns:a16="http://schemas.microsoft.com/office/drawing/2014/main" id="{25CB0E6E-A288-5E69-E921-133288A135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2B1B435-2AC5-53DF-A55A-FB90150A3DF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dirty="0">
              <a:solidFill>
                <a:schemeClr val="bg1"/>
              </a:solidFill>
              <a:latin typeface="Poppins" panose="00000500000000000000" pitchFamily="2" charset="0"/>
              <a:cs typeface="Poppins" panose="00000500000000000000" pitchFamily="2" charset="0"/>
            </a:endParaRPr>
          </a:p>
        </p:txBody>
      </p:sp>
      <p:sp>
        <p:nvSpPr>
          <p:cNvPr id="7" name="Title 3">
            <a:extLst>
              <a:ext uri="{FF2B5EF4-FFF2-40B4-BE49-F238E27FC236}">
                <a16:creationId xmlns:a16="http://schemas.microsoft.com/office/drawing/2014/main" id="{5BFDAAFA-218C-D522-3EE6-CF63E4675CEA}"/>
              </a:ext>
            </a:extLst>
          </p:cNvPr>
          <p:cNvSpPr>
            <a:spLocks noGrp="1"/>
          </p:cNvSpPr>
          <p:nvPr>
            <p:ph type="title" hasCustomPrompt="1"/>
          </p:nvPr>
        </p:nvSpPr>
        <p:spPr>
          <a:xfrm>
            <a:off x="413915" y="177274"/>
            <a:ext cx="10710942" cy="468640"/>
          </a:xfrm>
          <a:prstGeom prst="rect">
            <a:avLst/>
          </a:prstGeom>
        </p:spPr>
        <p:txBody>
          <a:bodyPr/>
          <a:lstStyle>
            <a:lvl1pPr>
              <a:defRPr sz="3000">
                <a:solidFill>
                  <a:schemeClr val="bg1"/>
                </a:solidFill>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35561732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Dark Block Right">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4" name="Text Placeholder 11">
            <a:extLst>
              <a:ext uri="{FF2B5EF4-FFF2-40B4-BE49-F238E27FC236}">
                <a16:creationId xmlns:a16="http://schemas.microsoft.com/office/drawing/2014/main" id="{1C43D1CE-D536-7787-B56C-507BDEC316AF}"/>
              </a:ext>
            </a:extLst>
          </p:cNvPr>
          <p:cNvSpPr>
            <a:spLocks noGrp="1"/>
          </p:cNvSpPr>
          <p:nvPr>
            <p:ph type="body" sz="quarter" idx="23"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a:t>
            </a:r>
          </a:p>
        </p:txBody>
      </p:sp>
      <p:pic>
        <p:nvPicPr>
          <p:cNvPr id="2" name="Picture 1">
            <a:extLst>
              <a:ext uri="{FF2B5EF4-FFF2-40B4-BE49-F238E27FC236}">
                <a16:creationId xmlns:a16="http://schemas.microsoft.com/office/drawing/2014/main" id="{6A75198C-6ADB-FB44-7D03-6F5213AC312E}"/>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5" name="Title 2">
            <a:extLst>
              <a:ext uri="{FF2B5EF4-FFF2-40B4-BE49-F238E27FC236}">
                <a16:creationId xmlns:a16="http://schemas.microsoft.com/office/drawing/2014/main" id="{3C9DC8A4-F6EB-88B3-B732-20B5EA5F0D67}"/>
              </a:ext>
            </a:extLst>
          </p:cNvPr>
          <p:cNvSpPr>
            <a:spLocks noGrp="1"/>
          </p:cNvSpPr>
          <p:nvPr>
            <p:ph type="title" hasCustomPrompt="1"/>
          </p:nvPr>
        </p:nvSpPr>
        <p:spPr>
          <a:xfrm>
            <a:off x="413915" y="478973"/>
            <a:ext cx="4912997" cy="422727"/>
          </a:xfrm>
          <a:prstGeom prst="rect">
            <a:avLst/>
          </a:prstGeom>
        </p:spPr>
        <p:txBody>
          <a:bodyPr/>
          <a:lstStyle>
            <a:lvl1pPr>
              <a:defRPr sz="3000"/>
            </a:lvl1pPr>
          </a:lstStyle>
          <a:p>
            <a:r>
              <a:rPr lang="en-GB" dirty="0"/>
              <a:t>Content slide</a:t>
            </a:r>
          </a:p>
        </p:txBody>
      </p:sp>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Light Block Right">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4" name="Text Placeholder 11">
            <a:extLst>
              <a:ext uri="{FF2B5EF4-FFF2-40B4-BE49-F238E27FC236}">
                <a16:creationId xmlns:a16="http://schemas.microsoft.com/office/drawing/2014/main" id="{2BDC46EF-DAEB-0903-12EF-94C369E351C9}"/>
              </a:ext>
            </a:extLst>
          </p:cNvPr>
          <p:cNvSpPr>
            <a:spLocks noGrp="1"/>
          </p:cNvSpPr>
          <p:nvPr>
            <p:ph type="body" sz="quarter" idx="23"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a:t>
            </a:r>
          </a:p>
        </p:txBody>
      </p:sp>
      <p:pic>
        <p:nvPicPr>
          <p:cNvPr id="2" name="Picture 1">
            <a:extLst>
              <a:ext uri="{FF2B5EF4-FFF2-40B4-BE49-F238E27FC236}">
                <a16:creationId xmlns:a16="http://schemas.microsoft.com/office/drawing/2014/main" id="{65EE5AA7-CE9F-6795-3587-5FECAE58305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FFD464E9-A4D6-7BDC-ED2C-298BA5BC4877}"/>
              </a:ext>
            </a:extLst>
          </p:cNvPr>
          <p:cNvSpPr>
            <a:spLocks noGrp="1"/>
          </p:cNvSpPr>
          <p:nvPr>
            <p:ph type="title" hasCustomPrompt="1"/>
          </p:nvPr>
        </p:nvSpPr>
        <p:spPr>
          <a:xfrm>
            <a:off x="413915" y="478973"/>
            <a:ext cx="4912997" cy="422727"/>
          </a:xfrm>
          <a:prstGeom prst="rect">
            <a:avLst/>
          </a:prstGeom>
        </p:spPr>
        <p:txBody>
          <a:bodyPr/>
          <a:lstStyle>
            <a:lvl1pPr>
              <a:defRPr sz="3000"/>
            </a:lvl1pPr>
          </a:lstStyle>
          <a:p>
            <a:r>
              <a:rPr lang="en-GB" dirty="0"/>
              <a:t>Content slide</a:t>
            </a:r>
          </a:p>
        </p:txBody>
      </p:sp>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ock Left">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0" y="0"/>
            <a:ext cx="5715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594705" y="1651000"/>
            <a:ext cx="4453545" cy="34290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4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3" name="Picture 2">
            <a:extLst>
              <a:ext uri="{FF2B5EF4-FFF2-40B4-BE49-F238E27FC236}">
                <a16:creationId xmlns:a16="http://schemas.microsoft.com/office/drawing/2014/main" id="{D10BC312-E7B8-CBF3-F286-D1FDF304940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pic>
        <p:nvPicPr>
          <p:cNvPr id="5" name="Picture 4">
            <a:extLst>
              <a:ext uri="{FF2B5EF4-FFF2-40B4-BE49-F238E27FC236}">
                <a16:creationId xmlns:a16="http://schemas.microsoft.com/office/drawing/2014/main" id="{8990ABA2-5003-E1BB-09D7-FC7B4992B53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48400C71-E39D-095A-226C-675C604B636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8" name="Title 2">
            <a:extLst>
              <a:ext uri="{FF2B5EF4-FFF2-40B4-BE49-F238E27FC236}">
                <a16:creationId xmlns:a16="http://schemas.microsoft.com/office/drawing/2014/main" id="{6A804AA3-D005-F6DF-F462-93E1DF302CE0}"/>
              </a:ext>
            </a:extLst>
          </p:cNvPr>
          <p:cNvSpPr>
            <a:spLocks noGrp="1"/>
          </p:cNvSpPr>
          <p:nvPr>
            <p:ph type="title" hasCustomPrompt="1"/>
          </p:nvPr>
        </p:nvSpPr>
        <p:spPr>
          <a:xfrm>
            <a:off x="594705" y="612769"/>
            <a:ext cx="4453545" cy="936631"/>
          </a:xfrm>
          <a:prstGeom prst="rect">
            <a:avLst/>
          </a:prstGeom>
        </p:spPr>
        <p:txBody>
          <a:bodyPr/>
          <a:lstStyle>
            <a:lvl1pPr>
              <a:defRPr sz="1800" b="1">
                <a:solidFill>
                  <a:schemeClr val="bg1"/>
                </a:solidFill>
                <a:latin typeface="+mn-lt"/>
              </a:defRPr>
            </a:lvl1pPr>
          </a:lstStyle>
          <a:p>
            <a:r>
              <a:rPr lang="en-GB" dirty="0"/>
              <a:t>Section title</a:t>
            </a:r>
          </a:p>
        </p:txBody>
      </p:sp>
      <p:sp>
        <p:nvSpPr>
          <p:cNvPr id="9" name="Text Placeholder 11">
            <a:extLst>
              <a:ext uri="{FF2B5EF4-FFF2-40B4-BE49-F238E27FC236}">
                <a16:creationId xmlns:a16="http://schemas.microsoft.com/office/drawing/2014/main" id="{D7A8B4C9-200D-044C-4DEB-579DD8194E95}"/>
              </a:ext>
            </a:extLst>
          </p:cNvPr>
          <p:cNvSpPr>
            <a:spLocks noGrp="1"/>
          </p:cNvSpPr>
          <p:nvPr>
            <p:ph type="body" sz="quarter" idx="15" hasCustomPrompt="1"/>
          </p:nvPr>
        </p:nvSpPr>
        <p:spPr>
          <a:xfrm>
            <a:off x="6309705" y="612769"/>
            <a:ext cx="5206020" cy="46673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400" b="1" i="0">
                <a:ln>
                  <a:noFill/>
                </a:ln>
                <a:solidFill>
                  <a:schemeClr val="tx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Add title here</a:t>
            </a:r>
          </a:p>
        </p:txBody>
      </p:sp>
      <p:sp>
        <p:nvSpPr>
          <p:cNvPr id="10" name="Text Placeholder 11">
            <a:extLst>
              <a:ext uri="{FF2B5EF4-FFF2-40B4-BE49-F238E27FC236}">
                <a16:creationId xmlns:a16="http://schemas.microsoft.com/office/drawing/2014/main" id="{2AA2AA18-8040-9330-7AC6-059A81BEB5D7}"/>
              </a:ext>
            </a:extLst>
          </p:cNvPr>
          <p:cNvSpPr>
            <a:spLocks noGrp="1"/>
          </p:cNvSpPr>
          <p:nvPr>
            <p:ph type="body" sz="quarter" idx="16" hasCustomPrompt="1"/>
          </p:nvPr>
        </p:nvSpPr>
        <p:spPr>
          <a:xfrm>
            <a:off x="6309705" y="1174738"/>
            <a:ext cx="5206020" cy="831862"/>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400" b="0" i="0">
                <a:ln>
                  <a:noFill/>
                </a:ln>
                <a:solidFill>
                  <a:schemeClr val="tx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Add copy here</a:t>
            </a:r>
          </a:p>
        </p:txBody>
      </p:sp>
      <p:sp>
        <p:nvSpPr>
          <p:cNvPr id="15" name="Picture Placeholder 17">
            <a:extLst>
              <a:ext uri="{FF2B5EF4-FFF2-40B4-BE49-F238E27FC236}">
                <a16:creationId xmlns:a16="http://schemas.microsoft.com/office/drawing/2014/main" id="{06C5DDDE-20C0-20D6-746E-CF5E435E7600}"/>
              </a:ext>
            </a:extLst>
          </p:cNvPr>
          <p:cNvSpPr>
            <a:spLocks noGrp="1"/>
          </p:cNvSpPr>
          <p:nvPr>
            <p:ph type="pic" sz="quarter" idx="25"/>
          </p:nvPr>
        </p:nvSpPr>
        <p:spPr>
          <a:xfrm>
            <a:off x="6304091" y="3999552"/>
            <a:ext cx="2166809" cy="1512248"/>
          </a:xfrm>
          <a:prstGeom prst="round1Rect">
            <a:avLst>
              <a:gd name="adj" fmla="val 24138"/>
            </a:avLst>
          </a:prstGeom>
          <a:solidFill>
            <a:srgbClr val="BFBFBF"/>
          </a:solidFill>
        </p:spPr>
        <p:txBody>
          <a:bodyPr wrap="square" lIns="180000" tIns="1008000" anchor="ctr" anchorCtr="0"/>
          <a:lstStyle>
            <a:lvl1pPr marL="0" indent="0" algn="ctr">
              <a:buNone/>
              <a:defRPr sz="12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p>
          <a:p>
            <a:endParaRPr lang="en-GB" dirty="0"/>
          </a:p>
        </p:txBody>
      </p:sp>
      <p:sp>
        <p:nvSpPr>
          <p:cNvPr id="18" name="Text Placeholder 11">
            <a:extLst>
              <a:ext uri="{FF2B5EF4-FFF2-40B4-BE49-F238E27FC236}">
                <a16:creationId xmlns:a16="http://schemas.microsoft.com/office/drawing/2014/main" id="{8E97F98C-6888-EA7F-0177-3B9D67C9B018}"/>
              </a:ext>
            </a:extLst>
          </p:cNvPr>
          <p:cNvSpPr>
            <a:spLocks noGrp="1"/>
          </p:cNvSpPr>
          <p:nvPr>
            <p:ph type="body" sz="quarter" idx="26" hasCustomPrompt="1"/>
          </p:nvPr>
        </p:nvSpPr>
        <p:spPr>
          <a:xfrm>
            <a:off x="6309705" y="2101838"/>
            <a:ext cx="5206020" cy="831862"/>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400" b="0" i="0">
                <a:ln>
                  <a:noFill/>
                </a:ln>
                <a:solidFill>
                  <a:schemeClr val="tx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Add copy here</a:t>
            </a:r>
          </a:p>
        </p:txBody>
      </p:sp>
      <p:sp>
        <p:nvSpPr>
          <p:cNvPr id="19" name="Text Placeholder 11">
            <a:extLst>
              <a:ext uri="{FF2B5EF4-FFF2-40B4-BE49-F238E27FC236}">
                <a16:creationId xmlns:a16="http://schemas.microsoft.com/office/drawing/2014/main" id="{B156AE74-4FD8-D438-A152-019797AB746D}"/>
              </a:ext>
            </a:extLst>
          </p:cNvPr>
          <p:cNvSpPr>
            <a:spLocks noGrp="1"/>
          </p:cNvSpPr>
          <p:nvPr>
            <p:ph type="body" sz="quarter" idx="27" hasCustomPrompt="1"/>
          </p:nvPr>
        </p:nvSpPr>
        <p:spPr>
          <a:xfrm>
            <a:off x="6309705" y="3047128"/>
            <a:ext cx="5206020" cy="831862"/>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400" b="0" i="0">
                <a:ln>
                  <a:noFill/>
                </a:ln>
                <a:solidFill>
                  <a:schemeClr val="tx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Add copy here</a:t>
            </a:r>
          </a:p>
        </p:txBody>
      </p:sp>
    </p:spTree>
    <p:extLst>
      <p:ext uri="{BB962C8B-B14F-4D97-AF65-F5344CB8AC3E}">
        <p14:creationId xmlns:p14="http://schemas.microsoft.com/office/powerpoint/2010/main" val="1809828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End Slide 1">
    <p:spTree>
      <p:nvGrpSpPr>
        <p:cNvPr id="1" name=""/>
        <p:cNvGrpSpPr/>
        <p:nvPr/>
      </p:nvGrpSpPr>
      <p:grpSpPr>
        <a:xfrm>
          <a:off x="0" y="0"/>
          <a:ext cx="0" cy="0"/>
          <a:chOff x="0" y="0"/>
          <a:chExt cx="0" cy="0"/>
        </a:xfrm>
      </p:grpSpPr>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
        <p:nvSpPr>
          <p:cNvPr id="4" name="Title 2">
            <a:extLst>
              <a:ext uri="{FF2B5EF4-FFF2-40B4-BE49-F238E27FC236}">
                <a16:creationId xmlns:a16="http://schemas.microsoft.com/office/drawing/2014/main" id="{58B912EE-9DEE-0F3C-C5CC-90318527F0E8}"/>
              </a:ext>
            </a:extLst>
          </p:cNvPr>
          <p:cNvSpPr>
            <a:spLocks noGrp="1"/>
          </p:cNvSpPr>
          <p:nvPr>
            <p:ph type="title" hasCustomPrompt="1"/>
          </p:nvPr>
        </p:nvSpPr>
        <p:spPr>
          <a:xfrm>
            <a:off x="340168" y="444503"/>
            <a:ext cx="11216832" cy="608965"/>
          </a:xfrm>
          <a:prstGeom prst="rect">
            <a:avLst/>
          </a:prstGeom>
        </p:spPr>
        <p:txBody>
          <a:bodyPr/>
          <a:lstStyle>
            <a:lvl1pPr>
              <a:defRPr sz="3200">
                <a:solidFill>
                  <a:schemeClr val="bg1"/>
                </a:solidFill>
              </a:defRPr>
            </a:lvl1pPr>
          </a:lstStyle>
          <a:p>
            <a:r>
              <a:rPr lang="en-GB" dirty="0"/>
              <a:t>Insight slide</a:t>
            </a:r>
          </a:p>
        </p:txBody>
      </p:sp>
    </p:spTree>
    <p:extLst>
      <p:ext uri="{BB962C8B-B14F-4D97-AF65-F5344CB8AC3E}">
        <p14:creationId xmlns:p14="http://schemas.microsoft.com/office/powerpoint/2010/main" val="2415134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corative Slide 1">
    <p:bg>
      <p:bgRef idx="1001">
        <a:schemeClr val="bg2"/>
      </p:bgRef>
    </p:bg>
    <p:spTree>
      <p:nvGrpSpPr>
        <p:cNvPr id="1" name=""/>
        <p:cNvGrpSpPr/>
        <p:nvPr/>
      </p:nvGrpSpPr>
      <p:grpSpPr>
        <a:xfrm>
          <a:off x="0" y="0"/>
          <a:ext cx="0" cy="0"/>
          <a:chOff x="0" y="0"/>
          <a:chExt cx="0" cy="0"/>
        </a:xfrm>
      </p:grpSpPr>
      <p:pic>
        <p:nvPicPr>
          <p:cNvPr id="2" name="Picture 1" descr="The Open University Logo">
            <a:extLst>
              <a:ext uri="{FF2B5EF4-FFF2-40B4-BE49-F238E27FC236}">
                <a16:creationId xmlns:a16="http://schemas.microsoft.com/office/drawing/2014/main" id="{06AC1C0C-3341-0694-EF72-A067099A106D}"/>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grpSp>
        <p:nvGrpSpPr>
          <p:cNvPr id="7" name="Group 6">
            <a:extLst>
              <a:ext uri="{FF2B5EF4-FFF2-40B4-BE49-F238E27FC236}">
                <a16:creationId xmlns:a16="http://schemas.microsoft.com/office/drawing/2014/main" id="{81634F49-EC3C-993B-B07E-7A51EE5F2BB6}"/>
              </a:ext>
              <a:ext uri="{C183D7F6-B498-43B3-948B-1728B52AA6E4}">
                <adec:decorative xmlns:adec="http://schemas.microsoft.com/office/drawing/2017/decorative" val="1"/>
              </a:ext>
            </a:extLst>
          </p:cNvPr>
          <p:cNvGrpSpPr/>
          <p:nvPr userDrawn="1"/>
        </p:nvGrpSpPr>
        <p:grpSpPr>
          <a:xfrm>
            <a:off x="3639960" y="1899368"/>
            <a:ext cx="1018939" cy="509531"/>
            <a:chOff x="3299703" y="548246"/>
            <a:chExt cx="2024952" cy="1012596"/>
          </a:xfrm>
        </p:grpSpPr>
        <p:pic>
          <p:nvPicPr>
            <p:cNvPr id="8" name="Picture 7">
              <a:extLst>
                <a:ext uri="{FF2B5EF4-FFF2-40B4-BE49-F238E27FC236}">
                  <a16:creationId xmlns:a16="http://schemas.microsoft.com/office/drawing/2014/main" id="{CA886883-5B60-F0B6-9DF1-AA337482EB3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9" name="Picture 8">
              <a:extLst>
                <a:ext uri="{FF2B5EF4-FFF2-40B4-BE49-F238E27FC236}">
                  <a16:creationId xmlns:a16="http://schemas.microsoft.com/office/drawing/2014/main" id="{CE0A4E9E-C744-8737-47A1-31D9F6B49A2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grpSp>
        <p:nvGrpSpPr>
          <p:cNvPr id="10" name="Group 9">
            <a:extLst>
              <a:ext uri="{FF2B5EF4-FFF2-40B4-BE49-F238E27FC236}">
                <a16:creationId xmlns:a16="http://schemas.microsoft.com/office/drawing/2014/main" id="{A8407D4C-61A0-AE4B-A80A-28E89A63FFD1}"/>
              </a:ext>
              <a:ext uri="{C183D7F6-B498-43B3-948B-1728B52AA6E4}">
                <adec:decorative xmlns:adec="http://schemas.microsoft.com/office/drawing/2017/decorative" val="1"/>
              </a:ext>
            </a:extLst>
          </p:cNvPr>
          <p:cNvGrpSpPr/>
          <p:nvPr userDrawn="1"/>
        </p:nvGrpSpPr>
        <p:grpSpPr>
          <a:xfrm rot="10800000">
            <a:off x="10117763" y="4071257"/>
            <a:ext cx="1018939" cy="509531"/>
            <a:chOff x="3299703" y="548246"/>
            <a:chExt cx="2024952" cy="1012596"/>
          </a:xfrm>
        </p:grpSpPr>
        <p:pic>
          <p:nvPicPr>
            <p:cNvPr id="11" name="Picture 10">
              <a:extLst>
                <a:ext uri="{FF2B5EF4-FFF2-40B4-BE49-F238E27FC236}">
                  <a16:creationId xmlns:a16="http://schemas.microsoft.com/office/drawing/2014/main" id="{B29561A4-D54A-875E-FEEF-5C30FFCE489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2" name="Picture 11">
              <a:extLst>
                <a:ext uri="{FF2B5EF4-FFF2-40B4-BE49-F238E27FC236}">
                  <a16:creationId xmlns:a16="http://schemas.microsoft.com/office/drawing/2014/main" id="{59D4AD2C-0D7A-29D3-78A0-AD82DDFB199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19" name="Picture Placeholder 17">
            <a:extLst>
              <a:ext uri="{FF2B5EF4-FFF2-40B4-BE49-F238E27FC236}">
                <a16:creationId xmlns:a16="http://schemas.microsoft.com/office/drawing/2014/main" id="{30DF85C9-3448-92CA-2064-A88C54A060FD}"/>
              </a:ext>
            </a:extLst>
          </p:cNvPr>
          <p:cNvSpPr>
            <a:spLocks noGrp="1"/>
          </p:cNvSpPr>
          <p:nvPr>
            <p:ph type="pic" sz="quarter" idx="25"/>
          </p:nvPr>
        </p:nvSpPr>
        <p:spPr>
          <a:xfrm>
            <a:off x="560889" y="1812921"/>
            <a:ext cx="2671602" cy="2727499"/>
          </a:xfrm>
          <a:prstGeom prst="round1Rect">
            <a:avLst>
              <a:gd name="adj" fmla="val 50000"/>
            </a:avLst>
          </a:prstGeom>
          <a:solidFill>
            <a:srgbClr val="F2F2F2"/>
          </a:solidFill>
        </p:spPr>
        <p:txBody>
          <a:bodyPr wrap="square" lIns="360000" tIns="1620000" anchor="ctr" anchorCtr="0"/>
          <a:lstStyle>
            <a:lvl1pPr marL="0" indent="0" algn="ctr">
              <a:buNone/>
              <a:defRPr sz="16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p>
          <a:p>
            <a:endParaRPr lang="en-GB" dirty="0"/>
          </a:p>
        </p:txBody>
      </p:sp>
      <p:sp>
        <p:nvSpPr>
          <p:cNvPr id="25" name="Text Placeholder 24">
            <a:extLst>
              <a:ext uri="{FF2B5EF4-FFF2-40B4-BE49-F238E27FC236}">
                <a16:creationId xmlns:a16="http://schemas.microsoft.com/office/drawing/2014/main" id="{C18A9F87-616F-141A-191B-29E3450A4213}"/>
              </a:ext>
            </a:extLst>
          </p:cNvPr>
          <p:cNvSpPr>
            <a:spLocks noGrp="1"/>
          </p:cNvSpPr>
          <p:nvPr>
            <p:ph type="body" sz="quarter" idx="26" hasCustomPrompt="1"/>
          </p:nvPr>
        </p:nvSpPr>
        <p:spPr>
          <a:xfrm>
            <a:off x="3504907" y="4215114"/>
            <a:ext cx="1957424" cy="365674"/>
          </a:xfrm>
          <a:prstGeom prst="rect">
            <a:avLst/>
          </a:prstGeom>
        </p:spPr>
        <p:txBody>
          <a:bodyPr/>
          <a:lstStyle>
            <a:lvl1pPr marL="0" indent="0">
              <a:buNone/>
              <a:defRPr sz="2000" b="1"/>
            </a:lvl1pPr>
            <a:lvl2pPr>
              <a:defRPr sz="2000"/>
            </a:lvl2pPr>
            <a:lvl3pPr>
              <a:defRPr sz="2000"/>
            </a:lvl3pPr>
            <a:lvl4pPr>
              <a:defRPr sz="2000"/>
            </a:lvl4pPr>
            <a:lvl5pPr>
              <a:defRPr sz="2000"/>
            </a:lvl5pPr>
          </a:lstStyle>
          <a:p>
            <a:pPr lvl="0"/>
            <a:r>
              <a:rPr lang="en-GB" dirty="0"/>
              <a:t>Name here</a:t>
            </a:r>
          </a:p>
        </p:txBody>
      </p:sp>
      <p:sp>
        <p:nvSpPr>
          <p:cNvPr id="13" name="Title 2">
            <a:extLst>
              <a:ext uri="{FF2B5EF4-FFF2-40B4-BE49-F238E27FC236}">
                <a16:creationId xmlns:a16="http://schemas.microsoft.com/office/drawing/2014/main" id="{93CD382E-F414-9805-4EFA-E885D7100770}"/>
              </a:ext>
            </a:extLst>
          </p:cNvPr>
          <p:cNvSpPr>
            <a:spLocks noGrp="1"/>
          </p:cNvSpPr>
          <p:nvPr>
            <p:ph type="title" hasCustomPrompt="1"/>
          </p:nvPr>
        </p:nvSpPr>
        <p:spPr>
          <a:xfrm>
            <a:off x="3504907" y="2698954"/>
            <a:ext cx="7631795" cy="1364052"/>
          </a:xfrm>
          <a:prstGeom prst="rect">
            <a:avLst/>
          </a:prstGeom>
        </p:spPr>
        <p:txBody>
          <a:bodyPr/>
          <a:lstStyle>
            <a:lvl1pPr>
              <a:lnSpc>
                <a:spcPct val="110000"/>
              </a:lnSpc>
              <a:defRPr sz="2400" b="0">
                <a:latin typeface="+mn-lt"/>
              </a:defRPr>
            </a:lvl1pPr>
          </a:lstStyle>
          <a:p>
            <a:r>
              <a:rPr lang="en-GB" dirty="0"/>
              <a:t>Quote here ipsum </a:t>
            </a:r>
            <a:r>
              <a:rPr lang="en-GB" dirty="0" err="1"/>
              <a:t>dolor</a:t>
            </a:r>
            <a:r>
              <a:rPr lang="en-GB" dirty="0"/>
              <a:t> sit </a:t>
            </a:r>
            <a:r>
              <a:rPr lang="en-GB" dirty="0" err="1"/>
              <a:t>amet</a:t>
            </a:r>
            <a:r>
              <a:rPr lang="en-GB" dirty="0"/>
              <a:t>, </a:t>
            </a:r>
            <a:r>
              <a:rPr lang="en-GB" dirty="0" err="1"/>
              <a:t>consecter</a:t>
            </a:r>
            <a:r>
              <a:rPr lang="en-GB" dirty="0"/>
              <a:t> </a:t>
            </a:r>
            <a:r>
              <a:rPr lang="en-GB" dirty="0" err="1"/>
              <a:t>ada</a:t>
            </a:r>
            <a:r>
              <a:rPr lang="en-GB" dirty="0"/>
              <a:t> </a:t>
            </a:r>
            <a:r>
              <a:rPr lang="en-GB" dirty="0" err="1"/>
              <a:t>adipiscing</a:t>
            </a:r>
            <a:r>
              <a:rPr lang="en-GB" dirty="0"/>
              <a:t> </a:t>
            </a:r>
            <a:r>
              <a:rPr lang="en-GB" dirty="0" err="1"/>
              <a:t>elit</a:t>
            </a:r>
            <a:r>
              <a:rPr lang="en-GB" dirty="0"/>
              <a:t>. Vestibulum </a:t>
            </a:r>
            <a:r>
              <a:rPr lang="en-GB" dirty="0" err="1"/>
              <a:t>tincidunt</a:t>
            </a:r>
            <a:r>
              <a:rPr lang="en-GB" dirty="0"/>
              <a:t> ex </a:t>
            </a:r>
            <a:r>
              <a:rPr lang="en-GB" dirty="0" err="1"/>
              <a:t>quam</a:t>
            </a:r>
            <a:r>
              <a:rPr lang="en-GB" dirty="0"/>
              <a:t>, </a:t>
            </a:r>
            <a:r>
              <a:rPr lang="en-GB" dirty="0" err="1"/>
              <a:t>egestas</a:t>
            </a:r>
            <a:r>
              <a:rPr lang="en-GB" dirty="0"/>
              <a:t> </a:t>
            </a:r>
            <a:r>
              <a:rPr lang="en-GB" dirty="0" err="1"/>
              <a:t>dolor</a:t>
            </a:r>
            <a:r>
              <a:rPr lang="en-GB" dirty="0"/>
              <a:t> </a:t>
            </a:r>
            <a:r>
              <a:rPr lang="en-GB" dirty="0" err="1"/>
              <a:t>ultrices</a:t>
            </a:r>
            <a:r>
              <a:rPr lang="en-GB" dirty="0"/>
              <a:t> in. Morbi </a:t>
            </a:r>
            <a:r>
              <a:rPr lang="en-GB" dirty="0" err="1"/>
              <a:t>rutrumdo</a:t>
            </a:r>
            <a:r>
              <a:rPr lang="en-GB" dirty="0"/>
              <a:t>.</a:t>
            </a:r>
          </a:p>
        </p:txBody>
      </p:sp>
    </p:spTree>
    <p:extLst>
      <p:ext uri="{BB962C8B-B14F-4D97-AF65-F5344CB8AC3E}">
        <p14:creationId xmlns:p14="http://schemas.microsoft.com/office/powerpoint/2010/main" val="1164297338"/>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corative Slide 2">
    <p:bg>
      <p:bgRef idx="1001">
        <a:schemeClr val="bg1"/>
      </p:bgRef>
    </p:bg>
    <p:spTree>
      <p:nvGrpSpPr>
        <p:cNvPr id="1" name=""/>
        <p:cNvGrpSpPr/>
        <p:nvPr/>
      </p:nvGrpSpPr>
      <p:grpSpPr>
        <a:xfrm>
          <a:off x="0" y="0"/>
          <a:ext cx="0" cy="0"/>
          <a:chOff x="0" y="0"/>
          <a:chExt cx="0" cy="0"/>
        </a:xfrm>
      </p:grpSpPr>
      <p:pic>
        <p:nvPicPr>
          <p:cNvPr id="2" name="Picture 1" descr="The Open University Logo">
            <a:extLst>
              <a:ext uri="{FF2B5EF4-FFF2-40B4-BE49-F238E27FC236}">
                <a16:creationId xmlns:a16="http://schemas.microsoft.com/office/drawing/2014/main" id="{06AC1C0C-3341-0694-EF72-A067099A106D}"/>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
        <p:nvSpPr>
          <p:cNvPr id="5" name="Text Placeholder 11">
            <a:extLst>
              <a:ext uri="{FF2B5EF4-FFF2-40B4-BE49-F238E27FC236}">
                <a16:creationId xmlns:a16="http://schemas.microsoft.com/office/drawing/2014/main" id="{FC24D163-1FFF-DA99-3A72-EEFE4B07DBA4}"/>
              </a:ext>
            </a:extLst>
          </p:cNvPr>
          <p:cNvSpPr>
            <a:spLocks noGrp="1"/>
          </p:cNvSpPr>
          <p:nvPr>
            <p:ph type="body" sz="quarter" idx="27"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14" name="Picture 13">
            <a:extLst>
              <a:ext uri="{FF2B5EF4-FFF2-40B4-BE49-F238E27FC236}">
                <a16:creationId xmlns:a16="http://schemas.microsoft.com/office/drawing/2014/main" id="{A18E6D9C-6ABD-FBE0-80DA-10247A4F756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16" name="Title 14">
            <a:extLst>
              <a:ext uri="{FF2B5EF4-FFF2-40B4-BE49-F238E27FC236}">
                <a16:creationId xmlns:a16="http://schemas.microsoft.com/office/drawing/2014/main" id="{E8CEFA25-4C31-2473-09EB-9527702EAA8A}"/>
              </a:ext>
            </a:extLst>
          </p:cNvPr>
          <p:cNvSpPr>
            <a:spLocks noGrp="1"/>
          </p:cNvSpPr>
          <p:nvPr>
            <p:ph type="title" hasCustomPrompt="1"/>
          </p:nvPr>
        </p:nvSpPr>
        <p:spPr>
          <a:xfrm>
            <a:off x="413913" y="459885"/>
            <a:ext cx="10766702" cy="439781"/>
          </a:xfrm>
          <a:prstGeom prst="rect">
            <a:avLst/>
          </a:prstGeom>
        </p:spPr>
        <p:txBody>
          <a:bodyPr/>
          <a:lstStyle>
            <a:lvl1pPr>
              <a:defRPr sz="3000"/>
            </a:lvl1pPr>
          </a:lstStyle>
          <a:p>
            <a:r>
              <a:rPr lang="en-GB" dirty="0"/>
              <a:t>Content slide</a:t>
            </a:r>
          </a:p>
        </p:txBody>
      </p:sp>
      <p:sp>
        <p:nvSpPr>
          <p:cNvPr id="22" name="Text Placeholder 21">
            <a:extLst>
              <a:ext uri="{FF2B5EF4-FFF2-40B4-BE49-F238E27FC236}">
                <a16:creationId xmlns:a16="http://schemas.microsoft.com/office/drawing/2014/main" id="{FC74F899-DFDC-CD71-849B-11AD695CF977}"/>
              </a:ext>
            </a:extLst>
          </p:cNvPr>
          <p:cNvSpPr>
            <a:spLocks noGrp="1"/>
          </p:cNvSpPr>
          <p:nvPr>
            <p:ph type="body" sz="quarter" idx="28" hasCustomPrompt="1"/>
          </p:nvPr>
        </p:nvSpPr>
        <p:spPr>
          <a:xfrm>
            <a:off x="2891723" y="1813156"/>
            <a:ext cx="4002561" cy="3436711"/>
          </a:xfrm>
          <a:prstGeom prst="rect">
            <a:avLst/>
          </a:prstGeom>
        </p:spPr>
        <p:txBody>
          <a:bodyPr/>
          <a:lstStyle>
            <a:lvl1pPr marL="342900" indent="-342900">
              <a:lnSpc>
                <a:spcPct val="110000"/>
              </a:lnSpc>
              <a:buSzPct val="120000"/>
              <a:buFontTx/>
              <a:buBlip>
                <a:blip r:embed="rId4"/>
              </a:buBlip>
              <a:defRPr sz="1400"/>
            </a:lvl1pPr>
            <a:lvl2pPr marL="457200" indent="0">
              <a:buNone/>
              <a:defRPr/>
            </a:lvl2pPr>
            <a:lvl3pPr marL="914400" indent="0">
              <a:buNone/>
              <a:defRPr/>
            </a:lvl3pPr>
            <a:lvl4pPr marL="1371600" indent="0">
              <a:buNone/>
              <a:defRPr/>
            </a:lvl4pPr>
            <a:lvl5pPr marL="1828800" indent="0">
              <a:buNone/>
              <a:defRPr/>
            </a:lvl5pPr>
          </a:lstStyle>
          <a:p>
            <a:pPr lvl="0"/>
            <a:r>
              <a:rPr lang="en-GB" dirty="0"/>
              <a:t>Add copy here</a:t>
            </a:r>
          </a:p>
        </p:txBody>
      </p:sp>
      <p:sp>
        <p:nvSpPr>
          <p:cNvPr id="4" name="Picture Placeholder 17">
            <a:extLst>
              <a:ext uri="{FF2B5EF4-FFF2-40B4-BE49-F238E27FC236}">
                <a16:creationId xmlns:a16="http://schemas.microsoft.com/office/drawing/2014/main" id="{30DF85C9-3448-92CA-2064-A88C54A060FD}"/>
              </a:ext>
            </a:extLst>
          </p:cNvPr>
          <p:cNvSpPr>
            <a:spLocks noGrp="1"/>
          </p:cNvSpPr>
          <p:nvPr>
            <p:ph type="pic" sz="quarter" idx="25"/>
          </p:nvPr>
        </p:nvSpPr>
        <p:spPr>
          <a:xfrm>
            <a:off x="-11130" y="1809984"/>
            <a:ext cx="2357151" cy="3439884"/>
          </a:xfrm>
          <a:prstGeom prst="round1Rect">
            <a:avLst>
              <a:gd name="adj" fmla="val 50000"/>
            </a:avLst>
          </a:prstGeom>
          <a:solidFill>
            <a:srgbClr val="BFBFBF"/>
          </a:solidFill>
        </p:spPr>
        <p:txBody>
          <a:bodyPr wrap="square" lIns="360000" tIns="1620000" anchor="ctr" anchorCtr="0"/>
          <a:lstStyle>
            <a:lvl1pPr marL="0" indent="0" algn="ctr">
              <a:buNone/>
              <a:defRPr sz="16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p>
          <a:p>
            <a:endParaRPr lang="en-GB" dirty="0"/>
          </a:p>
        </p:txBody>
      </p:sp>
      <p:sp>
        <p:nvSpPr>
          <p:cNvPr id="17" name="Text Placeholder 21">
            <a:extLst>
              <a:ext uri="{FF2B5EF4-FFF2-40B4-BE49-F238E27FC236}">
                <a16:creationId xmlns:a16="http://schemas.microsoft.com/office/drawing/2014/main" id="{FDF915DB-481D-A8B5-9458-EB7673401FA5}"/>
              </a:ext>
            </a:extLst>
          </p:cNvPr>
          <p:cNvSpPr>
            <a:spLocks noGrp="1"/>
          </p:cNvSpPr>
          <p:nvPr>
            <p:ph type="body" sz="quarter" idx="29" hasCustomPrompt="1"/>
          </p:nvPr>
        </p:nvSpPr>
        <p:spPr>
          <a:xfrm>
            <a:off x="7309362" y="1813156"/>
            <a:ext cx="4002561" cy="3436711"/>
          </a:xfrm>
          <a:prstGeom prst="rect">
            <a:avLst/>
          </a:prstGeom>
        </p:spPr>
        <p:txBody>
          <a:bodyPr/>
          <a:lstStyle>
            <a:lvl1pPr marL="342900" indent="-342900">
              <a:lnSpc>
                <a:spcPct val="110000"/>
              </a:lnSpc>
              <a:buSzPct val="120000"/>
              <a:buFontTx/>
              <a:buBlip>
                <a:blip r:embed="rId4"/>
              </a:buBlip>
              <a:defRPr sz="1400"/>
            </a:lvl1pPr>
            <a:lvl2pPr marL="457200" indent="0">
              <a:buNone/>
              <a:defRPr/>
            </a:lvl2pPr>
            <a:lvl3pPr marL="914400" indent="0">
              <a:buNone/>
              <a:defRPr/>
            </a:lvl3pPr>
            <a:lvl4pPr marL="1371600" indent="0">
              <a:buNone/>
              <a:defRPr/>
            </a:lvl4pPr>
            <a:lvl5pPr marL="1828800" indent="0">
              <a:buNone/>
              <a:defRPr/>
            </a:lvl5pPr>
          </a:lstStyle>
          <a:p>
            <a:pPr lvl="0"/>
            <a:r>
              <a:rPr lang="en-GB" dirty="0"/>
              <a:t>Add copy here</a:t>
            </a:r>
          </a:p>
        </p:txBody>
      </p:sp>
    </p:spTree>
    <p:extLst>
      <p:ext uri="{BB962C8B-B14F-4D97-AF65-F5344CB8AC3E}">
        <p14:creationId xmlns:p14="http://schemas.microsoft.com/office/powerpoint/2010/main" val="275127140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corative Slide 3">
    <p:bg>
      <p:bgRef idx="1001">
        <a:schemeClr val="bg1"/>
      </p:bgRef>
    </p:bg>
    <p:spTree>
      <p:nvGrpSpPr>
        <p:cNvPr id="1" name=""/>
        <p:cNvGrpSpPr/>
        <p:nvPr/>
      </p:nvGrpSpPr>
      <p:grpSpPr>
        <a:xfrm>
          <a:off x="0" y="0"/>
          <a:ext cx="0" cy="0"/>
          <a:chOff x="0" y="0"/>
          <a:chExt cx="0" cy="0"/>
        </a:xfrm>
      </p:grpSpPr>
      <p:pic>
        <p:nvPicPr>
          <p:cNvPr id="2" name="Picture 1" descr="The Open University Logo">
            <a:extLst>
              <a:ext uri="{FF2B5EF4-FFF2-40B4-BE49-F238E27FC236}">
                <a16:creationId xmlns:a16="http://schemas.microsoft.com/office/drawing/2014/main" id="{06AC1C0C-3341-0694-EF72-A067099A106D}"/>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grpSp>
        <p:nvGrpSpPr>
          <p:cNvPr id="7" name="Group 6">
            <a:extLst>
              <a:ext uri="{FF2B5EF4-FFF2-40B4-BE49-F238E27FC236}">
                <a16:creationId xmlns:a16="http://schemas.microsoft.com/office/drawing/2014/main" id="{81634F49-EC3C-993B-B07E-7A51EE5F2BB6}"/>
              </a:ext>
              <a:ext uri="{C183D7F6-B498-43B3-948B-1728B52AA6E4}">
                <adec:decorative xmlns:adec="http://schemas.microsoft.com/office/drawing/2017/decorative" val="1"/>
              </a:ext>
            </a:extLst>
          </p:cNvPr>
          <p:cNvGrpSpPr/>
          <p:nvPr userDrawn="1"/>
        </p:nvGrpSpPr>
        <p:grpSpPr>
          <a:xfrm>
            <a:off x="4182638" y="2217903"/>
            <a:ext cx="1018939" cy="509531"/>
            <a:chOff x="3299703" y="548246"/>
            <a:chExt cx="2024952" cy="1012596"/>
          </a:xfrm>
        </p:grpSpPr>
        <p:pic>
          <p:nvPicPr>
            <p:cNvPr id="8" name="Picture 7">
              <a:extLst>
                <a:ext uri="{FF2B5EF4-FFF2-40B4-BE49-F238E27FC236}">
                  <a16:creationId xmlns:a16="http://schemas.microsoft.com/office/drawing/2014/main" id="{CA886883-5B60-F0B6-9DF1-AA337482EB3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9" name="Picture 8">
              <a:extLst>
                <a:ext uri="{FF2B5EF4-FFF2-40B4-BE49-F238E27FC236}">
                  <a16:creationId xmlns:a16="http://schemas.microsoft.com/office/drawing/2014/main" id="{CE0A4E9E-C744-8737-47A1-31D9F6B49A2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grpSp>
        <p:nvGrpSpPr>
          <p:cNvPr id="10" name="Group 9">
            <a:extLst>
              <a:ext uri="{FF2B5EF4-FFF2-40B4-BE49-F238E27FC236}">
                <a16:creationId xmlns:a16="http://schemas.microsoft.com/office/drawing/2014/main" id="{A8407D4C-61A0-AE4B-A80A-28E89A63FFD1}"/>
              </a:ext>
              <a:ext uri="{C183D7F6-B498-43B3-948B-1728B52AA6E4}">
                <adec:decorative xmlns:adec="http://schemas.microsoft.com/office/drawing/2017/decorative" val="1"/>
              </a:ext>
            </a:extLst>
          </p:cNvPr>
          <p:cNvGrpSpPr/>
          <p:nvPr userDrawn="1"/>
        </p:nvGrpSpPr>
        <p:grpSpPr>
          <a:xfrm rot="10800000">
            <a:off x="9714032" y="4389792"/>
            <a:ext cx="1018939" cy="509531"/>
            <a:chOff x="3299703" y="548246"/>
            <a:chExt cx="2024952" cy="1012596"/>
          </a:xfrm>
        </p:grpSpPr>
        <p:pic>
          <p:nvPicPr>
            <p:cNvPr id="11" name="Picture 10">
              <a:extLst>
                <a:ext uri="{FF2B5EF4-FFF2-40B4-BE49-F238E27FC236}">
                  <a16:creationId xmlns:a16="http://schemas.microsoft.com/office/drawing/2014/main" id="{B29561A4-D54A-875E-FEEF-5C30FFCE489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2" name="Picture 11">
              <a:extLst>
                <a:ext uri="{FF2B5EF4-FFF2-40B4-BE49-F238E27FC236}">
                  <a16:creationId xmlns:a16="http://schemas.microsoft.com/office/drawing/2014/main" id="{59D4AD2C-0D7A-29D3-78A0-AD82DDFB199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19" name="Picture Placeholder 17">
            <a:extLst>
              <a:ext uri="{FF2B5EF4-FFF2-40B4-BE49-F238E27FC236}">
                <a16:creationId xmlns:a16="http://schemas.microsoft.com/office/drawing/2014/main" id="{30DF85C9-3448-92CA-2064-A88C54A060FD}"/>
              </a:ext>
            </a:extLst>
          </p:cNvPr>
          <p:cNvSpPr>
            <a:spLocks noGrp="1"/>
          </p:cNvSpPr>
          <p:nvPr>
            <p:ph type="pic" sz="quarter" idx="25"/>
          </p:nvPr>
        </p:nvSpPr>
        <p:spPr>
          <a:xfrm>
            <a:off x="1238620" y="2131456"/>
            <a:ext cx="2671602" cy="2727499"/>
          </a:xfrm>
          <a:prstGeom prst="round1Rect">
            <a:avLst>
              <a:gd name="adj" fmla="val 50000"/>
            </a:avLst>
          </a:prstGeom>
          <a:solidFill>
            <a:srgbClr val="F2F2F2"/>
          </a:solidFill>
        </p:spPr>
        <p:txBody>
          <a:bodyPr wrap="square" lIns="360000" tIns="1620000" anchor="ctr" anchorCtr="0"/>
          <a:lstStyle>
            <a:lvl1pPr marL="0" indent="0" algn="ctr">
              <a:buNone/>
              <a:defRPr sz="16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p>
          <a:p>
            <a:endParaRPr lang="en-GB" dirty="0"/>
          </a:p>
        </p:txBody>
      </p:sp>
      <p:sp>
        <p:nvSpPr>
          <p:cNvPr id="25" name="Text Placeholder 24">
            <a:extLst>
              <a:ext uri="{FF2B5EF4-FFF2-40B4-BE49-F238E27FC236}">
                <a16:creationId xmlns:a16="http://schemas.microsoft.com/office/drawing/2014/main" id="{C18A9F87-616F-141A-191B-29E3450A4213}"/>
              </a:ext>
            </a:extLst>
          </p:cNvPr>
          <p:cNvSpPr>
            <a:spLocks noGrp="1"/>
          </p:cNvSpPr>
          <p:nvPr>
            <p:ph type="body" sz="quarter" idx="26" hasCustomPrompt="1"/>
          </p:nvPr>
        </p:nvSpPr>
        <p:spPr>
          <a:xfrm>
            <a:off x="4182638" y="4533649"/>
            <a:ext cx="1957424" cy="365674"/>
          </a:xfrm>
          <a:prstGeom prst="rect">
            <a:avLst/>
          </a:prstGeom>
        </p:spPr>
        <p:txBody>
          <a:bodyPr/>
          <a:lstStyle>
            <a:lvl1pPr marL="0" indent="0">
              <a:buNone/>
              <a:defRPr sz="2000" b="1"/>
            </a:lvl1pPr>
            <a:lvl2pPr>
              <a:defRPr sz="2000"/>
            </a:lvl2pPr>
            <a:lvl3pPr>
              <a:defRPr sz="2000"/>
            </a:lvl3pPr>
            <a:lvl4pPr>
              <a:defRPr sz="2000"/>
            </a:lvl4pPr>
            <a:lvl5pPr>
              <a:defRPr sz="2000"/>
            </a:lvl5pPr>
          </a:lstStyle>
          <a:p>
            <a:pPr lvl="0"/>
            <a:r>
              <a:rPr lang="en-GB" dirty="0"/>
              <a:t>Name here</a:t>
            </a:r>
          </a:p>
        </p:txBody>
      </p:sp>
      <p:sp>
        <p:nvSpPr>
          <p:cNvPr id="5" name="Text Placeholder 11">
            <a:extLst>
              <a:ext uri="{FF2B5EF4-FFF2-40B4-BE49-F238E27FC236}">
                <a16:creationId xmlns:a16="http://schemas.microsoft.com/office/drawing/2014/main" id="{FC24D163-1FFF-DA99-3A72-EEFE4B07DBA4}"/>
              </a:ext>
            </a:extLst>
          </p:cNvPr>
          <p:cNvSpPr>
            <a:spLocks noGrp="1"/>
          </p:cNvSpPr>
          <p:nvPr>
            <p:ph type="body" sz="quarter" idx="27"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14" name="Picture 13">
            <a:extLst>
              <a:ext uri="{FF2B5EF4-FFF2-40B4-BE49-F238E27FC236}">
                <a16:creationId xmlns:a16="http://schemas.microsoft.com/office/drawing/2014/main" id="{A18E6D9C-6ABD-FBE0-80DA-10247A4F756E}"/>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16" name="Title 14">
            <a:extLst>
              <a:ext uri="{FF2B5EF4-FFF2-40B4-BE49-F238E27FC236}">
                <a16:creationId xmlns:a16="http://schemas.microsoft.com/office/drawing/2014/main" id="{E8CEFA25-4C31-2473-09EB-9527702EAA8A}"/>
              </a:ext>
            </a:extLst>
          </p:cNvPr>
          <p:cNvSpPr>
            <a:spLocks noGrp="1"/>
          </p:cNvSpPr>
          <p:nvPr>
            <p:ph type="title" hasCustomPrompt="1"/>
          </p:nvPr>
        </p:nvSpPr>
        <p:spPr>
          <a:xfrm>
            <a:off x="413913" y="459885"/>
            <a:ext cx="10766702" cy="439781"/>
          </a:xfrm>
          <a:prstGeom prst="rect">
            <a:avLst/>
          </a:prstGeom>
        </p:spPr>
        <p:txBody>
          <a:bodyPr/>
          <a:lstStyle>
            <a:lvl1pPr>
              <a:defRPr sz="3000"/>
            </a:lvl1pPr>
          </a:lstStyle>
          <a:p>
            <a:r>
              <a:rPr lang="en-GB" dirty="0"/>
              <a:t>Content slide</a:t>
            </a:r>
          </a:p>
        </p:txBody>
      </p:sp>
      <p:sp>
        <p:nvSpPr>
          <p:cNvPr id="22" name="Text Placeholder 21">
            <a:extLst>
              <a:ext uri="{FF2B5EF4-FFF2-40B4-BE49-F238E27FC236}">
                <a16:creationId xmlns:a16="http://schemas.microsoft.com/office/drawing/2014/main" id="{FC74F899-DFDC-CD71-849B-11AD695CF977}"/>
              </a:ext>
            </a:extLst>
          </p:cNvPr>
          <p:cNvSpPr>
            <a:spLocks noGrp="1"/>
          </p:cNvSpPr>
          <p:nvPr>
            <p:ph type="body" sz="quarter" idx="28" hasCustomPrompt="1"/>
          </p:nvPr>
        </p:nvSpPr>
        <p:spPr>
          <a:xfrm>
            <a:off x="4182947" y="2805638"/>
            <a:ext cx="6550024" cy="1508092"/>
          </a:xfrm>
          <a:prstGeom prst="rect">
            <a:avLst/>
          </a:prstGeom>
        </p:spPr>
        <p:txBody>
          <a:bodyPr/>
          <a:lstStyle>
            <a:lvl1pPr marL="0" indent="0">
              <a:lnSpc>
                <a:spcPct val="110000"/>
              </a:lnSpc>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GB" dirty="0"/>
              <a:t>Quote here ipsum </a:t>
            </a:r>
            <a:r>
              <a:rPr lang="en-GB" dirty="0" err="1"/>
              <a:t>dolor</a:t>
            </a:r>
            <a:r>
              <a:rPr lang="en-GB" dirty="0"/>
              <a:t> sit </a:t>
            </a:r>
            <a:r>
              <a:rPr lang="en-GB" dirty="0" err="1"/>
              <a:t>amet</a:t>
            </a:r>
            <a:r>
              <a:rPr lang="en-GB" dirty="0"/>
              <a:t>, </a:t>
            </a:r>
            <a:r>
              <a:rPr lang="en-GB" dirty="0" err="1"/>
              <a:t>consecter</a:t>
            </a:r>
            <a:r>
              <a:rPr lang="en-GB" dirty="0"/>
              <a:t> </a:t>
            </a:r>
            <a:r>
              <a:rPr lang="en-GB" dirty="0" err="1"/>
              <a:t>adipiscing</a:t>
            </a:r>
            <a:r>
              <a:rPr lang="en-GB" dirty="0"/>
              <a:t> </a:t>
            </a:r>
            <a:r>
              <a:rPr lang="en-GB" dirty="0" err="1"/>
              <a:t>elit</a:t>
            </a:r>
            <a:r>
              <a:rPr lang="en-GB" dirty="0"/>
              <a:t>. Vestibulum </a:t>
            </a:r>
            <a:r>
              <a:rPr lang="en-GB" dirty="0" err="1"/>
              <a:t>tincidunt</a:t>
            </a:r>
            <a:r>
              <a:rPr lang="en-GB" dirty="0"/>
              <a:t> ex </a:t>
            </a:r>
            <a:r>
              <a:rPr lang="en-GB" dirty="0" err="1"/>
              <a:t>quam</a:t>
            </a:r>
            <a:r>
              <a:rPr lang="en-GB" dirty="0"/>
              <a:t>, </a:t>
            </a:r>
            <a:r>
              <a:rPr lang="en-GB" dirty="0" err="1"/>
              <a:t>egestas</a:t>
            </a:r>
            <a:r>
              <a:rPr lang="en-GB" dirty="0"/>
              <a:t> </a:t>
            </a:r>
            <a:r>
              <a:rPr lang="en-GB" dirty="0" err="1"/>
              <a:t>dolor</a:t>
            </a:r>
            <a:r>
              <a:rPr lang="en-GB" dirty="0"/>
              <a:t> </a:t>
            </a:r>
            <a:r>
              <a:rPr lang="en-GB" dirty="0" err="1"/>
              <a:t>ultrices</a:t>
            </a:r>
            <a:r>
              <a:rPr lang="en-GB" dirty="0"/>
              <a:t> in. </a:t>
            </a:r>
            <a:r>
              <a:rPr lang="en-GB" dirty="0" err="1"/>
              <a:t>Tincidunt</a:t>
            </a:r>
            <a:r>
              <a:rPr lang="en-GB" dirty="0"/>
              <a:t> Morbi </a:t>
            </a:r>
            <a:r>
              <a:rPr lang="en-GB" dirty="0" err="1"/>
              <a:t>rutrum</a:t>
            </a:r>
            <a:r>
              <a:rPr lang="en-GB" dirty="0"/>
              <a:t> </a:t>
            </a:r>
            <a:r>
              <a:rPr lang="en-GB" dirty="0" err="1"/>
              <a:t>dolar</a:t>
            </a:r>
            <a:r>
              <a:rPr lang="en-GB" dirty="0"/>
              <a:t> vaster linga.</a:t>
            </a:r>
          </a:p>
        </p:txBody>
      </p:sp>
    </p:spTree>
    <p:extLst>
      <p:ext uri="{BB962C8B-B14F-4D97-AF65-F5344CB8AC3E}">
        <p14:creationId xmlns:p14="http://schemas.microsoft.com/office/powerpoint/2010/main" val="219308560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corative Slide 4">
    <p:bg>
      <p:bgRef idx="1001">
        <a:schemeClr val="bg1"/>
      </p:bgRef>
    </p:bg>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F5BECD33-93DC-57E6-833F-CEE23ABD1ED9}"/>
              </a:ext>
            </a:extLst>
          </p:cNvPr>
          <p:cNvSpPr>
            <a:spLocks noGrp="1"/>
          </p:cNvSpPr>
          <p:nvPr>
            <p:ph type="pic" sz="quarter" idx="33"/>
          </p:nvPr>
        </p:nvSpPr>
        <p:spPr>
          <a:xfrm>
            <a:off x="528174" y="3659937"/>
            <a:ext cx="6977036" cy="1797672"/>
          </a:xfrm>
          <a:prstGeom prst="rect">
            <a:avLst/>
          </a:prstGeom>
          <a:solidFill>
            <a:srgbClr val="BFBFBF"/>
          </a:solidFill>
        </p:spPr>
        <p:txBody>
          <a:bodyPr wrap="none" lIns="180000" tIns="180000" rIns="180000" bIns="180000"/>
          <a:lstStyle>
            <a:lvl1pPr marL="0" indent="0">
              <a:buNone/>
              <a:defRPr sz="1400"/>
            </a:lvl1pPr>
          </a:lstStyle>
          <a:p>
            <a:r>
              <a:rPr lang="en-GB" dirty="0"/>
              <a:t>Click icon to add picture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7" name="Picture 6">
            <a:extLst>
              <a:ext uri="{FF2B5EF4-FFF2-40B4-BE49-F238E27FC236}">
                <a16:creationId xmlns:a16="http://schemas.microsoft.com/office/drawing/2014/main" id="{1A8FBF3E-643E-C283-20B7-9D35C17A874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6" name="Title 3">
            <a:extLst>
              <a:ext uri="{FF2B5EF4-FFF2-40B4-BE49-F238E27FC236}">
                <a16:creationId xmlns:a16="http://schemas.microsoft.com/office/drawing/2014/main" id="{24A2F113-D506-0CD1-3470-4007302DBD8D}"/>
              </a:ext>
            </a:extLst>
          </p:cNvPr>
          <p:cNvSpPr>
            <a:spLocks noGrp="1"/>
          </p:cNvSpPr>
          <p:nvPr>
            <p:ph type="title" hasCustomPrompt="1"/>
          </p:nvPr>
        </p:nvSpPr>
        <p:spPr>
          <a:xfrm>
            <a:off x="413914" y="472387"/>
            <a:ext cx="10766703" cy="439781"/>
          </a:xfrm>
          <a:prstGeom prst="rect">
            <a:avLst/>
          </a:prstGeom>
        </p:spPr>
        <p:txBody>
          <a:bodyPr/>
          <a:lstStyle>
            <a:lvl1pPr>
              <a:defRPr sz="3000">
                <a:solidFill>
                  <a:srgbClr val="060645"/>
                </a:solidFill>
                <a:latin typeface="Poppins SemiBold" panose="00000700000000000000" pitchFamily="2" charset="0"/>
                <a:cs typeface="Poppins SemiBold" panose="00000700000000000000" pitchFamily="2" charset="0"/>
              </a:defRPr>
            </a:lvl1pPr>
          </a:lstStyle>
          <a:p>
            <a:pPr lvl="0"/>
            <a:r>
              <a:rPr lang="en-GB" dirty="0"/>
              <a:t>Content slide</a:t>
            </a:r>
          </a:p>
        </p:txBody>
      </p:sp>
      <p:sp>
        <p:nvSpPr>
          <p:cNvPr id="19" name="Text Placeholder 14">
            <a:extLst>
              <a:ext uri="{FF2B5EF4-FFF2-40B4-BE49-F238E27FC236}">
                <a16:creationId xmlns:a16="http://schemas.microsoft.com/office/drawing/2014/main" id="{69212E03-6E6D-983D-37B1-729142E33531}"/>
              </a:ext>
            </a:extLst>
          </p:cNvPr>
          <p:cNvSpPr>
            <a:spLocks noGrp="1"/>
          </p:cNvSpPr>
          <p:nvPr>
            <p:ph type="body" sz="quarter" idx="26" hasCustomPrompt="1"/>
          </p:nvPr>
        </p:nvSpPr>
        <p:spPr>
          <a:xfrm>
            <a:off x="528173" y="1749337"/>
            <a:ext cx="3225387" cy="360590"/>
          </a:xfrm>
          <a:prstGeom prst="rect">
            <a:avLst/>
          </a:prstGeom>
        </p:spPr>
        <p:txBody>
          <a:bodyPr/>
          <a:lstStyle>
            <a:lvl1pPr marL="0" indent="0">
              <a:buNone/>
              <a:defRPr sz="1600" b="1">
                <a:solidFill>
                  <a:srgbClr val="060645"/>
                </a:solidFill>
                <a:latin typeface="Poppins" panose="00000500000000000000" pitchFamily="2" charset="0"/>
                <a:cs typeface="Poppins" panose="00000500000000000000" pitchFamily="2" charset="0"/>
              </a:defRPr>
            </a:lvl1pPr>
          </a:lstStyle>
          <a:p>
            <a:pPr lvl="0"/>
            <a:r>
              <a:rPr lang="en-GB" dirty="0"/>
              <a:t>Title 1</a:t>
            </a:r>
          </a:p>
        </p:txBody>
      </p:sp>
      <p:sp>
        <p:nvSpPr>
          <p:cNvPr id="21" name="Text Placeholder 14">
            <a:extLst>
              <a:ext uri="{FF2B5EF4-FFF2-40B4-BE49-F238E27FC236}">
                <a16:creationId xmlns:a16="http://schemas.microsoft.com/office/drawing/2014/main" id="{06FD0367-D63A-C2A5-29E4-DEECEDBCF175}"/>
              </a:ext>
            </a:extLst>
          </p:cNvPr>
          <p:cNvSpPr>
            <a:spLocks noGrp="1"/>
          </p:cNvSpPr>
          <p:nvPr>
            <p:ph type="body" sz="quarter" idx="27" hasCustomPrompt="1"/>
          </p:nvPr>
        </p:nvSpPr>
        <p:spPr>
          <a:xfrm>
            <a:off x="4279822" y="1749337"/>
            <a:ext cx="3225387" cy="360590"/>
          </a:xfrm>
          <a:prstGeom prst="rect">
            <a:avLst/>
          </a:prstGeom>
        </p:spPr>
        <p:txBody>
          <a:bodyPr/>
          <a:lstStyle>
            <a:lvl1pPr marL="0" indent="0">
              <a:buNone/>
              <a:defRPr sz="1600" b="1">
                <a:solidFill>
                  <a:srgbClr val="060645"/>
                </a:solidFill>
                <a:latin typeface="Poppins" panose="00000500000000000000" pitchFamily="2" charset="0"/>
                <a:cs typeface="Poppins" panose="00000500000000000000" pitchFamily="2" charset="0"/>
              </a:defRPr>
            </a:lvl1pPr>
          </a:lstStyle>
          <a:p>
            <a:pPr lvl="0"/>
            <a:r>
              <a:rPr lang="en-GB" dirty="0"/>
              <a:t>Title 1</a:t>
            </a:r>
          </a:p>
        </p:txBody>
      </p:sp>
      <p:sp>
        <p:nvSpPr>
          <p:cNvPr id="22" name="Text Placeholder 14">
            <a:extLst>
              <a:ext uri="{FF2B5EF4-FFF2-40B4-BE49-F238E27FC236}">
                <a16:creationId xmlns:a16="http://schemas.microsoft.com/office/drawing/2014/main" id="{2D50B576-6514-B09F-E7B9-D0C82EC1514B}"/>
              </a:ext>
            </a:extLst>
          </p:cNvPr>
          <p:cNvSpPr>
            <a:spLocks noGrp="1"/>
          </p:cNvSpPr>
          <p:nvPr>
            <p:ph type="body" sz="quarter" idx="28" hasCustomPrompt="1"/>
          </p:nvPr>
        </p:nvSpPr>
        <p:spPr>
          <a:xfrm>
            <a:off x="8031470" y="1749337"/>
            <a:ext cx="3244397" cy="360590"/>
          </a:xfrm>
          <a:prstGeom prst="rect">
            <a:avLst/>
          </a:prstGeom>
        </p:spPr>
        <p:txBody>
          <a:bodyPr/>
          <a:lstStyle>
            <a:lvl1pPr marL="0" indent="0">
              <a:buNone/>
              <a:defRPr sz="1600" b="1">
                <a:solidFill>
                  <a:srgbClr val="060645"/>
                </a:solidFill>
                <a:latin typeface="Poppins" panose="00000500000000000000" pitchFamily="2" charset="0"/>
                <a:cs typeface="Poppins" panose="00000500000000000000" pitchFamily="2" charset="0"/>
              </a:defRPr>
            </a:lvl1pPr>
          </a:lstStyle>
          <a:p>
            <a:pPr lvl="0"/>
            <a:r>
              <a:rPr lang="en-GB" dirty="0"/>
              <a:t>Title 1</a:t>
            </a:r>
          </a:p>
        </p:txBody>
      </p:sp>
      <p:sp>
        <p:nvSpPr>
          <p:cNvPr id="26" name="Text Placeholder 24">
            <a:extLst>
              <a:ext uri="{FF2B5EF4-FFF2-40B4-BE49-F238E27FC236}">
                <a16:creationId xmlns:a16="http://schemas.microsoft.com/office/drawing/2014/main" id="{D21132AE-13F7-3771-C040-FBFFF49AD4B2}"/>
              </a:ext>
            </a:extLst>
          </p:cNvPr>
          <p:cNvSpPr>
            <a:spLocks noGrp="1"/>
          </p:cNvSpPr>
          <p:nvPr>
            <p:ph type="body" sz="quarter" idx="29" hasCustomPrompt="1"/>
          </p:nvPr>
        </p:nvSpPr>
        <p:spPr>
          <a:xfrm>
            <a:off x="528174" y="2180822"/>
            <a:ext cx="3225387" cy="1209675"/>
          </a:xfrm>
          <a:prstGeom prst="round1Rect">
            <a:avLst>
              <a:gd name="adj" fmla="val 26680"/>
            </a:avLst>
          </a:prstGeom>
          <a:solidFill>
            <a:srgbClr val="FFECFF"/>
          </a:solidFill>
        </p:spPr>
        <p:txBody>
          <a:bodyPr lIns="180000" tIns="180000" rIns="180000" bIns="180000"/>
          <a:lstStyle>
            <a:lvl1pPr>
              <a:defRPr sz="1400">
                <a:solidFill>
                  <a:srgbClr val="060645"/>
                </a:solidFill>
              </a:defRPr>
            </a:lvl1pPr>
          </a:lstStyle>
          <a:p>
            <a:pPr lvl="0"/>
            <a:r>
              <a:rPr lang="en-GB" dirty="0"/>
              <a:t>Add copy here</a:t>
            </a:r>
          </a:p>
        </p:txBody>
      </p:sp>
      <p:sp>
        <p:nvSpPr>
          <p:cNvPr id="27" name="Text Placeholder 24">
            <a:extLst>
              <a:ext uri="{FF2B5EF4-FFF2-40B4-BE49-F238E27FC236}">
                <a16:creationId xmlns:a16="http://schemas.microsoft.com/office/drawing/2014/main" id="{FB57C228-3193-A226-3108-12819E94E333}"/>
              </a:ext>
            </a:extLst>
          </p:cNvPr>
          <p:cNvSpPr>
            <a:spLocks noGrp="1"/>
          </p:cNvSpPr>
          <p:nvPr>
            <p:ph type="body" sz="quarter" idx="30" hasCustomPrompt="1"/>
          </p:nvPr>
        </p:nvSpPr>
        <p:spPr>
          <a:xfrm>
            <a:off x="4279823" y="2180822"/>
            <a:ext cx="3225387" cy="1209675"/>
          </a:xfrm>
          <a:prstGeom prst="round1Rect">
            <a:avLst>
              <a:gd name="adj" fmla="val 26680"/>
            </a:avLst>
          </a:prstGeom>
          <a:solidFill>
            <a:srgbClr val="FFECFF"/>
          </a:solidFill>
        </p:spPr>
        <p:txBody>
          <a:bodyPr lIns="180000" tIns="180000" rIns="180000" bIns="180000"/>
          <a:lstStyle>
            <a:lvl1pPr>
              <a:defRPr sz="1400">
                <a:solidFill>
                  <a:srgbClr val="060645"/>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Add copy here</a:t>
            </a:r>
          </a:p>
          <a:p>
            <a:pPr lvl="0"/>
            <a:endParaRPr lang="en-GB" dirty="0"/>
          </a:p>
        </p:txBody>
      </p:sp>
      <p:sp>
        <p:nvSpPr>
          <p:cNvPr id="28" name="Text Placeholder 24">
            <a:extLst>
              <a:ext uri="{FF2B5EF4-FFF2-40B4-BE49-F238E27FC236}">
                <a16:creationId xmlns:a16="http://schemas.microsoft.com/office/drawing/2014/main" id="{9816A22B-9E99-64DF-B0F2-F24F34D9E516}"/>
              </a:ext>
            </a:extLst>
          </p:cNvPr>
          <p:cNvSpPr>
            <a:spLocks noGrp="1"/>
          </p:cNvSpPr>
          <p:nvPr>
            <p:ph type="body" sz="quarter" idx="31" hasCustomPrompt="1"/>
          </p:nvPr>
        </p:nvSpPr>
        <p:spPr>
          <a:xfrm>
            <a:off x="8031472" y="2180822"/>
            <a:ext cx="3225387" cy="3276786"/>
          </a:xfrm>
          <a:prstGeom prst="round1Rect">
            <a:avLst>
              <a:gd name="adj" fmla="val 26680"/>
            </a:avLst>
          </a:prstGeom>
          <a:solidFill>
            <a:srgbClr val="FFECFF"/>
          </a:solidFill>
        </p:spPr>
        <p:txBody>
          <a:bodyPr lIns="180000" tIns="180000" rIns="180000" bIns="180000"/>
          <a:lstStyle>
            <a:lvl1pPr>
              <a:defRPr sz="1400">
                <a:solidFill>
                  <a:srgbClr val="060645"/>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Add copy here</a:t>
            </a:r>
          </a:p>
          <a:p>
            <a:pPr lvl="0"/>
            <a:endParaRPr lang="en-GB" dirty="0"/>
          </a:p>
        </p:txBody>
      </p:sp>
    </p:spTree>
    <p:extLst>
      <p:ext uri="{BB962C8B-B14F-4D97-AF65-F5344CB8AC3E}">
        <p14:creationId xmlns:p14="http://schemas.microsoft.com/office/powerpoint/2010/main" val="12617089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a:prstGeom prst="rect">
            <a:avLst/>
          </a:prstGeo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a:prstGeom prst="rect">
            <a:avLst/>
          </a:prstGeo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a:prstGeom prst="rect">
            <a:avLst/>
          </a:prstGeo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a:prstGeom prst="rect">
            <a:avLst/>
          </a:prstGeo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
        <p:nvSpPr>
          <p:cNvPr id="8" name="Title 16">
            <a:extLst>
              <a:ext uri="{FF2B5EF4-FFF2-40B4-BE49-F238E27FC236}">
                <a16:creationId xmlns:a16="http://schemas.microsoft.com/office/drawing/2014/main" id="{2C9778BC-34A8-9FA9-3C73-607EA6440CC4}"/>
              </a:ext>
            </a:extLst>
          </p:cNvPr>
          <p:cNvSpPr>
            <a:spLocks noGrp="1"/>
          </p:cNvSpPr>
          <p:nvPr>
            <p:ph type="title" hasCustomPrompt="1"/>
          </p:nvPr>
        </p:nvSpPr>
        <p:spPr>
          <a:xfrm>
            <a:off x="408207" y="579437"/>
            <a:ext cx="10740438" cy="1800200"/>
          </a:xfrm>
          <a:prstGeom prst="rect">
            <a:avLst/>
          </a:prstGeom>
        </p:spPr>
        <p:txBody>
          <a:bodyPr/>
          <a:lstStyle>
            <a:lvl1pPr>
              <a:defRPr sz="5500" b="1">
                <a:solidFill>
                  <a:schemeClr val="bg1"/>
                </a:solidFill>
                <a:latin typeface="Poppins SemiBold" panose="00000700000000000000" pitchFamily="2" charset="0"/>
                <a:cs typeface="Poppins SemiBold" panose="00000700000000000000" pitchFamily="2" charset="0"/>
              </a:defRPr>
            </a:lvl1pPr>
          </a:lstStyle>
          <a:p>
            <a:pPr lvl="0"/>
            <a:r>
              <a:rPr kumimoji="0" lang="en-GB" sz="55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Cover slide</a:t>
            </a:r>
            <a:endParaRPr lang="en-GB" dirty="0"/>
          </a:p>
        </p:txBody>
      </p:sp>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corative Slide 5">
    <p:bg>
      <p:bgRef idx="1001">
        <a:schemeClr val="bg1"/>
      </p:bgRef>
    </p:bg>
    <p:spTree>
      <p:nvGrpSpPr>
        <p:cNvPr id="1" name=""/>
        <p:cNvGrpSpPr/>
        <p:nvPr/>
      </p:nvGrpSpPr>
      <p:grpSpPr>
        <a:xfrm>
          <a:off x="0" y="0"/>
          <a:ext cx="0" cy="0"/>
          <a:chOff x="0" y="0"/>
          <a:chExt cx="0" cy="0"/>
        </a:xfrm>
      </p:grpSpPr>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7" name="Picture 6">
            <a:extLst>
              <a:ext uri="{FF2B5EF4-FFF2-40B4-BE49-F238E27FC236}">
                <a16:creationId xmlns:a16="http://schemas.microsoft.com/office/drawing/2014/main" id="{1A8FBF3E-643E-C283-20B7-9D35C17A874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6" name="Title 3">
            <a:extLst>
              <a:ext uri="{FF2B5EF4-FFF2-40B4-BE49-F238E27FC236}">
                <a16:creationId xmlns:a16="http://schemas.microsoft.com/office/drawing/2014/main" id="{24A2F113-D506-0CD1-3470-4007302DBD8D}"/>
              </a:ext>
            </a:extLst>
          </p:cNvPr>
          <p:cNvSpPr>
            <a:spLocks noGrp="1"/>
          </p:cNvSpPr>
          <p:nvPr>
            <p:ph type="title" hasCustomPrompt="1"/>
          </p:nvPr>
        </p:nvSpPr>
        <p:spPr>
          <a:xfrm>
            <a:off x="413914" y="472387"/>
            <a:ext cx="10766703" cy="439781"/>
          </a:xfrm>
          <a:prstGeom prst="rect">
            <a:avLst/>
          </a:prstGeom>
        </p:spPr>
        <p:txBody>
          <a:bodyPr/>
          <a:lstStyle>
            <a:lvl1pPr>
              <a:defRPr sz="3000">
                <a:solidFill>
                  <a:srgbClr val="060645"/>
                </a:solidFill>
                <a:latin typeface="Poppins SemiBold" panose="00000700000000000000" pitchFamily="2" charset="0"/>
                <a:cs typeface="Poppins SemiBold" panose="00000700000000000000" pitchFamily="2" charset="0"/>
              </a:defRPr>
            </a:lvl1pPr>
          </a:lstStyle>
          <a:p>
            <a:pPr lvl="0"/>
            <a:r>
              <a:rPr lang="en-GB" dirty="0"/>
              <a:t>Content slide</a:t>
            </a:r>
          </a:p>
        </p:txBody>
      </p:sp>
      <p:sp>
        <p:nvSpPr>
          <p:cNvPr id="19" name="Text Placeholder 14">
            <a:extLst>
              <a:ext uri="{FF2B5EF4-FFF2-40B4-BE49-F238E27FC236}">
                <a16:creationId xmlns:a16="http://schemas.microsoft.com/office/drawing/2014/main" id="{69212E03-6E6D-983D-37B1-729142E33531}"/>
              </a:ext>
            </a:extLst>
          </p:cNvPr>
          <p:cNvSpPr>
            <a:spLocks noGrp="1"/>
          </p:cNvSpPr>
          <p:nvPr>
            <p:ph type="body" sz="quarter" idx="26" hasCustomPrompt="1"/>
          </p:nvPr>
        </p:nvSpPr>
        <p:spPr>
          <a:xfrm>
            <a:off x="528173" y="1749337"/>
            <a:ext cx="2295515" cy="360590"/>
          </a:xfrm>
          <a:prstGeom prst="rect">
            <a:avLst/>
          </a:prstGeom>
        </p:spPr>
        <p:txBody>
          <a:bodyPr/>
          <a:lstStyle>
            <a:lvl1pPr marL="0" indent="0">
              <a:buNone/>
              <a:defRPr sz="1600" b="1">
                <a:solidFill>
                  <a:srgbClr val="060645"/>
                </a:solidFill>
                <a:latin typeface="Poppins" panose="00000500000000000000" pitchFamily="2" charset="0"/>
                <a:cs typeface="Poppins" panose="00000500000000000000" pitchFamily="2" charset="0"/>
              </a:defRPr>
            </a:lvl1pPr>
          </a:lstStyle>
          <a:p>
            <a:pPr lvl="0"/>
            <a:r>
              <a:rPr lang="en-GB" dirty="0"/>
              <a:t>Title 1</a:t>
            </a:r>
          </a:p>
        </p:txBody>
      </p:sp>
      <p:sp>
        <p:nvSpPr>
          <p:cNvPr id="26" name="Text Placeholder 24">
            <a:extLst>
              <a:ext uri="{FF2B5EF4-FFF2-40B4-BE49-F238E27FC236}">
                <a16:creationId xmlns:a16="http://schemas.microsoft.com/office/drawing/2014/main" id="{D21132AE-13F7-3771-C040-FBFFF49AD4B2}"/>
              </a:ext>
            </a:extLst>
          </p:cNvPr>
          <p:cNvSpPr>
            <a:spLocks noGrp="1"/>
          </p:cNvSpPr>
          <p:nvPr>
            <p:ph type="body" sz="quarter" idx="29" hasCustomPrompt="1"/>
          </p:nvPr>
        </p:nvSpPr>
        <p:spPr>
          <a:xfrm>
            <a:off x="528175" y="2180822"/>
            <a:ext cx="2295514" cy="2671989"/>
          </a:xfrm>
          <a:prstGeom prst="round1Rect">
            <a:avLst>
              <a:gd name="adj" fmla="val 26680"/>
            </a:avLst>
          </a:prstGeom>
          <a:solidFill>
            <a:srgbClr val="D9FBFE"/>
          </a:solidFill>
        </p:spPr>
        <p:txBody>
          <a:bodyPr lIns="180000" tIns="180000" rIns="180000" bIns="180000"/>
          <a:lstStyle>
            <a:lvl1pPr>
              <a:defRPr sz="1400">
                <a:solidFill>
                  <a:srgbClr val="060645"/>
                </a:solidFill>
              </a:defRPr>
            </a:lvl1pPr>
          </a:lstStyle>
          <a:p>
            <a:pPr lvl="0"/>
            <a:r>
              <a:rPr lang="en-GB" dirty="0"/>
              <a:t>Add copy here</a:t>
            </a:r>
          </a:p>
        </p:txBody>
      </p:sp>
      <p:sp>
        <p:nvSpPr>
          <p:cNvPr id="4" name="Text Placeholder 14">
            <a:extLst>
              <a:ext uri="{FF2B5EF4-FFF2-40B4-BE49-F238E27FC236}">
                <a16:creationId xmlns:a16="http://schemas.microsoft.com/office/drawing/2014/main" id="{6DB114D3-17EE-71C8-E460-933CFBC97E5D}"/>
              </a:ext>
            </a:extLst>
          </p:cNvPr>
          <p:cNvSpPr>
            <a:spLocks noGrp="1"/>
          </p:cNvSpPr>
          <p:nvPr>
            <p:ph type="body" sz="quarter" idx="32" hasCustomPrompt="1"/>
          </p:nvPr>
        </p:nvSpPr>
        <p:spPr>
          <a:xfrm>
            <a:off x="3290900" y="1749337"/>
            <a:ext cx="2295515" cy="360590"/>
          </a:xfrm>
          <a:prstGeom prst="rect">
            <a:avLst/>
          </a:prstGeom>
        </p:spPr>
        <p:txBody>
          <a:bodyPr/>
          <a:lstStyle>
            <a:lvl1pPr marL="0" indent="0">
              <a:buNone/>
              <a:defRPr sz="1600" b="1">
                <a:solidFill>
                  <a:srgbClr val="060645"/>
                </a:solidFill>
                <a:latin typeface="Poppins" panose="00000500000000000000" pitchFamily="2" charset="0"/>
                <a:cs typeface="Poppins" panose="00000500000000000000" pitchFamily="2" charset="0"/>
              </a:defRPr>
            </a:lvl1pPr>
          </a:lstStyle>
          <a:p>
            <a:pPr lvl="0"/>
            <a:r>
              <a:rPr lang="en-GB" dirty="0"/>
              <a:t>Title 2</a:t>
            </a:r>
          </a:p>
        </p:txBody>
      </p:sp>
      <p:sp>
        <p:nvSpPr>
          <p:cNvPr id="5" name="Text Placeholder 24">
            <a:extLst>
              <a:ext uri="{FF2B5EF4-FFF2-40B4-BE49-F238E27FC236}">
                <a16:creationId xmlns:a16="http://schemas.microsoft.com/office/drawing/2014/main" id="{4B05B0EA-5A84-74EF-7224-15CA03C57087}"/>
              </a:ext>
            </a:extLst>
          </p:cNvPr>
          <p:cNvSpPr>
            <a:spLocks noGrp="1"/>
          </p:cNvSpPr>
          <p:nvPr>
            <p:ph type="body" sz="quarter" idx="33" hasCustomPrompt="1"/>
          </p:nvPr>
        </p:nvSpPr>
        <p:spPr>
          <a:xfrm>
            <a:off x="3290902" y="2180822"/>
            <a:ext cx="2295514" cy="2671989"/>
          </a:xfrm>
          <a:prstGeom prst="round1Rect">
            <a:avLst>
              <a:gd name="adj" fmla="val 26680"/>
            </a:avLst>
          </a:prstGeom>
          <a:solidFill>
            <a:srgbClr val="D9FBFE"/>
          </a:solidFill>
        </p:spPr>
        <p:txBody>
          <a:bodyPr lIns="180000" tIns="180000" rIns="180000" bIns="180000"/>
          <a:lstStyle>
            <a:lvl1pPr>
              <a:defRPr sz="1400">
                <a:solidFill>
                  <a:srgbClr val="060645"/>
                </a:solidFill>
              </a:defRPr>
            </a:lvl1pPr>
          </a:lstStyle>
          <a:p>
            <a:pPr lvl="0"/>
            <a:r>
              <a:rPr lang="en-GB" dirty="0"/>
              <a:t>Add copy here</a:t>
            </a:r>
          </a:p>
        </p:txBody>
      </p:sp>
      <p:sp>
        <p:nvSpPr>
          <p:cNvPr id="8" name="Text Placeholder 14">
            <a:extLst>
              <a:ext uri="{FF2B5EF4-FFF2-40B4-BE49-F238E27FC236}">
                <a16:creationId xmlns:a16="http://schemas.microsoft.com/office/drawing/2014/main" id="{8E96ECD4-3DA4-65FA-113C-9F21CDBAC91A}"/>
              </a:ext>
            </a:extLst>
          </p:cNvPr>
          <p:cNvSpPr>
            <a:spLocks noGrp="1"/>
          </p:cNvSpPr>
          <p:nvPr>
            <p:ph type="body" sz="quarter" idx="34" hasCustomPrompt="1"/>
          </p:nvPr>
        </p:nvSpPr>
        <p:spPr>
          <a:xfrm>
            <a:off x="6053625" y="1749337"/>
            <a:ext cx="2295515" cy="360590"/>
          </a:xfrm>
          <a:prstGeom prst="rect">
            <a:avLst/>
          </a:prstGeom>
        </p:spPr>
        <p:txBody>
          <a:bodyPr/>
          <a:lstStyle>
            <a:lvl1pPr marL="0" indent="0">
              <a:buNone/>
              <a:defRPr sz="1600" b="1">
                <a:solidFill>
                  <a:srgbClr val="060645"/>
                </a:solidFill>
                <a:latin typeface="Poppins" panose="00000500000000000000" pitchFamily="2" charset="0"/>
                <a:cs typeface="Poppins" panose="00000500000000000000" pitchFamily="2" charset="0"/>
              </a:defRPr>
            </a:lvl1pPr>
          </a:lstStyle>
          <a:p>
            <a:pPr lvl="0"/>
            <a:r>
              <a:rPr lang="en-GB" dirty="0"/>
              <a:t>Title 3</a:t>
            </a:r>
          </a:p>
        </p:txBody>
      </p:sp>
      <p:sp>
        <p:nvSpPr>
          <p:cNvPr id="9" name="Text Placeholder 24">
            <a:extLst>
              <a:ext uri="{FF2B5EF4-FFF2-40B4-BE49-F238E27FC236}">
                <a16:creationId xmlns:a16="http://schemas.microsoft.com/office/drawing/2014/main" id="{8793939D-6FA6-1CDF-B8ED-AD6A8375699B}"/>
              </a:ext>
            </a:extLst>
          </p:cNvPr>
          <p:cNvSpPr>
            <a:spLocks noGrp="1"/>
          </p:cNvSpPr>
          <p:nvPr>
            <p:ph type="body" sz="quarter" idx="35" hasCustomPrompt="1"/>
          </p:nvPr>
        </p:nvSpPr>
        <p:spPr>
          <a:xfrm>
            <a:off x="6053627" y="2180822"/>
            <a:ext cx="2295514" cy="2671989"/>
          </a:xfrm>
          <a:prstGeom prst="round1Rect">
            <a:avLst>
              <a:gd name="adj" fmla="val 26680"/>
            </a:avLst>
          </a:prstGeom>
          <a:solidFill>
            <a:srgbClr val="D9FBFE"/>
          </a:solidFill>
        </p:spPr>
        <p:txBody>
          <a:bodyPr lIns="180000" tIns="180000" rIns="180000" bIns="180000"/>
          <a:lstStyle>
            <a:lvl1pPr>
              <a:defRPr sz="1400">
                <a:solidFill>
                  <a:srgbClr val="060645"/>
                </a:solidFill>
              </a:defRPr>
            </a:lvl1pPr>
          </a:lstStyle>
          <a:p>
            <a:pPr lvl="0"/>
            <a:r>
              <a:rPr lang="en-GB" dirty="0"/>
              <a:t>Add copy here</a:t>
            </a:r>
          </a:p>
        </p:txBody>
      </p:sp>
      <p:sp>
        <p:nvSpPr>
          <p:cNvPr id="10" name="Text Placeholder 14">
            <a:extLst>
              <a:ext uri="{FF2B5EF4-FFF2-40B4-BE49-F238E27FC236}">
                <a16:creationId xmlns:a16="http://schemas.microsoft.com/office/drawing/2014/main" id="{3569D272-63E9-6949-0B45-168FB5EF1DCA}"/>
              </a:ext>
            </a:extLst>
          </p:cNvPr>
          <p:cNvSpPr>
            <a:spLocks noGrp="1"/>
          </p:cNvSpPr>
          <p:nvPr>
            <p:ph type="body" sz="quarter" idx="36" hasCustomPrompt="1"/>
          </p:nvPr>
        </p:nvSpPr>
        <p:spPr>
          <a:xfrm>
            <a:off x="8816348" y="1749337"/>
            <a:ext cx="2295515" cy="360590"/>
          </a:xfrm>
          <a:prstGeom prst="rect">
            <a:avLst/>
          </a:prstGeom>
        </p:spPr>
        <p:txBody>
          <a:bodyPr/>
          <a:lstStyle>
            <a:lvl1pPr marL="0" indent="0">
              <a:buNone/>
              <a:defRPr sz="1600" b="1">
                <a:solidFill>
                  <a:srgbClr val="060645"/>
                </a:solidFill>
                <a:latin typeface="Poppins" panose="00000500000000000000" pitchFamily="2" charset="0"/>
                <a:cs typeface="Poppins" panose="00000500000000000000" pitchFamily="2" charset="0"/>
              </a:defRPr>
            </a:lvl1pPr>
          </a:lstStyle>
          <a:p>
            <a:pPr lvl="0"/>
            <a:r>
              <a:rPr lang="en-GB" dirty="0"/>
              <a:t>Title 4</a:t>
            </a:r>
          </a:p>
        </p:txBody>
      </p:sp>
      <p:sp>
        <p:nvSpPr>
          <p:cNvPr id="11" name="Text Placeholder 24">
            <a:extLst>
              <a:ext uri="{FF2B5EF4-FFF2-40B4-BE49-F238E27FC236}">
                <a16:creationId xmlns:a16="http://schemas.microsoft.com/office/drawing/2014/main" id="{C5B3B38D-D9EE-6B5A-78E3-E73E2FD370B4}"/>
              </a:ext>
            </a:extLst>
          </p:cNvPr>
          <p:cNvSpPr>
            <a:spLocks noGrp="1"/>
          </p:cNvSpPr>
          <p:nvPr>
            <p:ph type="body" sz="quarter" idx="37" hasCustomPrompt="1"/>
          </p:nvPr>
        </p:nvSpPr>
        <p:spPr>
          <a:xfrm>
            <a:off x="8816350" y="2180822"/>
            <a:ext cx="2295514" cy="2671989"/>
          </a:xfrm>
          <a:prstGeom prst="round1Rect">
            <a:avLst>
              <a:gd name="adj" fmla="val 26680"/>
            </a:avLst>
          </a:prstGeom>
          <a:solidFill>
            <a:srgbClr val="D9FBFE"/>
          </a:solidFill>
        </p:spPr>
        <p:txBody>
          <a:bodyPr lIns="180000" tIns="180000" rIns="180000" bIns="180000"/>
          <a:lstStyle>
            <a:lvl1pPr>
              <a:defRPr sz="1400">
                <a:solidFill>
                  <a:srgbClr val="060645"/>
                </a:solidFill>
              </a:defRPr>
            </a:lvl1pPr>
          </a:lstStyle>
          <a:p>
            <a:pPr lvl="0"/>
            <a:r>
              <a:rPr lang="en-GB" dirty="0"/>
              <a:t>Add copy here</a:t>
            </a:r>
          </a:p>
        </p:txBody>
      </p:sp>
      <p:sp>
        <p:nvSpPr>
          <p:cNvPr id="17" name="Text Placeholder 14">
            <a:extLst>
              <a:ext uri="{FF2B5EF4-FFF2-40B4-BE49-F238E27FC236}">
                <a16:creationId xmlns:a16="http://schemas.microsoft.com/office/drawing/2014/main" id="{3B9A43D6-BB30-1662-3BB1-CC616F91FA9C}"/>
              </a:ext>
            </a:extLst>
          </p:cNvPr>
          <p:cNvSpPr>
            <a:spLocks noGrp="1"/>
          </p:cNvSpPr>
          <p:nvPr>
            <p:ph type="body" sz="quarter" idx="38" hasCustomPrompt="1"/>
          </p:nvPr>
        </p:nvSpPr>
        <p:spPr>
          <a:xfrm>
            <a:off x="528173" y="5006595"/>
            <a:ext cx="10583690" cy="584195"/>
          </a:xfrm>
          <a:prstGeom prst="rect">
            <a:avLst/>
          </a:prstGeom>
        </p:spPr>
        <p:txBody>
          <a:bodyPr/>
          <a:lstStyle>
            <a:lvl1pPr marL="0" indent="0">
              <a:buNone/>
              <a:defRPr sz="1400" b="0">
                <a:solidFill>
                  <a:srgbClr val="060645"/>
                </a:solidFill>
                <a:latin typeface="Poppins" panose="00000500000000000000" pitchFamily="2" charset="0"/>
                <a:cs typeface="Poppins" panose="00000500000000000000" pitchFamily="2" charset="0"/>
              </a:defRPr>
            </a:lvl1pPr>
          </a:lstStyle>
          <a:p>
            <a:pPr lvl="0"/>
            <a:r>
              <a:rPr lang="en-GB" dirty="0"/>
              <a:t>Add copy here</a:t>
            </a:r>
          </a:p>
        </p:txBody>
      </p:sp>
    </p:spTree>
    <p:extLst>
      <p:ext uri="{BB962C8B-B14F-4D97-AF65-F5344CB8AC3E}">
        <p14:creationId xmlns:p14="http://schemas.microsoft.com/office/powerpoint/2010/main" val="90521904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corative Slide 6">
    <p:bg>
      <p:bgRef idx="1001">
        <a:schemeClr val="bg1"/>
      </p:bgRef>
    </p:bg>
    <p:spTree>
      <p:nvGrpSpPr>
        <p:cNvPr id="1" name=""/>
        <p:cNvGrpSpPr/>
        <p:nvPr/>
      </p:nvGrpSpPr>
      <p:grpSpPr>
        <a:xfrm>
          <a:off x="0" y="0"/>
          <a:ext cx="0" cy="0"/>
          <a:chOff x="0" y="0"/>
          <a:chExt cx="0" cy="0"/>
        </a:xfrm>
      </p:grpSpPr>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7" name="Picture 6">
            <a:extLst>
              <a:ext uri="{FF2B5EF4-FFF2-40B4-BE49-F238E27FC236}">
                <a16:creationId xmlns:a16="http://schemas.microsoft.com/office/drawing/2014/main" id="{1A8FBF3E-643E-C283-20B7-9D35C17A874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6" name="Title 3">
            <a:extLst>
              <a:ext uri="{FF2B5EF4-FFF2-40B4-BE49-F238E27FC236}">
                <a16:creationId xmlns:a16="http://schemas.microsoft.com/office/drawing/2014/main" id="{24A2F113-D506-0CD1-3470-4007302DBD8D}"/>
              </a:ext>
            </a:extLst>
          </p:cNvPr>
          <p:cNvSpPr>
            <a:spLocks noGrp="1"/>
          </p:cNvSpPr>
          <p:nvPr>
            <p:ph type="title" hasCustomPrompt="1"/>
          </p:nvPr>
        </p:nvSpPr>
        <p:spPr>
          <a:xfrm>
            <a:off x="413914" y="472387"/>
            <a:ext cx="10766703" cy="439781"/>
          </a:xfrm>
          <a:prstGeom prst="rect">
            <a:avLst/>
          </a:prstGeom>
        </p:spPr>
        <p:txBody>
          <a:bodyPr/>
          <a:lstStyle>
            <a:lvl1pPr>
              <a:defRPr sz="3000">
                <a:solidFill>
                  <a:srgbClr val="060645"/>
                </a:solidFill>
                <a:latin typeface="Poppins SemiBold" panose="00000700000000000000" pitchFamily="2" charset="0"/>
                <a:cs typeface="Poppins SemiBold" panose="00000700000000000000" pitchFamily="2" charset="0"/>
              </a:defRPr>
            </a:lvl1pPr>
          </a:lstStyle>
          <a:p>
            <a:pPr lvl="0"/>
            <a:r>
              <a:rPr lang="en-GB" dirty="0"/>
              <a:t>Content slide</a:t>
            </a:r>
          </a:p>
        </p:txBody>
      </p:sp>
      <p:sp>
        <p:nvSpPr>
          <p:cNvPr id="10" name="Text Placeholder 14">
            <a:extLst>
              <a:ext uri="{FF2B5EF4-FFF2-40B4-BE49-F238E27FC236}">
                <a16:creationId xmlns:a16="http://schemas.microsoft.com/office/drawing/2014/main" id="{DE5DC8A6-37A4-8412-BFCD-AD3E1615754C}"/>
              </a:ext>
            </a:extLst>
          </p:cNvPr>
          <p:cNvSpPr>
            <a:spLocks noGrp="1"/>
          </p:cNvSpPr>
          <p:nvPr>
            <p:ph type="body" sz="quarter" idx="38" hasCustomPrompt="1"/>
          </p:nvPr>
        </p:nvSpPr>
        <p:spPr>
          <a:xfrm>
            <a:off x="446108" y="1964146"/>
            <a:ext cx="2921036" cy="3393162"/>
          </a:xfrm>
          <a:prstGeom prst="rect">
            <a:avLst/>
          </a:prstGeom>
        </p:spPr>
        <p:txBody>
          <a:bodyPr/>
          <a:lstStyle>
            <a:lvl1pPr marL="0" indent="0">
              <a:buNone/>
              <a:defRPr sz="1400" b="0">
                <a:solidFill>
                  <a:srgbClr val="060645"/>
                </a:solidFill>
                <a:latin typeface="Poppins" panose="00000500000000000000" pitchFamily="2" charset="0"/>
                <a:cs typeface="Poppins" panose="00000500000000000000" pitchFamily="2" charset="0"/>
              </a:defRPr>
            </a:lvl1pPr>
          </a:lstStyle>
          <a:p>
            <a:pPr lvl="0"/>
            <a:r>
              <a:rPr lang="en-GB" dirty="0"/>
              <a:t>Add copy here</a:t>
            </a:r>
          </a:p>
        </p:txBody>
      </p:sp>
      <p:sp>
        <p:nvSpPr>
          <p:cNvPr id="38" name="Text Placeholder 24">
            <a:extLst>
              <a:ext uri="{FF2B5EF4-FFF2-40B4-BE49-F238E27FC236}">
                <a16:creationId xmlns:a16="http://schemas.microsoft.com/office/drawing/2014/main" id="{9816A22B-9E99-64DF-B0F2-F24F34D9E516}"/>
              </a:ext>
            </a:extLst>
          </p:cNvPr>
          <p:cNvSpPr>
            <a:spLocks noGrp="1"/>
          </p:cNvSpPr>
          <p:nvPr>
            <p:ph type="body" sz="quarter" idx="31" hasCustomPrompt="1"/>
          </p:nvPr>
        </p:nvSpPr>
        <p:spPr>
          <a:xfrm>
            <a:off x="3773715" y="1937451"/>
            <a:ext cx="2467430" cy="1377655"/>
          </a:xfrm>
          <a:prstGeom prst="roundRect">
            <a:avLst>
              <a:gd name="adj" fmla="val 8011"/>
            </a:avLst>
          </a:prstGeom>
          <a:solidFill>
            <a:srgbClr val="FFC3FF"/>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39" name="Text Placeholder 24">
            <a:extLst>
              <a:ext uri="{FF2B5EF4-FFF2-40B4-BE49-F238E27FC236}">
                <a16:creationId xmlns:a16="http://schemas.microsoft.com/office/drawing/2014/main" id="{E92E4F06-DF41-8F3D-0C56-08F1C4D96A7D}"/>
              </a:ext>
            </a:extLst>
          </p:cNvPr>
          <p:cNvSpPr>
            <a:spLocks noGrp="1"/>
          </p:cNvSpPr>
          <p:nvPr>
            <p:ph type="body" sz="quarter" idx="39" hasCustomPrompt="1"/>
          </p:nvPr>
        </p:nvSpPr>
        <p:spPr>
          <a:xfrm>
            <a:off x="3773715" y="3412090"/>
            <a:ext cx="2467430" cy="1377655"/>
          </a:xfrm>
          <a:prstGeom prst="roundRect">
            <a:avLst>
              <a:gd name="adj" fmla="val 8011"/>
            </a:avLst>
          </a:prstGeom>
          <a:solidFill>
            <a:srgbClr val="FFE1FF"/>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40" name="Text Placeholder 24">
            <a:extLst>
              <a:ext uri="{FF2B5EF4-FFF2-40B4-BE49-F238E27FC236}">
                <a16:creationId xmlns:a16="http://schemas.microsoft.com/office/drawing/2014/main" id="{BD1A8822-FE78-A171-7FCA-310DA9C832AF}"/>
              </a:ext>
            </a:extLst>
          </p:cNvPr>
          <p:cNvSpPr>
            <a:spLocks noGrp="1"/>
          </p:cNvSpPr>
          <p:nvPr>
            <p:ph type="body" sz="quarter" idx="40" hasCustomPrompt="1"/>
          </p:nvPr>
        </p:nvSpPr>
        <p:spPr>
          <a:xfrm>
            <a:off x="3773715" y="4886729"/>
            <a:ext cx="2467430" cy="1377655"/>
          </a:xfrm>
          <a:prstGeom prst="roundRect">
            <a:avLst>
              <a:gd name="adj" fmla="val 8011"/>
            </a:avLst>
          </a:prstGeom>
          <a:solidFill>
            <a:srgbClr val="FFC3FF"/>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41" name="Text Placeholder 24">
            <a:extLst>
              <a:ext uri="{FF2B5EF4-FFF2-40B4-BE49-F238E27FC236}">
                <a16:creationId xmlns:a16="http://schemas.microsoft.com/office/drawing/2014/main" id="{96973207-9C09-25A7-7166-284647F902C8}"/>
              </a:ext>
            </a:extLst>
          </p:cNvPr>
          <p:cNvSpPr>
            <a:spLocks noGrp="1"/>
          </p:cNvSpPr>
          <p:nvPr>
            <p:ph type="body" sz="quarter" idx="41" hasCustomPrompt="1"/>
          </p:nvPr>
        </p:nvSpPr>
        <p:spPr>
          <a:xfrm>
            <a:off x="6357428" y="1937451"/>
            <a:ext cx="2467430" cy="1377655"/>
          </a:xfrm>
          <a:prstGeom prst="roundRect">
            <a:avLst>
              <a:gd name="adj" fmla="val 8011"/>
            </a:avLst>
          </a:prstGeom>
          <a:solidFill>
            <a:srgbClr val="FFE1FF"/>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42" name="Text Placeholder 24">
            <a:extLst>
              <a:ext uri="{FF2B5EF4-FFF2-40B4-BE49-F238E27FC236}">
                <a16:creationId xmlns:a16="http://schemas.microsoft.com/office/drawing/2014/main" id="{15060AEA-5466-14E2-B14D-435030F034B1}"/>
              </a:ext>
            </a:extLst>
          </p:cNvPr>
          <p:cNvSpPr>
            <a:spLocks noGrp="1"/>
          </p:cNvSpPr>
          <p:nvPr>
            <p:ph type="body" sz="quarter" idx="42" hasCustomPrompt="1"/>
          </p:nvPr>
        </p:nvSpPr>
        <p:spPr>
          <a:xfrm>
            <a:off x="6357428" y="3412090"/>
            <a:ext cx="2467430" cy="1377655"/>
          </a:xfrm>
          <a:prstGeom prst="roundRect">
            <a:avLst>
              <a:gd name="adj" fmla="val 8011"/>
            </a:avLst>
          </a:prstGeom>
          <a:solidFill>
            <a:srgbClr val="FFC3FF"/>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43" name="Text Placeholder 24">
            <a:extLst>
              <a:ext uri="{FF2B5EF4-FFF2-40B4-BE49-F238E27FC236}">
                <a16:creationId xmlns:a16="http://schemas.microsoft.com/office/drawing/2014/main" id="{E237139F-8F22-F429-3477-4D178A1D2785}"/>
              </a:ext>
            </a:extLst>
          </p:cNvPr>
          <p:cNvSpPr>
            <a:spLocks noGrp="1"/>
          </p:cNvSpPr>
          <p:nvPr>
            <p:ph type="body" sz="quarter" idx="43" hasCustomPrompt="1"/>
          </p:nvPr>
        </p:nvSpPr>
        <p:spPr>
          <a:xfrm>
            <a:off x="6357428" y="4886729"/>
            <a:ext cx="2467430" cy="1377655"/>
          </a:xfrm>
          <a:prstGeom prst="roundRect">
            <a:avLst>
              <a:gd name="adj" fmla="val 8011"/>
            </a:avLst>
          </a:prstGeom>
          <a:solidFill>
            <a:srgbClr val="FFE1FF"/>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44" name="Text Placeholder 24">
            <a:extLst>
              <a:ext uri="{FF2B5EF4-FFF2-40B4-BE49-F238E27FC236}">
                <a16:creationId xmlns:a16="http://schemas.microsoft.com/office/drawing/2014/main" id="{1A886C6E-4A94-6787-4859-F6D75DCEFA79}"/>
              </a:ext>
            </a:extLst>
          </p:cNvPr>
          <p:cNvSpPr>
            <a:spLocks noGrp="1"/>
          </p:cNvSpPr>
          <p:nvPr>
            <p:ph type="body" sz="quarter" idx="44" hasCustomPrompt="1"/>
          </p:nvPr>
        </p:nvSpPr>
        <p:spPr>
          <a:xfrm>
            <a:off x="8914766" y="1937451"/>
            <a:ext cx="2467430" cy="1377655"/>
          </a:xfrm>
          <a:prstGeom prst="roundRect">
            <a:avLst>
              <a:gd name="adj" fmla="val 8011"/>
            </a:avLst>
          </a:prstGeom>
          <a:solidFill>
            <a:srgbClr val="FFC3FF"/>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45" name="Text Placeholder 24">
            <a:extLst>
              <a:ext uri="{FF2B5EF4-FFF2-40B4-BE49-F238E27FC236}">
                <a16:creationId xmlns:a16="http://schemas.microsoft.com/office/drawing/2014/main" id="{97B58B7A-873E-128A-37AE-4AC8478E8CE6}"/>
              </a:ext>
            </a:extLst>
          </p:cNvPr>
          <p:cNvSpPr>
            <a:spLocks noGrp="1"/>
          </p:cNvSpPr>
          <p:nvPr>
            <p:ph type="body" sz="quarter" idx="45" hasCustomPrompt="1"/>
          </p:nvPr>
        </p:nvSpPr>
        <p:spPr>
          <a:xfrm>
            <a:off x="8914766" y="3412090"/>
            <a:ext cx="2467430" cy="1377655"/>
          </a:xfrm>
          <a:prstGeom prst="roundRect">
            <a:avLst>
              <a:gd name="adj" fmla="val 8011"/>
            </a:avLst>
          </a:prstGeom>
          <a:solidFill>
            <a:srgbClr val="FFE1FF"/>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46" name="Text Placeholder 24">
            <a:extLst>
              <a:ext uri="{FF2B5EF4-FFF2-40B4-BE49-F238E27FC236}">
                <a16:creationId xmlns:a16="http://schemas.microsoft.com/office/drawing/2014/main" id="{7D84258A-6C40-968A-2860-E473E246B26C}"/>
              </a:ext>
            </a:extLst>
          </p:cNvPr>
          <p:cNvSpPr>
            <a:spLocks noGrp="1"/>
          </p:cNvSpPr>
          <p:nvPr>
            <p:ph type="body" sz="quarter" idx="46" hasCustomPrompt="1"/>
          </p:nvPr>
        </p:nvSpPr>
        <p:spPr>
          <a:xfrm>
            <a:off x="8914766" y="4886729"/>
            <a:ext cx="2467430" cy="1377655"/>
          </a:xfrm>
          <a:prstGeom prst="roundRect">
            <a:avLst>
              <a:gd name="adj" fmla="val 8011"/>
            </a:avLst>
          </a:prstGeom>
          <a:solidFill>
            <a:srgbClr val="FFC3FF"/>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Tree>
    <p:extLst>
      <p:ext uri="{BB962C8B-B14F-4D97-AF65-F5344CB8AC3E}">
        <p14:creationId xmlns:p14="http://schemas.microsoft.com/office/powerpoint/2010/main" val="139255639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corative Slide 7">
    <p:bg>
      <p:bgRef idx="1001">
        <a:schemeClr val="bg1"/>
      </p:bgRef>
    </p:bg>
    <p:spTree>
      <p:nvGrpSpPr>
        <p:cNvPr id="1" name=""/>
        <p:cNvGrpSpPr/>
        <p:nvPr/>
      </p:nvGrpSpPr>
      <p:grpSpPr>
        <a:xfrm>
          <a:off x="0" y="0"/>
          <a:ext cx="0" cy="0"/>
          <a:chOff x="0" y="0"/>
          <a:chExt cx="0" cy="0"/>
        </a:xfrm>
      </p:grpSpPr>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7" name="Picture 6">
            <a:extLst>
              <a:ext uri="{FF2B5EF4-FFF2-40B4-BE49-F238E27FC236}">
                <a16:creationId xmlns:a16="http://schemas.microsoft.com/office/drawing/2014/main" id="{1A8FBF3E-643E-C283-20B7-9D35C17A874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6" name="Title 3">
            <a:extLst>
              <a:ext uri="{FF2B5EF4-FFF2-40B4-BE49-F238E27FC236}">
                <a16:creationId xmlns:a16="http://schemas.microsoft.com/office/drawing/2014/main" id="{24A2F113-D506-0CD1-3470-4007302DBD8D}"/>
              </a:ext>
            </a:extLst>
          </p:cNvPr>
          <p:cNvSpPr>
            <a:spLocks noGrp="1"/>
          </p:cNvSpPr>
          <p:nvPr>
            <p:ph type="title" hasCustomPrompt="1"/>
          </p:nvPr>
        </p:nvSpPr>
        <p:spPr>
          <a:xfrm>
            <a:off x="413914" y="472387"/>
            <a:ext cx="10766703" cy="439781"/>
          </a:xfrm>
          <a:prstGeom prst="rect">
            <a:avLst/>
          </a:prstGeom>
        </p:spPr>
        <p:txBody>
          <a:bodyPr/>
          <a:lstStyle>
            <a:lvl1pPr>
              <a:defRPr sz="3000">
                <a:solidFill>
                  <a:srgbClr val="060645"/>
                </a:solidFill>
                <a:latin typeface="Poppins SemiBold" panose="00000700000000000000" pitchFamily="2" charset="0"/>
                <a:cs typeface="Poppins SemiBold" panose="00000700000000000000" pitchFamily="2" charset="0"/>
              </a:defRPr>
            </a:lvl1pPr>
          </a:lstStyle>
          <a:p>
            <a:pPr lvl="0"/>
            <a:r>
              <a:rPr lang="en-GB" dirty="0"/>
              <a:t>Content slide</a:t>
            </a:r>
          </a:p>
        </p:txBody>
      </p:sp>
      <p:sp>
        <p:nvSpPr>
          <p:cNvPr id="10" name="Text Placeholder 14">
            <a:extLst>
              <a:ext uri="{FF2B5EF4-FFF2-40B4-BE49-F238E27FC236}">
                <a16:creationId xmlns:a16="http://schemas.microsoft.com/office/drawing/2014/main" id="{DE5DC8A6-37A4-8412-BFCD-AD3E1615754C}"/>
              </a:ext>
            </a:extLst>
          </p:cNvPr>
          <p:cNvSpPr>
            <a:spLocks noGrp="1"/>
          </p:cNvSpPr>
          <p:nvPr>
            <p:ph type="body" sz="quarter" idx="38" hasCustomPrompt="1"/>
          </p:nvPr>
        </p:nvSpPr>
        <p:spPr>
          <a:xfrm>
            <a:off x="446108" y="1964146"/>
            <a:ext cx="2921036" cy="2005151"/>
          </a:xfrm>
          <a:prstGeom prst="rect">
            <a:avLst/>
          </a:prstGeom>
        </p:spPr>
        <p:txBody>
          <a:bodyPr/>
          <a:lstStyle>
            <a:lvl1pPr marL="0" indent="0">
              <a:buNone/>
              <a:defRPr sz="1400" b="0">
                <a:solidFill>
                  <a:srgbClr val="060645"/>
                </a:solidFill>
                <a:latin typeface="Poppins" panose="00000500000000000000" pitchFamily="2" charset="0"/>
                <a:cs typeface="Poppins" panose="00000500000000000000" pitchFamily="2" charset="0"/>
              </a:defRPr>
            </a:lvl1pPr>
          </a:lstStyle>
          <a:p>
            <a:pPr lvl="0"/>
            <a:r>
              <a:rPr lang="en-GB" dirty="0"/>
              <a:t>Add copy here</a:t>
            </a:r>
          </a:p>
        </p:txBody>
      </p:sp>
      <p:sp>
        <p:nvSpPr>
          <p:cNvPr id="32" name="Text Placeholder 24">
            <a:extLst>
              <a:ext uri="{FF2B5EF4-FFF2-40B4-BE49-F238E27FC236}">
                <a16:creationId xmlns:a16="http://schemas.microsoft.com/office/drawing/2014/main" id="{9816A22B-9E99-64DF-B0F2-F24F34D9E516}"/>
              </a:ext>
            </a:extLst>
          </p:cNvPr>
          <p:cNvSpPr>
            <a:spLocks noGrp="1"/>
          </p:cNvSpPr>
          <p:nvPr>
            <p:ph type="body" sz="quarter" idx="31" hasCustomPrompt="1"/>
          </p:nvPr>
        </p:nvSpPr>
        <p:spPr>
          <a:xfrm>
            <a:off x="3773715" y="2303211"/>
            <a:ext cx="2467430" cy="913902"/>
          </a:xfrm>
          <a:prstGeom prst="roundRect">
            <a:avLst>
              <a:gd name="adj" fmla="val 8011"/>
            </a:avLst>
          </a:prstGeom>
          <a:solidFill>
            <a:srgbClr val="66EEFA"/>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33" name="Text Placeholder 24">
            <a:extLst>
              <a:ext uri="{FF2B5EF4-FFF2-40B4-BE49-F238E27FC236}">
                <a16:creationId xmlns:a16="http://schemas.microsoft.com/office/drawing/2014/main" id="{96973207-9C09-25A7-7166-284647F902C8}"/>
              </a:ext>
            </a:extLst>
          </p:cNvPr>
          <p:cNvSpPr>
            <a:spLocks noGrp="1"/>
          </p:cNvSpPr>
          <p:nvPr>
            <p:ph type="body" sz="quarter" idx="41" hasCustomPrompt="1"/>
          </p:nvPr>
        </p:nvSpPr>
        <p:spPr>
          <a:xfrm>
            <a:off x="6357428" y="2303211"/>
            <a:ext cx="2467430" cy="913902"/>
          </a:xfrm>
          <a:prstGeom prst="roundRect">
            <a:avLst>
              <a:gd name="adj" fmla="val 8011"/>
            </a:avLst>
          </a:prstGeom>
          <a:solidFill>
            <a:srgbClr val="66EEFA"/>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34" name="Text Placeholder 24">
            <a:extLst>
              <a:ext uri="{FF2B5EF4-FFF2-40B4-BE49-F238E27FC236}">
                <a16:creationId xmlns:a16="http://schemas.microsoft.com/office/drawing/2014/main" id="{1A886C6E-4A94-6787-4859-F6D75DCEFA79}"/>
              </a:ext>
            </a:extLst>
          </p:cNvPr>
          <p:cNvSpPr>
            <a:spLocks noGrp="1"/>
          </p:cNvSpPr>
          <p:nvPr>
            <p:ph type="body" sz="quarter" idx="44" hasCustomPrompt="1"/>
          </p:nvPr>
        </p:nvSpPr>
        <p:spPr>
          <a:xfrm>
            <a:off x="8914766" y="2303211"/>
            <a:ext cx="2467430" cy="913902"/>
          </a:xfrm>
          <a:prstGeom prst="roundRect">
            <a:avLst>
              <a:gd name="adj" fmla="val 8011"/>
            </a:avLst>
          </a:prstGeom>
          <a:solidFill>
            <a:srgbClr val="66EEFA"/>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35" name="Text Placeholder 24">
            <a:extLst>
              <a:ext uri="{FF2B5EF4-FFF2-40B4-BE49-F238E27FC236}">
                <a16:creationId xmlns:a16="http://schemas.microsoft.com/office/drawing/2014/main" id="{42FC37EB-FBB1-F273-41B8-260B0F399C0B}"/>
              </a:ext>
            </a:extLst>
          </p:cNvPr>
          <p:cNvSpPr>
            <a:spLocks noGrp="1"/>
          </p:cNvSpPr>
          <p:nvPr>
            <p:ph type="body" sz="quarter" idx="45" hasCustomPrompt="1"/>
          </p:nvPr>
        </p:nvSpPr>
        <p:spPr>
          <a:xfrm>
            <a:off x="3773715" y="3321922"/>
            <a:ext cx="2467430" cy="913902"/>
          </a:xfrm>
          <a:prstGeom prst="roundRect">
            <a:avLst>
              <a:gd name="adj" fmla="val 8011"/>
            </a:avLst>
          </a:prstGeom>
          <a:solidFill>
            <a:srgbClr val="FFC5BB"/>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36" name="Text Placeholder 24">
            <a:extLst>
              <a:ext uri="{FF2B5EF4-FFF2-40B4-BE49-F238E27FC236}">
                <a16:creationId xmlns:a16="http://schemas.microsoft.com/office/drawing/2014/main" id="{DF692279-B2B6-5474-E36D-DC12D20E6357}"/>
              </a:ext>
            </a:extLst>
          </p:cNvPr>
          <p:cNvSpPr>
            <a:spLocks noGrp="1"/>
          </p:cNvSpPr>
          <p:nvPr>
            <p:ph type="body" sz="quarter" idx="46" hasCustomPrompt="1"/>
          </p:nvPr>
        </p:nvSpPr>
        <p:spPr>
          <a:xfrm>
            <a:off x="6357428" y="3321922"/>
            <a:ext cx="2467430" cy="913902"/>
          </a:xfrm>
          <a:prstGeom prst="roundRect">
            <a:avLst>
              <a:gd name="adj" fmla="val 8011"/>
            </a:avLst>
          </a:prstGeom>
          <a:solidFill>
            <a:srgbClr val="FFC5BB"/>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37" name="Text Placeholder 24">
            <a:extLst>
              <a:ext uri="{FF2B5EF4-FFF2-40B4-BE49-F238E27FC236}">
                <a16:creationId xmlns:a16="http://schemas.microsoft.com/office/drawing/2014/main" id="{8295560A-21E4-F7FD-A731-3B16D8C949F9}"/>
              </a:ext>
            </a:extLst>
          </p:cNvPr>
          <p:cNvSpPr>
            <a:spLocks noGrp="1"/>
          </p:cNvSpPr>
          <p:nvPr>
            <p:ph type="body" sz="quarter" idx="47" hasCustomPrompt="1"/>
          </p:nvPr>
        </p:nvSpPr>
        <p:spPr>
          <a:xfrm>
            <a:off x="8914766" y="3321922"/>
            <a:ext cx="2467430" cy="913902"/>
          </a:xfrm>
          <a:prstGeom prst="roundRect">
            <a:avLst>
              <a:gd name="adj" fmla="val 8011"/>
            </a:avLst>
          </a:prstGeom>
          <a:solidFill>
            <a:srgbClr val="FFC5BB"/>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49" name="Text Placeholder 24">
            <a:extLst>
              <a:ext uri="{FF2B5EF4-FFF2-40B4-BE49-F238E27FC236}">
                <a16:creationId xmlns:a16="http://schemas.microsoft.com/office/drawing/2014/main" id="{CFDAAF90-5E05-C114-169C-B9C23100DC2C}"/>
              </a:ext>
            </a:extLst>
          </p:cNvPr>
          <p:cNvSpPr>
            <a:spLocks noGrp="1"/>
          </p:cNvSpPr>
          <p:nvPr>
            <p:ph type="body" sz="quarter" idx="48" hasCustomPrompt="1"/>
          </p:nvPr>
        </p:nvSpPr>
        <p:spPr>
          <a:xfrm>
            <a:off x="3773715" y="4343444"/>
            <a:ext cx="2467430" cy="913902"/>
          </a:xfrm>
          <a:prstGeom prst="roundRect">
            <a:avLst>
              <a:gd name="adj" fmla="val 8011"/>
            </a:avLst>
          </a:prstGeom>
          <a:solidFill>
            <a:srgbClr val="FFB4FF"/>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50" name="Text Placeholder 24">
            <a:extLst>
              <a:ext uri="{FF2B5EF4-FFF2-40B4-BE49-F238E27FC236}">
                <a16:creationId xmlns:a16="http://schemas.microsoft.com/office/drawing/2014/main" id="{42F6707E-CB42-BC48-45D5-87E73FB6B877}"/>
              </a:ext>
            </a:extLst>
          </p:cNvPr>
          <p:cNvSpPr>
            <a:spLocks noGrp="1"/>
          </p:cNvSpPr>
          <p:nvPr>
            <p:ph type="body" sz="quarter" idx="49" hasCustomPrompt="1"/>
          </p:nvPr>
        </p:nvSpPr>
        <p:spPr>
          <a:xfrm>
            <a:off x="6357428" y="4343444"/>
            <a:ext cx="2467430" cy="913902"/>
          </a:xfrm>
          <a:prstGeom prst="roundRect">
            <a:avLst>
              <a:gd name="adj" fmla="val 8011"/>
            </a:avLst>
          </a:prstGeom>
          <a:solidFill>
            <a:srgbClr val="FFB4FF"/>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51" name="Text Placeholder 24">
            <a:extLst>
              <a:ext uri="{FF2B5EF4-FFF2-40B4-BE49-F238E27FC236}">
                <a16:creationId xmlns:a16="http://schemas.microsoft.com/office/drawing/2014/main" id="{ACDCA3F5-7F9E-6D77-8272-0ED6B641EE4C}"/>
              </a:ext>
            </a:extLst>
          </p:cNvPr>
          <p:cNvSpPr>
            <a:spLocks noGrp="1"/>
          </p:cNvSpPr>
          <p:nvPr>
            <p:ph type="body" sz="quarter" idx="50" hasCustomPrompt="1"/>
          </p:nvPr>
        </p:nvSpPr>
        <p:spPr>
          <a:xfrm>
            <a:off x="8914766" y="4343444"/>
            <a:ext cx="2467430" cy="913902"/>
          </a:xfrm>
          <a:prstGeom prst="roundRect">
            <a:avLst>
              <a:gd name="adj" fmla="val 8011"/>
            </a:avLst>
          </a:prstGeom>
          <a:solidFill>
            <a:srgbClr val="FFB4FF"/>
          </a:solidFill>
        </p:spPr>
        <p:txBody>
          <a:bodyPr lIns="180000" tIns="180000" rIns="180000" bIns="180000" anchor="ctr" anchorCtr="0"/>
          <a:lstStyle>
            <a:lvl1pPr marL="0" indent="0" algn="ctr">
              <a:buNone/>
              <a:defRPr sz="1400">
                <a:solidFill>
                  <a:srgbClr val="060645"/>
                </a:solidFill>
              </a:defRPr>
            </a:lvl1pPr>
          </a:lstStyle>
          <a:p>
            <a:pPr lvl="0"/>
            <a:r>
              <a:rPr lang="en-GB" dirty="0"/>
              <a:t>Add copy and/or picture here</a:t>
            </a:r>
          </a:p>
        </p:txBody>
      </p:sp>
      <p:sp>
        <p:nvSpPr>
          <p:cNvPr id="52" name="Text Placeholder 14">
            <a:extLst>
              <a:ext uri="{FF2B5EF4-FFF2-40B4-BE49-F238E27FC236}">
                <a16:creationId xmlns:a16="http://schemas.microsoft.com/office/drawing/2014/main" id="{9D1FB627-0055-AE7F-0A5C-B4039416A99B}"/>
              </a:ext>
            </a:extLst>
          </p:cNvPr>
          <p:cNvSpPr>
            <a:spLocks noGrp="1"/>
          </p:cNvSpPr>
          <p:nvPr>
            <p:ph type="body" sz="quarter" idx="26" hasCustomPrompt="1"/>
          </p:nvPr>
        </p:nvSpPr>
        <p:spPr>
          <a:xfrm>
            <a:off x="3773715" y="1835001"/>
            <a:ext cx="2467429" cy="360590"/>
          </a:xfrm>
          <a:prstGeom prst="rect">
            <a:avLst/>
          </a:prstGeom>
        </p:spPr>
        <p:txBody>
          <a:bodyPr/>
          <a:lstStyle>
            <a:lvl1pPr marL="0" indent="0" algn="ctr">
              <a:buNone/>
              <a:defRPr sz="1600" b="1">
                <a:solidFill>
                  <a:srgbClr val="060645"/>
                </a:solidFill>
                <a:latin typeface="Poppins" panose="00000500000000000000" pitchFamily="2" charset="0"/>
                <a:cs typeface="Poppins" panose="00000500000000000000" pitchFamily="2" charset="0"/>
              </a:defRPr>
            </a:lvl1pPr>
          </a:lstStyle>
          <a:p>
            <a:pPr lvl="0"/>
            <a:r>
              <a:rPr lang="en-GB" dirty="0"/>
              <a:t>Title 1</a:t>
            </a:r>
          </a:p>
        </p:txBody>
      </p:sp>
      <p:sp>
        <p:nvSpPr>
          <p:cNvPr id="53" name="Text Placeholder 14">
            <a:extLst>
              <a:ext uri="{FF2B5EF4-FFF2-40B4-BE49-F238E27FC236}">
                <a16:creationId xmlns:a16="http://schemas.microsoft.com/office/drawing/2014/main" id="{0D6F8B7B-E399-01C6-F101-8120A621B1B4}"/>
              </a:ext>
            </a:extLst>
          </p:cNvPr>
          <p:cNvSpPr>
            <a:spLocks noGrp="1"/>
          </p:cNvSpPr>
          <p:nvPr>
            <p:ph type="body" sz="quarter" idx="32" hasCustomPrompt="1"/>
          </p:nvPr>
        </p:nvSpPr>
        <p:spPr>
          <a:xfrm>
            <a:off x="6357429" y="1835001"/>
            <a:ext cx="2467429" cy="360590"/>
          </a:xfrm>
          <a:prstGeom prst="rect">
            <a:avLst/>
          </a:prstGeom>
        </p:spPr>
        <p:txBody>
          <a:bodyPr/>
          <a:lstStyle>
            <a:lvl1pPr marL="0" indent="0" algn="ctr">
              <a:buNone/>
              <a:defRPr sz="1600" b="1">
                <a:solidFill>
                  <a:srgbClr val="060645"/>
                </a:solidFill>
                <a:latin typeface="Poppins" panose="00000500000000000000" pitchFamily="2" charset="0"/>
                <a:cs typeface="Poppins" panose="00000500000000000000" pitchFamily="2" charset="0"/>
              </a:defRPr>
            </a:lvl1pPr>
          </a:lstStyle>
          <a:p>
            <a:pPr lvl="0"/>
            <a:r>
              <a:rPr lang="en-GB" dirty="0"/>
              <a:t>Title 2</a:t>
            </a:r>
          </a:p>
        </p:txBody>
      </p:sp>
      <p:sp>
        <p:nvSpPr>
          <p:cNvPr id="54" name="Text Placeholder 14">
            <a:extLst>
              <a:ext uri="{FF2B5EF4-FFF2-40B4-BE49-F238E27FC236}">
                <a16:creationId xmlns:a16="http://schemas.microsoft.com/office/drawing/2014/main" id="{0EA476BC-018B-DE64-E423-F6EBE682FF04}"/>
              </a:ext>
            </a:extLst>
          </p:cNvPr>
          <p:cNvSpPr>
            <a:spLocks noGrp="1"/>
          </p:cNvSpPr>
          <p:nvPr>
            <p:ph type="body" sz="quarter" idx="34" hasCustomPrompt="1"/>
          </p:nvPr>
        </p:nvSpPr>
        <p:spPr>
          <a:xfrm>
            <a:off x="8914766" y="1835001"/>
            <a:ext cx="2467429" cy="360590"/>
          </a:xfrm>
          <a:prstGeom prst="rect">
            <a:avLst/>
          </a:prstGeom>
        </p:spPr>
        <p:txBody>
          <a:bodyPr/>
          <a:lstStyle>
            <a:lvl1pPr marL="0" indent="0" algn="ctr">
              <a:buNone/>
              <a:defRPr sz="1600" b="1">
                <a:solidFill>
                  <a:srgbClr val="060645"/>
                </a:solidFill>
                <a:latin typeface="Poppins" panose="00000500000000000000" pitchFamily="2" charset="0"/>
                <a:cs typeface="Poppins" panose="00000500000000000000" pitchFamily="2" charset="0"/>
              </a:defRPr>
            </a:lvl1pPr>
          </a:lstStyle>
          <a:p>
            <a:pPr lvl="0"/>
            <a:r>
              <a:rPr lang="en-GB" dirty="0"/>
              <a:t>Title 3</a:t>
            </a:r>
          </a:p>
        </p:txBody>
      </p:sp>
      <p:sp>
        <p:nvSpPr>
          <p:cNvPr id="55" name="Text Placeholder 14">
            <a:extLst>
              <a:ext uri="{FF2B5EF4-FFF2-40B4-BE49-F238E27FC236}">
                <a16:creationId xmlns:a16="http://schemas.microsoft.com/office/drawing/2014/main" id="{4EE83D91-4EE6-6A04-962B-D60A9E2A376E}"/>
              </a:ext>
            </a:extLst>
          </p:cNvPr>
          <p:cNvSpPr>
            <a:spLocks noGrp="1"/>
          </p:cNvSpPr>
          <p:nvPr>
            <p:ph type="body" sz="quarter" idx="51" hasCustomPrompt="1"/>
          </p:nvPr>
        </p:nvSpPr>
        <p:spPr>
          <a:xfrm>
            <a:off x="3759105" y="5383038"/>
            <a:ext cx="7623089" cy="748822"/>
          </a:xfrm>
          <a:prstGeom prst="rect">
            <a:avLst/>
          </a:prstGeom>
        </p:spPr>
        <p:txBody>
          <a:bodyPr/>
          <a:lstStyle>
            <a:lvl1pPr marL="0" indent="0">
              <a:buNone/>
              <a:defRPr sz="1400" b="0">
                <a:solidFill>
                  <a:srgbClr val="060645"/>
                </a:solidFill>
                <a:latin typeface="Poppins" panose="00000500000000000000" pitchFamily="2" charset="0"/>
                <a:cs typeface="Poppins" panose="00000500000000000000" pitchFamily="2" charset="0"/>
              </a:defRPr>
            </a:lvl1pPr>
          </a:lstStyle>
          <a:p>
            <a:pPr lvl="0"/>
            <a:r>
              <a:rPr lang="en-GB" dirty="0"/>
              <a:t>Add copy here</a:t>
            </a:r>
          </a:p>
        </p:txBody>
      </p:sp>
    </p:spTree>
    <p:extLst>
      <p:ext uri="{BB962C8B-B14F-4D97-AF65-F5344CB8AC3E}">
        <p14:creationId xmlns:p14="http://schemas.microsoft.com/office/powerpoint/2010/main" val="428817602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corative Slide 8">
    <p:bg>
      <p:bgRef idx="1001">
        <a:schemeClr val="bg1"/>
      </p:bgRef>
    </p:bg>
    <p:spTree>
      <p:nvGrpSpPr>
        <p:cNvPr id="1" name=""/>
        <p:cNvGrpSpPr/>
        <p:nvPr/>
      </p:nvGrpSpPr>
      <p:grpSpPr>
        <a:xfrm>
          <a:off x="0" y="0"/>
          <a:ext cx="0" cy="0"/>
          <a:chOff x="0" y="0"/>
          <a:chExt cx="0" cy="0"/>
        </a:xfrm>
      </p:grpSpPr>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6" name="Title 3">
            <a:extLst>
              <a:ext uri="{FF2B5EF4-FFF2-40B4-BE49-F238E27FC236}">
                <a16:creationId xmlns:a16="http://schemas.microsoft.com/office/drawing/2014/main" id="{24A2F113-D506-0CD1-3470-4007302DBD8D}"/>
              </a:ext>
            </a:extLst>
          </p:cNvPr>
          <p:cNvSpPr>
            <a:spLocks noGrp="1"/>
          </p:cNvSpPr>
          <p:nvPr>
            <p:ph type="title" hasCustomPrompt="1"/>
          </p:nvPr>
        </p:nvSpPr>
        <p:spPr>
          <a:xfrm>
            <a:off x="413914" y="472387"/>
            <a:ext cx="10766703" cy="439781"/>
          </a:xfrm>
          <a:prstGeom prst="rect">
            <a:avLst/>
          </a:prstGeom>
        </p:spPr>
        <p:txBody>
          <a:bodyPr/>
          <a:lstStyle>
            <a:lvl1pPr>
              <a:defRPr sz="3000">
                <a:solidFill>
                  <a:srgbClr val="060645"/>
                </a:solidFill>
                <a:latin typeface="Poppins SemiBold" panose="00000700000000000000" pitchFamily="2" charset="0"/>
                <a:cs typeface="Poppins SemiBold" panose="00000700000000000000" pitchFamily="2" charset="0"/>
              </a:defRPr>
            </a:lvl1pPr>
          </a:lstStyle>
          <a:p>
            <a:pPr lvl="0"/>
            <a:r>
              <a:rPr lang="en-GB" dirty="0"/>
              <a:t>Content slide</a:t>
            </a:r>
          </a:p>
        </p:txBody>
      </p:sp>
      <p:sp>
        <p:nvSpPr>
          <p:cNvPr id="10" name="Text Placeholder 14">
            <a:extLst>
              <a:ext uri="{FF2B5EF4-FFF2-40B4-BE49-F238E27FC236}">
                <a16:creationId xmlns:a16="http://schemas.microsoft.com/office/drawing/2014/main" id="{DE5DC8A6-37A4-8412-BFCD-AD3E1615754C}"/>
              </a:ext>
            </a:extLst>
          </p:cNvPr>
          <p:cNvSpPr>
            <a:spLocks noGrp="1"/>
          </p:cNvSpPr>
          <p:nvPr>
            <p:ph type="body" sz="quarter" idx="38" hasCustomPrompt="1"/>
          </p:nvPr>
        </p:nvSpPr>
        <p:spPr>
          <a:xfrm>
            <a:off x="484208" y="1842671"/>
            <a:ext cx="10950196" cy="363941"/>
          </a:xfrm>
          <a:prstGeom prst="rect">
            <a:avLst/>
          </a:prstGeom>
        </p:spPr>
        <p:txBody>
          <a:bodyPr/>
          <a:lstStyle>
            <a:lvl1pPr marL="0" indent="0">
              <a:buNone/>
              <a:defRPr sz="1400" b="0">
                <a:solidFill>
                  <a:srgbClr val="060645"/>
                </a:solidFill>
                <a:latin typeface="Poppins" panose="00000500000000000000" pitchFamily="2" charset="0"/>
                <a:cs typeface="Poppins" panose="00000500000000000000" pitchFamily="2" charset="0"/>
              </a:defRPr>
            </a:lvl1pPr>
          </a:lstStyle>
          <a:p>
            <a:pPr lvl="0"/>
            <a:r>
              <a:rPr lang="en-GB" dirty="0"/>
              <a:t>Add copy here</a:t>
            </a:r>
          </a:p>
        </p:txBody>
      </p:sp>
      <p:sp>
        <p:nvSpPr>
          <p:cNvPr id="25" name="Text Placeholder 24">
            <a:extLst>
              <a:ext uri="{FF2B5EF4-FFF2-40B4-BE49-F238E27FC236}">
                <a16:creationId xmlns:a16="http://schemas.microsoft.com/office/drawing/2014/main" id="{9816A22B-9E99-64DF-B0F2-F24F34D9E516}"/>
              </a:ext>
            </a:extLst>
          </p:cNvPr>
          <p:cNvSpPr>
            <a:spLocks noGrp="1"/>
          </p:cNvSpPr>
          <p:nvPr>
            <p:ph type="body" sz="quarter" idx="31" hasCustomPrompt="1"/>
          </p:nvPr>
        </p:nvSpPr>
        <p:spPr>
          <a:xfrm>
            <a:off x="484208" y="2303210"/>
            <a:ext cx="3567092" cy="1303949"/>
          </a:xfrm>
          <a:prstGeom prst="roundRect">
            <a:avLst>
              <a:gd name="adj" fmla="val 8011"/>
            </a:avLst>
          </a:prstGeom>
          <a:solidFill>
            <a:srgbClr val="C2F8FD"/>
          </a:solidFill>
        </p:spPr>
        <p:txBody>
          <a:bodyPr lIns="180000" tIns="180000" rIns="180000" bIns="180000" anchor="ctr" anchorCtr="0"/>
          <a:lstStyle>
            <a:lvl1pPr marL="0" indent="0" algn="ctr">
              <a:buNone/>
              <a:defRPr sz="1400">
                <a:solidFill>
                  <a:srgbClr val="060645"/>
                </a:solidFill>
              </a:defRPr>
            </a:lvl1pPr>
          </a:lstStyle>
          <a:p>
            <a:pPr lvl="0"/>
            <a:r>
              <a:rPr lang="en-GB" dirty="0"/>
              <a:t>Add copy here</a:t>
            </a:r>
          </a:p>
        </p:txBody>
      </p:sp>
      <p:sp>
        <p:nvSpPr>
          <p:cNvPr id="26" name="Text Placeholder 24">
            <a:extLst>
              <a:ext uri="{FF2B5EF4-FFF2-40B4-BE49-F238E27FC236}">
                <a16:creationId xmlns:a16="http://schemas.microsoft.com/office/drawing/2014/main" id="{72329E19-A530-2349-BD36-B3E5499FF8BB}"/>
              </a:ext>
            </a:extLst>
          </p:cNvPr>
          <p:cNvSpPr>
            <a:spLocks noGrp="1"/>
          </p:cNvSpPr>
          <p:nvPr>
            <p:ph type="body" sz="quarter" idx="52" hasCustomPrompt="1"/>
          </p:nvPr>
        </p:nvSpPr>
        <p:spPr>
          <a:xfrm>
            <a:off x="484208" y="3741894"/>
            <a:ext cx="3567092" cy="1303949"/>
          </a:xfrm>
          <a:prstGeom prst="roundRect">
            <a:avLst>
              <a:gd name="adj" fmla="val 8011"/>
            </a:avLst>
          </a:prstGeom>
          <a:solidFill>
            <a:srgbClr val="C2F8FD"/>
          </a:solidFill>
        </p:spPr>
        <p:txBody>
          <a:bodyPr lIns="180000" tIns="180000" rIns="180000" bIns="180000" anchor="ctr" anchorCtr="0"/>
          <a:lstStyle>
            <a:lvl1pPr marL="0" indent="0" algn="ctr">
              <a:buNone/>
              <a:defRPr sz="1400">
                <a:solidFill>
                  <a:srgbClr val="060645"/>
                </a:solidFill>
              </a:defRPr>
            </a:lvl1pPr>
          </a:lstStyle>
          <a:p>
            <a:pPr lvl="0"/>
            <a:r>
              <a:rPr lang="en-GB" dirty="0"/>
              <a:t>Add copy here</a:t>
            </a:r>
          </a:p>
        </p:txBody>
      </p:sp>
      <p:sp>
        <p:nvSpPr>
          <p:cNvPr id="27" name="Text Placeholder 24">
            <a:extLst>
              <a:ext uri="{FF2B5EF4-FFF2-40B4-BE49-F238E27FC236}">
                <a16:creationId xmlns:a16="http://schemas.microsoft.com/office/drawing/2014/main" id="{F5147358-4C99-24E9-BC4C-1DD38E5E9E33}"/>
              </a:ext>
            </a:extLst>
          </p:cNvPr>
          <p:cNvSpPr>
            <a:spLocks noGrp="1"/>
          </p:cNvSpPr>
          <p:nvPr>
            <p:ph type="body" sz="quarter" idx="53" hasCustomPrompt="1"/>
          </p:nvPr>
        </p:nvSpPr>
        <p:spPr>
          <a:xfrm>
            <a:off x="4164588" y="2303210"/>
            <a:ext cx="3567092" cy="1303949"/>
          </a:xfrm>
          <a:prstGeom prst="roundRect">
            <a:avLst>
              <a:gd name="adj" fmla="val 8011"/>
            </a:avLst>
          </a:prstGeom>
          <a:solidFill>
            <a:srgbClr val="C2F8FD"/>
          </a:solidFill>
        </p:spPr>
        <p:txBody>
          <a:bodyPr lIns="180000" tIns="180000" rIns="180000" bIns="180000" anchor="ctr" anchorCtr="0"/>
          <a:lstStyle>
            <a:lvl1pPr marL="0" indent="0" algn="ctr">
              <a:buNone/>
              <a:defRPr sz="1400">
                <a:solidFill>
                  <a:srgbClr val="060645"/>
                </a:solidFill>
              </a:defRPr>
            </a:lvl1pPr>
          </a:lstStyle>
          <a:p>
            <a:pPr lvl="0"/>
            <a:r>
              <a:rPr lang="en-GB" dirty="0"/>
              <a:t>Add copy here</a:t>
            </a:r>
          </a:p>
        </p:txBody>
      </p:sp>
      <p:sp>
        <p:nvSpPr>
          <p:cNvPr id="28" name="Text Placeholder 24">
            <a:extLst>
              <a:ext uri="{FF2B5EF4-FFF2-40B4-BE49-F238E27FC236}">
                <a16:creationId xmlns:a16="http://schemas.microsoft.com/office/drawing/2014/main" id="{F22FCE3D-CD21-7DF4-CF87-E0867284D8A2}"/>
              </a:ext>
            </a:extLst>
          </p:cNvPr>
          <p:cNvSpPr>
            <a:spLocks noGrp="1"/>
          </p:cNvSpPr>
          <p:nvPr>
            <p:ph type="body" sz="quarter" idx="54" hasCustomPrompt="1"/>
          </p:nvPr>
        </p:nvSpPr>
        <p:spPr>
          <a:xfrm>
            <a:off x="4164588" y="3741894"/>
            <a:ext cx="3567092" cy="1303949"/>
          </a:xfrm>
          <a:prstGeom prst="roundRect">
            <a:avLst>
              <a:gd name="adj" fmla="val 8011"/>
            </a:avLst>
          </a:prstGeom>
          <a:solidFill>
            <a:srgbClr val="C2F8FD"/>
          </a:solidFill>
        </p:spPr>
        <p:txBody>
          <a:bodyPr lIns="180000" tIns="180000" rIns="180000" bIns="180000" anchor="ctr" anchorCtr="0"/>
          <a:lstStyle>
            <a:lvl1pPr marL="0" indent="0" algn="ctr">
              <a:buNone/>
              <a:defRPr sz="1400">
                <a:solidFill>
                  <a:srgbClr val="060645"/>
                </a:solidFill>
              </a:defRPr>
            </a:lvl1pPr>
          </a:lstStyle>
          <a:p>
            <a:pPr lvl="0"/>
            <a:r>
              <a:rPr lang="en-GB" dirty="0"/>
              <a:t>Add copy here</a:t>
            </a:r>
          </a:p>
        </p:txBody>
      </p:sp>
      <p:sp>
        <p:nvSpPr>
          <p:cNvPr id="29" name="Text Placeholder 24">
            <a:extLst>
              <a:ext uri="{FF2B5EF4-FFF2-40B4-BE49-F238E27FC236}">
                <a16:creationId xmlns:a16="http://schemas.microsoft.com/office/drawing/2014/main" id="{C6A43708-1985-FDD9-E1F6-910B903A22FF}"/>
              </a:ext>
            </a:extLst>
          </p:cNvPr>
          <p:cNvSpPr>
            <a:spLocks noGrp="1"/>
          </p:cNvSpPr>
          <p:nvPr>
            <p:ph type="body" sz="quarter" idx="55" hasCustomPrompt="1"/>
          </p:nvPr>
        </p:nvSpPr>
        <p:spPr>
          <a:xfrm>
            <a:off x="7883705" y="2303210"/>
            <a:ext cx="3567092" cy="1303949"/>
          </a:xfrm>
          <a:prstGeom prst="roundRect">
            <a:avLst>
              <a:gd name="adj" fmla="val 8011"/>
            </a:avLst>
          </a:prstGeom>
          <a:solidFill>
            <a:srgbClr val="C2F8FD"/>
          </a:solidFill>
        </p:spPr>
        <p:txBody>
          <a:bodyPr lIns="180000" tIns="180000" rIns="180000" bIns="180000" anchor="ctr" anchorCtr="0"/>
          <a:lstStyle>
            <a:lvl1pPr marL="0" indent="0" algn="ctr">
              <a:buNone/>
              <a:defRPr sz="1400">
                <a:solidFill>
                  <a:srgbClr val="060645"/>
                </a:solidFill>
              </a:defRPr>
            </a:lvl1pPr>
          </a:lstStyle>
          <a:p>
            <a:pPr lvl="0"/>
            <a:r>
              <a:rPr lang="en-GB" dirty="0"/>
              <a:t>Add copy here</a:t>
            </a:r>
          </a:p>
        </p:txBody>
      </p:sp>
      <p:sp>
        <p:nvSpPr>
          <p:cNvPr id="30" name="Text Placeholder 24">
            <a:extLst>
              <a:ext uri="{FF2B5EF4-FFF2-40B4-BE49-F238E27FC236}">
                <a16:creationId xmlns:a16="http://schemas.microsoft.com/office/drawing/2014/main" id="{86AF32CD-5B89-DE06-8FA3-DBBE1F4D554A}"/>
              </a:ext>
            </a:extLst>
          </p:cNvPr>
          <p:cNvSpPr>
            <a:spLocks noGrp="1"/>
          </p:cNvSpPr>
          <p:nvPr>
            <p:ph type="body" sz="quarter" idx="56" hasCustomPrompt="1"/>
          </p:nvPr>
        </p:nvSpPr>
        <p:spPr>
          <a:xfrm>
            <a:off x="7883705" y="3741894"/>
            <a:ext cx="3567092" cy="1303949"/>
          </a:xfrm>
          <a:prstGeom prst="roundRect">
            <a:avLst>
              <a:gd name="adj" fmla="val 8011"/>
            </a:avLst>
          </a:prstGeom>
          <a:solidFill>
            <a:srgbClr val="C2F8FD"/>
          </a:solidFill>
        </p:spPr>
        <p:txBody>
          <a:bodyPr lIns="180000" tIns="180000" rIns="180000" bIns="180000" anchor="ctr" anchorCtr="0"/>
          <a:lstStyle>
            <a:lvl1pPr marL="0" indent="0" algn="ctr">
              <a:buNone/>
              <a:defRPr sz="1400">
                <a:solidFill>
                  <a:srgbClr val="060645"/>
                </a:solidFill>
              </a:defRPr>
            </a:lvl1pPr>
          </a:lstStyle>
          <a:p>
            <a:pPr lvl="0"/>
            <a:r>
              <a:rPr lang="en-GB" dirty="0"/>
              <a:t>Add copy here</a:t>
            </a:r>
          </a:p>
        </p:txBody>
      </p:sp>
      <p:sp>
        <p:nvSpPr>
          <p:cNvPr id="39" name="Text Placeholder 24">
            <a:extLst>
              <a:ext uri="{FF2B5EF4-FFF2-40B4-BE49-F238E27FC236}">
                <a16:creationId xmlns:a16="http://schemas.microsoft.com/office/drawing/2014/main" id="{3A457D0A-6CA9-DE46-24DD-D0A77F3784D0}"/>
              </a:ext>
            </a:extLst>
          </p:cNvPr>
          <p:cNvSpPr>
            <a:spLocks noGrp="1"/>
          </p:cNvSpPr>
          <p:nvPr>
            <p:ph type="body" sz="quarter" idx="57" hasCustomPrompt="1"/>
          </p:nvPr>
        </p:nvSpPr>
        <p:spPr>
          <a:xfrm>
            <a:off x="500600" y="5194644"/>
            <a:ext cx="10933804" cy="922228"/>
          </a:xfrm>
          <a:prstGeom prst="round1Rect">
            <a:avLst/>
          </a:prstGeom>
          <a:solidFill>
            <a:schemeClr val="tx1"/>
          </a:solidFill>
        </p:spPr>
        <p:txBody>
          <a:bodyPr lIns="180000" tIns="180000" rIns="180000" bIns="180000" anchor="t" anchorCtr="0"/>
          <a:lstStyle>
            <a:lvl1pPr marL="0" indent="0" algn="l">
              <a:buNone/>
              <a:defRPr sz="1400">
                <a:solidFill>
                  <a:schemeClr val="bg1"/>
                </a:solidFill>
              </a:defRPr>
            </a:lvl1pPr>
          </a:lstStyle>
          <a:p>
            <a:pPr lvl="0"/>
            <a:r>
              <a:rPr lang="en-GB" dirty="0"/>
              <a:t>Add copy here</a:t>
            </a:r>
          </a:p>
        </p:txBody>
      </p:sp>
    </p:spTree>
    <p:extLst>
      <p:ext uri="{BB962C8B-B14F-4D97-AF65-F5344CB8AC3E}">
        <p14:creationId xmlns:p14="http://schemas.microsoft.com/office/powerpoint/2010/main" val="961090636"/>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corative Slide 9">
    <p:bg>
      <p:bgRef idx="1001">
        <a:schemeClr val="bg1"/>
      </p:bgRef>
    </p:bg>
    <p:spTree>
      <p:nvGrpSpPr>
        <p:cNvPr id="1" name=""/>
        <p:cNvGrpSpPr/>
        <p:nvPr/>
      </p:nvGrpSpPr>
      <p:grpSpPr>
        <a:xfrm>
          <a:off x="0" y="0"/>
          <a:ext cx="0" cy="0"/>
          <a:chOff x="0" y="0"/>
          <a:chExt cx="0" cy="0"/>
        </a:xfrm>
      </p:grpSpPr>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84207" y="1294280"/>
            <a:ext cx="10766703" cy="289311"/>
          </a:xfrm>
          <a:prstGeom prst="rect">
            <a:avLst/>
          </a:prstGeom>
        </p:spPr>
        <p:txBody>
          <a:bodyPr>
            <a:noAutofit/>
          </a:bodyPr>
          <a:lstStyle>
            <a:lvl1pPr marL="0" indent="0">
              <a:lnSpc>
                <a:spcPct val="110000"/>
              </a:lnSpc>
              <a:buFont typeface="Arial" panose="020B0604020202020204" pitchFamily="34" charset="0"/>
              <a:buNone/>
              <a:defRPr sz="14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Add copy here</a:t>
            </a:r>
          </a:p>
        </p:txBody>
      </p:sp>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6" name="Title 3">
            <a:extLst>
              <a:ext uri="{FF2B5EF4-FFF2-40B4-BE49-F238E27FC236}">
                <a16:creationId xmlns:a16="http://schemas.microsoft.com/office/drawing/2014/main" id="{24A2F113-D506-0CD1-3470-4007302DBD8D}"/>
              </a:ext>
            </a:extLst>
          </p:cNvPr>
          <p:cNvSpPr>
            <a:spLocks noGrp="1"/>
          </p:cNvSpPr>
          <p:nvPr>
            <p:ph type="title" hasCustomPrompt="1"/>
          </p:nvPr>
        </p:nvSpPr>
        <p:spPr>
          <a:xfrm>
            <a:off x="413914" y="472387"/>
            <a:ext cx="10766703" cy="439781"/>
          </a:xfrm>
          <a:prstGeom prst="rect">
            <a:avLst/>
          </a:prstGeom>
        </p:spPr>
        <p:txBody>
          <a:bodyPr/>
          <a:lstStyle>
            <a:lvl1pPr>
              <a:defRPr sz="3000">
                <a:solidFill>
                  <a:srgbClr val="060645"/>
                </a:solidFill>
                <a:latin typeface="Poppins SemiBold" panose="00000700000000000000" pitchFamily="2" charset="0"/>
                <a:cs typeface="Poppins SemiBold" panose="00000700000000000000" pitchFamily="2" charset="0"/>
              </a:defRPr>
            </a:lvl1pPr>
          </a:lstStyle>
          <a:p>
            <a:pPr lvl="0"/>
            <a:r>
              <a:rPr lang="en-GB" dirty="0"/>
              <a:t>Content slide</a:t>
            </a:r>
          </a:p>
        </p:txBody>
      </p:sp>
      <p:sp>
        <p:nvSpPr>
          <p:cNvPr id="10" name="Text Placeholder 14">
            <a:extLst>
              <a:ext uri="{FF2B5EF4-FFF2-40B4-BE49-F238E27FC236}">
                <a16:creationId xmlns:a16="http://schemas.microsoft.com/office/drawing/2014/main" id="{DE5DC8A6-37A4-8412-BFCD-AD3E1615754C}"/>
              </a:ext>
            </a:extLst>
          </p:cNvPr>
          <p:cNvSpPr>
            <a:spLocks noGrp="1"/>
          </p:cNvSpPr>
          <p:nvPr>
            <p:ph type="body" sz="quarter" idx="38" hasCustomPrompt="1"/>
          </p:nvPr>
        </p:nvSpPr>
        <p:spPr>
          <a:xfrm>
            <a:off x="2522632" y="5587619"/>
            <a:ext cx="9144574" cy="864796"/>
          </a:xfrm>
          <a:prstGeom prst="rect">
            <a:avLst/>
          </a:prstGeom>
        </p:spPr>
        <p:txBody>
          <a:bodyPr/>
          <a:lstStyle>
            <a:lvl1pPr marL="0" indent="0">
              <a:buNone/>
              <a:defRPr sz="1400" b="0">
                <a:solidFill>
                  <a:srgbClr val="060645"/>
                </a:solidFill>
                <a:latin typeface="Poppins" panose="00000500000000000000" pitchFamily="2" charset="0"/>
                <a:cs typeface="Poppins" panose="00000500000000000000" pitchFamily="2" charset="0"/>
              </a:defRPr>
            </a:lvl1pPr>
          </a:lstStyle>
          <a:p>
            <a:pPr lvl="0"/>
            <a:r>
              <a:rPr lang="en-GB" dirty="0"/>
              <a:t>Add copy here</a:t>
            </a:r>
          </a:p>
        </p:txBody>
      </p:sp>
      <p:sp>
        <p:nvSpPr>
          <p:cNvPr id="25" name="Text Placeholder 24">
            <a:extLst>
              <a:ext uri="{FF2B5EF4-FFF2-40B4-BE49-F238E27FC236}">
                <a16:creationId xmlns:a16="http://schemas.microsoft.com/office/drawing/2014/main" id="{9816A22B-9E99-64DF-B0F2-F24F34D9E516}"/>
              </a:ext>
            </a:extLst>
          </p:cNvPr>
          <p:cNvSpPr>
            <a:spLocks noGrp="1"/>
          </p:cNvSpPr>
          <p:nvPr>
            <p:ph type="body" sz="quarter" idx="31" hasCustomPrompt="1"/>
          </p:nvPr>
        </p:nvSpPr>
        <p:spPr>
          <a:xfrm>
            <a:off x="484207" y="1747283"/>
            <a:ext cx="11182999" cy="1208455"/>
          </a:xfrm>
          <a:prstGeom prst="round1Rect">
            <a:avLst/>
          </a:prstGeom>
          <a:solidFill>
            <a:srgbClr val="FFE9FF"/>
          </a:solidFill>
        </p:spPr>
        <p:txBody>
          <a:bodyPr lIns="180000" tIns="180000" rIns="180000" bIns="180000" anchor="ctr" anchorCtr="0"/>
          <a:lstStyle>
            <a:lvl1pPr marL="0" indent="0" algn="l">
              <a:buNone/>
              <a:defRPr sz="1600" b="1">
                <a:solidFill>
                  <a:srgbClr val="060645"/>
                </a:solidFill>
              </a:defRPr>
            </a:lvl1pPr>
          </a:lstStyle>
          <a:p>
            <a:pPr lvl="0"/>
            <a:r>
              <a:rPr lang="en-GB" dirty="0"/>
              <a:t>Add copy here</a:t>
            </a:r>
          </a:p>
        </p:txBody>
      </p:sp>
      <p:sp>
        <p:nvSpPr>
          <p:cNvPr id="7" name="Text Placeholder 24">
            <a:extLst>
              <a:ext uri="{FF2B5EF4-FFF2-40B4-BE49-F238E27FC236}">
                <a16:creationId xmlns:a16="http://schemas.microsoft.com/office/drawing/2014/main" id="{7F465B7D-6A7A-74B3-C4E5-A748FADC306D}"/>
              </a:ext>
            </a:extLst>
          </p:cNvPr>
          <p:cNvSpPr>
            <a:spLocks noGrp="1"/>
          </p:cNvSpPr>
          <p:nvPr>
            <p:ph type="body" sz="quarter" idx="58" hasCustomPrompt="1"/>
          </p:nvPr>
        </p:nvSpPr>
        <p:spPr>
          <a:xfrm>
            <a:off x="484207" y="3020373"/>
            <a:ext cx="11182999" cy="1493132"/>
          </a:xfrm>
          <a:prstGeom prst="round1Rect">
            <a:avLst/>
          </a:prstGeom>
          <a:solidFill>
            <a:srgbClr val="BEFFE9"/>
          </a:solidFill>
        </p:spPr>
        <p:txBody>
          <a:bodyPr lIns="180000" tIns="180000" rIns="180000" bIns="180000" anchor="ctr" anchorCtr="0"/>
          <a:lstStyle>
            <a:lvl1pPr marL="0" indent="0" algn="l">
              <a:buNone/>
              <a:defRPr sz="1600" b="1">
                <a:solidFill>
                  <a:srgbClr val="060645"/>
                </a:solidFill>
              </a:defRPr>
            </a:lvl1pPr>
          </a:lstStyle>
          <a:p>
            <a:pPr lvl="0"/>
            <a:r>
              <a:rPr lang="en-GB" dirty="0"/>
              <a:t>Add copy here</a:t>
            </a:r>
          </a:p>
        </p:txBody>
      </p:sp>
      <p:sp>
        <p:nvSpPr>
          <p:cNvPr id="8" name="Text Placeholder 24">
            <a:extLst>
              <a:ext uri="{FF2B5EF4-FFF2-40B4-BE49-F238E27FC236}">
                <a16:creationId xmlns:a16="http://schemas.microsoft.com/office/drawing/2014/main" id="{10AA2081-05ED-A271-E2F0-9735ABB1E0FA}"/>
              </a:ext>
            </a:extLst>
          </p:cNvPr>
          <p:cNvSpPr>
            <a:spLocks noGrp="1"/>
          </p:cNvSpPr>
          <p:nvPr>
            <p:ph type="body" sz="quarter" idx="59" hasCustomPrompt="1"/>
          </p:nvPr>
        </p:nvSpPr>
        <p:spPr>
          <a:xfrm>
            <a:off x="484207" y="4591400"/>
            <a:ext cx="11182999" cy="888662"/>
          </a:xfrm>
          <a:prstGeom prst="round1Rect">
            <a:avLst/>
          </a:prstGeom>
          <a:solidFill>
            <a:srgbClr val="D9FBFE"/>
          </a:solidFill>
        </p:spPr>
        <p:txBody>
          <a:bodyPr lIns="180000" tIns="180000" rIns="180000" bIns="180000" anchor="ctr" anchorCtr="0"/>
          <a:lstStyle>
            <a:lvl1pPr marL="0" indent="0" algn="l">
              <a:buNone/>
              <a:defRPr sz="1600" b="1">
                <a:solidFill>
                  <a:srgbClr val="060645"/>
                </a:solidFill>
              </a:defRPr>
            </a:lvl1pPr>
          </a:lstStyle>
          <a:p>
            <a:pPr lvl="0"/>
            <a:r>
              <a:rPr lang="en-GB" dirty="0"/>
              <a:t>Add copy here</a:t>
            </a:r>
          </a:p>
        </p:txBody>
      </p:sp>
      <p:pic>
        <p:nvPicPr>
          <p:cNvPr id="9" name="Picture 8">
            <a:extLst>
              <a:ext uri="{FF2B5EF4-FFF2-40B4-BE49-F238E27FC236}">
                <a16:creationId xmlns:a16="http://schemas.microsoft.com/office/drawing/2014/main" id="{EF96E8C0-6CE2-5F11-067E-60F2E2E292B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32520619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
        <p:nvSpPr>
          <p:cNvPr id="4" name="Title 2">
            <a:extLst>
              <a:ext uri="{FF2B5EF4-FFF2-40B4-BE49-F238E27FC236}">
                <a16:creationId xmlns:a16="http://schemas.microsoft.com/office/drawing/2014/main" id="{AD909D53-8FC2-D492-C3F2-A0CA03919BAF}"/>
              </a:ext>
            </a:extLst>
          </p:cNvPr>
          <p:cNvSpPr>
            <a:spLocks noGrp="1"/>
          </p:cNvSpPr>
          <p:nvPr>
            <p:ph type="title" hasCustomPrompt="1"/>
          </p:nvPr>
        </p:nvSpPr>
        <p:spPr>
          <a:xfrm>
            <a:off x="340167" y="3124517"/>
            <a:ext cx="10287000" cy="765175"/>
          </a:xfrm>
          <a:prstGeom prst="rect">
            <a:avLst/>
          </a:prstGeom>
        </p:spPr>
        <p:txBody>
          <a:bodyPr/>
          <a:lstStyle>
            <a:lvl1pPr>
              <a:defRPr>
                <a:solidFill>
                  <a:schemeClr val="bg1"/>
                </a:solidFill>
              </a:defRPr>
            </a:lvl1pPr>
          </a:lstStyle>
          <a:p>
            <a:r>
              <a:rPr lang="en-GB" dirty="0"/>
              <a:t>Thank you</a:t>
            </a:r>
          </a:p>
        </p:txBody>
      </p:sp>
    </p:spTree>
    <p:extLst>
      <p:ext uri="{BB962C8B-B14F-4D97-AF65-F5344CB8AC3E}">
        <p14:creationId xmlns:p14="http://schemas.microsoft.com/office/powerpoint/2010/main" val="2161260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descr="The Open University Logo">
            <a:extLst>
              <a:ext uri="{FF2B5EF4-FFF2-40B4-BE49-F238E27FC236}">
                <a16:creationId xmlns:a16="http://schemas.microsoft.com/office/drawing/2014/main" id="{EA88F0E0-0334-005F-5AE6-97F8EFADF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4" name="Title 1">
            <a:extLst>
              <a:ext uri="{FF2B5EF4-FFF2-40B4-BE49-F238E27FC236}">
                <a16:creationId xmlns:a16="http://schemas.microsoft.com/office/drawing/2014/main" id="{9F92E4CD-FC4E-B9F4-80F0-99F8531935C6}"/>
              </a:ext>
            </a:extLst>
          </p:cNvPr>
          <p:cNvSpPr>
            <a:spLocks noGrp="1"/>
          </p:cNvSpPr>
          <p:nvPr>
            <p:ph type="title" hasCustomPrompt="1"/>
          </p:nvPr>
        </p:nvSpPr>
        <p:spPr>
          <a:xfrm>
            <a:off x="406510" y="559121"/>
            <a:ext cx="5328592" cy="1800200"/>
          </a:xfrm>
          <a:prstGeom prst="rect">
            <a:avLst/>
          </a:prstGeom>
        </p:spPr>
        <p:txBody>
          <a:bodyPr/>
          <a:lstStyle>
            <a:lvl1pPr>
              <a:defRPr sz="5500">
                <a:solidFill>
                  <a:schemeClr val="bg1"/>
                </a:solidFill>
                <a:latin typeface="Poppins SemiBold" panose="00000700000000000000" pitchFamily="2" charset="0"/>
                <a:cs typeface="Poppins SemiBold" panose="00000700000000000000" pitchFamily="2" charset="0"/>
              </a:defRPr>
            </a:lvl1pPr>
          </a:lstStyle>
          <a:p>
            <a:r>
              <a:rPr lang="en-GB" dirty="0"/>
              <a:t>Section header</a:t>
            </a:r>
          </a:p>
        </p:txBody>
      </p:sp>
      <p:sp>
        <p:nvSpPr>
          <p:cNvPr id="6" name="Picture Placeholder 14">
            <a:extLst>
              <a:ext uri="{FF2B5EF4-FFF2-40B4-BE49-F238E27FC236}">
                <a16:creationId xmlns:a16="http://schemas.microsoft.com/office/drawing/2014/main" id="{6742D016-491F-B042-2F7A-05187B946B38}"/>
              </a:ext>
            </a:extLst>
          </p:cNvPr>
          <p:cNvSpPr>
            <a:spLocks noGrp="1"/>
          </p:cNvSpPr>
          <p:nvPr>
            <p:ph type="pic" sz="quarter" idx="10"/>
          </p:nvPr>
        </p:nvSpPr>
        <p:spPr>
          <a:xfrm>
            <a:off x="6095998" y="0"/>
            <a:ext cx="6098726" cy="4870764"/>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lIns="180000" tIns="720000" rIns="180000" bIns="180000">
            <a:normAutofit/>
          </a:bodyPr>
          <a:lstStyle>
            <a:lvl1pPr marL="0" indent="0" algn="ctr">
              <a:buNone/>
              <a:defRPr sz="1800">
                <a:solidFill>
                  <a:schemeClr val="bg1"/>
                </a:solidFill>
                <a:latin typeface="Poppins" panose="00000500000000000000" pitchFamily="2" charset="0"/>
                <a:cs typeface="Poppins" panose="00000500000000000000" pitchFamily="2" charset="0"/>
              </a:defRPr>
            </a:lvl1pPr>
          </a:lstStyle>
          <a:p>
            <a:r>
              <a:rPr lang="en-US" dirty="0"/>
              <a:t>Click icon to add picture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marL="0" indent="0" algn="ctr">
              <a:buNone/>
              <a:defRPr sz="1800">
                <a:solidFill>
                  <a:schemeClr val="bg1"/>
                </a:solidFill>
                <a:latin typeface="Poppins" panose="00000500000000000000" pitchFamily="2" charset="0"/>
              </a:defRPr>
            </a:lvl1pPr>
          </a:lstStyle>
          <a:p>
            <a:r>
              <a:rPr lang="en-US" dirty="0"/>
              <a:t>Click icon to add picture</a:t>
            </a:r>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2" name="Title 1">
            <a:extLst>
              <a:ext uri="{FF2B5EF4-FFF2-40B4-BE49-F238E27FC236}">
                <a16:creationId xmlns:a16="http://schemas.microsoft.com/office/drawing/2014/main" id="{A35A1B1F-E9B5-0308-817F-A5DDB75BAF7B}"/>
              </a:ext>
            </a:extLst>
          </p:cNvPr>
          <p:cNvSpPr>
            <a:spLocks noGrp="1"/>
          </p:cNvSpPr>
          <p:nvPr>
            <p:ph type="title" hasCustomPrompt="1"/>
          </p:nvPr>
        </p:nvSpPr>
        <p:spPr>
          <a:xfrm>
            <a:off x="406510" y="559121"/>
            <a:ext cx="5328592" cy="1800200"/>
          </a:xfrm>
          <a:prstGeom prst="rect">
            <a:avLst/>
          </a:prstGeom>
        </p:spPr>
        <p:txBody>
          <a:bodyPr/>
          <a:lstStyle>
            <a:lvl1pPr>
              <a:defRPr sz="5500">
                <a:solidFill>
                  <a:schemeClr val="bg1"/>
                </a:solidFill>
                <a:latin typeface="Poppins SemiBold" panose="00000700000000000000" pitchFamily="2" charset="0"/>
                <a:cs typeface="Poppins SemiBold" panose="00000700000000000000" pitchFamily="2" charset="0"/>
              </a:defRPr>
            </a:lvl1pPr>
          </a:lstStyle>
          <a:p>
            <a:r>
              <a:rPr lang="en-GB" dirty="0"/>
              <a:t>Section header</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
        <p:nvSpPr>
          <p:cNvPr id="8" name="Picture Placeholder 14">
            <a:extLst>
              <a:ext uri="{FF2B5EF4-FFF2-40B4-BE49-F238E27FC236}">
                <a16:creationId xmlns:a16="http://schemas.microsoft.com/office/drawing/2014/main" id="{79A3FDC1-DA18-B647-8002-951F8A2778A7}"/>
              </a:ext>
              <a:ext uri="{C183D7F6-B498-43B3-948B-1728B52AA6E4}">
                <adec:decorative xmlns:adec="http://schemas.microsoft.com/office/drawing/2017/decorative" val="0"/>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marL="0" indent="0" algn="ctr">
              <a:buNone/>
              <a:defRPr sz="1800">
                <a:solidFill>
                  <a:schemeClr val="bg1"/>
                </a:solidFill>
                <a:latin typeface="Poppins" panose="00000500000000000000" pitchFamily="2" charset="0"/>
              </a:defRPr>
            </a:lvl1pPr>
          </a:lstStyle>
          <a:p>
            <a:r>
              <a:rPr lang="en-US" dirty="0"/>
              <a:t>Click icon to add picture</a:t>
            </a:r>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2" name="Title 1">
            <a:extLst>
              <a:ext uri="{FF2B5EF4-FFF2-40B4-BE49-F238E27FC236}">
                <a16:creationId xmlns:a16="http://schemas.microsoft.com/office/drawing/2014/main" id="{CE062737-3DD8-2C03-9548-A3F92C55E228}"/>
              </a:ext>
            </a:extLst>
          </p:cNvPr>
          <p:cNvSpPr>
            <a:spLocks noGrp="1"/>
          </p:cNvSpPr>
          <p:nvPr>
            <p:ph type="title" hasCustomPrompt="1"/>
          </p:nvPr>
        </p:nvSpPr>
        <p:spPr>
          <a:xfrm>
            <a:off x="406510" y="559121"/>
            <a:ext cx="5328592" cy="1800200"/>
          </a:xfrm>
          <a:prstGeom prst="rect">
            <a:avLst/>
          </a:prstGeom>
        </p:spPr>
        <p:txBody>
          <a:bodyPr/>
          <a:lstStyle>
            <a:lvl1pPr>
              <a:defRPr sz="5500">
                <a:solidFill>
                  <a:schemeClr val="bg1"/>
                </a:solidFill>
                <a:latin typeface="Poppins SemiBold" panose="00000700000000000000" pitchFamily="2" charset="0"/>
                <a:cs typeface="Poppins SemiBold" panose="00000700000000000000" pitchFamily="2" charset="0"/>
              </a:defRPr>
            </a:lvl1pPr>
          </a:lstStyle>
          <a:p>
            <a:r>
              <a:rPr lang="en-GB" dirty="0"/>
              <a:t>Section header</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marL="0" indent="0" algn="ctr">
              <a:buNone/>
              <a:defRPr sz="1800">
                <a:solidFill>
                  <a:schemeClr val="bg1"/>
                </a:solidFill>
                <a:latin typeface="Poppins" panose="00000500000000000000" pitchFamily="2" charset="0"/>
              </a:defRPr>
            </a:lvl1pPr>
          </a:lstStyle>
          <a:p>
            <a:r>
              <a:rPr lang="en-US" dirty="0"/>
              <a:t>Click icon to add picture</a:t>
            </a:r>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01</a:t>
            </a:r>
          </a:p>
        </p:txBody>
      </p:sp>
      <p:sp>
        <p:nvSpPr>
          <p:cNvPr id="2" name="Title 1">
            <a:extLst>
              <a:ext uri="{FF2B5EF4-FFF2-40B4-BE49-F238E27FC236}">
                <a16:creationId xmlns:a16="http://schemas.microsoft.com/office/drawing/2014/main" id="{020C7EF1-9970-B015-C009-F2B94D5A8DEB}"/>
              </a:ext>
            </a:extLst>
          </p:cNvPr>
          <p:cNvSpPr>
            <a:spLocks noGrp="1"/>
          </p:cNvSpPr>
          <p:nvPr>
            <p:ph type="title" hasCustomPrompt="1"/>
          </p:nvPr>
        </p:nvSpPr>
        <p:spPr>
          <a:xfrm>
            <a:off x="406510" y="559121"/>
            <a:ext cx="5328592" cy="1800200"/>
          </a:xfrm>
          <a:prstGeom prst="rect">
            <a:avLst/>
          </a:prstGeom>
        </p:spPr>
        <p:txBody>
          <a:bodyPr/>
          <a:lstStyle>
            <a:lvl1pPr>
              <a:defRPr sz="5500">
                <a:solidFill>
                  <a:schemeClr val="bg1"/>
                </a:solidFill>
                <a:latin typeface="Poppins SemiBold" panose="00000700000000000000" pitchFamily="2" charset="0"/>
                <a:cs typeface="Poppins SemiBold" panose="00000700000000000000" pitchFamily="2" charset="0"/>
              </a:defRPr>
            </a:lvl1pPr>
          </a:lstStyle>
          <a:p>
            <a:r>
              <a:rPr lang="en-GB" dirty="0"/>
              <a:t>Section header</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1077441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 here</a:t>
            </a:r>
          </a:p>
        </p:txBody>
      </p:sp>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2" name="Title 1">
            <a:extLst>
              <a:ext uri="{FF2B5EF4-FFF2-40B4-BE49-F238E27FC236}">
                <a16:creationId xmlns:a16="http://schemas.microsoft.com/office/drawing/2014/main" id="{F0EF5625-A3B1-5B0B-75CE-E0A4544DEDCA}"/>
              </a:ext>
            </a:extLst>
          </p:cNvPr>
          <p:cNvSpPr>
            <a:spLocks noGrp="1"/>
          </p:cNvSpPr>
          <p:nvPr>
            <p:ph type="title" hasCustomPrompt="1"/>
          </p:nvPr>
        </p:nvSpPr>
        <p:spPr>
          <a:xfrm>
            <a:off x="406510" y="559121"/>
            <a:ext cx="10774418" cy="1800200"/>
          </a:xfrm>
          <a:prstGeom prst="rect">
            <a:avLst/>
          </a:prstGeom>
        </p:spPr>
        <p:txBody>
          <a:bodyPr/>
          <a:lstStyle>
            <a:lvl1pPr>
              <a:defRPr sz="5500">
                <a:solidFill>
                  <a:schemeClr val="bg1"/>
                </a:solidFill>
                <a:latin typeface="Poppins SemiBold" panose="00000700000000000000" pitchFamily="2" charset="0"/>
                <a:cs typeface="Poppins SemiBold" panose="00000700000000000000" pitchFamily="2" charset="0"/>
              </a:defRPr>
            </a:lvl1pPr>
          </a:lstStyle>
          <a:p>
            <a:r>
              <a:rPr lang="en-GB" dirty="0"/>
              <a:t>Section header</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4" name="Text Placeholder 11">
            <a:extLst>
              <a:ext uri="{FF2B5EF4-FFF2-40B4-BE49-F238E27FC236}">
                <a16:creationId xmlns:a16="http://schemas.microsoft.com/office/drawing/2014/main" id="{B2C029B1-D3AF-4207-4861-9E36D8537EA9}"/>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tabLst>
                <a:tab pos="360363" algn="l"/>
              </a:tabLst>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a:p>
            <a:pPr lvl="0"/>
            <a:r>
              <a:rPr lang="en-GB"/>
              <a:t>		</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8" name="Text Placeholder 11">
            <a:extLst>
              <a:ext uri="{FF2B5EF4-FFF2-40B4-BE49-F238E27FC236}">
                <a16:creationId xmlns:a16="http://schemas.microsoft.com/office/drawing/2014/main" id="{3A7EBA30-5646-79F7-5FE5-811E66D70361}"/>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tabLst>
                <a:tab pos="360363" algn="l"/>
              </a:tabLst>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a:p>
            <a:pPr lvl="0"/>
            <a:r>
              <a:rPr lang="en-GB"/>
              <a:t>	</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a:extLst>
              <a:ext uri="{FF2B5EF4-FFF2-40B4-BE49-F238E27FC236}">
                <a16:creationId xmlns:a16="http://schemas.microsoft.com/office/drawing/2014/main" id="{E4D12D21-2F9E-2846-20E0-F0307CE0821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9" name="Title 3">
            <a:extLst>
              <a:ext uri="{FF2B5EF4-FFF2-40B4-BE49-F238E27FC236}">
                <a16:creationId xmlns:a16="http://schemas.microsoft.com/office/drawing/2014/main" id="{764A63B9-E5C3-372C-EF85-B42F055AEBFF}"/>
              </a:ext>
            </a:extLst>
          </p:cNvPr>
          <p:cNvSpPr>
            <a:spLocks noGrp="1"/>
          </p:cNvSpPr>
          <p:nvPr>
            <p:ph type="title" hasCustomPrompt="1"/>
          </p:nvPr>
        </p:nvSpPr>
        <p:spPr>
          <a:xfrm>
            <a:off x="413914" y="472387"/>
            <a:ext cx="10766703" cy="468640"/>
          </a:xfrm>
          <a:prstGeom prst="rect">
            <a:avLst/>
          </a:prstGeom>
        </p:spPr>
        <p:txBody>
          <a:bodyPr/>
          <a:lstStyle>
            <a:lvl1pPr>
              <a:defRPr sz="3000">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9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36" r:id="rId2"/>
    <p:sldLayoutId id="2147483831" r:id="rId3"/>
    <p:sldLayoutId id="2147483835" r:id="rId4"/>
    <p:sldLayoutId id="2147483836" r:id="rId5"/>
    <p:sldLayoutId id="2147483938" r:id="rId6"/>
    <p:sldLayoutId id="2147483937" r:id="rId7"/>
    <p:sldLayoutId id="2147483939" r:id="rId8"/>
    <p:sldLayoutId id="2147483839" r:id="rId9"/>
    <p:sldLayoutId id="2147483940" r:id="rId10"/>
    <p:sldLayoutId id="2147483935" r:id="rId11"/>
    <p:sldLayoutId id="2147483941" r:id="rId12"/>
    <p:sldLayoutId id="2147483842" r:id="rId13"/>
    <p:sldLayoutId id="2147483846" r:id="rId14"/>
    <p:sldLayoutId id="2147483943" r:id="rId15"/>
    <p:sldLayoutId id="214748395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674925"/>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1" r:id="rId4"/>
    <p:sldLayoutId id="2147483948" r:id="rId5"/>
    <p:sldLayoutId id="2147483949" r:id="rId6"/>
    <p:sldLayoutId id="2147483950" r:id="rId7"/>
    <p:sldLayoutId id="2147483955" r:id="rId8"/>
    <p:sldLayoutId id="214748395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hyperlink" Target="https://educateforaction.com/lgb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93/POQ/NFU018" TargetMode="External"/><Relationship Id="rId7" Type="http://schemas.openxmlformats.org/officeDocument/2006/relationships/hyperlink" Target="https://doi.org/10.1007/978-3-319-54509-7_4" TargetMode="External"/><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hyperlink" Target="https://doi.org/10.1002/BERJ.4108" TargetMode="External"/><Relationship Id="rId5" Type="http://schemas.openxmlformats.org/officeDocument/2006/relationships/hyperlink" Target="https://doi.org/10.1080/00221546.2018.1449081" TargetMode="External"/><Relationship Id="rId4" Type="http://schemas.openxmlformats.org/officeDocument/2006/relationships/hyperlink" Target="https://doi.org/10.1037/ORT0000117"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90/DISABILITIES4010004" TargetMode="External"/><Relationship Id="rId7" Type="http://schemas.openxmlformats.org/officeDocument/2006/relationships/hyperlink" Target="https://doi.org/10.24377/" TargetMode="External"/><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hyperlink" Target="https://doi.org/10.1089/TRGH.2015.0001" TargetMode="External"/><Relationship Id="rId5" Type="http://schemas.openxmlformats.org/officeDocument/2006/relationships/hyperlink" Target="https://doi.org/10.3389/FPSYG.2019.01453/" TargetMode="External"/><Relationship Id="rId4" Type="http://schemas.openxmlformats.org/officeDocument/2006/relationships/hyperlink" Target="https://doi.org/10.21954/OU.RO.0010226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7A94BC-BEFD-F999-9A2F-9BE26774D5A7}"/>
              </a:ext>
            </a:extLst>
          </p:cNvPr>
          <p:cNvSpPr>
            <a:spLocks noGrp="1"/>
          </p:cNvSpPr>
          <p:nvPr>
            <p:ph type="title"/>
          </p:nvPr>
        </p:nvSpPr>
        <p:spPr>
          <a:xfrm>
            <a:off x="408207" y="579437"/>
            <a:ext cx="5557584" cy="2746964"/>
          </a:xfrm>
        </p:spPr>
        <p:txBody>
          <a:bodyPr/>
          <a:lstStyle/>
          <a:p>
            <a:r>
              <a:rPr lang="en-US" altLang="en-US" sz="3600" dirty="0">
                <a:latin typeface="Poppins" panose="00000500000000000000" pitchFamily="2" charset="0"/>
                <a:cs typeface="Poppins" panose="00000500000000000000" pitchFamily="2" charset="0"/>
              </a:rPr>
              <a:t>Unequal Outcomes: Investigating the </a:t>
            </a:r>
            <a:r>
              <a:rPr lang="en-GB" altLang="en-US" sz="3600" dirty="0">
                <a:solidFill>
                  <a:srgbClr val="E22016"/>
                </a:solidFill>
                <a:latin typeface="Poppins" panose="00000500000000000000" pitchFamily="2" charset="0"/>
                <a:cs typeface="Poppins" panose="00000500000000000000" pitchFamily="2" charset="0"/>
              </a:rPr>
              <a:t>L</a:t>
            </a:r>
            <a:r>
              <a:rPr lang="en-GB" altLang="en-US" sz="3600" dirty="0">
                <a:solidFill>
                  <a:srgbClr val="F28917"/>
                </a:solidFill>
                <a:latin typeface="Poppins" panose="00000500000000000000" pitchFamily="2" charset="0"/>
                <a:cs typeface="Poppins" panose="00000500000000000000" pitchFamily="2" charset="0"/>
              </a:rPr>
              <a:t>G</a:t>
            </a:r>
            <a:r>
              <a:rPr lang="en-GB" altLang="en-US" sz="3600" dirty="0">
                <a:solidFill>
                  <a:srgbClr val="EFE524"/>
                </a:solidFill>
                <a:latin typeface="Poppins" panose="00000500000000000000" pitchFamily="2" charset="0"/>
                <a:cs typeface="Poppins" panose="00000500000000000000" pitchFamily="2" charset="0"/>
              </a:rPr>
              <a:t>B</a:t>
            </a:r>
            <a:r>
              <a:rPr lang="en-GB" altLang="en-US" sz="3600" dirty="0">
                <a:solidFill>
                  <a:srgbClr val="78B82A"/>
                </a:solidFill>
                <a:latin typeface="Poppins" panose="00000500000000000000" pitchFamily="2" charset="0"/>
                <a:cs typeface="Poppins" panose="00000500000000000000" pitchFamily="2" charset="0"/>
              </a:rPr>
              <a:t>T</a:t>
            </a:r>
            <a:r>
              <a:rPr lang="en-GB" altLang="en-US" sz="3600" dirty="0">
                <a:solidFill>
                  <a:srgbClr val="2C58A4"/>
                </a:solidFill>
                <a:latin typeface="Poppins" panose="00000500000000000000" pitchFamily="2" charset="0"/>
                <a:cs typeface="Poppins" panose="00000500000000000000" pitchFamily="2" charset="0"/>
              </a:rPr>
              <a:t>Q</a:t>
            </a:r>
            <a:r>
              <a:rPr lang="en-GB" altLang="en-US" sz="3600" dirty="0">
                <a:solidFill>
                  <a:srgbClr val="6D2380"/>
                </a:solidFill>
                <a:latin typeface="Poppins" panose="00000500000000000000" pitchFamily="2" charset="0"/>
                <a:cs typeface="Poppins" panose="00000500000000000000" pitchFamily="2" charset="0"/>
              </a:rPr>
              <a:t>+</a:t>
            </a:r>
            <a:r>
              <a:rPr lang="en-US" altLang="en-US" sz="3600" dirty="0">
                <a:latin typeface="Poppins" panose="00000500000000000000" pitchFamily="2" charset="0"/>
                <a:cs typeface="Poppins" panose="00000500000000000000" pitchFamily="2" charset="0"/>
              </a:rPr>
              <a:t> Awarding Gap in STEM Distance Learning Higher Education</a:t>
            </a:r>
            <a:endParaRPr lang="en-GB" sz="3600" dirty="0"/>
          </a:p>
        </p:txBody>
      </p:sp>
      <p:sp>
        <p:nvSpPr>
          <p:cNvPr id="11" name="Text Placeholder 10">
            <a:extLst>
              <a:ext uri="{FF2B5EF4-FFF2-40B4-BE49-F238E27FC236}">
                <a16:creationId xmlns:a16="http://schemas.microsoft.com/office/drawing/2014/main" id="{882843AF-6FFB-0F55-7CC1-257168A563EC}"/>
              </a:ext>
            </a:extLst>
          </p:cNvPr>
          <p:cNvSpPr>
            <a:spLocks noGrp="1"/>
          </p:cNvSpPr>
          <p:nvPr>
            <p:ph type="body" sz="quarter" idx="13"/>
          </p:nvPr>
        </p:nvSpPr>
        <p:spPr/>
        <p:txBody>
          <a:bodyPr/>
          <a:lstStyle/>
          <a:p>
            <a:r>
              <a:rPr lang="en-GB" dirty="0"/>
              <a:t>Neal, W., Zuza, E., Gauld, K., McPherson, E.,  Hutton, C. and </a:t>
            </a:r>
            <a:r>
              <a:rPr lang="en-GB" dirty="0" err="1"/>
              <a:t>Elhaggagi</a:t>
            </a:r>
            <a:r>
              <a:rPr lang="en-GB" dirty="0"/>
              <a:t> E.</a:t>
            </a:r>
          </a:p>
        </p:txBody>
      </p:sp>
      <p:sp>
        <p:nvSpPr>
          <p:cNvPr id="12" name="Text Placeholder 11">
            <a:extLst>
              <a:ext uri="{FF2B5EF4-FFF2-40B4-BE49-F238E27FC236}">
                <a16:creationId xmlns:a16="http://schemas.microsoft.com/office/drawing/2014/main" id="{5AF8DEDC-E50C-C1A0-D0BD-888D603E4A16}"/>
              </a:ext>
            </a:extLst>
          </p:cNvPr>
          <p:cNvSpPr>
            <a:spLocks noGrp="1"/>
          </p:cNvSpPr>
          <p:nvPr>
            <p:ph type="body" sz="quarter" idx="14"/>
          </p:nvPr>
        </p:nvSpPr>
        <p:spPr>
          <a:xfrm>
            <a:off x="408207" y="4367383"/>
            <a:ext cx="5557584" cy="347039"/>
          </a:xfrm>
        </p:spPr>
        <p:txBody>
          <a:bodyPr/>
          <a:lstStyle/>
          <a:p>
            <a:r>
              <a:rPr lang="en-GB" dirty="0"/>
              <a:t>Earth, Environment and Ecosystem Sciences</a:t>
            </a:r>
          </a:p>
        </p:txBody>
      </p:sp>
      <p:sp>
        <p:nvSpPr>
          <p:cNvPr id="13" name="Text Placeholder 12">
            <a:extLst>
              <a:ext uri="{FF2B5EF4-FFF2-40B4-BE49-F238E27FC236}">
                <a16:creationId xmlns:a16="http://schemas.microsoft.com/office/drawing/2014/main" id="{8D465793-1E59-502B-F235-20F58D8A5D47}"/>
              </a:ext>
            </a:extLst>
          </p:cNvPr>
          <p:cNvSpPr>
            <a:spLocks noGrp="1"/>
          </p:cNvSpPr>
          <p:nvPr>
            <p:ph type="body" sz="quarter" idx="15"/>
          </p:nvPr>
        </p:nvSpPr>
        <p:spPr>
          <a:xfrm>
            <a:off x="408207" y="4714422"/>
            <a:ext cx="5557584" cy="347039"/>
          </a:xfrm>
        </p:spPr>
        <p:txBody>
          <a:bodyPr/>
          <a:lstStyle/>
          <a:p>
            <a:r>
              <a:rPr lang="en-GB" dirty="0"/>
              <a:t>30</a:t>
            </a:r>
            <a:r>
              <a:rPr lang="en-GB" baseline="30000" dirty="0"/>
              <a:t>th</a:t>
            </a:r>
            <a:r>
              <a:rPr lang="en-GB" dirty="0"/>
              <a:t> April 2026</a:t>
            </a:r>
          </a:p>
        </p:txBody>
      </p:sp>
      <p:pic>
        <p:nvPicPr>
          <p:cNvPr id="3" name="Picture Placeholder 2" descr="Diverse LGBTQI+ flags">
            <a:extLst>
              <a:ext uri="{FF2B5EF4-FFF2-40B4-BE49-F238E27FC236}">
                <a16:creationId xmlns:a16="http://schemas.microsoft.com/office/drawing/2014/main" id="{1D4B1C62-27B3-3304-C846-9F00C8A61E7B}"/>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32826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FE93A3-44EE-0558-ED19-45BF6871925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39ABC31-5484-C361-5901-76B44F08E61B}"/>
              </a:ext>
            </a:extLst>
          </p:cNvPr>
          <p:cNvSpPr>
            <a:spLocks noGrp="1"/>
          </p:cNvSpPr>
          <p:nvPr>
            <p:ph type="title"/>
          </p:nvPr>
        </p:nvSpPr>
        <p:spPr>
          <a:xfrm>
            <a:off x="413915" y="177274"/>
            <a:ext cx="10710942" cy="468640"/>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noProof="0" dirty="0"/>
              <a:t>Model findings</a:t>
            </a:r>
          </a:p>
        </p:txBody>
      </p:sp>
      <p:graphicFrame>
        <p:nvGraphicFramePr>
          <p:cNvPr id="2" name="Table 1">
            <a:extLst>
              <a:ext uri="{FF2B5EF4-FFF2-40B4-BE49-F238E27FC236}">
                <a16:creationId xmlns:a16="http://schemas.microsoft.com/office/drawing/2014/main" id="{B47595CF-E04E-0988-25DA-8FBC1C3E202B}"/>
              </a:ext>
            </a:extLst>
          </p:cNvPr>
          <p:cNvGraphicFramePr>
            <a:graphicFrameLocks noGrp="1"/>
          </p:cNvGraphicFramePr>
          <p:nvPr>
            <p:extLst>
              <p:ext uri="{D42A27DB-BD31-4B8C-83A1-F6EECF244321}">
                <p14:modId xmlns:p14="http://schemas.microsoft.com/office/powerpoint/2010/main" val="1786892162"/>
              </p:ext>
            </p:extLst>
          </p:nvPr>
        </p:nvGraphicFramePr>
        <p:xfrm>
          <a:off x="1061583" y="2356009"/>
          <a:ext cx="10063274" cy="3263014"/>
        </p:xfrm>
        <a:graphic>
          <a:graphicData uri="http://schemas.openxmlformats.org/drawingml/2006/table">
            <a:tbl>
              <a:tblPr>
                <a:tableStyleId>{5C22544A-7EE6-4342-B048-85BDC9FD1C3A}</a:tableStyleId>
              </a:tblPr>
              <a:tblGrid>
                <a:gridCol w="1437611">
                  <a:extLst>
                    <a:ext uri="{9D8B030D-6E8A-4147-A177-3AD203B41FA5}">
                      <a16:colId xmlns:a16="http://schemas.microsoft.com/office/drawing/2014/main" val="3584764469"/>
                    </a:ext>
                  </a:extLst>
                </a:gridCol>
                <a:gridCol w="1725340">
                  <a:extLst>
                    <a:ext uri="{9D8B030D-6E8A-4147-A177-3AD203B41FA5}">
                      <a16:colId xmlns:a16="http://schemas.microsoft.com/office/drawing/2014/main" val="2920852389"/>
                    </a:ext>
                  </a:extLst>
                </a:gridCol>
                <a:gridCol w="1149879">
                  <a:extLst>
                    <a:ext uri="{9D8B030D-6E8A-4147-A177-3AD203B41FA5}">
                      <a16:colId xmlns:a16="http://schemas.microsoft.com/office/drawing/2014/main" val="2215828820"/>
                    </a:ext>
                  </a:extLst>
                </a:gridCol>
                <a:gridCol w="1437611">
                  <a:extLst>
                    <a:ext uri="{9D8B030D-6E8A-4147-A177-3AD203B41FA5}">
                      <a16:colId xmlns:a16="http://schemas.microsoft.com/office/drawing/2014/main" val="2341031741"/>
                    </a:ext>
                  </a:extLst>
                </a:gridCol>
                <a:gridCol w="1437611">
                  <a:extLst>
                    <a:ext uri="{9D8B030D-6E8A-4147-A177-3AD203B41FA5}">
                      <a16:colId xmlns:a16="http://schemas.microsoft.com/office/drawing/2014/main" val="1413622621"/>
                    </a:ext>
                  </a:extLst>
                </a:gridCol>
                <a:gridCol w="1437611">
                  <a:extLst>
                    <a:ext uri="{9D8B030D-6E8A-4147-A177-3AD203B41FA5}">
                      <a16:colId xmlns:a16="http://schemas.microsoft.com/office/drawing/2014/main" val="3476461367"/>
                    </a:ext>
                  </a:extLst>
                </a:gridCol>
                <a:gridCol w="1437611">
                  <a:extLst>
                    <a:ext uri="{9D8B030D-6E8A-4147-A177-3AD203B41FA5}">
                      <a16:colId xmlns:a16="http://schemas.microsoft.com/office/drawing/2014/main" val="2132576405"/>
                    </a:ext>
                  </a:extLst>
                </a:gridCol>
              </a:tblGrid>
              <a:tr h="977682">
                <a:tc>
                  <a:txBody>
                    <a:bodyPr/>
                    <a:lstStyle/>
                    <a:p>
                      <a:pPr algn="ctr" fontAlgn="ctr">
                        <a:buNone/>
                      </a:pPr>
                      <a:r>
                        <a:rPr lang="en-GB" sz="1600" b="1" u="none" strike="noStrike" dirty="0">
                          <a:effectLst/>
                        </a:rPr>
                        <a:t>Predictor </a:t>
                      </a:r>
                      <a:endParaRPr lang="en-GB" sz="1600" b="1" i="0" u="none" strike="noStrike" dirty="0">
                        <a:solidFill>
                          <a:srgbClr val="000000"/>
                        </a:solidFill>
                        <a:effectLst/>
                        <a:latin typeface="Aptos Narrow" panose="020B0004020202020204" pitchFamily="34" charset="0"/>
                      </a:endParaRPr>
                    </a:p>
                  </a:txBody>
                  <a:tcPr marL="15276" marR="15276" marT="15276" marB="0" anchor="ctr"/>
                </a:tc>
                <a:tc>
                  <a:txBody>
                    <a:bodyPr/>
                    <a:lstStyle/>
                    <a:p>
                      <a:pPr algn="ctr" fontAlgn="ctr">
                        <a:buNone/>
                      </a:pPr>
                      <a:r>
                        <a:rPr lang="en-GB" sz="1600" b="1" u="none" strike="noStrike" dirty="0">
                          <a:effectLst/>
                        </a:rPr>
                        <a:t>Coefficient (</a:t>
                      </a:r>
                      <a:r>
                        <a:rPr lang="el-GR" sz="1600" b="1" u="none" strike="noStrike" dirty="0">
                          <a:effectLst/>
                        </a:rPr>
                        <a:t>β) </a:t>
                      </a:r>
                      <a:endParaRPr lang="el-GR" sz="1600" b="1" i="0" u="none" strike="noStrike" dirty="0">
                        <a:solidFill>
                          <a:srgbClr val="000000"/>
                        </a:solidFill>
                        <a:effectLst/>
                        <a:latin typeface="Aptos Narrow" panose="020B0004020202020204" pitchFamily="34" charset="0"/>
                      </a:endParaRPr>
                    </a:p>
                  </a:txBody>
                  <a:tcPr marL="15276" marR="15276" marT="15276" marB="0" anchor="ctr"/>
                </a:tc>
                <a:tc>
                  <a:txBody>
                    <a:bodyPr/>
                    <a:lstStyle/>
                    <a:p>
                      <a:pPr algn="ctr" fontAlgn="ctr">
                        <a:buNone/>
                      </a:pPr>
                      <a:r>
                        <a:rPr lang="en-GB" sz="1600" b="1" u="none" strike="noStrike" dirty="0">
                          <a:effectLst/>
                        </a:rPr>
                        <a:t>Std. Error </a:t>
                      </a:r>
                      <a:endParaRPr lang="en-GB" sz="1600" b="1" i="0" u="none" strike="noStrike" dirty="0">
                        <a:solidFill>
                          <a:srgbClr val="000000"/>
                        </a:solidFill>
                        <a:effectLst/>
                        <a:latin typeface="Aptos Narrow" panose="020B0004020202020204" pitchFamily="34" charset="0"/>
                      </a:endParaRPr>
                    </a:p>
                  </a:txBody>
                  <a:tcPr marL="15276" marR="15276" marT="15276" marB="0" anchor="ctr"/>
                </a:tc>
                <a:tc>
                  <a:txBody>
                    <a:bodyPr/>
                    <a:lstStyle/>
                    <a:p>
                      <a:pPr algn="ctr" fontAlgn="ctr">
                        <a:buNone/>
                      </a:pPr>
                      <a:r>
                        <a:rPr lang="en-GB" sz="1600" b="1" u="none" strike="noStrike">
                          <a:effectLst/>
                        </a:rPr>
                        <a:t>Odds Ratio (exp(</a:t>
                      </a:r>
                      <a:r>
                        <a:rPr lang="el-GR" sz="1600" b="1" u="none" strike="noStrike">
                          <a:effectLst/>
                        </a:rPr>
                        <a:t>β)) </a:t>
                      </a:r>
                      <a:endParaRPr lang="el-GR" sz="1600" b="1" i="0" u="none" strike="noStrike">
                        <a:solidFill>
                          <a:srgbClr val="000000"/>
                        </a:solidFill>
                        <a:effectLst/>
                        <a:latin typeface="Aptos Narrow" panose="020B0004020202020204" pitchFamily="34" charset="0"/>
                      </a:endParaRPr>
                    </a:p>
                  </a:txBody>
                  <a:tcPr marL="15276" marR="15276" marT="15276" marB="0" anchor="ctr"/>
                </a:tc>
                <a:tc>
                  <a:txBody>
                    <a:bodyPr/>
                    <a:lstStyle/>
                    <a:p>
                      <a:pPr algn="ctr" fontAlgn="ctr">
                        <a:buNone/>
                      </a:pPr>
                      <a:r>
                        <a:rPr lang="en-GB" sz="1600" b="1" u="none" strike="noStrike">
                          <a:effectLst/>
                        </a:rPr>
                        <a:t>95% CI for OR </a:t>
                      </a:r>
                      <a:endParaRPr lang="en-GB" sz="1600" b="1" i="0" u="none" strike="noStrike">
                        <a:solidFill>
                          <a:srgbClr val="000000"/>
                        </a:solidFill>
                        <a:effectLst/>
                        <a:latin typeface="Aptos Narrow" panose="020B0004020202020204" pitchFamily="34" charset="0"/>
                      </a:endParaRPr>
                    </a:p>
                  </a:txBody>
                  <a:tcPr marL="15276" marR="15276" marT="15276" marB="0" anchor="ctr"/>
                </a:tc>
                <a:tc>
                  <a:txBody>
                    <a:bodyPr/>
                    <a:lstStyle/>
                    <a:p>
                      <a:pPr algn="ctr">
                        <a:buNone/>
                      </a:pPr>
                      <a:r>
                        <a:rPr lang="en-GB" sz="1600" b="1" u="none" strike="noStrike" dirty="0">
                          <a:effectLst/>
                        </a:rPr>
                        <a:t>t value  </a:t>
                      </a:r>
                      <a:endParaRPr lang="en-GB" sz="2400" b="1" dirty="0"/>
                    </a:p>
                  </a:txBody>
                  <a:tcPr marL="15276" marR="15276" marT="15276" marB="0" anchor="ctr"/>
                </a:tc>
                <a:tc>
                  <a:txBody>
                    <a:bodyPr/>
                    <a:lstStyle/>
                    <a:p>
                      <a:pPr algn="ctr">
                        <a:buNone/>
                      </a:pPr>
                      <a:r>
                        <a:rPr lang="en-US" sz="2400" b="1" dirty="0"/>
                        <a:t>Result</a:t>
                      </a:r>
                      <a:endParaRPr lang="en-GB" sz="2400" b="1" dirty="0"/>
                    </a:p>
                  </a:txBody>
                  <a:tcPr marL="15276" marR="15276" marT="15276" marB="0" anchor="ctr"/>
                </a:tc>
                <a:extLst>
                  <a:ext uri="{0D108BD9-81ED-4DB2-BD59-A6C34878D82A}">
                    <a16:rowId xmlns:a16="http://schemas.microsoft.com/office/drawing/2014/main" val="1740369451"/>
                  </a:ext>
                </a:extLst>
              </a:tr>
              <a:tr h="675212">
                <a:tc>
                  <a:txBody>
                    <a:bodyPr/>
                    <a:lstStyle/>
                    <a:p>
                      <a:pPr algn="ctr" fontAlgn="ctr">
                        <a:buNone/>
                      </a:pPr>
                      <a:r>
                        <a:rPr lang="en-GB" sz="1600" u="none" strike="noStrike" dirty="0">
                          <a:effectLst/>
                        </a:rPr>
                        <a:t>LGBTQ+ Group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fontAlgn="ctr">
                        <a:buNone/>
                      </a:pPr>
                      <a:r>
                        <a:rPr lang="en-GB" sz="1600" u="none" strike="noStrike" dirty="0">
                          <a:effectLst/>
                        </a:rPr>
                        <a:t>-0.7877 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fontAlgn="ctr">
                        <a:buNone/>
                      </a:pPr>
                      <a:r>
                        <a:rPr lang="en-GB" sz="1600" u="none" strike="noStrike" dirty="0">
                          <a:effectLst/>
                        </a:rPr>
                        <a:t>0.3428 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fontAlgn="ctr">
                        <a:buNone/>
                      </a:pPr>
                      <a:r>
                        <a:rPr lang="en-GB" sz="1600" u="none" strike="noStrike" dirty="0">
                          <a:effectLst/>
                        </a:rPr>
                        <a:t>0.455 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fontAlgn="ctr">
                        <a:buNone/>
                      </a:pPr>
                      <a:r>
                        <a:rPr lang="en-GB" sz="1600" u="none" strike="noStrike">
                          <a:effectLst/>
                        </a:rPr>
                        <a:t>0.285 - 0.726 </a:t>
                      </a:r>
                      <a:endParaRPr lang="en-GB" sz="1600" b="0" i="0" u="none" strike="noStrike">
                        <a:solidFill>
                          <a:srgbClr val="000000"/>
                        </a:solidFill>
                        <a:effectLst/>
                        <a:latin typeface="Aptos Narrow" panose="020B0004020202020204" pitchFamily="34" charset="0"/>
                      </a:endParaRPr>
                    </a:p>
                  </a:txBody>
                  <a:tcPr marL="15276" marR="15276" marT="15276" marB="73326" anchor="ctr"/>
                </a:tc>
                <a:tc>
                  <a:txBody>
                    <a:bodyPr/>
                    <a:lstStyle/>
                    <a:p>
                      <a:pPr algn="ctr">
                        <a:buNone/>
                      </a:pPr>
                      <a:r>
                        <a:rPr lang="en-GB" sz="1600" b="1" u="none" strike="noStrike" dirty="0">
                          <a:effectLst/>
                        </a:rPr>
                        <a:t>-2.298  </a:t>
                      </a:r>
                      <a:endParaRPr lang="en-GB" sz="2400" b="1" dirty="0"/>
                    </a:p>
                  </a:txBody>
                  <a:tcPr marL="15276" marR="15276" marT="15276" marB="73326" anchor="ctr"/>
                </a:tc>
                <a:tc>
                  <a:txBody>
                    <a:bodyPr/>
                    <a:lstStyle/>
                    <a:p>
                      <a:pPr algn="ctr">
                        <a:buNone/>
                      </a:pPr>
                      <a:r>
                        <a:rPr lang="en-US" sz="1600" b="1" i="1" dirty="0"/>
                        <a:t>Significant</a:t>
                      </a:r>
                      <a:endParaRPr lang="en-GB" sz="1600" b="1" i="1" dirty="0"/>
                    </a:p>
                  </a:txBody>
                  <a:tcPr marL="15276" marR="15276" marT="15276" marB="73326" anchor="ctr"/>
                </a:tc>
                <a:extLst>
                  <a:ext uri="{0D108BD9-81ED-4DB2-BD59-A6C34878D82A}">
                    <a16:rowId xmlns:a16="http://schemas.microsoft.com/office/drawing/2014/main" val="4011472763"/>
                  </a:ext>
                </a:extLst>
              </a:tr>
              <a:tr h="641603">
                <a:tc>
                  <a:txBody>
                    <a:bodyPr/>
                    <a:lstStyle/>
                    <a:p>
                      <a:pPr algn="ctr" fontAlgn="ctr">
                        <a:buNone/>
                      </a:pPr>
                      <a:r>
                        <a:rPr lang="en-GB" sz="1600" u="none" strike="noStrike" dirty="0">
                          <a:effectLst/>
                        </a:rPr>
                        <a:t>Deprivation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fontAlgn="ctr">
                        <a:buNone/>
                      </a:pPr>
                      <a:r>
                        <a:rPr lang="en-GB" sz="1600" u="none" strike="noStrike" dirty="0">
                          <a:effectLst/>
                        </a:rPr>
                        <a:t>-0.17 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fontAlgn="ctr">
                        <a:buNone/>
                      </a:pPr>
                      <a:r>
                        <a:rPr lang="en-GB" sz="1600" u="none" strike="noStrike" dirty="0">
                          <a:effectLst/>
                        </a:rPr>
                        <a:t>0.0719 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fontAlgn="ctr">
                        <a:buNone/>
                      </a:pPr>
                      <a:r>
                        <a:rPr lang="en-GB" sz="1600" u="none" strike="noStrike" dirty="0">
                          <a:effectLst/>
                        </a:rPr>
                        <a:t>0.844 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fontAlgn="ctr">
                        <a:buNone/>
                      </a:pPr>
                      <a:r>
                        <a:rPr lang="en-GB" sz="1600" u="none" strike="noStrike" dirty="0">
                          <a:effectLst/>
                        </a:rPr>
                        <a:t>0.740 - 0.962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a:buNone/>
                      </a:pPr>
                      <a:r>
                        <a:rPr lang="en-GB" sz="1600" b="1" u="none" strike="noStrike" dirty="0">
                          <a:effectLst/>
                        </a:rPr>
                        <a:t>-2.364  </a:t>
                      </a:r>
                      <a:endParaRPr lang="en-GB" sz="2400" b="1" dirty="0"/>
                    </a:p>
                  </a:txBody>
                  <a:tcPr marL="15276" marR="15276" marT="15276" marB="73326" anchor="ctr"/>
                </a:tc>
                <a:tc>
                  <a:txBody>
                    <a:bodyPr/>
                    <a:lstStyle/>
                    <a:p>
                      <a:pPr algn="ctr">
                        <a:buNone/>
                      </a:pPr>
                      <a:r>
                        <a:rPr lang="en-US" sz="1600" b="1" i="1" dirty="0"/>
                        <a:t>Significant</a:t>
                      </a:r>
                      <a:endParaRPr lang="en-GB" sz="1600" b="1" i="1" dirty="0"/>
                    </a:p>
                  </a:txBody>
                  <a:tcPr marL="15276" marR="15276" marT="15276" marB="73326" anchor="ctr"/>
                </a:tc>
                <a:extLst>
                  <a:ext uri="{0D108BD9-81ED-4DB2-BD59-A6C34878D82A}">
                    <a16:rowId xmlns:a16="http://schemas.microsoft.com/office/drawing/2014/main" val="2017433821"/>
                  </a:ext>
                </a:extLst>
              </a:tr>
              <a:tr h="968517">
                <a:tc>
                  <a:txBody>
                    <a:bodyPr/>
                    <a:lstStyle/>
                    <a:p>
                      <a:pPr algn="ctr" fontAlgn="ctr">
                        <a:buNone/>
                      </a:pPr>
                      <a:r>
                        <a:rPr lang="en-GB" sz="1600" u="none" strike="noStrike" dirty="0">
                          <a:effectLst/>
                        </a:rPr>
                        <a:t>LGBTQ+ Group * Deprivation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fontAlgn="ctr">
                        <a:buNone/>
                      </a:pPr>
                      <a:r>
                        <a:rPr lang="en-GB" sz="1600" u="none" strike="noStrike" dirty="0">
                          <a:effectLst/>
                        </a:rPr>
                        <a:t>0.1537 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fontAlgn="ctr">
                        <a:buNone/>
                      </a:pPr>
                      <a:r>
                        <a:rPr lang="en-GB" sz="1600" u="none" strike="noStrike" dirty="0">
                          <a:effectLst/>
                        </a:rPr>
                        <a:t>0.1035 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fontAlgn="ctr">
                        <a:buNone/>
                      </a:pPr>
                      <a:r>
                        <a:rPr lang="en-GB" sz="1600" u="none" strike="noStrike" dirty="0">
                          <a:effectLst/>
                        </a:rPr>
                        <a:t>1.166 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fontAlgn="ctr">
                        <a:buNone/>
                      </a:pPr>
                      <a:r>
                        <a:rPr lang="en-GB" sz="1600" u="none" strike="noStrike" dirty="0">
                          <a:effectLst/>
                        </a:rPr>
                        <a:t>0.851 - 1.602 </a:t>
                      </a:r>
                      <a:endParaRPr lang="en-GB" sz="1600" b="0" i="0" u="none" strike="noStrike" dirty="0">
                        <a:solidFill>
                          <a:srgbClr val="000000"/>
                        </a:solidFill>
                        <a:effectLst/>
                        <a:latin typeface="Aptos Narrow" panose="020B0004020202020204" pitchFamily="34" charset="0"/>
                      </a:endParaRPr>
                    </a:p>
                  </a:txBody>
                  <a:tcPr marL="15276" marR="15276" marT="15276" marB="73326" anchor="ctr"/>
                </a:tc>
                <a:tc>
                  <a:txBody>
                    <a:bodyPr/>
                    <a:lstStyle/>
                    <a:p>
                      <a:pPr algn="ctr">
                        <a:buNone/>
                      </a:pPr>
                      <a:r>
                        <a:rPr lang="en-GB" sz="1600" u="none" strike="noStrike" dirty="0">
                          <a:effectLst/>
                        </a:rPr>
                        <a:t>1.486  </a:t>
                      </a:r>
                      <a:endParaRPr lang="en-GB" sz="2400" dirty="0"/>
                    </a:p>
                  </a:txBody>
                  <a:tcPr marL="15276" marR="15276" marT="15276" marB="73326" anchor="ctr"/>
                </a:tc>
                <a:tc>
                  <a:txBody>
                    <a:bodyPr/>
                    <a:lstStyle/>
                    <a:p>
                      <a:pPr algn="ctr">
                        <a:buNone/>
                      </a:pPr>
                      <a:r>
                        <a:rPr lang="en-US" sz="1600" dirty="0"/>
                        <a:t>Not significant</a:t>
                      </a:r>
                      <a:endParaRPr lang="en-GB" sz="1600" dirty="0"/>
                    </a:p>
                  </a:txBody>
                  <a:tcPr marL="15276" marR="15276" marT="15276" marB="73326" anchor="ctr"/>
                </a:tc>
                <a:extLst>
                  <a:ext uri="{0D108BD9-81ED-4DB2-BD59-A6C34878D82A}">
                    <a16:rowId xmlns:a16="http://schemas.microsoft.com/office/drawing/2014/main" val="1623457885"/>
                  </a:ext>
                </a:extLst>
              </a:tr>
            </a:tbl>
          </a:graphicData>
        </a:graphic>
      </p:graphicFrame>
      <p:sp>
        <p:nvSpPr>
          <p:cNvPr id="3" name="TextBox 2">
            <a:extLst>
              <a:ext uri="{FF2B5EF4-FFF2-40B4-BE49-F238E27FC236}">
                <a16:creationId xmlns:a16="http://schemas.microsoft.com/office/drawing/2014/main" id="{B55AB396-BF11-A4F9-AB9A-A76B48F5239A}"/>
              </a:ext>
            </a:extLst>
          </p:cNvPr>
          <p:cNvSpPr txBox="1"/>
          <p:nvPr/>
        </p:nvSpPr>
        <p:spPr>
          <a:xfrm>
            <a:off x="1061583" y="1489841"/>
            <a:ext cx="10063274" cy="615553"/>
          </a:xfrm>
          <a:prstGeom prst="rect">
            <a:avLst/>
          </a:prstGeom>
          <a:noFill/>
        </p:spPr>
        <p:txBody>
          <a:bodyPr wrap="square">
            <a:spAutoFit/>
          </a:bodyPr>
          <a:lstStyle/>
          <a:p>
            <a:pPr algn="ctr"/>
            <a:r>
              <a:rPr lang="en-GB" sz="1700" b="1" dirty="0">
                <a:effectLst/>
              </a:rPr>
              <a:t>POLR model with LGBTQ+ status and IMD.Q score with an interaction effect, showing independent significant odds, but no interaction.</a:t>
            </a:r>
            <a:endParaRPr lang="en-GB" sz="1700" dirty="0"/>
          </a:p>
        </p:txBody>
      </p:sp>
    </p:spTree>
    <p:extLst>
      <p:ext uri="{BB962C8B-B14F-4D97-AF65-F5344CB8AC3E}">
        <p14:creationId xmlns:p14="http://schemas.microsoft.com/office/powerpoint/2010/main" val="4100195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4B1FA9-DFB1-8A74-DF2A-C232C3B4ADA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4EFD735-245C-5F16-DD7D-B0072CFF8A7B}"/>
              </a:ext>
            </a:extLst>
          </p:cNvPr>
          <p:cNvSpPr>
            <a:spLocks noGrp="1"/>
          </p:cNvSpPr>
          <p:nvPr>
            <p:ph type="title"/>
          </p:nvPr>
        </p:nvSpPr>
        <p:spPr>
          <a:xfrm>
            <a:off x="413915" y="177274"/>
            <a:ext cx="10710942" cy="468640"/>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noProof="0" dirty="0"/>
              <a:t>Model findings in context</a:t>
            </a:r>
          </a:p>
        </p:txBody>
      </p:sp>
      <p:sp>
        <p:nvSpPr>
          <p:cNvPr id="3" name="TextBox 2">
            <a:extLst>
              <a:ext uri="{FF2B5EF4-FFF2-40B4-BE49-F238E27FC236}">
                <a16:creationId xmlns:a16="http://schemas.microsoft.com/office/drawing/2014/main" id="{CAA618F2-EB04-387D-3600-67046AEF03E8}"/>
              </a:ext>
            </a:extLst>
          </p:cNvPr>
          <p:cNvSpPr txBox="1"/>
          <p:nvPr/>
        </p:nvSpPr>
        <p:spPr>
          <a:xfrm>
            <a:off x="1061583" y="1489841"/>
            <a:ext cx="10063274" cy="5324535"/>
          </a:xfrm>
          <a:prstGeom prst="rect">
            <a:avLst/>
          </a:prstGeom>
          <a:noFill/>
        </p:spPr>
        <p:txBody>
          <a:bodyPr wrap="square">
            <a:spAutoFit/>
          </a:bodyPr>
          <a:lstStyle/>
          <a:p>
            <a:pPr marL="285750" indent="-285750" algn="ctr">
              <a:buFont typeface="Arial" panose="020B0604020202020204" pitchFamily="34" charset="0"/>
              <a:buChar char="•"/>
            </a:pPr>
            <a:r>
              <a:rPr lang="en-US" sz="2000" dirty="0">
                <a:effectLst/>
              </a:rPr>
              <a:t>LGBTQ+ students are significantly less likely to achieve a higher degree classification compared to non-LGBTQ+ students with about 50% lower odds.</a:t>
            </a:r>
          </a:p>
          <a:p>
            <a:pPr marL="285750" indent="-285750" algn="ctr">
              <a:buFont typeface="Arial" panose="020B0604020202020204" pitchFamily="34" charset="0"/>
              <a:buChar char="•"/>
            </a:pPr>
            <a:endParaRPr lang="en-US" sz="2000" dirty="0"/>
          </a:p>
          <a:p>
            <a:pPr marL="285750" indent="-285750" algn="ctr">
              <a:buFont typeface="Arial" panose="020B0604020202020204" pitchFamily="34" charset="0"/>
              <a:buChar char="•"/>
            </a:pPr>
            <a:r>
              <a:rPr lang="en-US" sz="2000" dirty="0">
                <a:effectLst/>
              </a:rPr>
              <a:t>This means that if a non-LGBTQ+ student has a 70% chance of getting a good degree, an LGBTQ+ student would have about a 50% chance.</a:t>
            </a:r>
          </a:p>
          <a:p>
            <a:pPr marL="285750" indent="-285750" algn="ctr">
              <a:buFont typeface="Arial" panose="020B0604020202020204" pitchFamily="34" charset="0"/>
              <a:buChar char="•"/>
            </a:pPr>
            <a:endParaRPr lang="en-US" sz="2000" dirty="0"/>
          </a:p>
          <a:p>
            <a:pPr marL="285750" indent="-285750" algn="ctr">
              <a:buFont typeface="Arial" panose="020B0604020202020204" pitchFamily="34" charset="0"/>
              <a:buChar char="•"/>
            </a:pPr>
            <a:r>
              <a:rPr lang="en-US" sz="2000" dirty="0">
                <a:effectLst/>
              </a:rPr>
              <a:t>LGBTQ+ students always start with lower odds, so they are disadvantages from the outset.</a:t>
            </a:r>
          </a:p>
          <a:p>
            <a:pPr marL="285750" indent="-285750" algn="ctr">
              <a:buFont typeface="Arial" panose="020B0604020202020204" pitchFamily="34" charset="0"/>
              <a:buChar char="•"/>
            </a:pPr>
            <a:endParaRPr lang="en-US" sz="2000" dirty="0"/>
          </a:p>
          <a:p>
            <a:pPr marL="285750" indent="-285750" algn="ctr">
              <a:buFont typeface="Arial" panose="020B0604020202020204" pitchFamily="34" charset="0"/>
              <a:buChar char="•"/>
            </a:pPr>
            <a:r>
              <a:rPr lang="en-US" sz="2000" dirty="0">
                <a:effectLst/>
              </a:rPr>
              <a:t>More deprived students have a significantly larger odds ratio (~80% lower odds), meaning starting from an even lower point than LGBTQ+ students. </a:t>
            </a:r>
          </a:p>
          <a:p>
            <a:pPr marL="285750" indent="-285750" algn="ctr">
              <a:buFont typeface="Arial" panose="020B0604020202020204" pitchFamily="34" charset="0"/>
              <a:buChar char="•"/>
            </a:pPr>
            <a:endParaRPr lang="en-US" sz="2000" dirty="0"/>
          </a:p>
          <a:p>
            <a:pPr marL="285750" indent="-285750" algn="ctr">
              <a:buFont typeface="Arial" panose="020B0604020202020204" pitchFamily="34" charset="0"/>
              <a:buChar char="•"/>
            </a:pPr>
            <a:r>
              <a:rPr lang="en-US" sz="2000" dirty="0">
                <a:effectLst/>
              </a:rPr>
              <a:t>There is no interaction between deprivation and being LGBTQ+ however, likely being deprivation causes lower odds for everyone, no matter thei</a:t>
            </a:r>
            <a:r>
              <a:rPr lang="en-US" sz="2000" dirty="0"/>
              <a:t>r sexuality.</a:t>
            </a:r>
            <a:endParaRPr lang="en-US" sz="2000" dirty="0">
              <a:effectLst/>
            </a:endParaRPr>
          </a:p>
          <a:p>
            <a:pPr algn="ctr"/>
            <a:endParaRPr lang="en-GB" sz="2000" dirty="0"/>
          </a:p>
        </p:txBody>
      </p:sp>
    </p:spTree>
    <p:extLst>
      <p:ext uri="{BB962C8B-B14F-4D97-AF65-F5344CB8AC3E}">
        <p14:creationId xmlns:p14="http://schemas.microsoft.com/office/powerpoint/2010/main" val="261687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3C69B-0918-5F22-0703-B74A31A50E0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7274E8B-3888-DCF1-9338-DE010B3049BC}"/>
              </a:ext>
            </a:extLst>
          </p:cNvPr>
          <p:cNvSpPr>
            <a:spLocks noGrp="1"/>
          </p:cNvSpPr>
          <p:nvPr>
            <p:ph type="title"/>
          </p:nvPr>
        </p:nvSpPr>
        <p:spPr>
          <a:xfrm>
            <a:off x="841248" y="365760"/>
            <a:ext cx="10515600" cy="1325880"/>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GB" noProof="0" dirty="0"/>
              <a:t>Within-community differences</a:t>
            </a:r>
          </a:p>
        </p:txBody>
      </p:sp>
      <p:sp>
        <p:nvSpPr>
          <p:cNvPr id="2" name="TextBox 1">
            <a:extLst>
              <a:ext uri="{FF2B5EF4-FFF2-40B4-BE49-F238E27FC236}">
                <a16:creationId xmlns:a16="http://schemas.microsoft.com/office/drawing/2014/main" id="{81975796-5A42-F7AE-3EE1-945934EC9347}"/>
              </a:ext>
            </a:extLst>
          </p:cNvPr>
          <p:cNvSpPr txBox="1"/>
          <p:nvPr/>
        </p:nvSpPr>
        <p:spPr>
          <a:xfrm>
            <a:off x="841248" y="1882140"/>
            <a:ext cx="5067300" cy="4352544"/>
          </a:xfrm>
          <a:prstGeom prst="rect">
            <a:avLst/>
          </a:prstGeom>
        </p:spPr>
        <p:txBody>
          <a:bodyPr rtlCol="0" anchor="t">
            <a:normAutofit/>
          </a:bodyPr>
          <a:lstStyle/>
          <a:p>
            <a:pPr lvl="0"/>
            <a:r>
              <a:rPr lang="en-GB" sz="2000" dirty="0">
                <a:solidFill>
                  <a:schemeClr val="bg1"/>
                </a:solidFill>
              </a:rPr>
              <a:t>Gay men received higher degree classifications than other LGBTQ+ subgroups.</a:t>
            </a:r>
          </a:p>
          <a:p>
            <a:pPr lvl="0"/>
            <a:endParaRPr lang="en-GB" sz="2000" dirty="0">
              <a:solidFill>
                <a:schemeClr val="bg1"/>
              </a:solidFill>
            </a:endParaRPr>
          </a:p>
          <a:p>
            <a:pPr lvl="0"/>
            <a:endParaRPr lang="en-GB" sz="2000" dirty="0">
              <a:solidFill>
                <a:schemeClr val="bg1"/>
              </a:solidFill>
            </a:endParaRPr>
          </a:p>
          <a:p>
            <a:pPr lvl="0"/>
            <a:r>
              <a:rPr lang="en-GB" sz="2000" dirty="0">
                <a:solidFill>
                  <a:schemeClr val="bg1"/>
                </a:solidFill>
              </a:rPr>
              <a:t>Why? Not sure! Maybe: </a:t>
            </a:r>
          </a:p>
          <a:p>
            <a:pPr lvl="0"/>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Social support from LGBTQ+ community (Frost, Meyer and Schwartz, 2016)​.</a:t>
            </a:r>
          </a:p>
          <a:p>
            <a:pPr marL="285750" indent="-285750">
              <a:buFont typeface="Arial" panose="020B0604020202020204" pitchFamily="34" charset="0"/>
              <a:buChar char="•"/>
            </a:pPr>
            <a:r>
              <a:rPr lang="en-GB" sz="2000" dirty="0">
                <a:solidFill>
                  <a:schemeClr val="bg1"/>
                </a:solidFill>
              </a:rPr>
              <a:t>Improved societal attitudes (Clements and Field, 2014).</a:t>
            </a:r>
          </a:p>
          <a:p>
            <a:pPr marL="285750" lvl="0" indent="-285750">
              <a:buFont typeface="Arial" panose="020B0604020202020204" pitchFamily="34" charset="0"/>
              <a:buChar char="•"/>
            </a:pPr>
            <a:endParaRPr lang="en-GB" sz="2000" dirty="0">
              <a:solidFill>
                <a:schemeClr val="bg1"/>
              </a:solidFill>
            </a:endParaRPr>
          </a:p>
          <a:p>
            <a:pPr>
              <a:spcAft>
                <a:spcPts val="600"/>
              </a:spcAft>
            </a:pPr>
            <a:endParaRPr lang="en-US" sz="1600" kern="1200" dirty="0">
              <a:solidFill>
                <a:schemeClr val="bg1"/>
              </a:solidFill>
            </a:endParaRPr>
          </a:p>
        </p:txBody>
      </p:sp>
      <p:pic>
        <p:nvPicPr>
          <p:cNvPr id="4" name="Picture 3" descr="Bright colored houses">
            <a:extLst>
              <a:ext uri="{FF2B5EF4-FFF2-40B4-BE49-F238E27FC236}">
                <a16:creationId xmlns:a16="http://schemas.microsoft.com/office/drawing/2014/main" id="{2FD021D9-A522-215B-8153-02E80E81353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89548" y="1882140"/>
            <a:ext cx="5067300" cy="4352544"/>
          </a:xfrm>
          <a:prstGeom prst="rect">
            <a:avLst/>
          </a:prstGeom>
          <a:noFill/>
        </p:spPr>
      </p:pic>
    </p:spTree>
    <p:extLst>
      <p:ext uri="{BB962C8B-B14F-4D97-AF65-F5344CB8AC3E}">
        <p14:creationId xmlns:p14="http://schemas.microsoft.com/office/powerpoint/2010/main" val="1391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EAB2D-966B-1F1E-78DD-62F710D3469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F3C697D-D2C4-46B4-6375-7B326C955CBA}"/>
              </a:ext>
            </a:extLst>
          </p:cNvPr>
          <p:cNvSpPr>
            <a:spLocks noGrp="1"/>
          </p:cNvSpPr>
          <p:nvPr>
            <p:ph type="title"/>
          </p:nvPr>
        </p:nvSpPr>
        <p:spPr>
          <a:xfrm>
            <a:off x="413915" y="177274"/>
            <a:ext cx="10710942" cy="468640"/>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noProof="0" dirty="0"/>
              <a:t>LGBTQ+ </a:t>
            </a:r>
            <a:r>
              <a:rPr lang="en-GB" dirty="0"/>
              <a:t>students </a:t>
            </a:r>
            <a:r>
              <a:rPr lang="en-GB" noProof="0" dirty="0"/>
              <a:t>are more likely to be disabled</a:t>
            </a:r>
          </a:p>
        </p:txBody>
      </p:sp>
      <p:graphicFrame>
        <p:nvGraphicFramePr>
          <p:cNvPr id="2" name="Table 1">
            <a:extLst>
              <a:ext uri="{FF2B5EF4-FFF2-40B4-BE49-F238E27FC236}">
                <a16:creationId xmlns:a16="http://schemas.microsoft.com/office/drawing/2014/main" id="{E9329E5F-C19C-2E40-940E-D0B2EB6B75F2}"/>
              </a:ext>
            </a:extLst>
          </p:cNvPr>
          <p:cNvGraphicFramePr>
            <a:graphicFrameLocks noGrp="1"/>
          </p:cNvGraphicFramePr>
          <p:nvPr>
            <p:extLst>
              <p:ext uri="{D42A27DB-BD31-4B8C-83A1-F6EECF244321}">
                <p14:modId xmlns:p14="http://schemas.microsoft.com/office/powerpoint/2010/main" val="1724068915"/>
              </p:ext>
            </p:extLst>
          </p:nvPr>
        </p:nvGraphicFramePr>
        <p:xfrm>
          <a:off x="607273" y="2055864"/>
          <a:ext cx="10763396" cy="3925498"/>
        </p:xfrm>
        <a:graphic>
          <a:graphicData uri="http://schemas.openxmlformats.org/drawingml/2006/table">
            <a:tbl>
              <a:tblPr>
                <a:tableStyleId>{5C22544A-7EE6-4342-B048-85BDC9FD1C3A}</a:tableStyleId>
              </a:tblPr>
              <a:tblGrid>
                <a:gridCol w="2690849">
                  <a:extLst>
                    <a:ext uri="{9D8B030D-6E8A-4147-A177-3AD203B41FA5}">
                      <a16:colId xmlns:a16="http://schemas.microsoft.com/office/drawing/2014/main" val="1276838831"/>
                    </a:ext>
                  </a:extLst>
                </a:gridCol>
                <a:gridCol w="2690849">
                  <a:extLst>
                    <a:ext uri="{9D8B030D-6E8A-4147-A177-3AD203B41FA5}">
                      <a16:colId xmlns:a16="http://schemas.microsoft.com/office/drawing/2014/main" val="3971656275"/>
                    </a:ext>
                  </a:extLst>
                </a:gridCol>
                <a:gridCol w="2690849">
                  <a:extLst>
                    <a:ext uri="{9D8B030D-6E8A-4147-A177-3AD203B41FA5}">
                      <a16:colId xmlns:a16="http://schemas.microsoft.com/office/drawing/2014/main" val="2125638004"/>
                    </a:ext>
                  </a:extLst>
                </a:gridCol>
                <a:gridCol w="2690849">
                  <a:extLst>
                    <a:ext uri="{9D8B030D-6E8A-4147-A177-3AD203B41FA5}">
                      <a16:colId xmlns:a16="http://schemas.microsoft.com/office/drawing/2014/main" val="3908800322"/>
                    </a:ext>
                  </a:extLst>
                </a:gridCol>
              </a:tblGrid>
              <a:tr h="488540">
                <a:tc>
                  <a:txBody>
                    <a:bodyPr/>
                    <a:lstStyle/>
                    <a:p>
                      <a:pPr algn="ctr" fontAlgn="ctr">
                        <a:buNone/>
                      </a:pPr>
                      <a:r>
                        <a:rPr lang="en-GB" sz="1500" b="1" u="none" strike="noStrike" dirty="0">
                          <a:effectLst/>
                        </a:rPr>
                        <a:t>Test </a:t>
                      </a:r>
                      <a:endParaRPr lang="en-GB" sz="1500" b="1" i="0" u="none" strike="noStrike" dirty="0">
                        <a:solidFill>
                          <a:srgbClr val="000000"/>
                        </a:solidFill>
                        <a:effectLst/>
                        <a:latin typeface="Aptos Narrow" panose="020B0004020202020204" pitchFamily="34" charset="0"/>
                      </a:endParaRPr>
                    </a:p>
                  </a:txBody>
                  <a:tcPr marL="8702" marR="8702" marT="8702" marB="0" anchor="ctr"/>
                </a:tc>
                <a:tc>
                  <a:txBody>
                    <a:bodyPr/>
                    <a:lstStyle/>
                    <a:p>
                      <a:pPr algn="ctr" fontAlgn="ctr">
                        <a:buNone/>
                      </a:pPr>
                      <a:r>
                        <a:rPr lang="en-GB" sz="1500" b="1" u="none" strike="noStrike" dirty="0">
                          <a:effectLst/>
                        </a:rPr>
                        <a:t>Chi-squared Statistic (X²) </a:t>
                      </a:r>
                      <a:endParaRPr lang="en-GB" sz="1500" b="1" i="0" u="none" strike="noStrike" dirty="0">
                        <a:solidFill>
                          <a:srgbClr val="000000"/>
                        </a:solidFill>
                        <a:effectLst/>
                        <a:latin typeface="Aptos Narrow" panose="020B0004020202020204" pitchFamily="34" charset="0"/>
                      </a:endParaRPr>
                    </a:p>
                  </a:txBody>
                  <a:tcPr marL="8702" marR="8702" marT="8702" marB="0" anchor="ctr"/>
                </a:tc>
                <a:tc>
                  <a:txBody>
                    <a:bodyPr/>
                    <a:lstStyle/>
                    <a:p>
                      <a:pPr algn="ctr" fontAlgn="ctr">
                        <a:buNone/>
                      </a:pPr>
                      <a:r>
                        <a:rPr lang="en-GB" sz="1500" b="1" u="none" strike="noStrike" dirty="0">
                          <a:effectLst/>
                        </a:rPr>
                        <a:t>Degrees of Freedom </a:t>
                      </a:r>
                      <a:endParaRPr lang="en-GB" sz="1500" b="1" i="0" u="none" strike="noStrike" dirty="0">
                        <a:solidFill>
                          <a:srgbClr val="000000"/>
                        </a:solidFill>
                        <a:effectLst/>
                        <a:latin typeface="Aptos Narrow" panose="020B0004020202020204" pitchFamily="34" charset="0"/>
                      </a:endParaRPr>
                    </a:p>
                  </a:txBody>
                  <a:tcPr marL="8702" marR="8702" marT="8702" marB="0" anchor="ctr"/>
                </a:tc>
                <a:tc>
                  <a:txBody>
                    <a:bodyPr/>
                    <a:lstStyle/>
                    <a:p>
                      <a:pPr algn="ctr">
                        <a:buNone/>
                      </a:pPr>
                      <a:r>
                        <a:rPr lang="en-GB" sz="1500" b="1" u="none" strike="noStrike" dirty="0">
                          <a:effectLst/>
                        </a:rPr>
                        <a:t>p-value  </a:t>
                      </a:r>
                      <a:endParaRPr lang="en-GB" sz="1500" b="1" dirty="0"/>
                    </a:p>
                  </a:txBody>
                  <a:tcPr marL="8702" marR="8702" marT="8702" marB="0" anchor="ctr"/>
                </a:tc>
                <a:extLst>
                  <a:ext uri="{0D108BD9-81ED-4DB2-BD59-A6C34878D82A}">
                    <a16:rowId xmlns:a16="http://schemas.microsoft.com/office/drawing/2014/main" val="2997981365"/>
                  </a:ext>
                </a:extLst>
              </a:tr>
              <a:tr h="500886">
                <a:tc>
                  <a:txBody>
                    <a:bodyPr/>
                    <a:lstStyle/>
                    <a:p>
                      <a:pPr algn="ctr" fontAlgn="ctr">
                        <a:buNone/>
                      </a:pPr>
                      <a:r>
                        <a:rPr lang="en-GB" sz="1500" u="none" strike="noStrike" dirty="0">
                          <a:effectLst/>
                        </a:rPr>
                        <a:t>LGBTQ+ ~ Mental Health </a:t>
                      </a:r>
                      <a:endParaRPr lang="en-GB" sz="1500" b="0" i="0" u="none" strike="noStrike" dirty="0">
                        <a:solidFill>
                          <a:srgbClr val="000000"/>
                        </a:solidFill>
                        <a:effectLst/>
                        <a:latin typeface="Aptos Narrow" panose="020B0004020202020204" pitchFamily="34" charset="0"/>
                      </a:endParaRPr>
                    </a:p>
                  </a:txBody>
                  <a:tcPr marL="8702" marR="8702" marT="8702" marB="41773" anchor="ctr"/>
                </a:tc>
                <a:tc rowSpan="2">
                  <a:txBody>
                    <a:bodyPr/>
                    <a:lstStyle/>
                    <a:p>
                      <a:pPr algn="ctr" fontAlgn="ctr">
                        <a:buNone/>
                      </a:pPr>
                      <a:r>
                        <a:rPr lang="en-GB" sz="1500" u="none" strike="noStrike" dirty="0">
                          <a:effectLst/>
                        </a:rPr>
                        <a:t>47.03</a:t>
                      </a:r>
                      <a:endParaRPr lang="en-GB" sz="1500" b="0" i="0" u="none" strike="noStrike" dirty="0">
                        <a:solidFill>
                          <a:srgbClr val="000000"/>
                        </a:solidFill>
                        <a:effectLst/>
                        <a:latin typeface="Aptos Narrow" panose="020B0004020202020204" pitchFamily="34" charset="0"/>
                      </a:endParaRPr>
                    </a:p>
                  </a:txBody>
                  <a:tcPr marL="112109" marR="112109" marT="56054" marB="56054" anchor="ctr"/>
                </a:tc>
                <a:tc rowSpan="2">
                  <a:txBody>
                    <a:bodyPr/>
                    <a:lstStyle/>
                    <a:p>
                      <a:pPr algn="ctr" fontAlgn="ctr">
                        <a:buNone/>
                      </a:pPr>
                      <a:r>
                        <a:rPr lang="en-GB" sz="1500" u="none" strike="noStrike">
                          <a:effectLst/>
                        </a:rPr>
                        <a:t>1 </a:t>
                      </a:r>
                      <a:endParaRPr lang="en-GB" sz="1500" b="0" i="0" u="none" strike="noStrike">
                        <a:solidFill>
                          <a:srgbClr val="000000"/>
                        </a:solidFill>
                        <a:effectLst/>
                        <a:latin typeface="Aptos Narrow" panose="020B0004020202020204" pitchFamily="34" charset="0"/>
                      </a:endParaRPr>
                    </a:p>
                  </a:txBody>
                  <a:tcPr marL="112109" marR="112109" marT="56054" marB="56054" anchor="ctr"/>
                </a:tc>
                <a:tc rowSpan="2">
                  <a:txBody>
                    <a:bodyPr/>
                    <a:lstStyle/>
                    <a:p>
                      <a:pPr algn="ctr">
                        <a:buNone/>
                      </a:pPr>
                      <a:r>
                        <a:rPr lang="en-GB" sz="1500" b="1" u="none" strike="noStrike" dirty="0">
                          <a:effectLst/>
                        </a:rPr>
                        <a:t>&gt; 0.001  </a:t>
                      </a:r>
                      <a:endParaRPr lang="en-GB" sz="1500" b="1" dirty="0"/>
                    </a:p>
                  </a:txBody>
                  <a:tcPr marL="112109" marR="112109" marT="56054" marB="56054" anchor="ctr"/>
                </a:tc>
                <a:extLst>
                  <a:ext uri="{0D108BD9-81ED-4DB2-BD59-A6C34878D82A}">
                    <a16:rowId xmlns:a16="http://schemas.microsoft.com/office/drawing/2014/main" val="2504047929"/>
                  </a:ext>
                </a:extLst>
              </a:tr>
              <a:tr h="362094">
                <a:tc>
                  <a:txBody>
                    <a:bodyPr/>
                    <a:lstStyle/>
                    <a:p>
                      <a:pPr algn="ctr" fontAlgn="ctr">
                        <a:buNone/>
                      </a:pPr>
                      <a:r>
                        <a:rPr lang="en-GB" sz="1500" u="none" strike="noStrike" dirty="0">
                          <a:effectLst/>
                        </a:rPr>
                        <a:t>(Chi-squared) </a:t>
                      </a:r>
                      <a:endParaRPr lang="en-GB" sz="1500" b="0" i="0" u="none" strike="noStrike" dirty="0">
                        <a:solidFill>
                          <a:srgbClr val="000000"/>
                        </a:solidFill>
                        <a:effectLst/>
                        <a:latin typeface="Aptos Narrow" panose="020B0004020202020204" pitchFamily="34" charset="0"/>
                      </a:endParaRPr>
                    </a:p>
                  </a:txBody>
                  <a:tcPr marL="8702" marR="8702" marT="8702" marB="41773" anchor="ct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834430881"/>
                  </a:ext>
                </a:extLst>
              </a:tr>
              <a:tr h="498910">
                <a:tc>
                  <a:txBody>
                    <a:bodyPr/>
                    <a:lstStyle/>
                    <a:p>
                      <a:pPr algn="ctr" fontAlgn="ctr">
                        <a:buNone/>
                      </a:pPr>
                      <a:r>
                        <a:rPr lang="en-GB" sz="1500" u="none" strike="noStrike">
                          <a:effectLst/>
                        </a:rPr>
                        <a:t>LGBTQ+ ~ Disability </a:t>
                      </a:r>
                      <a:endParaRPr lang="en-GB" sz="1500" b="0" i="0" u="none" strike="noStrike">
                        <a:solidFill>
                          <a:srgbClr val="000000"/>
                        </a:solidFill>
                        <a:effectLst/>
                        <a:latin typeface="Aptos Narrow" panose="020B0004020202020204" pitchFamily="34" charset="0"/>
                      </a:endParaRPr>
                    </a:p>
                  </a:txBody>
                  <a:tcPr marL="8702" marR="8702" marT="8702" marB="41773" anchor="ctr"/>
                </a:tc>
                <a:tc rowSpan="2">
                  <a:txBody>
                    <a:bodyPr/>
                    <a:lstStyle/>
                    <a:p>
                      <a:pPr algn="ctr" fontAlgn="ctr">
                        <a:buNone/>
                      </a:pPr>
                      <a:r>
                        <a:rPr lang="en-GB" sz="1500" u="none" strike="noStrike" dirty="0">
                          <a:effectLst/>
                        </a:rPr>
                        <a:t>53</a:t>
                      </a:r>
                      <a:endParaRPr lang="en-GB" sz="1500" b="0" i="0" u="none" strike="noStrike" dirty="0">
                        <a:solidFill>
                          <a:srgbClr val="000000"/>
                        </a:solidFill>
                        <a:effectLst/>
                        <a:latin typeface="Aptos Narrow" panose="020B0004020202020204" pitchFamily="34" charset="0"/>
                      </a:endParaRPr>
                    </a:p>
                  </a:txBody>
                  <a:tcPr marL="112109" marR="112109" marT="56054" marB="56054" anchor="ctr"/>
                </a:tc>
                <a:tc rowSpan="2">
                  <a:txBody>
                    <a:bodyPr/>
                    <a:lstStyle/>
                    <a:p>
                      <a:pPr algn="ctr" fontAlgn="ctr">
                        <a:buNone/>
                      </a:pPr>
                      <a:r>
                        <a:rPr lang="en-GB" sz="1500" u="none" strike="noStrike" dirty="0">
                          <a:effectLst/>
                        </a:rPr>
                        <a:t>1 </a:t>
                      </a:r>
                      <a:endParaRPr lang="en-GB" sz="1500" b="0" i="0" u="none" strike="noStrike" dirty="0">
                        <a:solidFill>
                          <a:srgbClr val="000000"/>
                        </a:solidFill>
                        <a:effectLst/>
                        <a:latin typeface="Aptos Narrow" panose="020B0004020202020204" pitchFamily="34" charset="0"/>
                      </a:endParaRPr>
                    </a:p>
                  </a:txBody>
                  <a:tcPr marL="112109" marR="112109" marT="56054" marB="56054" anchor="ctr"/>
                </a:tc>
                <a:tc rowSpan="2">
                  <a:txBody>
                    <a:bodyPr/>
                    <a:lstStyle/>
                    <a:p>
                      <a:pPr algn="ctr">
                        <a:buNone/>
                      </a:pPr>
                      <a:r>
                        <a:rPr lang="en-GB" sz="1500" b="1" u="none" strike="noStrike" dirty="0">
                          <a:effectLst/>
                        </a:rPr>
                        <a:t>&gt; 0.001  </a:t>
                      </a:r>
                      <a:endParaRPr lang="en-GB" sz="1500" b="1" dirty="0"/>
                    </a:p>
                  </a:txBody>
                  <a:tcPr marL="112109" marR="112109" marT="56054" marB="56054" anchor="ctr"/>
                </a:tc>
                <a:extLst>
                  <a:ext uri="{0D108BD9-81ED-4DB2-BD59-A6C34878D82A}">
                    <a16:rowId xmlns:a16="http://schemas.microsoft.com/office/drawing/2014/main" val="182677324"/>
                  </a:ext>
                </a:extLst>
              </a:tr>
              <a:tr h="362094">
                <a:tc>
                  <a:txBody>
                    <a:bodyPr/>
                    <a:lstStyle/>
                    <a:p>
                      <a:pPr algn="ctr" fontAlgn="ctr">
                        <a:buNone/>
                      </a:pPr>
                      <a:r>
                        <a:rPr lang="en-GB" sz="1500" u="none" strike="noStrike" dirty="0">
                          <a:effectLst/>
                        </a:rPr>
                        <a:t>(Chi-squared) </a:t>
                      </a:r>
                      <a:endParaRPr lang="en-GB" sz="1500" b="0" i="0" u="none" strike="noStrike" dirty="0">
                        <a:solidFill>
                          <a:srgbClr val="000000"/>
                        </a:solidFill>
                        <a:effectLst/>
                        <a:latin typeface="Aptos Narrow" panose="020B0004020202020204" pitchFamily="34" charset="0"/>
                      </a:endParaRPr>
                    </a:p>
                  </a:txBody>
                  <a:tcPr marL="8702" marR="8702" marT="8702" marB="41773" anchor="ct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070023060"/>
                  </a:ext>
                </a:extLst>
              </a:tr>
              <a:tr h="353060">
                <a:tc>
                  <a:txBody>
                    <a:bodyPr/>
                    <a:lstStyle/>
                    <a:p>
                      <a:pPr algn="ctr" fontAlgn="ctr">
                        <a:buNone/>
                      </a:pPr>
                      <a:r>
                        <a:rPr lang="en-GB" sz="1500" u="none" strike="noStrike">
                          <a:effectLst/>
                        </a:rPr>
                        <a:t>LGBTQ+ ~ IMD.Q </a:t>
                      </a:r>
                      <a:endParaRPr lang="en-GB" sz="1500" b="0" i="0" u="none" strike="noStrike">
                        <a:solidFill>
                          <a:srgbClr val="000000"/>
                        </a:solidFill>
                        <a:effectLst/>
                        <a:latin typeface="Aptos Narrow" panose="020B0004020202020204" pitchFamily="34" charset="0"/>
                      </a:endParaRPr>
                    </a:p>
                  </a:txBody>
                  <a:tcPr marL="8702" marR="8702" marT="8702" marB="41773" anchor="ctr"/>
                </a:tc>
                <a:tc rowSpan="2">
                  <a:txBody>
                    <a:bodyPr/>
                    <a:lstStyle/>
                    <a:p>
                      <a:pPr algn="ctr" fontAlgn="ctr">
                        <a:buNone/>
                      </a:pPr>
                      <a:r>
                        <a:rPr lang="en-GB" sz="1500" u="none" strike="noStrike" dirty="0">
                          <a:effectLst/>
                        </a:rPr>
                        <a:t>6.03</a:t>
                      </a:r>
                      <a:endParaRPr lang="en-GB" sz="1500" b="0" i="0" u="none" strike="noStrike" dirty="0">
                        <a:solidFill>
                          <a:srgbClr val="000000"/>
                        </a:solidFill>
                        <a:effectLst/>
                        <a:latin typeface="Aptos Narrow" panose="020B0004020202020204" pitchFamily="34" charset="0"/>
                      </a:endParaRPr>
                    </a:p>
                  </a:txBody>
                  <a:tcPr marL="112109" marR="112109" marT="56054" marB="56054" anchor="ctr"/>
                </a:tc>
                <a:tc rowSpan="2">
                  <a:txBody>
                    <a:bodyPr/>
                    <a:lstStyle/>
                    <a:p>
                      <a:pPr algn="ctr" fontAlgn="ctr">
                        <a:buNone/>
                      </a:pPr>
                      <a:r>
                        <a:rPr lang="en-GB" sz="1500" u="none" strike="noStrike" dirty="0">
                          <a:effectLst/>
                        </a:rPr>
                        <a:t>4 </a:t>
                      </a:r>
                      <a:endParaRPr lang="en-GB" sz="1500" b="0" i="0" u="none" strike="noStrike" dirty="0">
                        <a:solidFill>
                          <a:srgbClr val="000000"/>
                        </a:solidFill>
                        <a:effectLst/>
                        <a:latin typeface="Aptos Narrow" panose="020B0004020202020204" pitchFamily="34" charset="0"/>
                      </a:endParaRPr>
                    </a:p>
                  </a:txBody>
                  <a:tcPr marL="112109" marR="112109" marT="56054" marB="56054" anchor="ctr"/>
                </a:tc>
                <a:tc rowSpan="2">
                  <a:txBody>
                    <a:bodyPr/>
                    <a:lstStyle/>
                    <a:p>
                      <a:pPr algn="ctr">
                        <a:buNone/>
                      </a:pPr>
                      <a:r>
                        <a:rPr lang="en-GB" sz="1500" u="none" strike="noStrike" dirty="0">
                          <a:effectLst/>
                        </a:rPr>
                        <a:t>0.196  </a:t>
                      </a:r>
                      <a:endParaRPr lang="en-GB" sz="1500" dirty="0"/>
                    </a:p>
                  </a:txBody>
                  <a:tcPr marL="112109" marR="112109" marT="56054" marB="56054" anchor="ctr"/>
                </a:tc>
                <a:extLst>
                  <a:ext uri="{0D108BD9-81ED-4DB2-BD59-A6C34878D82A}">
                    <a16:rowId xmlns:a16="http://schemas.microsoft.com/office/drawing/2014/main" val="1736409397"/>
                  </a:ext>
                </a:extLst>
              </a:tr>
              <a:tr h="362094">
                <a:tc>
                  <a:txBody>
                    <a:bodyPr/>
                    <a:lstStyle/>
                    <a:p>
                      <a:pPr algn="ctr" fontAlgn="ctr">
                        <a:buNone/>
                      </a:pPr>
                      <a:r>
                        <a:rPr lang="en-GB" sz="1500" u="none" strike="noStrike" dirty="0">
                          <a:effectLst/>
                        </a:rPr>
                        <a:t>(Chi-squared) </a:t>
                      </a:r>
                      <a:endParaRPr lang="en-GB" sz="1500" b="0" i="0" u="none" strike="noStrike" dirty="0">
                        <a:solidFill>
                          <a:srgbClr val="000000"/>
                        </a:solidFill>
                        <a:effectLst/>
                        <a:latin typeface="Aptos Narrow" panose="020B0004020202020204" pitchFamily="34" charset="0"/>
                      </a:endParaRPr>
                    </a:p>
                  </a:txBody>
                  <a:tcPr marL="8702" marR="8702" marT="8702" marB="41773" anchor="ct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41912685"/>
                  </a:ext>
                </a:extLst>
              </a:tr>
              <a:tr h="498910">
                <a:tc>
                  <a:txBody>
                    <a:bodyPr/>
                    <a:lstStyle/>
                    <a:p>
                      <a:pPr algn="ctr" fontAlgn="ctr">
                        <a:buNone/>
                      </a:pPr>
                      <a:r>
                        <a:rPr lang="en-GB" sz="1500" u="none" strike="noStrike" dirty="0">
                          <a:effectLst/>
                        </a:rPr>
                        <a:t>LGBTQ+ ~ Ethnicity </a:t>
                      </a:r>
                      <a:endParaRPr lang="en-GB" sz="1500" b="0" i="0" u="none" strike="noStrike" dirty="0">
                        <a:solidFill>
                          <a:srgbClr val="000000"/>
                        </a:solidFill>
                        <a:effectLst/>
                        <a:latin typeface="Aptos Narrow" panose="020B0004020202020204" pitchFamily="34" charset="0"/>
                      </a:endParaRPr>
                    </a:p>
                  </a:txBody>
                  <a:tcPr marL="8702" marR="8702" marT="8702" marB="41773" anchor="ctr"/>
                </a:tc>
                <a:tc rowSpan="2">
                  <a:txBody>
                    <a:bodyPr/>
                    <a:lstStyle/>
                    <a:p>
                      <a:pPr algn="ctr" fontAlgn="ctr">
                        <a:buNone/>
                      </a:pPr>
                      <a:r>
                        <a:rPr lang="en-GB" sz="1500" u="none" strike="noStrike" dirty="0">
                          <a:effectLst/>
                        </a:rPr>
                        <a:t>- </a:t>
                      </a:r>
                      <a:endParaRPr lang="en-GB" sz="1500" b="0" i="0" u="none" strike="noStrike" dirty="0">
                        <a:solidFill>
                          <a:srgbClr val="000000"/>
                        </a:solidFill>
                        <a:effectLst/>
                        <a:latin typeface="Aptos Narrow" panose="020B0004020202020204" pitchFamily="34" charset="0"/>
                      </a:endParaRPr>
                    </a:p>
                  </a:txBody>
                  <a:tcPr marL="112109" marR="112109" marT="56054" marB="56054" anchor="ctr"/>
                </a:tc>
                <a:tc rowSpan="2">
                  <a:txBody>
                    <a:bodyPr/>
                    <a:lstStyle/>
                    <a:p>
                      <a:pPr algn="ctr" fontAlgn="ctr">
                        <a:buNone/>
                      </a:pPr>
                      <a:r>
                        <a:rPr lang="en-GB" sz="1500" u="none" strike="noStrike" dirty="0">
                          <a:effectLst/>
                        </a:rPr>
                        <a:t>- </a:t>
                      </a:r>
                      <a:endParaRPr lang="en-GB" sz="1500" b="0" i="0" u="none" strike="noStrike" dirty="0">
                        <a:solidFill>
                          <a:srgbClr val="000000"/>
                        </a:solidFill>
                        <a:effectLst/>
                        <a:latin typeface="Aptos Narrow" panose="020B0004020202020204" pitchFamily="34" charset="0"/>
                      </a:endParaRPr>
                    </a:p>
                  </a:txBody>
                  <a:tcPr marL="112109" marR="112109" marT="56054" marB="56054" anchor="ctr"/>
                </a:tc>
                <a:tc rowSpan="2">
                  <a:txBody>
                    <a:bodyPr/>
                    <a:lstStyle/>
                    <a:p>
                      <a:pPr algn="ctr">
                        <a:buNone/>
                      </a:pPr>
                      <a:r>
                        <a:rPr lang="en-GB" sz="1500" u="none" strike="noStrike" dirty="0">
                          <a:effectLst/>
                        </a:rPr>
                        <a:t>0.439  </a:t>
                      </a:r>
                      <a:endParaRPr lang="en-GB" sz="1500" dirty="0"/>
                    </a:p>
                  </a:txBody>
                  <a:tcPr marL="112109" marR="112109" marT="56054" marB="56054" anchor="ctr"/>
                </a:tc>
                <a:extLst>
                  <a:ext uri="{0D108BD9-81ED-4DB2-BD59-A6C34878D82A}">
                    <a16:rowId xmlns:a16="http://schemas.microsoft.com/office/drawing/2014/main" val="180223194"/>
                  </a:ext>
                </a:extLst>
              </a:tr>
              <a:tr h="498910">
                <a:tc>
                  <a:txBody>
                    <a:bodyPr/>
                    <a:lstStyle/>
                    <a:p>
                      <a:pPr algn="ctr" fontAlgn="ctr">
                        <a:buNone/>
                      </a:pPr>
                      <a:r>
                        <a:rPr lang="en-GB" sz="1500" u="none" strike="noStrike" dirty="0">
                          <a:effectLst/>
                        </a:rPr>
                        <a:t>(Fisher's Exact Test) </a:t>
                      </a:r>
                      <a:endParaRPr lang="en-GB" sz="1500" b="0" i="0" u="none" strike="noStrike" dirty="0">
                        <a:solidFill>
                          <a:srgbClr val="000000"/>
                        </a:solidFill>
                        <a:effectLst/>
                        <a:latin typeface="Aptos Narrow" panose="020B0004020202020204" pitchFamily="34" charset="0"/>
                      </a:endParaRPr>
                    </a:p>
                  </a:txBody>
                  <a:tcPr marL="8702" marR="8702" marT="8702" marB="41773" anchor="ct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28936455"/>
                  </a:ext>
                </a:extLst>
              </a:tr>
            </a:tbl>
          </a:graphicData>
        </a:graphic>
      </p:graphicFrame>
      <p:sp>
        <p:nvSpPr>
          <p:cNvPr id="3" name="TextBox 2">
            <a:extLst>
              <a:ext uri="{FF2B5EF4-FFF2-40B4-BE49-F238E27FC236}">
                <a16:creationId xmlns:a16="http://schemas.microsoft.com/office/drawing/2014/main" id="{E2FE903D-0486-C799-FB66-1984B16B2D89}"/>
              </a:ext>
            </a:extLst>
          </p:cNvPr>
          <p:cNvSpPr txBox="1"/>
          <p:nvPr/>
        </p:nvSpPr>
        <p:spPr>
          <a:xfrm>
            <a:off x="607273" y="1450570"/>
            <a:ext cx="10763396" cy="605294"/>
          </a:xfrm>
          <a:prstGeom prst="rect">
            <a:avLst/>
          </a:prstGeom>
          <a:noFill/>
        </p:spPr>
        <p:txBody>
          <a:bodyPr wrap="square">
            <a:spAutoFit/>
          </a:bodyPr>
          <a:lstStyle/>
          <a:p>
            <a:pPr algn="ctr" rtl="0" fontAlgn="base">
              <a:lnSpc>
                <a:spcPts val="2025"/>
              </a:lnSpc>
              <a:spcAft>
                <a:spcPts val="1200"/>
              </a:spcAft>
              <a:buNone/>
            </a:pPr>
            <a:r>
              <a:rPr lang="en-GB" sz="1700" b="1" i="0" dirty="0">
                <a:effectLst/>
              </a:rPr>
              <a:t>Results for Chi-squared and Fisher’s exact tests for associations between the LGBTQ+ group and other characteristics. </a:t>
            </a:r>
          </a:p>
        </p:txBody>
      </p:sp>
    </p:spTree>
    <p:extLst>
      <p:ext uri="{BB962C8B-B14F-4D97-AF65-F5344CB8AC3E}">
        <p14:creationId xmlns:p14="http://schemas.microsoft.com/office/powerpoint/2010/main" val="2926188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748C8-E6A3-9D1F-21B4-4359F591531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1D0E4D1-50DF-6FBD-221F-72D197482BAA}"/>
              </a:ext>
            </a:extLst>
          </p:cNvPr>
          <p:cNvSpPr>
            <a:spLocks noGrp="1"/>
          </p:cNvSpPr>
          <p:nvPr>
            <p:ph type="title"/>
          </p:nvPr>
        </p:nvSpPr>
        <p:spPr>
          <a:xfrm>
            <a:off x="841248" y="365760"/>
            <a:ext cx="10515600" cy="1325880"/>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GB" noProof="0" dirty="0"/>
              <a:t>Why are LGBTQ+ students more likely to be disabled?</a:t>
            </a:r>
          </a:p>
        </p:txBody>
      </p:sp>
      <p:sp>
        <p:nvSpPr>
          <p:cNvPr id="2" name="TextBox 1">
            <a:extLst>
              <a:ext uri="{FF2B5EF4-FFF2-40B4-BE49-F238E27FC236}">
                <a16:creationId xmlns:a16="http://schemas.microsoft.com/office/drawing/2014/main" id="{4800D754-E68E-CA80-C4C2-81EC173F6040}"/>
              </a:ext>
            </a:extLst>
          </p:cNvPr>
          <p:cNvSpPr txBox="1"/>
          <p:nvPr/>
        </p:nvSpPr>
        <p:spPr>
          <a:xfrm>
            <a:off x="841248" y="1882140"/>
            <a:ext cx="5067300" cy="4352544"/>
          </a:xfrm>
          <a:prstGeom prst="rect">
            <a:avLst/>
          </a:prstGeom>
        </p:spPr>
        <p:txBody>
          <a:bodyPr rtlCol="0" anchor="t">
            <a:normAutofit/>
          </a:bodyPr>
          <a:lstStyle/>
          <a:p>
            <a:pPr marL="285750" lvl="0" indent="-285750">
              <a:spcAft>
                <a:spcPts val="600"/>
              </a:spcAft>
              <a:buFont typeface="Arial" panose="020B0604020202020204" pitchFamily="34" charset="0"/>
              <a:buChar char="•"/>
            </a:pPr>
            <a:r>
              <a:rPr lang="en-US" kern="1200" dirty="0">
                <a:solidFill>
                  <a:schemeClr val="bg1"/>
                </a:solidFill>
              </a:rPr>
              <a:t>Chronic stress (Juster, Vencill and Johnson, 2017). </a:t>
            </a:r>
          </a:p>
          <a:p>
            <a:pPr marL="285750" lvl="0" indent="-285750">
              <a:spcAft>
                <a:spcPts val="600"/>
              </a:spcAft>
              <a:buFont typeface="Arial" panose="020B0604020202020204" pitchFamily="34" charset="0"/>
              <a:buChar char="•"/>
            </a:pPr>
            <a:r>
              <a:rPr lang="en-US" kern="1200" dirty="0">
                <a:solidFill>
                  <a:schemeClr val="bg1"/>
                </a:solidFill>
              </a:rPr>
              <a:t>More restricted access to healthcare (esp. trans/NB) (Whitehead, 2017) </a:t>
            </a:r>
          </a:p>
          <a:p>
            <a:pPr marL="285750" lvl="0" indent="-285750">
              <a:spcAft>
                <a:spcPts val="600"/>
              </a:spcAft>
              <a:buFont typeface="Arial" panose="020B0604020202020204" pitchFamily="34" charset="0"/>
              <a:buChar char="•"/>
            </a:pPr>
            <a:r>
              <a:rPr lang="en-US" kern="1200" dirty="0">
                <a:solidFill>
                  <a:schemeClr val="bg1"/>
                </a:solidFill>
              </a:rPr>
              <a:t>The community can be more accepting (</a:t>
            </a:r>
            <a:r>
              <a:rPr lang="en-US" kern="1200" dirty="0" err="1">
                <a:solidFill>
                  <a:schemeClr val="bg1"/>
                </a:solidFill>
              </a:rPr>
              <a:t>Kempapidis</a:t>
            </a:r>
            <a:r>
              <a:rPr lang="en-US" kern="1200" dirty="0">
                <a:solidFill>
                  <a:schemeClr val="bg1"/>
                </a:solidFill>
              </a:rPr>
              <a:t> et al., 2023), leading to a culture of openness, possibly increasing the rate of disclosure. </a:t>
            </a:r>
          </a:p>
          <a:p>
            <a:pPr marL="285750" lvl="0" indent="-285750">
              <a:spcAft>
                <a:spcPts val="600"/>
              </a:spcAft>
              <a:buFont typeface="Arial" panose="020B0604020202020204" pitchFamily="34" charset="0"/>
              <a:buChar char="•"/>
            </a:pPr>
            <a:r>
              <a:rPr lang="en-US" kern="1200" dirty="0">
                <a:solidFill>
                  <a:schemeClr val="bg1"/>
                </a:solidFill>
              </a:rPr>
              <a:t>Mental health conditions and the psychological burden faced by students navigating intersecting or less socially </a:t>
            </a:r>
            <a:r>
              <a:rPr lang="en-US" kern="1200" dirty="0" err="1">
                <a:solidFill>
                  <a:schemeClr val="bg1"/>
                </a:solidFill>
              </a:rPr>
              <a:t>recognised</a:t>
            </a:r>
            <a:r>
              <a:rPr lang="en-US" kern="1200" dirty="0">
                <a:solidFill>
                  <a:schemeClr val="bg1"/>
                </a:solidFill>
              </a:rPr>
              <a:t> identities (Su et al., 2016; Scandurra et al., 2019)</a:t>
            </a:r>
          </a:p>
        </p:txBody>
      </p:sp>
      <p:pic>
        <p:nvPicPr>
          <p:cNvPr id="4" name="Picture 3" descr="A colorful stripes on a grey surface&#10;&#10;AI-generated content may be incorrect.">
            <a:extLst>
              <a:ext uri="{FF2B5EF4-FFF2-40B4-BE49-F238E27FC236}">
                <a16:creationId xmlns:a16="http://schemas.microsoft.com/office/drawing/2014/main" id="{46353763-9FC8-37D7-E4B1-0067D4E86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548" y="2158174"/>
            <a:ext cx="5067300" cy="3800475"/>
          </a:xfrm>
          <a:prstGeom prst="rect">
            <a:avLst/>
          </a:prstGeom>
          <a:noFill/>
        </p:spPr>
      </p:pic>
      <p:sp>
        <p:nvSpPr>
          <p:cNvPr id="3" name="TextBox 2">
            <a:extLst>
              <a:ext uri="{FF2B5EF4-FFF2-40B4-BE49-F238E27FC236}">
                <a16:creationId xmlns:a16="http://schemas.microsoft.com/office/drawing/2014/main" id="{60912623-29B5-CC03-32FD-EDE6035762A4}"/>
              </a:ext>
            </a:extLst>
          </p:cNvPr>
          <p:cNvSpPr txBox="1"/>
          <p:nvPr/>
        </p:nvSpPr>
        <p:spPr>
          <a:xfrm>
            <a:off x="6610893" y="6080795"/>
            <a:ext cx="4424609" cy="307777"/>
          </a:xfrm>
          <a:prstGeom prst="rect">
            <a:avLst/>
          </a:prstGeom>
          <a:noFill/>
        </p:spPr>
        <p:txBody>
          <a:bodyPr wrap="none" rtlCol="0">
            <a:spAutoFit/>
          </a:bodyPr>
          <a:lstStyle/>
          <a:p>
            <a:r>
              <a:rPr lang="en-US" sz="1400" dirty="0">
                <a:solidFill>
                  <a:schemeClr val="bg1"/>
                </a:solidFill>
              </a:rPr>
              <a:t>Image: Disability pride flag by Ann Magill (CC0)</a:t>
            </a:r>
            <a:endParaRPr lang="en-GB" sz="1400" dirty="0">
              <a:solidFill>
                <a:schemeClr val="bg1"/>
              </a:solidFill>
            </a:endParaRPr>
          </a:p>
        </p:txBody>
      </p:sp>
    </p:spTree>
    <p:extLst>
      <p:ext uri="{BB962C8B-B14F-4D97-AF65-F5344CB8AC3E}">
        <p14:creationId xmlns:p14="http://schemas.microsoft.com/office/powerpoint/2010/main" val="2672046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B67F-1E8F-1707-B162-2604C8E3B686}"/>
              </a:ext>
            </a:extLst>
          </p:cNvPr>
          <p:cNvSpPr>
            <a:spLocks noGrp="1"/>
          </p:cNvSpPr>
          <p:nvPr>
            <p:ph type="title"/>
          </p:nvPr>
        </p:nvSpPr>
        <p:spPr>
          <a:xfrm>
            <a:off x="841248" y="365760"/>
            <a:ext cx="10515600" cy="1325880"/>
          </a:xfrm>
        </p:spPr>
        <p:txBody>
          <a:bodyPr anchor="ctr">
            <a:normAutofit/>
          </a:bodyPr>
          <a:lstStyle/>
          <a:p>
            <a:r>
              <a:rPr lang="en-GB" dirty="0"/>
              <a:t>Reflection</a:t>
            </a:r>
          </a:p>
        </p:txBody>
      </p:sp>
      <p:sp>
        <p:nvSpPr>
          <p:cNvPr id="3" name="TextBox 2">
            <a:extLst>
              <a:ext uri="{FF2B5EF4-FFF2-40B4-BE49-F238E27FC236}">
                <a16:creationId xmlns:a16="http://schemas.microsoft.com/office/drawing/2014/main" id="{B4E762BC-A803-7534-2CE6-17BB7ECD972B}"/>
              </a:ext>
            </a:extLst>
          </p:cNvPr>
          <p:cNvSpPr txBox="1"/>
          <p:nvPr/>
        </p:nvSpPr>
        <p:spPr>
          <a:xfrm>
            <a:off x="841248" y="1882140"/>
            <a:ext cx="5067300" cy="4352544"/>
          </a:xfrm>
          <a:prstGeom prst="rect">
            <a:avLst/>
          </a:prstGeom>
        </p:spPr>
        <p:txBody>
          <a:bodyPr rtlCol="0" anchor="t">
            <a:normAutofit/>
          </a:bodyPr>
          <a:lstStyle/>
          <a:p>
            <a:pPr lvl="0">
              <a:spcAft>
                <a:spcPts val="600"/>
              </a:spcAft>
            </a:pPr>
            <a:r>
              <a:rPr lang="en-US" sz="2000" kern="1200" dirty="0">
                <a:solidFill>
                  <a:schemeClr val="bg1"/>
                </a:solidFill>
              </a:rPr>
              <a:t>Think about your own teaching practices…</a:t>
            </a:r>
          </a:p>
          <a:p>
            <a:pPr lvl="1" indent="-285750">
              <a:spcAft>
                <a:spcPts val="600"/>
              </a:spcAft>
              <a:buFont typeface="Arial" panose="020B0604020202020204" pitchFamily="34" charset="0"/>
              <a:buChar char="•"/>
            </a:pPr>
            <a:r>
              <a:rPr lang="en-US" sz="2000" kern="1200" dirty="0">
                <a:solidFill>
                  <a:schemeClr val="bg1"/>
                </a:solidFill>
              </a:rPr>
              <a:t>Do you consider sexuality and identity? </a:t>
            </a:r>
          </a:p>
          <a:p>
            <a:pPr lvl="1" indent="-285750">
              <a:spcAft>
                <a:spcPts val="600"/>
              </a:spcAft>
              <a:buFont typeface="Arial" panose="020B0604020202020204" pitchFamily="34" charset="0"/>
              <a:buChar char="•"/>
            </a:pPr>
            <a:r>
              <a:rPr lang="en-US" sz="2000" kern="1200" dirty="0">
                <a:solidFill>
                  <a:schemeClr val="bg1"/>
                </a:solidFill>
              </a:rPr>
              <a:t>Whether you do or do not, how might these results affect your future teaching practices? </a:t>
            </a:r>
          </a:p>
          <a:p>
            <a:pPr lvl="1" indent="-285750">
              <a:spcAft>
                <a:spcPts val="600"/>
              </a:spcAft>
              <a:buFont typeface="Arial" panose="020B0604020202020204" pitchFamily="34" charset="0"/>
              <a:buChar char="•"/>
            </a:pPr>
            <a:r>
              <a:rPr lang="en-US" sz="2000" kern="1200" dirty="0">
                <a:solidFill>
                  <a:schemeClr val="bg1"/>
                </a:solidFill>
              </a:rPr>
              <a:t>Can you think of three changes </a:t>
            </a:r>
            <a:r>
              <a:rPr lang="en-US" sz="2000" b="1" kern="1200" dirty="0">
                <a:solidFill>
                  <a:schemeClr val="bg1"/>
                </a:solidFill>
              </a:rPr>
              <a:t>you</a:t>
            </a:r>
            <a:r>
              <a:rPr lang="en-US" sz="2000" kern="1200" dirty="0">
                <a:solidFill>
                  <a:schemeClr val="bg1"/>
                </a:solidFill>
              </a:rPr>
              <a:t> could make to help bridge this gap?</a:t>
            </a:r>
          </a:p>
        </p:txBody>
      </p:sp>
      <p:pic>
        <p:nvPicPr>
          <p:cNvPr id="5" name="Picture 4">
            <a:extLst>
              <a:ext uri="{FF2B5EF4-FFF2-40B4-BE49-F238E27FC236}">
                <a16:creationId xmlns:a16="http://schemas.microsoft.com/office/drawing/2014/main" id="{E891747F-A465-A86A-14E4-D6909F5C1AAA}"/>
              </a:ext>
            </a:extLst>
          </p:cNvPr>
          <p:cNvPicPr>
            <a:picLocks noChangeAspect="1"/>
          </p:cNvPicPr>
          <p:nvPr/>
        </p:nvPicPr>
        <p:blipFill>
          <a:blip r:embed="rId3">
            <a:extLst>
              <a:ext uri="{28A0092B-C50C-407E-A947-70E740481C1C}">
                <a14:useLocalDpi xmlns:a14="http://schemas.microsoft.com/office/drawing/2010/main" val="0"/>
              </a:ext>
            </a:extLst>
          </a:blip>
          <a:srcRect l="15756" r="18758" b="2"/>
          <a:stretch>
            <a:fillRect/>
          </a:stretch>
        </p:blipFill>
        <p:spPr>
          <a:xfrm>
            <a:off x="6289548" y="1882140"/>
            <a:ext cx="5067300" cy="4352544"/>
          </a:xfrm>
          <a:prstGeom prst="rect">
            <a:avLst/>
          </a:prstGeom>
          <a:noFill/>
        </p:spPr>
      </p:pic>
    </p:spTree>
    <p:extLst>
      <p:ext uri="{BB962C8B-B14F-4D97-AF65-F5344CB8AC3E}">
        <p14:creationId xmlns:p14="http://schemas.microsoft.com/office/powerpoint/2010/main" val="4262633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D5BC3-D919-62D5-A6D6-3F3BF7ED108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0F36060-8AD1-64DC-759A-A5B16FBB625A}"/>
              </a:ext>
            </a:extLst>
          </p:cNvPr>
          <p:cNvSpPr>
            <a:spLocks noGrp="1"/>
          </p:cNvSpPr>
          <p:nvPr>
            <p:ph type="title"/>
          </p:nvPr>
        </p:nvSpPr>
        <p:spPr>
          <a:xfrm>
            <a:off x="841248" y="365760"/>
            <a:ext cx="10515600" cy="1325880"/>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GB" noProof="0" dirty="0"/>
              <a:t>Under reporting of LGBTQ+ identities</a:t>
            </a:r>
          </a:p>
        </p:txBody>
      </p:sp>
      <p:sp>
        <p:nvSpPr>
          <p:cNvPr id="2" name="TextBox 1">
            <a:extLst>
              <a:ext uri="{FF2B5EF4-FFF2-40B4-BE49-F238E27FC236}">
                <a16:creationId xmlns:a16="http://schemas.microsoft.com/office/drawing/2014/main" id="{99B2DD07-9A87-1AC5-6FFD-3406F6D0C4A6}"/>
              </a:ext>
            </a:extLst>
          </p:cNvPr>
          <p:cNvSpPr txBox="1"/>
          <p:nvPr/>
        </p:nvSpPr>
        <p:spPr>
          <a:xfrm>
            <a:off x="841248" y="1882140"/>
            <a:ext cx="5067300" cy="4352544"/>
          </a:xfrm>
          <a:prstGeom prst="rect">
            <a:avLst/>
          </a:prstGeom>
        </p:spPr>
        <p:txBody>
          <a:bodyPr rtlCol="0" anchor="t">
            <a:normAutofit/>
          </a:bodyPr>
          <a:lstStyle/>
          <a:p>
            <a:pPr marL="285750" indent="-285750">
              <a:spcAft>
                <a:spcPts val="600"/>
              </a:spcAft>
              <a:buFont typeface="Arial" panose="020B0604020202020204" pitchFamily="34" charset="0"/>
              <a:buChar char="•"/>
            </a:pPr>
            <a:r>
              <a:rPr lang="en-US" sz="1600" dirty="0">
                <a:solidFill>
                  <a:schemeClr val="bg1"/>
                </a:solidFill>
              </a:rPr>
              <a:t>S</a:t>
            </a:r>
            <a:r>
              <a:rPr lang="en-US" sz="1600" kern="1200" dirty="0">
                <a:solidFill>
                  <a:schemeClr val="bg1"/>
                </a:solidFill>
              </a:rPr>
              <a:t>ignificant underreporting of LGBTQ+ identities in student data; a major challenge </a:t>
            </a:r>
          </a:p>
          <a:p>
            <a:pPr>
              <a:spcAft>
                <a:spcPts val="600"/>
              </a:spcAft>
            </a:pPr>
            <a:endParaRPr lang="en-US" sz="1600" kern="1200" dirty="0">
              <a:solidFill>
                <a:schemeClr val="bg1"/>
              </a:solidFill>
            </a:endParaRPr>
          </a:p>
          <a:p>
            <a:pPr marL="285750" indent="-285750">
              <a:spcAft>
                <a:spcPts val="600"/>
              </a:spcAft>
              <a:buFont typeface="Arial" panose="020B0604020202020204" pitchFamily="34" charset="0"/>
              <a:buChar char="•"/>
            </a:pPr>
            <a:r>
              <a:rPr lang="en-GB" sz="1600" dirty="0">
                <a:solidFill>
                  <a:schemeClr val="bg1"/>
                </a:solidFill>
              </a:rPr>
              <a:t>Only 318 students identified as either bisexual, gay man, or gay woman </a:t>
            </a:r>
          </a:p>
          <a:p>
            <a:pPr marL="285750" indent="-285750">
              <a:spcAft>
                <a:spcPts val="600"/>
              </a:spcAft>
              <a:buFont typeface="Arial" panose="020B0604020202020204" pitchFamily="34" charset="0"/>
              <a:buChar char="•"/>
            </a:pPr>
            <a:endParaRPr lang="en-GB" sz="1600" dirty="0">
              <a:solidFill>
                <a:schemeClr val="bg1"/>
              </a:solidFill>
            </a:endParaRPr>
          </a:p>
          <a:p>
            <a:pPr marL="285750" lvl="0" indent="-285750">
              <a:buFont typeface="Arial" panose="020B0604020202020204" pitchFamily="34" charset="0"/>
              <a:buChar char="•"/>
            </a:pPr>
            <a:r>
              <a:rPr lang="en-GB" sz="1600" dirty="0">
                <a:solidFill>
                  <a:schemeClr val="bg1"/>
                </a:solidFill>
              </a:rPr>
              <a:t>Approximately 465 students identify as LGB, with another 86 students falling into other non-heterosexual identities</a:t>
            </a:r>
          </a:p>
          <a:p>
            <a:pPr marL="285750" lvl="0" indent="-285750">
              <a:buFont typeface="Arial" panose="020B0604020202020204" pitchFamily="34" charset="0"/>
              <a:buChar char="•"/>
            </a:pPr>
            <a:endParaRPr lang="en-GB" sz="1600" dirty="0">
              <a:solidFill>
                <a:schemeClr val="bg1"/>
              </a:solidFill>
            </a:endParaRPr>
          </a:p>
          <a:p>
            <a:pPr marL="285750" lvl="0" indent="-285750">
              <a:buFont typeface="Arial" panose="020B0604020202020204" pitchFamily="34" charset="0"/>
              <a:buChar char="•"/>
            </a:pPr>
            <a:r>
              <a:rPr lang="en-GB" sz="1600" dirty="0">
                <a:solidFill>
                  <a:schemeClr val="bg1"/>
                </a:solidFill>
              </a:rPr>
              <a:t>Potential distrust (​Macbrayne </a:t>
            </a:r>
            <a:r>
              <a:rPr lang="en-GB" sz="1600" i="1" dirty="0">
                <a:solidFill>
                  <a:schemeClr val="bg1"/>
                </a:solidFill>
              </a:rPr>
              <a:t>et al.</a:t>
            </a:r>
            <a:r>
              <a:rPr lang="en-GB" sz="1600" dirty="0">
                <a:solidFill>
                  <a:schemeClr val="bg1"/>
                </a:solidFill>
              </a:rPr>
              <a:t> 2025)​</a:t>
            </a:r>
          </a:p>
          <a:p>
            <a:pPr indent="-285750">
              <a:spcAft>
                <a:spcPts val="600"/>
              </a:spcAft>
              <a:buFontTx/>
              <a:buChar char="-"/>
            </a:pPr>
            <a:endParaRPr lang="en-US" sz="1600" kern="1200" dirty="0">
              <a:solidFill>
                <a:schemeClr val="bg1"/>
              </a:solidFill>
            </a:endParaRPr>
          </a:p>
          <a:p>
            <a:pPr>
              <a:spcAft>
                <a:spcPts val="600"/>
              </a:spcAft>
            </a:pPr>
            <a:endParaRPr lang="en-US" sz="1600" kern="1200" dirty="0">
              <a:solidFill>
                <a:schemeClr val="bg1"/>
              </a:solidFill>
            </a:endParaRPr>
          </a:p>
        </p:txBody>
      </p:sp>
      <p:pic>
        <p:nvPicPr>
          <p:cNvPr id="4" name="Picture 3" descr="Cutout symbol of transgender">
            <a:extLst>
              <a:ext uri="{FF2B5EF4-FFF2-40B4-BE49-F238E27FC236}">
                <a16:creationId xmlns:a16="http://schemas.microsoft.com/office/drawing/2014/main" id="{A55B663A-0444-8416-930F-B55A3E463F08}"/>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89548" y="1882140"/>
            <a:ext cx="5067300" cy="4352544"/>
          </a:xfrm>
          <a:prstGeom prst="rect">
            <a:avLst/>
          </a:prstGeom>
          <a:noFill/>
        </p:spPr>
      </p:pic>
    </p:spTree>
    <p:extLst>
      <p:ext uri="{BB962C8B-B14F-4D97-AF65-F5344CB8AC3E}">
        <p14:creationId xmlns:p14="http://schemas.microsoft.com/office/powerpoint/2010/main" val="3218952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ED8BD-5271-B34A-05D1-CC456E7999E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E2CD388-EA1F-CA46-6E76-EBE05BCCCF36}"/>
              </a:ext>
            </a:extLst>
          </p:cNvPr>
          <p:cNvSpPr>
            <a:spLocks noGrp="1"/>
          </p:cNvSpPr>
          <p:nvPr>
            <p:ph type="title"/>
          </p:nvPr>
        </p:nvSpPr>
        <p:spPr>
          <a:xfrm>
            <a:off x="841248" y="365760"/>
            <a:ext cx="10515600" cy="1325880"/>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GB" noProof="0" dirty="0"/>
              <a:t>Not enough choices</a:t>
            </a:r>
          </a:p>
        </p:txBody>
      </p:sp>
      <p:sp>
        <p:nvSpPr>
          <p:cNvPr id="3" name="TextBox 2">
            <a:extLst>
              <a:ext uri="{FF2B5EF4-FFF2-40B4-BE49-F238E27FC236}">
                <a16:creationId xmlns:a16="http://schemas.microsoft.com/office/drawing/2014/main" id="{B280C6CA-2AB2-B84C-D179-ED6BC6CD53C1}"/>
              </a:ext>
            </a:extLst>
          </p:cNvPr>
          <p:cNvSpPr txBox="1"/>
          <p:nvPr/>
        </p:nvSpPr>
        <p:spPr>
          <a:xfrm>
            <a:off x="841248" y="1882140"/>
            <a:ext cx="5067300" cy="4352544"/>
          </a:xfrm>
          <a:prstGeom prst="rect">
            <a:avLst/>
          </a:prstGeom>
        </p:spPr>
        <p:txBody>
          <a:bodyPr rtlCol="0" anchor="t">
            <a:normAutofit/>
          </a:bodyPr>
          <a:lstStyle/>
          <a:p>
            <a:pPr marL="285750" indent="-285750">
              <a:buFont typeface="Arial" panose="020B0604020202020204" pitchFamily="34" charset="0"/>
              <a:buChar char="•"/>
            </a:pPr>
            <a:r>
              <a:rPr lang="en-GB" sz="1600" dirty="0">
                <a:solidFill>
                  <a:schemeClr val="bg1"/>
                </a:solidFill>
              </a:rPr>
              <a:t>The OU/HESA offers a poor range of options. “Gay man”, “Gay woman” and “Bisexual” do not reflect modern expression of sexuality or gender identity. </a:t>
            </a:r>
          </a:p>
          <a:p>
            <a:pPr marL="285750" indent="-285750">
              <a:buFont typeface="Arial" panose="020B0604020202020204" pitchFamily="34" charset="0"/>
              <a:buChar char="•"/>
            </a:pPr>
            <a:endParaRPr lang="en-GB" sz="1600" dirty="0">
              <a:solidFill>
                <a:schemeClr val="bg1"/>
              </a:solidFill>
            </a:endParaRPr>
          </a:p>
          <a:p>
            <a:pPr marL="285750" indent="-285750">
              <a:buFont typeface="Arial" panose="020B0604020202020204" pitchFamily="34" charset="0"/>
              <a:buChar char="•"/>
            </a:pPr>
            <a:r>
              <a:rPr lang="en-GB" sz="1600" dirty="0">
                <a:solidFill>
                  <a:schemeClr val="bg1"/>
                </a:solidFill>
              </a:rPr>
              <a:t>Many sexualities and genders are not represented, and there is no indicator of transitioning. </a:t>
            </a:r>
          </a:p>
          <a:p>
            <a:pPr marL="285750" indent="-285750">
              <a:buFont typeface="Arial" panose="020B0604020202020204" pitchFamily="34" charset="0"/>
              <a:buChar char="•"/>
            </a:pPr>
            <a:endParaRPr lang="en-GB" sz="1600" dirty="0">
              <a:solidFill>
                <a:schemeClr val="bg1"/>
              </a:solidFill>
            </a:endParaRPr>
          </a:p>
          <a:p>
            <a:pPr marL="285750" indent="-285750">
              <a:buFont typeface="Arial" panose="020B0604020202020204" pitchFamily="34" charset="0"/>
              <a:buChar char="•"/>
            </a:pPr>
            <a:r>
              <a:rPr lang="en-GB" sz="1600" dirty="0">
                <a:solidFill>
                  <a:schemeClr val="bg1"/>
                </a:solidFill>
              </a:rPr>
              <a:t>Only 3 trans students were identified within the data.</a:t>
            </a:r>
          </a:p>
          <a:p>
            <a:pPr marL="285750" indent="-285750">
              <a:buFont typeface="Arial" panose="020B0604020202020204" pitchFamily="34" charset="0"/>
              <a:buChar char="•"/>
            </a:pPr>
            <a:endParaRPr lang="en-GB" sz="1600" dirty="0">
              <a:solidFill>
                <a:schemeClr val="bg1"/>
              </a:solidFill>
            </a:endParaRPr>
          </a:p>
          <a:p>
            <a:pPr marL="285750" indent="-285750">
              <a:buFont typeface="Arial" panose="020B0604020202020204" pitchFamily="34" charset="0"/>
              <a:buChar char="•"/>
            </a:pPr>
            <a:r>
              <a:rPr lang="en-GB" sz="1600" dirty="0">
                <a:solidFill>
                  <a:schemeClr val="bg1"/>
                </a:solidFill>
              </a:rPr>
              <a:t>The data do not reflect the diversity of LGBTQ+ student experiences, and we suggest that HEIs collect more specific data on their LGBTQ+ students. </a:t>
            </a:r>
          </a:p>
          <a:p>
            <a:pPr>
              <a:spcAft>
                <a:spcPts val="600"/>
              </a:spcAft>
            </a:pPr>
            <a:endParaRPr lang="en-US" sz="1600" kern="1200" dirty="0">
              <a:solidFill>
                <a:schemeClr val="bg1"/>
              </a:solidFill>
            </a:endParaRPr>
          </a:p>
        </p:txBody>
      </p:sp>
      <p:pic>
        <p:nvPicPr>
          <p:cNvPr id="5" name="Picture 4" descr="Person holding transgender flag">
            <a:extLst>
              <a:ext uri="{FF2B5EF4-FFF2-40B4-BE49-F238E27FC236}">
                <a16:creationId xmlns:a16="http://schemas.microsoft.com/office/drawing/2014/main" id="{C11E928C-2FD6-6266-A2BA-555F408A034A}"/>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89548" y="1882140"/>
            <a:ext cx="5067300" cy="4352544"/>
          </a:xfrm>
          <a:prstGeom prst="rect">
            <a:avLst/>
          </a:prstGeom>
          <a:noFill/>
        </p:spPr>
      </p:pic>
    </p:spTree>
    <p:extLst>
      <p:ext uri="{BB962C8B-B14F-4D97-AF65-F5344CB8AC3E}">
        <p14:creationId xmlns:p14="http://schemas.microsoft.com/office/powerpoint/2010/main" val="298757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5A080-21EE-3E52-B21F-1045CDE97B8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53B8587-E410-9570-E43B-0FB553E6E211}"/>
              </a:ext>
            </a:extLst>
          </p:cNvPr>
          <p:cNvSpPr>
            <a:spLocks noGrp="1"/>
          </p:cNvSpPr>
          <p:nvPr>
            <p:ph type="title"/>
          </p:nvPr>
        </p:nvSpPr>
        <p:spPr>
          <a:xfrm>
            <a:off x="841248" y="365760"/>
            <a:ext cx="10515600" cy="1325880"/>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GB" noProof="0" dirty="0"/>
              <a:t>No conclusion on race</a:t>
            </a:r>
          </a:p>
        </p:txBody>
      </p:sp>
      <p:sp>
        <p:nvSpPr>
          <p:cNvPr id="2" name="TextBox 1">
            <a:extLst>
              <a:ext uri="{FF2B5EF4-FFF2-40B4-BE49-F238E27FC236}">
                <a16:creationId xmlns:a16="http://schemas.microsoft.com/office/drawing/2014/main" id="{0681BD0D-B191-BAA4-2393-619E47BCDD62}"/>
              </a:ext>
            </a:extLst>
          </p:cNvPr>
          <p:cNvSpPr txBox="1"/>
          <p:nvPr/>
        </p:nvSpPr>
        <p:spPr>
          <a:xfrm>
            <a:off x="841248" y="1882140"/>
            <a:ext cx="5067300" cy="4352544"/>
          </a:xfrm>
          <a:prstGeom prst="rect">
            <a:avLst/>
          </a:prstGeom>
        </p:spPr>
        <p:txBody>
          <a:bodyPr rtlCol="0" anchor="t">
            <a:normAutofit/>
          </a:bodyPr>
          <a:lstStyle/>
          <a:p>
            <a:pPr lvl="0"/>
            <a:r>
              <a:rPr lang="en-GB" dirty="0">
                <a:solidFill>
                  <a:schemeClr val="bg1"/>
                </a:solidFill>
              </a:rPr>
              <a:t>Ethnic diversity within the LGBTQ+ sample is limited and dominated by white people.</a:t>
            </a:r>
          </a:p>
          <a:p>
            <a:pPr lvl="0"/>
            <a:endParaRPr lang="en-GB" dirty="0">
              <a:solidFill>
                <a:schemeClr val="bg1"/>
              </a:solidFill>
            </a:endParaRPr>
          </a:p>
          <a:p>
            <a:pPr lvl="0"/>
            <a:r>
              <a:rPr lang="en-GB" dirty="0">
                <a:solidFill>
                  <a:schemeClr val="bg1"/>
                </a:solidFill>
              </a:rPr>
              <a:t>May reflect:</a:t>
            </a:r>
          </a:p>
          <a:p>
            <a:pPr lvl="0"/>
            <a:endParaRPr lang="en-GB" dirty="0">
              <a:solidFill>
                <a:schemeClr val="bg1"/>
              </a:solidFill>
            </a:endParaRPr>
          </a:p>
          <a:p>
            <a:pPr marL="285750" lvl="0" indent="-285750">
              <a:buFont typeface="Arial" panose="020B0604020202020204" pitchFamily="34" charset="0"/>
              <a:buChar char="•"/>
            </a:pPr>
            <a:r>
              <a:rPr lang="en-GB" dirty="0">
                <a:solidFill>
                  <a:schemeClr val="bg1"/>
                </a:solidFill>
              </a:rPr>
              <a:t>Broader systematic barriers ​(Gutman and Younas, 2024)​ </a:t>
            </a:r>
          </a:p>
          <a:p>
            <a:pPr marL="285750" lvl="0" indent="-285750">
              <a:buFont typeface="Arial" panose="020B0604020202020204" pitchFamily="34" charset="0"/>
              <a:buChar char="•"/>
            </a:pPr>
            <a:endParaRPr lang="en-GB" dirty="0">
              <a:solidFill>
                <a:schemeClr val="bg1"/>
              </a:solidFill>
            </a:endParaRPr>
          </a:p>
          <a:p>
            <a:pPr marL="285750" lvl="0" indent="-285750">
              <a:buFont typeface="Arial" panose="020B0604020202020204" pitchFamily="34" charset="0"/>
              <a:buChar char="•"/>
            </a:pPr>
            <a:r>
              <a:rPr lang="en-GB" dirty="0">
                <a:solidFill>
                  <a:schemeClr val="bg1"/>
                </a:solidFill>
              </a:rPr>
              <a:t>And/or LGBTQ+ disclosure rates among ethnic minorities ​(Garvey </a:t>
            </a:r>
            <a:r>
              <a:rPr lang="en-GB" i="1" dirty="0">
                <a:solidFill>
                  <a:schemeClr val="bg1"/>
                </a:solidFill>
              </a:rPr>
              <a:t>et al.</a:t>
            </a:r>
            <a:r>
              <a:rPr lang="en-GB" dirty="0">
                <a:solidFill>
                  <a:schemeClr val="bg1"/>
                </a:solidFill>
              </a:rPr>
              <a:t>, 2019)​</a:t>
            </a:r>
          </a:p>
          <a:p>
            <a:pPr lvl="0"/>
            <a:endParaRPr lang="en-GB" dirty="0">
              <a:solidFill>
                <a:schemeClr val="bg1"/>
              </a:solidFill>
            </a:endParaRPr>
          </a:p>
          <a:p>
            <a:pPr>
              <a:spcAft>
                <a:spcPts val="600"/>
              </a:spcAft>
            </a:pPr>
            <a:endParaRPr lang="en-US" kern="1200" dirty="0">
              <a:solidFill>
                <a:schemeClr val="bg1"/>
              </a:solidFill>
            </a:endParaRPr>
          </a:p>
          <a:p>
            <a:pPr>
              <a:spcAft>
                <a:spcPts val="600"/>
              </a:spcAft>
            </a:pPr>
            <a:endParaRPr lang="en-US" kern="1200" dirty="0">
              <a:solidFill>
                <a:schemeClr val="bg1"/>
              </a:solidFill>
            </a:endParaRPr>
          </a:p>
        </p:txBody>
      </p:sp>
      <p:pic>
        <p:nvPicPr>
          <p:cNvPr id="5" name="Picture 4" descr="Holi festival celebration">
            <a:extLst>
              <a:ext uri="{FF2B5EF4-FFF2-40B4-BE49-F238E27FC236}">
                <a16:creationId xmlns:a16="http://schemas.microsoft.com/office/drawing/2014/main" id="{8E50CB93-178B-8EC5-F576-06D36927DDA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89548" y="1882140"/>
            <a:ext cx="5067300" cy="4352544"/>
          </a:xfrm>
          <a:prstGeom prst="rect">
            <a:avLst/>
          </a:prstGeom>
          <a:noFill/>
        </p:spPr>
      </p:pic>
    </p:spTree>
    <p:extLst>
      <p:ext uri="{BB962C8B-B14F-4D97-AF65-F5344CB8AC3E}">
        <p14:creationId xmlns:p14="http://schemas.microsoft.com/office/powerpoint/2010/main" val="444987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7CCE-7ADF-A49F-76E2-84199AE606F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BCA8640-C3F7-C8F4-58A7-DADA83CD088D}"/>
              </a:ext>
            </a:extLst>
          </p:cNvPr>
          <p:cNvSpPr>
            <a:spLocks noGrp="1"/>
          </p:cNvSpPr>
          <p:nvPr>
            <p:ph type="title"/>
          </p:nvPr>
        </p:nvSpPr>
        <p:spPr>
          <a:xfrm>
            <a:off x="841248" y="365760"/>
            <a:ext cx="10515600" cy="1325880"/>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GB" noProof="0" dirty="0"/>
              <a:t>Conclusions of Phase 1</a:t>
            </a:r>
          </a:p>
        </p:txBody>
      </p:sp>
      <p:sp>
        <p:nvSpPr>
          <p:cNvPr id="3" name="TextBox 2">
            <a:extLst>
              <a:ext uri="{FF2B5EF4-FFF2-40B4-BE49-F238E27FC236}">
                <a16:creationId xmlns:a16="http://schemas.microsoft.com/office/drawing/2014/main" id="{E12E2813-2350-FCFA-CFFF-FF82B70BC575}"/>
              </a:ext>
            </a:extLst>
          </p:cNvPr>
          <p:cNvSpPr txBox="1"/>
          <p:nvPr/>
        </p:nvSpPr>
        <p:spPr>
          <a:xfrm>
            <a:off x="735371" y="1526004"/>
            <a:ext cx="5067300" cy="4352544"/>
          </a:xfrm>
          <a:prstGeom prst="rect">
            <a:avLst/>
          </a:prstGeom>
        </p:spPr>
        <p:txBody>
          <a:bodyPr rtlCol="0" anchor="t">
            <a:noAutofit/>
          </a:bodyPr>
          <a:lstStyle/>
          <a:p>
            <a:pPr marL="285750" indent="-285750">
              <a:spcAft>
                <a:spcPts val="600"/>
              </a:spcAft>
              <a:buFont typeface="Arial" panose="020B0604020202020204" pitchFamily="34" charset="0"/>
              <a:buChar char="•"/>
            </a:pPr>
            <a:r>
              <a:rPr lang="en-US" sz="1700" kern="1200" dirty="0">
                <a:solidFill>
                  <a:schemeClr val="bg1"/>
                </a:solidFill>
              </a:rPr>
              <a:t>LGBTQ+ students face multiple challenges that negatively affect academic outcomes, with those in STEM at higher risk of receiving lower degree classifications compared to cisgender heterosexual peers.</a:t>
            </a:r>
          </a:p>
          <a:p>
            <a:pPr marL="285750" indent="-285750">
              <a:spcAft>
                <a:spcPts val="600"/>
              </a:spcAft>
              <a:buFont typeface="Arial" panose="020B0604020202020204" pitchFamily="34" charset="0"/>
              <a:buChar char="•"/>
            </a:pPr>
            <a:r>
              <a:rPr lang="en-US" sz="1700" kern="1200" dirty="0">
                <a:solidFill>
                  <a:schemeClr val="bg1"/>
                </a:solidFill>
              </a:rPr>
              <a:t>Differences between subgroup success and overall trends show that disparities probably stem from systemic barriers.</a:t>
            </a:r>
          </a:p>
          <a:p>
            <a:pPr marL="285750" indent="-285750">
              <a:spcAft>
                <a:spcPts val="600"/>
              </a:spcAft>
              <a:buFont typeface="Arial" panose="020B0604020202020204" pitchFamily="34" charset="0"/>
              <a:buChar char="•"/>
            </a:pPr>
            <a:r>
              <a:rPr lang="en-US" sz="1700" kern="1200" dirty="0">
                <a:solidFill>
                  <a:schemeClr val="bg1"/>
                </a:solidFill>
              </a:rPr>
              <a:t>Limited data and outdated interpretation of LGBTQ+ identities, especially on transgender students, hinder understanding and action.</a:t>
            </a:r>
          </a:p>
          <a:p>
            <a:pPr marL="285750" indent="-285750">
              <a:spcAft>
                <a:spcPts val="600"/>
              </a:spcAft>
              <a:buFont typeface="Arial" panose="020B0604020202020204" pitchFamily="34" charset="0"/>
              <a:buChar char="•"/>
            </a:pPr>
            <a:r>
              <a:rPr lang="en-US" sz="1700" dirty="0">
                <a:solidFill>
                  <a:schemeClr val="bg1"/>
                </a:solidFill>
              </a:rPr>
              <a:t>Low reporting rates must be addressed.</a:t>
            </a:r>
            <a:endParaRPr lang="en-US" sz="1700" kern="1200" dirty="0">
              <a:solidFill>
                <a:schemeClr val="bg1"/>
              </a:solidFill>
            </a:endParaRPr>
          </a:p>
          <a:p>
            <a:pPr marL="285750" indent="-285750">
              <a:spcAft>
                <a:spcPts val="600"/>
              </a:spcAft>
              <a:buFont typeface="Arial" panose="020B0604020202020204" pitchFamily="34" charset="0"/>
              <a:buChar char="•"/>
            </a:pPr>
            <a:endParaRPr lang="en-US" sz="1700" kern="1200" dirty="0">
              <a:solidFill>
                <a:schemeClr val="bg1"/>
              </a:solidFill>
            </a:endParaRPr>
          </a:p>
        </p:txBody>
      </p:sp>
      <p:pic>
        <p:nvPicPr>
          <p:cNvPr id="6" name="Picture 5" descr="A group of people holding rainbow flags&#10;&#10;AI-generated content may be incorrect.">
            <a:extLst>
              <a:ext uri="{FF2B5EF4-FFF2-40B4-BE49-F238E27FC236}">
                <a16:creationId xmlns:a16="http://schemas.microsoft.com/office/drawing/2014/main" id="{DBF53077-CCDE-B54B-2747-0CCB7E9FD9C2}"/>
              </a:ext>
            </a:extLst>
          </p:cNvPr>
          <p:cNvPicPr>
            <a:picLocks noChangeAspect="1"/>
          </p:cNvPicPr>
          <p:nvPr/>
        </p:nvPicPr>
        <p:blipFill>
          <a:blip r:embed="rId3" cstate="hqprint">
            <a:extLst>
              <a:ext uri="{28A0092B-C50C-407E-A947-70E740481C1C}">
                <a14:useLocalDpi xmlns:a14="http://schemas.microsoft.com/office/drawing/2010/main"/>
              </a:ext>
            </a:extLst>
          </a:blip>
          <a:srcRect r="-2" b="-2"/>
          <a:stretch>
            <a:fillRect/>
          </a:stretch>
        </p:blipFill>
        <p:spPr>
          <a:xfrm>
            <a:off x="6289548" y="1523398"/>
            <a:ext cx="5067300" cy="4711286"/>
          </a:xfrm>
          <a:prstGeom prst="rect">
            <a:avLst/>
          </a:prstGeom>
          <a:noFill/>
        </p:spPr>
      </p:pic>
      <p:sp>
        <p:nvSpPr>
          <p:cNvPr id="2" name="TextBox 1">
            <a:extLst>
              <a:ext uri="{FF2B5EF4-FFF2-40B4-BE49-F238E27FC236}">
                <a16:creationId xmlns:a16="http://schemas.microsoft.com/office/drawing/2014/main" id="{CE833111-B931-809C-5808-588ABA5F7403}"/>
              </a:ext>
            </a:extLst>
          </p:cNvPr>
          <p:cNvSpPr txBox="1"/>
          <p:nvPr/>
        </p:nvSpPr>
        <p:spPr>
          <a:xfrm>
            <a:off x="7573497" y="6234684"/>
            <a:ext cx="2499402" cy="307777"/>
          </a:xfrm>
          <a:prstGeom prst="rect">
            <a:avLst/>
          </a:prstGeom>
          <a:noFill/>
        </p:spPr>
        <p:txBody>
          <a:bodyPr wrap="none" rtlCol="0">
            <a:spAutoFit/>
          </a:bodyPr>
          <a:lstStyle/>
          <a:p>
            <a:r>
              <a:rPr lang="en-US" sz="1400" dirty="0">
                <a:solidFill>
                  <a:schemeClr val="bg1"/>
                </a:solidFill>
              </a:rPr>
              <a:t>Image: </a:t>
            </a:r>
            <a:r>
              <a:rPr lang="en-US" sz="1400" dirty="0">
                <a:solidFill>
                  <a:schemeClr val="bg1"/>
                </a:solidFill>
                <a:hlinkClick r:id="rId4">
                  <a:extLst>
                    <a:ext uri="{A12FA001-AC4F-418D-AE19-62706E023703}">
                      <ahyp:hlinkClr xmlns:ahyp="http://schemas.microsoft.com/office/drawing/2018/hyperlinkcolor" val="tx"/>
                    </a:ext>
                  </a:extLst>
                </a:hlinkClick>
              </a:rPr>
              <a:t>Educate for Action</a:t>
            </a:r>
            <a:endParaRPr lang="en-GB" sz="1400" dirty="0">
              <a:solidFill>
                <a:schemeClr val="bg1"/>
              </a:solidFill>
            </a:endParaRPr>
          </a:p>
        </p:txBody>
      </p:sp>
    </p:spTree>
    <p:extLst>
      <p:ext uri="{BB962C8B-B14F-4D97-AF65-F5344CB8AC3E}">
        <p14:creationId xmlns:p14="http://schemas.microsoft.com/office/powerpoint/2010/main" val="280845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FC3203-5428-AD11-1943-8E054EB81AC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DD26002-7149-7758-DE8E-D6FAAA236D77}"/>
              </a:ext>
            </a:extLst>
          </p:cNvPr>
          <p:cNvSpPr>
            <a:spLocks noGrp="1"/>
          </p:cNvSpPr>
          <p:nvPr>
            <p:ph type="title"/>
          </p:nvPr>
        </p:nvSpPr>
        <p:spPr>
          <a:xfrm>
            <a:off x="413915" y="177274"/>
            <a:ext cx="10710942" cy="468640"/>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dirty="0"/>
              <a:t>Surprise rodent</a:t>
            </a:r>
            <a:endParaRPr lang="en-GB" noProof="0" dirty="0"/>
          </a:p>
        </p:txBody>
      </p:sp>
      <p:pic>
        <p:nvPicPr>
          <p:cNvPr id="3" name="Picture 2" descr="A beaver standing in grass&#10;&#10;AI-generated content may be incorrect.">
            <a:extLst>
              <a:ext uri="{FF2B5EF4-FFF2-40B4-BE49-F238E27FC236}">
                <a16:creationId xmlns:a16="http://schemas.microsoft.com/office/drawing/2014/main" id="{6157BC74-2E11-FCFF-C9F3-80F1A91A19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9750" y="1285875"/>
            <a:ext cx="8572500" cy="4286250"/>
          </a:xfrm>
          <a:prstGeom prst="rect">
            <a:avLst/>
          </a:prstGeom>
        </p:spPr>
      </p:pic>
      <p:pic>
        <p:nvPicPr>
          <p:cNvPr id="1026" name="Picture 2" descr="Pride: What is the Progress Pride flag? - BBC Newsround">
            <a:extLst>
              <a:ext uri="{FF2B5EF4-FFF2-40B4-BE49-F238E27FC236}">
                <a16:creationId xmlns:a16="http://schemas.microsoft.com/office/drawing/2014/main" id="{E1E64471-6D52-E8BD-CE08-F48BA953A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62134">
            <a:off x="8559983" y="2632811"/>
            <a:ext cx="2819401" cy="158591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4BA18305-CA5D-13EA-647F-F57D76B1C313}"/>
              </a:ext>
            </a:extLst>
          </p:cNvPr>
          <p:cNvCxnSpPr/>
          <p:nvPr/>
        </p:nvCxnSpPr>
        <p:spPr>
          <a:xfrm flipV="1">
            <a:off x="7205133" y="1863912"/>
            <a:ext cx="2256367" cy="2462555"/>
          </a:xfrm>
          <a:prstGeom prst="line">
            <a:avLst/>
          </a:prstGeom>
          <a:ln w="539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70397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BBAA-E441-E576-2ECB-891DFC0070B1}"/>
              </a:ext>
            </a:extLst>
          </p:cNvPr>
          <p:cNvSpPr>
            <a:spLocks noGrp="1"/>
          </p:cNvSpPr>
          <p:nvPr>
            <p:ph type="title"/>
          </p:nvPr>
        </p:nvSpPr>
        <p:spPr>
          <a:xfrm>
            <a:off x="1024894" y="469823"/>
            <a:ext cx="11216832" cy="608965"/>
          </a:xfrm>
        </p:spPr>
        <p:txBody>
          <a:bodyPr/>
          <a:lstStyle/>
          <a:p>
            <a:r>
              <a:rPr lang="en-GB" dirty="0"/>
              <a:t>Phase 2</a:t>
            </a:r>
          </a:p>
        </p:txBody>
      </p:sp>
      <p:sp>
        <p:nvSpPr>
          <p:cNvPr id="3" name="TextBox 2">
            <a:extLst>
              <a:ext uri="{FF2B5EF4-FFF2-40B4-BE49-F238E27FC236}">
                <a16:creationId xmlns:a16="http://schemas.microsoft.com/office/drawing/2014/main" id="{686B4A3A-E67C-AF9C-4AEC-5C9B175BBD6F}"/>
              </a:ext>
            </a:extLst>
          </p:cNvPr>
          <p:cNvSpPr txBox="1"/>
          <p:nvPr/>
        </p:nvSpPr>
        <p:spPr>
          <a:xfrm>
            <a:off x="789360" y="1438359"/>
            <a:ext cx="5067300" cy="4352544"/>
          </a:xfrm>
          <a:prstGeom prst="rect">
            <a:avLst/>
          </a:prstGeom>
        </p:spPr>
        <p:txBody>
          <a:bodyPr rtlCol="0" anchor="t">
            <a:normAutofit/>
          </a:bodyPr>
          <a:lstStyle/>
          <a:p>
            <a:pPr lvl="1" indent="-285750">
              <a:spcAft>
                <a:spcPts val="600"/>
              </a:spcAft>
              <a:buFont typeface="Arial" panose="020B0604020202020204" pitchFamily="34" charset="0"/>
              <a:buChar char="•"/>
            </a:pPr>
            <a:r>
              <a:rPr lang="en-US" sz="2000" kern="1200" dirty="0">
                <a:solidFill>
                  <a:schemeClr val="bg1"/>
                </a:solidFill>
              </a:rPr>
              <a:t>Planned second phase</a:t>
            </a:r>
          </a:p>
          <a:p>
            <a:pPr lvl="1" indent="-285750">
              <a:spcAft>
                <a:spcPts val="600"/>
              </a:spcAft>
              <a:buFont typeface="Arial" panose="020B0604020202020204" pitchFamily="34" charset="0"/>
              <a:buChar char="•"/>
            </a:pPr>
            <a:endParaRPr lang="en-US" sz="2000" kern="1200" dirty="0">
              <a:solidFill>
                <a:schemeClr val="bg1"/>
              </a:solidFill>
            </a:endParaRPr>
          </a:p>
          <a:p>
            <a:pPr lvl="1" indent="-285750">
              <a:spcAft>
                <a:spcPts val="600"/>
              </a:spcAft>
              <a:buFont typeface="Arial" panose="020B0604020202020204" pitchFamily="34" charset="0"/>
              <a:buChar char="•"/>
            </a:pPr>
            <a:r>
              <a:rPr lang="en-US" sz="2000" dirty="0">
                <a:solidFill>
                  <a:schemeClr val="bg1"/>
                </a:solidFill>
              </a:rPr>
              <a:t>Engaging with students directly to discuss  the effect identity, representation, and experiences have upon their academic outcomes and learning experience </a:t>
            </a:r>
          </a:p>
          <a:p>
            <a:pPr marL="171450" lvl="1">
              <a:spcAft>
                <a:spcPts val="600"/>
              </a:spcAft>
            </a:pPr>
            <a:endParaRPr lang="en-US" sz="2000" dirty="0">
              <a:solidFill>
                <a:schemeClr val="bg1"/>
              </a:solidFill>
            </a:endParaRPr>
          </a:p>
          <a:p>
            <a:pPr lvl="1" indent="-285750">
              <a:spcAft>
                <a:spcPts val="600"/>
              </a:spcAft>
              <a:buFont typeface="Arial" panose="020B0604020202020204" pitchFamily="34" charset="0"/>
              <a:buChar char="•"/>
            </a:pPr>
            <a:r>
              <a:rPr lang="en-US" sz="2000" kern="1200" dirty="0">
                <a:solidFill>
                  <a:schemeClr val="bg1"/>
                </a:solidFill>
              </a:rPr>
              <a:t>Focus on the student perspective</a:t>
            </a:r>
          </a:p>
        </p:txBody>
      </p:sp>
      <p:grpSp>
        <p:nvGrpSpPr>
          <p:cNvPr id="10" name="Group 9">
            <a:extLst>
              <a:ext uri="{FF2B5EF4-FFF2-40B4-BE49-F238E27FC236}">
                <a16:creationId xmlns:a16="http://schemas.microsoft.com/office/drawing/2014/main" id="{B37EDB81-86A7-084B-AAC4-8A2645530339}"/>
              </a:ext>
            </a:extLst>
          </p:cNvPr>
          <p:cNvGrpSpPr/>
          <p:nvPr/>
        </p:nvGrpSpPr>
        <p:grpSpPr>
          <a:xfrm>
            <a:off x="9073636" y="421714"/>
            <a:ext cx="1900508" cy="1457925"/>
            <a:chOff x="7037798" y="1315092"/>
            <a:chExt cx="1900508" cy="1457925"/>
          </a:xfrm>
        </p:grpSpPr>
        <p:sp>
          <p:nvSpPr>
            <p:cNvPr id="4" name="Speech Bubble: Oval 3">
              <a:extLst>
                <a:ext uri="{FF2B5EF4-FFF2-40B4-BE49-F238E27FC236}">
                  <a16:creationId xmlns:a16="http://schemas.microsoft.com/office/drawing/2014/main" id="{0177DFBF-5749-8940-37D9-994B5361740D}"/>
                </a:ext>
              </a:extLst>
            </p:cNvPr>
            <p:cNvSpPr/>
            <p:nvPr/>
          </p:nvSpPr>
          <p:spPr>
            <a:xfrm>
              <a:off x="7037798" y="1315092"/>
              <a:ext cx="1900508" cy="1457925"/>
            </a:xfrm>
            <a:prstGeom prst="wedgeEllipseCallout">
              <a:avLst>
                <a:gd name="adj1" fmla="val -42798"/>
                <a:gd name="adj2" fmla="val 82952"/>
              </a:avLst>
            </a:prstGeom>
            <a:solidFill>
              <a:srgbClr val="5BCEF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peech Bubble: Oval 7">
              <a:extLst>
                <a:ext uri="{FF2B5EF4-FFF2-40B4-BE49-F238E27FC236}">
                  <a16:creationId xmlns:a16="http://schemas.microsoft.com/office/drawing/2014/main" id="{C26B19C2-7B55-0A8C-51C2-9D52DEE4C34E}"/>
                </a:ext>
              </a:extLst>
            </p:cNvPr>
            <p:cNvSpPr/>
            <p:nvPr/>
          </p:nvSpPr>
          <p:spPr>
            <a:xfrm>
              <a:off x="7237340" y="1469118"/>
              <a:ext cx="1489216" cy="1142413"/>
            </a:xfrm>
            <a:prstGeom prst="wedgeEllipseCallout">
              <a:avLst>
                <a:gd name="adj1" fmla="val -42857"/>
                <a:gd name="adj2" fmla="val 85120"/>
              </a:avLst>
            </a:prstGeom>
            <a:solidFill>
              <a:srgbClr val="F5A9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peech Bubble: Oval 8">
              <a:extLst>
                <a:ext uri="{FF2B5EF4-FFF2-40B4-BE49-F238E27FC236}">
                  <a16:creationId xmlns:a16="http://schemas.microsoft.com/office/drawing/2014/main" id="{0DD0645A-722D-B975-4D80-C9D69A27D15B}"/>
                </a:ext>
              </a:extLst>
            </p:cNvPr>
            <p:cNvSpPr/>
            <p:nvPr/>
          </p:nvSpPr>
          <p:spPr>
            <a:xfrm>
              <a:off x="7472057" y="1667691"/>
              <a:ext cx="976204" cy="748869"/>
            </a:xfrm>
            <a:prstGeom prst="wedgeEllipseCallout">
              <a:avLst>
                <a:gd name="adj1" fmla="val -44250"/>
                <a:gd name="adj2" fmla="val 9037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040E54EC-1ACF-96B5-9D25-B9ABF07DD672}"/>
              </a:ext>
            </a:extLst>
          </p:cNvPr>
          <p:cNvGrpSpPr/>
          <p:nvPr/>
        </p:nvGrpSpPr>
        <p:grpSpPr>
          <a:xfrm flipH="1">
            <a:off x="6143265" y="713127"/>
            <a:ext cx="1900508" cy="1457925"/>
            <a:chOff x="7037798" y="1315092"/>
            <a:chExt cx="1900508" cy="1457925"/>
          </a:xfrm>
        </p:grpSpPr>
        <p:sp>
          <p:nvSpPr>
            <p:cNvPr id="12" name="Speech Bubble: Oval 11">
              <a:extLst>
                <a:ext uri="{FF2B5EF4-FFF2-40B4-BE49-F238E27FC236}">
                  <a16:creationId xmlns:a16="http://schemas.microsoft.com/office/drawing/2014/main" id="{623AC5AF-921F-16D9-C689-A911A8D820D7}"/>
                </a:ext>
              </a:extLst>
            </p:cNvPr>
            <p:cNvSpPr/>
            <p:nvPr/>
          </p:nvSpPr>
          <p:spPr>
            <a:xfrm>
              <a:off x="7037798" y="1315092"/>
              <a:ext cx="1900508" cy="1457925"/>
            </a:xfrm>
            <a:prstGeom prst="wedgeEllipseCallout">
              <a:avLst>
                <a:gd name="adj1" fmla="val -61625"/>
                <a:gd name="adj2" fmla="val 82952"/>
              </a:avLst>
            </a:prstGeom>
            <a:solidFill>
              <a:srgbClr val="D602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Speech Bubble: Oval 12">
              <a:extLst>
                <a:ext uri="{FF2B5EF4-FFF2-40B4-BE49-F238E27FC236}">
                  <a16:creationId xmlns:a16="http://schemas.microsoft.com/office/drawing/2014/main" id="{6880306D-3607-5EBF-98F5-CDFC6FDC40F6}"/>
                </a:ext>
              </a:extLst>
            </p:cNvPr>
            <p:cNvSpPr/>
            <p:nvPr/>
          </p:nvSpPr>
          <p:spPr>
            <a:xfrm>
              <a:off x="7237340" y="1469118"/>
              <a:ext cx="1489216" cy="1142413"/>
            </a:xfrm>
            <a:prstGeom prst="wedgeEllipseCallout">
              <a:avLst>
                <a:gd name="adj1" fmla="val -57540"/>
                <a:gd name="adj2" fmla="val 78160"/>
              </a:avLst>
            </a:prstGeom>
            <a:solidFill>
              <a:srgbClr val="9B4F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Oval 13">
              <a:extLst>
                <a:ext uri="{FF2B5EF4-FFF2-40B4-BE49-F238E27FC236}">
                  <a16:creationId xmlns:a16="http://schemas.microsoft.com/office/drawing/2014/main" id="{529EE876-D3C1-1877-2CA2-864AD56B5409}"/>
                </a:ext>
              </a:extLst>
            </p:cNvPr>
            <p:cNvSpPr/>
            <p:nvPr/>
          </p:nvSpPr>
          <p:spPr>
            <a:xfrm>
              <a:off x="7472057" y="1667691"/>
              <a:ext cx="976204" cy="748869"/>
            </a:xfrm>
            <a:prstGeom prst="wedgeEllipseCallout">
              <a:avLst>
                <a:gd name="adj1" fmla="val -63595"/>
                <a:gd name="adj2" fmla="val 85063"/>
              </a:avLst>
            </a:prstGeom>
            <a:solidFill>
              <a:srgbClr val="0038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75411D33-DFC9-23E6-A6CF-718C1DFA6594}"/>
              </a:ext>
            </a:extLst>
          </p:cNvPr>
          <p:cNvGrpSpPr/>
          <p:nvPr/>
        </p:nvGrpSpPr>
        <p:grpSpPr>
          <a:xfrm>
            <a:off x="9925632" y="2221342"/>
            <a:ext cx="1900508" cy="1457925"/>
            <a:chOff x="9870622" y="3030582"/>
            <a:chExt cx="1900508" cy="1457925"/>
          </a:xfrm>
        </p:grpSpPr>
        <p:grpSp>
          <p:nvGrpSpPr>
            <p:cNvPr id="20" name="Group 19">
              <a:extLst>
                <a:ext uri="{FF2B5EF4-FFF2-40B4-BE49-F238E27FC236}">
                  <a16:creationId xmlns:a16="http://schemas.microsoft.com/office/drawing/2014/main" id="{E3869C8B-39CD-FE75-E77F-165AC68CF8D0}"/>
                </a:ext>
              </a:extLst>
            </p:cNvPr>
            <p:cNvGrpSpPr/>
            <p:nvPr/>
          </p:nvGrpSpPr>
          <p:grpSpPr>
            <a:xfrm>
              <a:off x="9870622" y="3030582"/>
              <a:ext cx="1900508" cy="1457925"/>
              <a:chOff x="7037798" y="1315092"/>
              <a:chExt cx="1900508" cy="1457925"/>
            </a:xfrm>
          </p:grpSpPr>
          <p:sp>
            <p:nvSpPr>
              <p:cNvPr id="21" name="Speech Bubble: Oval 20">
                <a:extLst>
                  <a:ext uri="{FF2B5EF4-FFF2-40B4-BE49-F238E27FC236}">
                    <a16:creationId xmlns:a16="http://schemas.microsoft.com/office/drawing/2014/main" id="{10639D45-4FEA-E6DC-06E6-4CE79B31C430}"/>
                  </a:ext>
                </a:extLst>
              </p:cNvPr>
              <p:cNvSpPr/>
              <p:nvPr/>
            </p:nvSpPr>
            <p:spPr>
              <a:xfrm>
                <a:off x="7037798" y="1315092"/>
                <a:ext cx="1900508" cy="1457925"/>
              </a:xfrm>
              <a:prstGeom prst="wedgeEllipseCallout">
                <a:avLst>
                  <a:gd name="adj1" fmla="val -66332"/>
                  <a:gd name="adj2" fmla="val 28413"/>
                </a:avLst>
              </a:prstGeom>
              <a:solidFill>
                <a:srgbClr val="E5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peech Bubble: Oval 21">
                <a:extLst>
                  <a:ext uri="{FF2B5EF4-FFF2-40B4-BE49-F238E27FC236}">
                    <a16:creationId xmlns:a16="http://schemas.microsoft.com/office/drawing/2014/main" id="{B9480964-DB43-735F-B23F-E867A5A3062E}"/>
                  </a:ext>
                </a:extLst>
              </p:cNvPr>
              <p:cNvSpPr/>
              <p:nvPr/>
            </p:nvSpPr>
            <p:spPr>
              <a:xfrm>
                <a:off x="7136056" y="1388374"/>
                <a:ext cx="1699725" cy="1303899"/>
              </a:xfrm>
              <a:prstGeom prst="wedgeEllipseCallout">
                <a:avLst>
                  <a:gd name="adj1" fmla="val -65664"/>
                  <a:gd name="adj2" fmla="val 28604"/>
                </a:avLst>
              </a:prstGeom>
              <a:solidFill>
                <a:srgbClr val="FF8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Oval 22">
                <a:extLst>
                  <a:ext uri="{FF2B5EF4-FFF2-40B4-BE49-F238E27FC236}">
                    <a16:creationId xmlns:a16="http://schemas.microsoft.com/office/drawing/2014/main" id="{7CAF90C6-8C3C-2F4B-02FF-27972CC40573}"/>
                  </a:ext>
                </a:extLst>
              </p:cNvPr>
              <p:cNvSpPr/>
              <p:nvPr/>
            </p:nvSpPr>
            <p:spPr>
              <a:xfrm>
                <a:off x="7247437" y="1465794"/>
                <a:ext cx="1497879" cy="1149058"/>
              </a:xfrm>
              <a:prstGeom prst="wedgeEllipseCallout">
                <a:avLst>
                  <a:gd name="adj1" fmla="val -66618"/>
                  <a:gd name="adj2" fmla="val 28679"/>
                </a:avLst>
              </a:prstGeom>
              <a:solidFill>
                <a:srgbClr val="FFE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Speech Bubble: Oval 27">
              <a:extLst>
                <a:ext uri="{FF2B5EF4-FFF2-40B4-BE49-F238E27FC236}">
                  <a16:creationId xmlns:a16="http://schemas.microsoft.com/office/drawing/2014/main" id="{581B7E95-2561-C20C-663A-829B85D7FDB3}"/>
                </a:ext>
              </a:extLst>
            </p:cNvPr>
            <p:cNvSpPr/>
            <p:nvPr/>
          </p:nvSpPr>
          <p:spPr>
            <a:xfrm>
              <a:off x="10167729" y="3240361"/>
              <a:ext cx="1292087" cy="991189"/>
            </a:xfrm>
            <a:prstGeom prst="wedgeEllipseCallout">
              <a:avLst>
                <a:gd name="adj1" fmla="val -63884"/>
                <a:gd name="adj2" fmla="val 30212"/>
              </a:avLst>
            </a:prstGeom>
            <a:solidFill>
              <a:srgbClr val="0281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Speech Bubble: Oval 28">
              <a:extLst>
                <a:ext uri="{FF2B5EF4-FFF2-40B4-BE49-F238E27FC236}">
                  <a16:creationId xmlns:a16="http://schemas.microsoft.com/office/drawing/2014/main" id="{BB72FCCC-484E-49A9-BDFC-B4D353001DB9}"/>
                </a:ext>
              </a:extLst>
            </p:cNvPr>
            <p:cNvSpPr/>
            <p:nvPr/>
          </p:nvSpPr>
          <p:spPr>
            <a:xfrm>
              <a:off x="10261613" y="3312381"/>
              <a:ext cx="1104318" cy="847147"/>
            </a:xfrm>
            <a:prstGeom prst="wedgeEllipseCallout">
              <a:avLst>
                <a:gd name="adj1" fmla="val -64304"/>
                <a:gd name="adj2" fmla="val 30118"/>
              </a:avLst>
            </a:prstGeom>
            <a:solidFill>
              <a:srgbClr val="004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Speech Bubble: Oval 29">
              <a:extLst>
                <a:ext uri="{FF2B5EF4-FFF2-40B4-BE49-F238E27FC236}">
                  <a16:creationId xmlns:a16="http://schemas.microsoft.com/office/drawing/2014/main" id="{2B69340C-3B21-14CC-627B-116405ED9D7B}"/>
                </a:ext>
              </a:extLst>
            </p:cNvPr>
            <p:cNvSpPr/>
            <p:nvPr/>
          </p:nvSpPr>
          <p:spPr>
            <a:xfrm>
              <a:off x="10361384" y="3402663"/>
              <a:ext cx="904776" cy="694074"/>
            </a:xfrm>
            <a:prstGeom prst="wedgeEllipseCallout">
              <a:avLst>
                <a:gd name="adj1" fmla="val -63785"/>
                <a:gd name="adj2" fmla="val 27368"/>
              </a:avLst>
            </a:prstGeom>
            <a:solidFill>
              <a:srgbClr val="77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7" name="Group 36">
            <a:extLst>
              <a:ext uri="{FF2B5EF4-FFF2-40B4-BE49-F238E27FC236}">
                <a16:creationId xmlns:a16="http://schemas.microsoft.com/office/drawing/2014/main" id="{9291F3BA-619D-5528-1FEF-101D44ACD13D}"/>
              </a:ext>
            </a:extLst>
          </p:cNvPr>
          <p:cNvGrpSpPr/>
          <p:nvPr/>
        </p:nvGrpSpPr>
        <p:grpSpPr>
          <a:xfrm rot="10204054">
            <a:off x="6020041" y="3664754"/>
            <a:ext cx="1900508" cy="1457925"/>
            <a:chOff x="9870622" y="3030582"/>
            <a:chExt cx="1900508" cy="1457925"/>
          </a:xfrm>
        </p:grpSpPr>
        <p:grpSp>
          <p:nvGrpSpPr>
            <p:cNvPr id="38" name="Group 37">
              <a:extLst>
                <a:ext uri="{FF2B5EF4-FFF2-40B4-BE49-F238E27FC236}">
                  <a16:creationId xmlns:a16="http://schemas.microsoft.com/office/drawing/2014/main" id="{DD0BCF10-BCD8-C189-4D73-E03844A88BD7}"/>
                </a:ext>
              </a:extLst>
            </p:cNvPr>
            <p:cNvGrpSpPr/>
            <p:nvPr/>
          </p:nvGrpSpPr>
          <p:grpSpPr>
            <a:xfrm>
              <a:off x="9870622" y="3030582"/>
              <a:ext cx="1900508" cy="1457925"/>
              <a:chOff x="7037798" y="1315092"/>
              <a:chExt cx="1900508" cy="1457925"/>
            </a:xfrm>
          </p:grpSpPr>
          <p:sp>
            <p:nvSpPr>
              <p:cNvPr id="42" name="Speech Bubble: Oval 41">
                <a:extLst>
                  <a:ext uri="{FF2B5EF4-FFF2-40B4-BE49-F238E27FC236}">
                    <a16:creationId xmlns:a16="http://schemas.microsoft.com/office/drawing/2014/main" id="{5103DF65-2CF5-C702-BC3B-D3434072C365}"/>
                  </a:ext>
                </a:extLst>
              </p:cNvPr>
              <p:cNvSpPr/>
              <p:nvPr/>
            </p:nvSpPr>
            <p:spPr>
              <a:xfrm>
                <a:off x="7037798" y="1315092"/>
                <a:ext cx="1900508" cy="1457925"/>
              </a:xfrm>
              <a:prstGeom prst="wedgeEllipseCallout">
                <a:avLst>
                  <a:gd name="adj1" fmla="val -66332"/>
                  <a:gd name="adj2" fmla="val 28413"/>
                </a:avLst>
              </a:prstGeom>
              <a:solidFill>
                <a:srgbClr val="D52D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Speech Bubble: Oval 42">
                <a:extLst>
                  <a:ext uri="{FF2B5EF4-FFF2-40B4-BE49-F238E27FC236}">
                    <a16:creationId xmlns:a16="http://schemas.microsoft.com/office/drawing/2014/main" id="{226F62BC-A809-0C66-380A-942569584369}"/>
                  </a:ext>
                </a:extLst>
              </p:cNvPr>
              <p:cNvSpPr/>
              <p:nvPr/>
            </p:nvSpPr>
            <p:spPr>
              <a:xfrm>
                <a:off x="7136056" y="1388374"/>
                <a:ext cx="1699725" cy="1303899"/>
              </a:xfrm>
              <a:prstGeom prst="wedgeEllipseCallout">
                <a:avLst>
                  <a:gd name="adj1" fmla="val -65664"/>
                  <a:gd name="adj2" fmla="val 28604"/>
                </a:avLst>
              </a:prstGeom>
              <a:solidFill>
                <a:srgbClr val="FF9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Speech Bubble: Oval 43">
                <a:extLst>
                  <a:ext uri="{FF2B5EF4-FFF2-40B4-BE49-F238E27FC236}">
                    <a16:creationId xmlns:a16="http://schemas.microsoft.com/office/drawing/2014/main" id="{BDF60C91-E2C7-0F42-6DEA-EABA14FDA608}"/>
                  </a:ext>
                </a:extLst>
              </p:cNvPr>
              <p:cNvSpPr/>
              <p:nvPr/>
            </p:nvSpPr>
            <p:spPr>
              <a:xfrm>
                <a:off x="7247437" y="1465794"/>
                <a:ext cx="1497879" cy="1149058"/>
              </a:xfrm>
              <a:prstGeom prst="wedgeEllipseCallout">
                <a:avLst>
                  <a:gd name="adj1" fmla="val -66618"/>
                  <a:gd name="adj2" fmla="val 2867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9" name="Speech Bubble: Oval 38">
              <a:extLst>
                <a:ext uri="{FF2B5EF4-FFF2-40B4-BE49-F238E27FC236}">
                  <a16:creationId xmlns:a16="http://schemas.microsoft.com/office/drawing/2014/main" id="{8D8B7C08-D32C-C432-8FA2-8FFC410F4A60}"/>
                </a:ext>
              </a:extLst>
            </p:cNvPr>
            <p:cNvSpPr/>
            <p:nvPr/>
          </p:nvSpPr>
          <p:spPr>
            <a:xfrm>
              <a:off x="10167729" y="3240361"/>
              <a:ext cx="1292087" cy="991189"/>
            </a:xfrm>
            <a:prstGeom prst="wedgeEllipseCallout">
              <a:avLst>
                <a:gd name="adj1" fmla="val -63884"/>
                <a:gd name="adj2" fmla="val 30212"/>
              </a:avLst>
            </a:prstGeom>
            <a:solidFill>
              <a:srgbClr val="D362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peech Bubble: Oval 39">
              <a:extLst>
                <a:ext uri="{FF2B5EF4-FFF2-40B4-BE49-F238E27FC236}">
                  <a16:creationId xmlns:a16="http://schemas.microsoft.com/office/drawing/2014/main" id="{45E44FD8-AEDF-1635-9F39-2DA75B2AC0E7}"/>
                </a:ext>
              </a:extLst>
            </p:cNvPr>
            <p:cNvSpPr/>
            <p:nvPr/>
          </p:nvSpPr>
          <p:spPr>
            <a:xfrm>
              <a:off x="10261613" y="3312381"/>
              <a:ext cx="1104318" cy="847147"/>
            </a:xfrm>
            <a:prstGeom prst="wedgeEllipseCallout">
              <a:avLst>
                <a:gd name="adj1" fmla="val -64304"/>
                <a:gd name="adj2" fmla="val 30118"/>
              </a:avLst>
            </a:prstGeom>
            <a:solidFill>
              <a:srgbClr val="A302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4" name="Group 53">
            <a:extLst>
              <a:ext uri="{FF2B5EF4-FFF2-40B4-BE49-F238E27FC236}">
                <a16:creationId xmlns:a16="http://schemas.microsoft.com/office/drawing/2014/main" id="{BD02D483-F01F-19FF-0241-11CA9D64C1B2}"/>
              </a:ext>
            </a:extLst>
          </p:cNvPr>
          <p:cNvGrpSpPr/>
          <p:nvPr/>
        </p:nvGrpSpPr>
        <p:grpSpPr>
          <a:xfrm>
            <a:off x="9383661" y="4633997"/>
            <a:ext cx="1900508" cy="1457925"/>
            <a:chOff x="9383661" y="4633997"/>
            <a:chExt cx="1900508" cy="1457925"/>
          </a:xfrm>
        </p:grpSpPr>
        <p:grpSp>
          <p:nvGrpSpPr>
            <p:cNvPr id="45" name="Group 44">
              <a:extLst>
                <a:ext uri="{FF2B5EF4-FFF2-40B4-BE49-F238E27FC236}">
                  <a16:creationId xmlns:a16="http://schemas.microsoft.com/office/drawing/2014/main" id="{D88D35D4-32C8-F767-F32C-ACB9DEF79285}"/>
                </a:ext>
              </a:extLst>
            </p:cNvPr>
            <p:cNvGrpSpPr/>
            <p:nvPr/>
          </p:nvGrpSpPr>
          <p:grpSpPr>
            <a:xfrm rot="10951322" flipH="1">
              <a:off x="9383661" y="4633997"/>
              <a:ext cx="1900508" cy="1457925"/>
              <a:chOff x="7037798" y="1315092"/>
              <a:chExt cx="1900508" cy="1457925"/>
            </a:xfrm>
          </p:grpSpPr>
          <p:sp>
            <p:nvSpPr>
              <p:cNvPr id="46" name="Speech Bubble: Oval 45">
                <a:extLst>
                  <a:ext uri="{FF2B5EF4-FFF2-40B4-BE49-F238E27FC236}">
                    <a16:creationId xmlns:a16="http://schemas.microsoft.com/office/drawing/2014/main" id="{AB6FE1B9-A461-A562-08DA-CE5203CC9217}"/>
                  </a:ext>
                </a:extLst>
              </p:cNvPr>
              <p:cNvSpPr/>
              <p:nvPr/>
            </p:nvSpPr>
            <p:spPr>
              <a:xfrm>
                <a:off x="7037798" y="1315092"/>
                <a:ext cx="1900508" cy="1457925"/>
              </a:xfrm>
              <a:prstGeom prst="wedgeEllipseCallout">
                <a:avLst>
                  <a:gd name="adj1" fmla="val -61625"/>
                  <a:gd name="adj2" fmla="val 82952"/>
                </a:avLst>
              </a:prstGeom>
              <a:solidFill>
                <a:srgbClr val="FFF43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Speech Bubble: Oval 46">
                <a:extLst>
                  <a:ext uri="{FF2B5EF4-FFF2-40B4-BE49-F238E27FC236}">
                    <a16:creationId xmlns:a16="http://schemas.microsoft.com/office/drawing/2014/main" id="{5EA0E802-F4CD-3658-DC51-ADAE69AE702F}"/>
                  </a:ext>
                </a:extLst>
              </p:cNvPr>
              <p:cNvSpPr/>
              <p:nvPr/>
            </p:nvSpPr>
            <p:spPr>
              <a:xfrm>
                <a:off x="7237340" y="1469118"/>
                <a:ext cx="1489216" cy="1142413"/>
              </a:xfrm>
              <a:prstGeom prst="wedgeEllipseCallout">
                <a:avLst>
                  <a:gd name="adj1" fmla="val -57540"/>
                  <a:gd name="adj2" fmla="val 7816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peech Bubble: Oval 47">
                <a:extLst>
                  <a:ext uri="{FF2B5EF4-FFF2-40B4-BE49-F238E27FC236}">
                    <a16:creationId xmlns:a16="http://schemas.microsoft.com/office/drawing/2014/main" id="{09B2DB8B-AED8-8732-E1BE-413F792890AD}"/>
                  </a:ext>
                </a:extLst>
              </p:cNvPr>
              <p:cNvSpPr/>
              <p:nvPr/>
            </p:nvSpPr>
            <p:spPr>
              <a:xfrm>
                <a:off x="7472057" y="1667691"/>
                <a:ext cx="976204" cy="748869"/>
              </a:xfrm>
              <a:prstGeom prst="wedgeEllipseCallout">
                <a:avLst>
                  <a:gd name="adj1" fmla="val -63595"/>
                  <a:gd name="adj2" fmla="val 85063"/>
                </a:avLst>
              </a:prstGeom>
              <a:solidFill>
                <a:srgbClr val="9B5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3" name="Speech Bubble: Oval 52">
              <a:extLst>
                <a:ext uri="{FF2B5EF4-FFF2-40B4-BE49-F238E27FC236}">
                  <a16:creationId xmlns:a16="http://schemas.microsoft.com/office/drawing/2014/main" id="{D1B68A3B-7D45-1C08-3DA0-EADC98E1ACC6}"/>
                </a:ext>
              </a:extLst>
            </p:cNvPr>
            <p:cNvSpPr/>
            <p:nvPr/>
          </p:nvSpPr>
          <p:spPr>
            <a:xfrm rot="10951322" flipH="1">
              <a:off x="9951939" y="5108284"/>
              <a:ext cx="663708" cy="509146"/>
            </a:xfrm>
            <a:prstGeom prst="wedgeEllipseCallout">
              <a:avLst>
                <a:gd name="adj1" fmla="val -63595"/>
                <a:gd name="adj2" fmla="val 85063"/>
              </a:avLst>
            </a:prstGeom>
            <a:solidFill>
              <a:srgbClr val="2D2D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6" name="Graphic 55" descr="Radio microphone with solid fill">
            <a:extLst>
              <a:ext uri="{FF2B5EF4-FFF2-40B4-BE49-F238E27FC236}">
                <a16:creationId xmlns:a16="http://schemas.microsoft.com/office/drawing/2014/main" id="{0257E774-6DC3-E141-AA26-7130131F350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10086" y="2711157"/>
            <a:ext cx="1435685" cy="1435685"/>
          </a:xfrm>
          <a:prstGeom prst="rect">
            <a:avLst/>
          </a:prstGeom>
        </p:spPr>
      </p:pic>
    </p:spTree>
    <p:extLst>
      <p:ext uri="{BB962C8B-B14F-4D97-AF65-F5344CB8AC3E}">
        <p14:creationId xmlns:p14="http://schemas.microsoft.com/office/powerpoint/2010/main" val="2782344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5BC10-FC15-D8FF-2222-5A64ADFFFE09}"/>
              </a:ext>
            </a:extLst>
          </p:cNvPr>
          <p:cNvSpPr>
            <a:spLocks noGrp="1"/>
          </p:cNvSpPr>
          <p:nvPr>
            <p:ph type="title"/>
          </p:nvPr>
        </p:nvSpPr>
        <p:spPr>
          <a:xfrm>
            <a:off x="841248" y="365760"/>
            <a:ext cx="10515600" cy="1325880"/>
          </a:xfrm>
        </p:spPr>
        <p:txBody>
          <a:bodyPr anchor="ctr">
            <a:normAutofit/>
          </a:bodyPr>
          <a:lstStyle/>
          <a:p>
            <a:r>
              <a:rPr lang="en-GB" dirty="0"/>
              <a:t>Reflection</a:t>
            </a:r>
          </a:p>
        </p:txBody>
      </p:sp>
      <p:sp>
        <p:nvSpPr>
          <p:cNvPr id="5" name="TextBox 4">
            <a:extLst>
              <a:ext uri="{FF2B5EF4-FFF2-40B4-BE49-F238E27FC236}">
                <a16:creationId xmlns:a16="http://schemas.microsoft.com/office/drawing/2014/main" id="{64366DE4-AB8C-9822-4575-515CF5DC1C93}"/>
              </a:ext>
            </a:extLst>
          </p:cNvPr>
          <p:cNvSpPr txBox="1"/>
          <p:nvPr/>
        </p:nvSpPr>
        <p:spPr>
          <a:xfrm>
            <a:off x="841248" y="1882140"/>
            <a:ext cx="5067300" cy="4352544"/>
          </a:xfrm>
          <a:prstGeom prst="rect">
            <a:avLst/>
          </a:prstGeom>
        </p:spPr>
        <p:txBody>
          <a:bodyPr rtlCol="0" anchor="t">
            <a:normAutofit/>
          </a:bodyPr>
          <a:lstStyle/>
          <a:p>
            <a:pPr marL="457200" lvl="2" indent="-285750">
              <a:spcAft>
                <a:spcPts val="600"/>
              </a:spcAft>
              <a:buFont typeface="Arial" panose="020B0604020202020204" pitchFamily="34" charset="0"/>
              <a:buChar char="•"/>
            </a:pPr>
            <a:r>
              <a:rPr lang="en-US" sz="2000" kern="1200" dirty="0">
                <a:solidFill>
                  <a:schemeClr val="bg1"/>
                </a:solidFill>
              </a:rPr>
              <a:t>How have qualitative, student-</a:t>
            </a:r>
            <a:r>
              <a:rPr lang="en-US" sz="2000" kern="1200" dirty="0" err="1">
                <a:solidFill>
                  <a:schemeClr val="bg1"/>
                </a:solidFill>
              </a:rPr>
              <a:t>centred</a:t>
            </a:r>
            <a:r>
              <a:rPr lang="en-US" sz="2000" kern="1200" dirty="0">
                <a:solidFill>
                  <a:schemeClr val="bg1"/>
                </a:solidFill>
              </a:rPr>
              <a:t> approaches been used in your research?</a:t>
            </a:r>
          </a:p>
          <a:p>
            <a:pPr marL="457200" lvl="2" indent="-285750">
              <a:spcAft>
                <a:spcPts val="600"/>
              </a:spcAft>
              <a:buFont typeface="Arial" panose="020B0604020202020204" pitchFamily="34" charset="0"/>
              <a:buChar char="•"/>
            </a:pPr>
            <a:endParaRPr lang="en-US" sz="2000" kern="1200" dirty="0">
              <a:solidFill>
                <a:schemeClr val="bg1"/>
              </a:solidFill>
            </a:endParaRPr>
          </a:p>
          <a:p>
            <a:pPr marL="457200" lvl="2" indent="-285750">
              <a:spcAft>
                <a:spcPts val="600"/>
              </a:spcAft>
              <a:buFont typeface="Arial" panose="020B0604020202020204" pitchFamily="34" charset="0"/>
              <a:buChar char="•"/>
            </a:pPr>
            <a:r>
              <a:rPr lang="en-US" sz="2000" kern="1200" dirty="0">
                <a:solidFill>
                  <a:schemeClr val="bg1"/>
                </a:solidFill>
              </a:rPr>
              <a:t>Have you discussed identity in this manner? </a:t>
            </a:r>
          </a:p>
          <a:p>
            <a:pPr marL="457200" lvl="2" indent="-285750">
              <a:spcAft>
                <a:spcPts val="600"/>
              </a:spcAft>
              <a:buFont typeface="Arial" panose="020B0604020202020204" pitchFamily="34" charset="0"/>
              <a:buChar char="•"/>
            </a:pPr>
            <a:endParaRPr lang="en-US" sz="2000" kern="1200" dirty="0">
              <a:solidFill>
                <a:schemeClr val="bg1"/>
              </a:solidFill>
            </a:endParaRPr>
          </a:p>
          <a:p>
            <a:pPr marL="457200" lvl="2" indent="-285750">
              <a:spcAft>
                <a:spcPts val="600"/>
              </a:spcAft>
              <a:buFont typeface="Arial" panose="020B0604020202020204" pitchFamily="34" charset="0"/>
              <a:buChar char="•"/>
            </a:pPr>
            <a:r>
              <a:rPr lang="en-US" sz="2000" kern="1200" dirty="0">
                <a:solidFill>
                  <a:schemeClr val="bg1"/>
                </a:solidFill>
              </a:rPr>
              <a:t>What methods do </a:t>
            </a:r>
            <a:r>
              <a:rPr lang="en-US" sz="2000" b="1" kern="1200" dirty="0">
                <a:solidFill>
                  <a:schemeClr val="bg1"/>
                </a:solidFill>
              </a:rPr>
              <a:t>you</a:t>
            </a:r>
            <a:r>
              <a:rPr lang="en-US" sz="2000" kern="1200" dirty="0">
                <a:solidFill>
                  <a:schemeClr val="bg1"/>
                </a:solidFill>
              </a:rPr>
              <a:t> think might work well in future scholarship?</a:t>
            </a:r>
          </a:p>
        </p:txBody>
      </p:sp>
      <p:pic>
        <p:nvPicPr>
          <p:cNvPr id="7" name="Picture 6">
            <a:extLst>
              <a:ext uri="{FF2B5EF4-FFF2-40B4-BE49-F238E27FC236}">
                <a16:creationId xmlns:a16="http://schemas.microsoft.com/office/drawing/2014/main" id="{BDD9B2A4-6068-5FB6-9DC6-DC7080C90E19}"/>
              </a:ext>
            </a:extLst>
          </p:cNvPr>
          <p:cNvPicPr>
            <a:picLocks noChangeAspect="1"/>
          </p:cNvPicPr>
          <p:nvPr/>
        </p:nvPicPr>
        <p:blipFill>
          <a:blip r:embed="rId3">
            <a:extLst>
              <a:ext uri="{28A0092B-C50C-407E-A947-70E740481C1C}">
                <a14:useLocalDpi xmlns:a14="http://schemas.microsoft.com/office/drawing/2010/main" val="0"/>
              </a:ext>
            </a:extLst>
          </a:blip>
          <a:srcRect l="20182" r="2108" b="2"/>
          <a:stretch>
            <a:fillRect/>
          </a:stretch>
        </p:blipFill>
        <p:spPr>
          <a:xfrm>
            <a:off x="6289548" y="1882140"/>
            <a:ext cx="5067300" cy="4352544"/>
          </a:xfrm>
          <a:prstGeom prst="rect">
            <a:avLst/>
          </a:prstGeom>
          <a:noFill/>
        </p:spPr>
      </p:pic>
    </p:spTree>
    <p:extLst>
      <p:ext uri="{BB962C8B-B14F-4D97-AF65-F5344CB8AC3E}">
        <p14:creationId xmlns:p14="http://schemas.microsoft.com/office/powerpoint/2010/main" val="2822075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2F581-1397-D473-F094-21761C058E5F}"/>
              </a:ext>
            </a:extLst>
          </p:cNvPr>
          <p:cNvSpPr>
            <a:spLocks noGrp="1"/>
          </p:cNvSpPr>
          <p:nvPr>
            <p:ph type="title"/>
          </p:nvPr>
        </p:nvSpPr>
        <p:spPr>
          <a:xfrm>
            <a:off x="322483" y="2327668"/>
            <a:ext cx="11547033" cy="2202663"/>
          </a:xfrm>
        </p:spPr>
        <p:txBody>
          <a:bodyPr/>
          <a:lstStyle/>
          <a:p>
            <a:pPr algn="ctr"/>
            <a:r>
              <a:rPr lang="en-GB" dirty="0"/>
              <a:t>Thank you for listening!</a:t>
            </a:r>
            <a:br>
              <a:rPr lang="en-GB" dirty="0"/>
            </a:br>
            <a:br>
              <a:rPr lang="en-GB" dirty="0"/>
            </a:br>
            <a:r>
              <a:rPr lang="en-GB" dirty="0"/>
              <a:t>Any questions?</a:t>
            </a:r>
          </a:p>
        </p:txBody>
      </p:sp>
      <p:sp>
        <p:nvSpPr>
          <p:cNvPr id="4" name="TextBox 3">
            <a:extLst>
              <a:ext uri="{FF2B5EF4-FFF2-40B4-BE49-F238E27FC236}">
                <a16:creationId xmlns:a16="http://schemas.microsoft.com/office/drawing/2014/main" id="{13A0240E-C60C-8BEE-24D0-AD49F97F2411}"/>
              </a:ext>
            </a:extLst>
          </p:cNvPr>
          <p:cNvSpPr txBox="1"/>
          <p:nvPr/>
        </p:nvSpPr>
        <p:spPr>
          <a:xfrm>
            <a:off x="4302688" y="4942366"/>
            <a:ext cx="3586622" cy="461665"/>
          </a:xfrm>
          <a:prstGeom prst="rect">
            <a:avLst/>
          </a:prstGeom>
          <a:noFill/>
        </p:spPr>
        <p:txBody>
          <a:bodyPr wrap="square">
            <a:spAutoFit/>
          </a:bodyPr>
          <a:lstStyle/>
          <a:p>
            <a:pPr>
              <a:spcAft>
                <a:spcPts val="600"/>
              </a:spcAft>
            </a:pPr>
            <a:r>
              <a:rPr lang="en-US" sz="2400" dirty="0">
                <a:solidFill>
                  <a:schemeClr val="bg1"/>
                </a:solidFill>
              </a:rPr>
              <a:t>k</a:t>
            </a:r>
            <a:r>
              <a:rPr lang="en-US" sz="2400" kern="1200" dirty="0">
                <a:solidFill>
                  <a:schemeClr val="bg1"/>
                </a:solidFill>
              </a:rPr>
              <a:t>at.gauld@open.ac.uk</a:t>
            </a:r>
          </a:p>
        </p:txBody>
      </p:sp>
      <p:pic>
        <p:nvPicPr>
          <p:cNvPr id="6" name="Picture 5" descr="A qr code with a few squares&#10;&#10;AI-generated content may be incorrect.">
            <a:extLst>
              <a:ext uri="{FF2B5EF4-FFF2-40B4-BE49-F238E27FC236}">
                <a16:creationId xmlns:a16="http://schemas.microsoft.com/office/drawing/2014/main" id="{65DB6702-14A8-1B71-44CD-71542C58A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0450" y="4530331"/>
            <a:ext cx="2209066" cy="2209066"/>
          </a:xfrm>
          <a:prstGeom prst="rect">
            <a:avLst/>
          </a:prstGeom>
        </p:spPr>
      </p:pic>
    </p:spTree>
    <p:extLst>
      <p:ext uri="{BB962C8B-B14F-4D97-AF65-F5344CB8AC3E}">
        <p14:creationId xmlns:p14="http://schemas.microsoft.com/office/powerpoint/2010/main" val="1339148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439EC-F13E-9C2B-9B27-545BE11238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10221-C28B-D291-EAAF-DCC25C5CFEFE}"/>
              </a:ext>
            </a:extLst>
          </p:cNvPr>
          <p:cNvSpPr>
            <a:spLocks noGrp="1"/>
          </p:cNvSpPr>
          <p:nvPr>
            <p:ph type="title"/>
          </p:nvPr>
        </p:nvSpPr>
        <p:spPr>
          <a:xfrm>
            <a:off x="322483" y="2327668"/>
            <a:ext cx="11547033" cy="2202663"/>
          </a:xfrm>
        </p:spPr>
        <p:txBody>
          <a:bodyPr/>
          <a:lstStyle/>
          <a:p>
            <a:pPr algn="ctr"/>
            <a:r>
              <a:rPr lang="en-GB" dirty="0"/>
              <a:t>Thank you for listening!</a:t>
            </a:r>
            <a:br>
              <a:rPr lang="en-GB" dirty="0"/>
            </a:br>
            <a:br>
              <a:rPr lang="en-GB" dirty="0"/>
            </a:br>
            <a:r>
              <a:rPr lang="en-GB" dirty="0"/>
              <a:t>Any questions?</a:t>
            </a:r>
          </a:p>
        </p:txBody>
      </p:sp>
    </p:spTree>
    <p:extLst>
      <p:ext uri="{BB962C8B-B14F-4D97-AF65-F5344CB8AC3E}">
        <p14:creationId xmlns:p14="http://schemas.microsoft.com/office/powerpoint/2010/main" val="2787123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7428C-3FFB-06BB-32B2-9C8757D431D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25BC4C0-E21C-3682-BF5D-E24F723B59F4}"/>
              </a:ext>
            </a:extLst>
          </p:cNvPr>
          <p:cNvSpPr>
            <a:spLocks noGrp="1"/>
          </p:cNvSpPr>
          <p:nvPr>
            <p:ph type="title"/>
          </p:nvPr>
        </p:nvSpPr>
        <p:spPr>
          <a:xfrm>
            <a:off x="413915" y="177274"/>
            <a:ext cx="10710942" cy="468640"/>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noProof="0" dirty="0"/>
              <a:t>References</a:t>
            </a:r>
          </a:p>
        </p:txBody>
      </p:sp>
      <p:sp>
        <p:nvSpPr>
          <p:cNvPr id="2" name="TextBox 1">
            <a:extLst>
              <a:ext uri="{FF2B5EF4-FFF2-40B4-BE49-F238E27FC236}">
                <a16:creationId xmlns:a16="http://schemas.microsoft.com/office/drawing/2014/main" id="{5C136C0A-C6BE-BA60-BC78-B543B2CC1EFB}"/>
              </a:ext>
            </a:extLst>
          </p:cNvPr>
          <p:cNvSpPr txBox="1"/>
          <p:nvPr/>
        </p:nvSpPr>
        <p:spPr>
          <a:xfrm>
            <a:off x="346181" y="1081238"/>
            <a:ext cx="11193885" cy="5632311"/>
          </a:xfrm>
          <a:prstGeom prst="rect">
            <a:avLst/>
          </a:prstGeom>
          <a:noFill/>
        </p:spPr>
        <p:txBody>
          <a:bodyPr wrap="square" rtlCol="0">
            <a:spAutoFit/>
          </a:bodyPr>
          <a:lstStyle/>
          <a:p>
            <a:pPr indent="-457200"/>
            <a:r>
              <a:rPr lang="en-US" dirty="0"/>
              <a:t>Clements, B. and Field, C.D. (2014) ‘Public Opinion toward Homosexuality and Gay Rights in Great Britain’, Public Opinion Quarterly, 78(2), pp. 523–547. Available at: </a:t>
            </a:r>
            <a:r>
              <a:rPr lang="en-US" dirty="0">
                <a:hlinkClick r:id="rId3"/>
              </a:rPr>
              <a:t>https://doi.org/10.1093/POQ/NFU018</a:t>
            </a:r>
            <a:r>
              <a:rPr lang="en-US" dirty="0"/>
              <a:t>. </a:t>
            </a:r>
          </a:p>
          <a:p>
            <a:pPr indent="-457200"/>
            <a:endParaRPr lang="en-US" dirty="0"/>
          </a:p>
          <a:p>
            <a:pPr indent="-457200"/>
            <a:r>
              <a:rPr lang="en-US" dirty="0"/>
              <a:t>Frost, D.M., Meyer, I.H. and Schwartz, S. (2016) ‘Social support networks among diverse sexual minority populations’, American Journal of Orthopsychiatry, 86(1), pp. 91–102. Available at: </a:t>
            </a:r>
            <a:r>
              <a:rPr lang="en-US" dirty="0">
                <a:hlinkClick r:id="rId4"/>
              </a:rPr>
              <a:t>https://doi.org/10.1037/ORT0000117</a:t>
            </a:r>
            <a:r>
              <a:rPr lang="en-US" dirty="0"/>
              <a:t>. </a:t>
            </a:r>
          </a:p>
          <a:p>
            <a:pPr indent="-457200"/>
            <a:endParaRPr lang="en-US" dirty="0"/>
          </a:p>
          <a:p>
            <a:pPr indent="-457200"/>
            <a:r>
              <a:rPr lang="en-US" dirty="0"/>
              <a:t>Garvey, J.C., Mobley, S.D., Summerville, K.S. and Moore, G.T. (2019) ‘Queer and Trans* Students of Color: Navigating Identity Disclosure and College Contexts’, The Journal of Higher Education, 90(1), pp. 150–178. Available at: </a:t>
            </a:r>
            <a:r>
              <a:rPr lang="en-US" dirty="0">
                <a:hlinkClick r:id="rId5"/>
              </a:rPr>
              <a:t>https://doi.org/10.1080/00221546.2018.1449081</a:t>
            </a:r>
            <a:r>
              <a:rPr lang="en-US" dirty="0"/>
              <a:t>. </a:t>
            </a:r>
          </a:p>
          <a:p>
            <a:pPr indent="-457200"/>
            <a:endParaRPr lang="en-US" dirty="0"/>
          </a:p>
          <a:p>
            <a:pPr indent="-457200"/>
            <a:r>
              <a:rPr lang="en-US" dirty="0"/>
              <a:t>Gutman, L.M. and Younas, F. (2024) ‘Understanding the awarding gap through the lived experiences of minority ethnic students: An intersectional approach’, British Educational Research Journal, 51(2), pp. 990–1008. Available at: </a:t>
            </a:r>
            <a:r>
              <a:rPr lang="en-US" dirty="0">
                <a:hlinkClick r:id="rId6"/>
              </a:rPr>
              <a:t>https://doi.org/10.1002/BERJ.4108</a:t>
            </a:r>
            <a:r>
              <a:rPr lang="en-US" dirty="0"/>
              <a:t>. </a:t>
            </a:r>
          </a:p>
          <a:p>
            <a:pPr indent="-457200"/>
            <a:endParaRPr lang="en-US" dirty="0"/>
          </a:p>
          <a:p>
            <a:pPr indent="-457200"/>
            <a:r>
              <a:rPr lang="en-US" dirty="0"/>
              <a:t>Juster, R.P., Vencill, J.A. and Johnson, P.J. (2017) ‘Impact of Stress and Strain on Current LGBT Health Disparities’, Trauma, Resilience, and Health Promotion in LGBT Patients: What Every Healthcare Provider Should Know, pp. 35–48. Available at: </a:t>
            </a:r>
            <a:r>
              <a:rPr lang="en-US" dirty="0">
                <a:hlinkClick r:id="rId7"/>
              </a:rPr>
              <a:t>https://doi.org/10.1007/978-3-319-54509-7_4</a:t>
            </a:r>
            <a:r>
              <a:rPr lang="en-US" dirty="0"/>
              <a:t>. </a:t>
            </a:r>
          </a:p>
        </p:txBody>
      </p:sp>
    </p:spTree>
    <p:extLst>
      <p:ext uri="{BB962C8B-B14F-4D97-AF65-F5344CB8AC3E}">
        <p14:creationId xmlns:p14="http://schemas.microsoft.com/office/powerpoint/2010/main" val="197983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80063-02AA-661C-3538-264B1AAF723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1A1D931-E26E-3F5F-D634-7BF02E3B922C}"/>
              </a:ext>
            </a:extLst>
          </p:cNvPr>
          <p:cNvSpPr>
            <a:spLocks noGrp="1"/>
          </p:cNvSpPr>
          <p:nvPr>
            <p:ph type="title"/>
          </p:nvPr>
        </p:nvSpPr>
        <p:spPr>
          <a:xfrm>
            <a:off x="413915" y="177274"/>
            <a:ext cx="10710942" cy="468640"/>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noProof="0" dirty="0"/>
              <a:t>References (continued)</a:t>
            </a:r>
          </a:p>
        </p:txBody>
      </p:sp>
      <p:sp>
        <p:nvSpPr>
          <p:cNvPr id="2" name="TextBox 1">
            <a:extLst>
              <a:ext uri="{FF2B5EF4-FFF2-40B4-BE49-F238E27FC236}">
                <a16:creationId xmlns:a16="http://schemas.microsoft.com/office/drawing/2014/main" id="{24DE5E9C-A4EA-C33D-11CC-4F2C362AEE52}"/>
              </a:ext>
            </a:extLst>
          </p:cNvPr>
          <p:cNvSpPr txBox="1"/>
          <p:nvPr/>
        </p:nvSpPr>
        <p:spPr>
          <a:xfrm>
            <a:off x="346181" y="1081238"/>
            <a:ext cx="11193885" cy="5355312"/>
          </a:xfrm>
          <a:prstGeom prst="rect">
            <a:avLst/>
          </a:prstGeom>
          <a:noFill/>
        </p:spPr>
        <p:txBody>
          <a:bodyPr wrap="square" rtlCol="0">
            <a:spAutoFit/>
          </a:bodyPr>
          <a:lstStyle/>
          <a:p>
            <a:pPr indent="-457200"/>
            <a:r>
              <a:rPr lang="en-GB" dirty="0" err="1"/>
              <a:t>Kempapidis</a:t>
            </a:r>
            <a:r>
              <a:rPr lang="en-GB" dirty="0"/>
              <a:t>, T., Heinze, N., Green, A.K. and Gomes, R.S.M. (2023) ‘Queer and Disabled: Exploring the Experiences of People Who Identify as LGBT and Live with Disabilities’, Disabilities 2024, Vol. 4, Pages 41-63, 4(1), pp. 41–63. Available at: </a:t>
            </a:r>
            <a:r>
              <a:rPr lang="en-GB" dirty="0">
                <a:hlinkClick r:id="rId3"/>
              </a:rPr>
              <a:t>https://doi.org/10.3390/DISABILITIES4010004</a:t>
            </a:r>
            <a:r>
              <a:rPr lang="en-GB" dirty="0"/>
              <a:t>. </a:t>
            </a:r>
          </a:p>
          <a:p>
            <a:pPr indent="-457200"/>
            <a:endParaRPr lang="en-GB" dirty="0"/>
          </a:p>
          <a:p>
            <a:pPr indent="-457200"/>
            <a:r>
              <a:rPr lang="en-GB" dirty="0"/>
              <a:t>Macbrayne, L., Bellamy, J., Richards, A. and McPherson, E. (2025) ‘Black student experience on an introductory STEM module: Closing the awarding gap by listening to our Black students’. Available at: </a:t>
            </a:r>
            <a:r>
              <a:rPr lang="en-GB" dirty="0">
                <a:hlinkClick r:id="rId4"/>
              </a:rPr>
              <a:t>https://doi.org/10.21954/OU.RO.00102266</a:t>
            </a:r>
            <a:r>
              <a:rPr lang="en-GB" dirty="0"/>
              <a:t>. </a:t>
            </a:r>
          </a:p>
          <a:p>
            <a:pPr indent="-457200"/>
            <a:endParaRPr lang="en-GB" dirty="0"/>
          </a:p>
          <a:p>
            <a:pPr indent="-457200"/>
            <a:r>
              <a:rPr lang="en-GB" dirty="0"/>
              <a:t>Scandurra, C., Mezza, F., Maldonato, N.M., Bottone, M., Bochicchio, V., Valerio, P. and Vitelli, R. (2019) ‘Health of non-binary and genderqueer people: A systematic review’, Frontiers in Psychology, 10, p. 464643. Available at: </a:t>
            </a:r>
            <a:r>
              <a:rPr lang="en-GB" dirty="0">
                <a:hlinkClick r:id="rId5"/>
              </a:rPr>
              <a:t>https://doi.org/10.3389/FPSYG.2019.01453/</a:t>
            </a:r>
            <a:r>
              <a:rPr lang="en-GB" dirty="0"/>
              <a:t>. </a:t>
            </a:r>
          </a:p>
          <a:p>
            <a:pPr indent="-457200"/>
            <a:endParaRPr lang="en-GB" dirty="0"/>
          </a:p>
          <a:p>
            <a:pPr indent="-457200"/>
            <a:r>
              <a:rPr lang="en-GB" dirty="0"/>
              <a:t>Su, D., Irwin, J.A., Fisher, C., Ramos, A., Kelley, M., Mendoza, D.A.R. and Coleman, J.D. (2016) ‘Mental Health Disparities Within the LGBT Population: A Comparison Between Transgender and </a:t>
            </a:r>
            <a:r>
              <a:rPr lang="en-GB" dirty="0" err="1"/>
              <a:t>Nontransgender</a:t>
            </a:r>
            <a:r>
              <a:rPr lang="en-GB" dirty="0"/>
              <a:t> Individuals’, https://home.liebertpub.com/trgh, 1(1), pp. 12–20. Available at: </a:t>
            </a:r>
            <a:r>
              <a:rPr lang="en-GB" dirty="0">
                <a:hlinkClick r:id="rId6"/>
              </a:rPr>
              <a:t>https://doi.org/10.1089/TRGH.2015.0001</a:t>
            </a:r>
            <a:r>
              <a:rPr lang="en-GB" dirty="0"/>
              <a:t>. </a:t>
            </a:r>
          </a:p>
          <a:p>
            <a:pPr indent="-457200"/>
            <a:endParaRPr lang="en-GB" dirty="0"/>
          </a:p>
          <a:p>
            <a:pPr indent="-457200"/>
            <a:r>
              <a:rPr lang="en-GB" dirty="0"/>
              <a:t>Whitehead, B. (2017) ‘Inequalities in Access to Health Care for Transgender Patients’, Links to Health and Social Care, 2(1), pp. 63–76. Available at: </a:t>
            </a:r>
            <a:r>
              <a:rPr lang="en-GB" dirty="0">
                <a:hlinkClick r:id="rId7"/>
              </a:rPr>
              <a:t>https://doi.org/10.24377/</a:t>
            </a:r>
            <a:r>
              <a:rPr lang="en-GB" dirty="0"/>
              <a:t>. </a:t>
            </a:r>
          </a:p>
        </p:txBody>
      </p:sp>
    </p:spTree>
    <p:extLst>
      <p:ext uri="{BB962C8B-B14F-4D97-AF65-F5344CB8AC3E}">
        <p14:creationId xmlns:p14="http://schemas.microsoft.com/office/powerpoint/2010/main" val="1742210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8100D-9F66-1564-C6C6-E07CFCC91D6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7D7C88B-67CD-728D-C1F6-71B811B55F46}"/>
              </a:ext>
            </a:extLst>
          </p:cNvPr>
          <p:cNvSpPr>
            <a:spLocks noGrp="1"/>
          </p:cNvSpPr>
          <p:nvPr>
            <p:ph type="title"/>
          </p:nvPr>
        </p:nvSpPr>
        <p:spPr>
          <a:xfrm>
            <a:off x="841248" y="365760"/>
            <a:ext cx="10515600" cy="1325880"/>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GB" noProof="0" dirty="0"/>
              <a:t>LGBTQ+ project phase overview</a:t>
            </a:r>
          </a:p>
        </p:txBody>
      </p:sp>
      <p:sp>
        <p:nvSpPr>
          <p:cNvPr id="2" name="TextBox 1">
            <a:extLst>
              <a:ext uri="{FF2B5EF4-FFF2-40B4-BE49-F238E27FC236}">
                <a16:creationId xmlns:a16="http://schemas.microsoft.com/office/drawing/2014/main" id="{85629EC8-E23B-B964-FA45-4D6D83B1F7E0}"/>
              </a:ext>
            </a:extLst>
          </p:cNvPr>
          <p:cNvSpPr txBox="1"/>
          <p:nvPr/>
        </p:nvSpPr>
        <p:spPr>
          <a:xfrm>
            <a:off x="841248" y="1882140"/>
            <a:ext cx="5067300" cy="4352544"/>
          </a:xfrm>
          <a:prstGeom prst="rect">
            <a:avLst/>
          </a:prstGeom>
        </p:spPr>
        <p:txBody>
          <a:bodyPr rtlCol="0" anchor="t">
            <a:normAutofit/>
          </a:bodyPr>
          <a:lstStyle/>
          <a:p>
            <a:pPr>
              <a:spcAft>
                <a:spcPts val="600"/>
              </a:spcAft>
            </a:pPr>
            <a:r>
              <a:rPr lang="en-US" sz="2000" kern="1200" dirty="0">
                <a:solidFill>
                  <a:schemeClr val="bg1"/>
                </a:solidFill>
              </a:rPr>
              <a:t>Looking into awarding gaps </a:t>
            </a:r>
          </a:p>
          <a:p>
            <a:pPr marL="285750" indent="-285750">
              <a:spcAft>
                <a:spcPts val="600"/>
              </a:spcAft>
              <a:buFont typeface="Arial" panose="020B0604020202020204" pitchFamily="34" charset="0"/>
              <a:buChar char="•"/>
            </a:pPr>
            <a:r>
              <a:rPr lang="en-US" sz="2000" dirty="0">
                <a:solidFill>
                  <a:schemeClr val="bg1"/>
                </a:solidFill>
              </a:rPr>
              <a:t>Focus on LGBTQ+ students with an intersectional perspective</a:t>
            </a:r>
            <a:endParaRPr lang="en-US" sz="2000" kern="1200" dirty="0">
              <a:solidFill>
                <a:schemeClr val="bg1"/>
              </a:solidFill>
            </a:endParaRPr>
          </a:p>
          <a:p>
            <a:pPr>
              <a:spcAft>
                <a:spcPts val="600"/>
              </a:spcAft>
            </a:pPr>
            <a:endParaRPr lang="en-US" sz="2000" kern="1200" dirty="0">
              <a:solidFill>
                <a:schemeClr val="bg1"/>
              </a:solidFill>
            </a:endParaRPr>
          </a:p>
          <a:p>
            <a:pPr>
              <a:spcAft>
                <a:spcPts val="600"/>
              </a:spcAft>
            </a:pPr>
            <a:endParaRPr lang="en-US" sz="2000" kern="1200" dirty="0">
              <a:solidFill>
                <a:schemeClr val="bg1"/>
              </a:solidFill>
            </a:endParaRPr>
          </a:p>
          <a:p>
            <a:pPr>
              <a:spcAft>
                <a:spcPts val="600"/>
              </a:spcAft>
            </a:pPr>
            <a:r>
              <a:rPr lang="en-US" sz="2000" dirty="0">
                <a:solidFill>
                  <a:schemeClr val="bg1"/>
                </a:solidFill>
              </a:rPr>
              <a:t>Two phases to the project:</a:t>
            </a:r>
          </a:p>
          <a:p>
            <a:pPr marL="285750" indent="-285750">
              <a:spcAft>
                <a:spcPts val="600"/>
              </a:spcAft>
              <a:buFont typeface="Arial" panose="020B0604020202020204" pitchFamily="34" charset="0"/>
              <a:buChar char="•"/>
            </a:pPr>
            <a:r>
              <a:rPr lang="en-US" sz="2000" b="1" dirty="0">
                <a:solidFill>
                  <a:schemeClr val="bg1"/>
                </a:solidFill>
              </a:rPr>
              <a:t>Phase 1: </a:t>
            </a:r>
            <a:r>
              <a:rPr lang="en-US" sz="2000" dirty="0">
                <a:solidFill>
                  <a:schemeClr val="bg1"/>
                </a:solidFill>
              </a:rPr>
              <a:t>Quantitative model </a:t>
            </a:r>
          </a:p>
          <a:p>
            <a:pPr marL="285750" indent="-285750">
              <a:spcAft>
                <a:spcPts val="600"/>
              </a:spcAft>
              <a:buFont typeface="Arial" panose="020B0604020202020204" pitchFamily="34" charset="0"/>
              <a:buChar char="•"/>
            </a:pPr>
            <a:r>
              <a:rPr lang="en-US" sz="2000" b="1" dirty="0">
                <a:solidFill>
                  <a:schemeClr val="bg1"/>
                </a:solidFill>
              </a:rPr>
              <a:t>Phase 2: </a:t>
            </a:r>
            <a:r>
              <a:rPr lang="en-US" sz="2000" dirty="0">
                <a:solidFill>
                  <a:schemeClr val="bg1"/>
                </a:solidFill>
              </a:rPr>
              <a:t>Qualitative model</a:t>
            </a:r>
          </a:p>
          <a:p>
            <a:pPr marL="285750" indent="-285750">
              <a:spcAft>
                <a:spcPts val="600"/>
              </a:spcAft>
              <a:buFont typeface="Arial" panose="020B0604020202020204" pitchFamily="34" charset="0"/>
              <a:buChar char="•"/>
            </a:pPr>
            <a:endParaRPr lang="en-US" sz="2000" b="1" kern="1200" dirty="0">
              <a:solidFill>
                <a:schemeClr val="bg1"/>
              </a:solidFill>
            </a:endParaRPr>
          </a:p>
          <a:p>
            <a:pPr indent="-285750">
              <a:spcAft>
                <a:spcPts val="600"/>
              </a:spcAft>
              <a:buFont typeface="Arial" panose="020B0604020202020204" pitchFamily="34" charset="0"/>
              <a:buChar char="•"/>
            </a:pPr>
            <a:endParaRPr lang="en-US" sz="2000" kern="1200" dirty="0">
              <a:solidFill>
                <a:schemeClr val="bg1"/>
              </a:solidFill>
            </a:endParaRPr>
          </a:p>
        </p:txBody>
      </p:sp>
      <p:pic>
        <p:nvPicPr>
          <p:cNvPr id="4" name="Picture 3" descr="Person walking on Pride colors">
            <a:extLst>
              <a:ext uri="{FF2B5EF4-FFF2-40B4-BE49-F238E27FC236}">
                <a16:creationId xmlns:a16="http://schemas.microsoft.com/office/drawing/2014/main" id="{79464E75-1877-A4D2-87E5-A63C2E1A1CA1}"/>
              </a:ext>
            </a:extLst>
          </p:cNvPr>
          <p:cNvPicPr>
            <a:picLocks noChangeAspect="1"/>
          </p:cNvPicPr>
          <p:nvPr/>
        </p:nvPicPr>
        <p:blipFill>
          <a:blip r:embed="rId3" cstate="hqprint">
            <a:extLst>
              <a:ext uri="{28A0092B-C50C-407E-A947-70E740481C1C}">
                <a14:useLocalDpi xmlns:a14="http://schemas.microsoft.com/office/drawing/2010/main"/>
              </a:ext>
            </a:extLst>
          </a:blip>
          <a:srcRect r="-4" b="-3"/>
          <a:stretch>
            <a:fillRect/>
          </a:stretch>
        </p:blipFill>
        <p:spPr>
          <a:xfrm>
            <a:off x="6289548" y="1882140"/>
            <a:ext cx="5067300" cy="4352544"/>
          </a:xfrm>
          <a:prstGeom prst="rect">
            <a:avLst/>
          </a:prstGeom>
          <a:noFill/>
        </p:spPr>
      </p:pic>
    </p:spTree>
    <p:extLst>
      <p:ext uri="{BB962C8B-B14F-4D97-AF65-F5344CB8AC3E}">
        <p14:creationId xmlns:p14="http://schemas.microsoft.com/office/powerpoint/2010/main" val="4266052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15761-0669-0608-2B19-5A18452117E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E05FEAE-627A-D8D8-44F1-644C96B90A21}"/>
              </a:ext>
            </a:extLst>
          </p:cNvPr>
          <p:cNvSpPr>
            <a:spLocks noGrp="1"/>
          </p:cNvSpPr>
          <p:nvPr>
            <p:ph type="title"/>
          </p:nvPr>
        </p:nvSpPr>
        <p:spPr>
          <a:xfrm>
            <a:off x="841248" y="365760"/>
            <a:ext cx="10515600" cy="1325880"/>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GB" noProof="0" dirty="0"/>
              <a:t>Academic awarding gaps</a:t>
            </a:r>
          </a:p>
        </p:txBody>
      </p:sp>
      <p:sp>
        <p:nvSpPr>
          <p:cNvPr id="2" name="TextBox 1">
            <a:extLst>
              <a:ext uri="{FF2B5EF4-FFF2-40B4-BE49-F238E27FC236}">
                <a16:creationId xmlns:a16="http://schemas.microsoft.com/office/drawing/2014/main" id="{21B7B2B2-5A0A-B263-52E2-22049DCD2BB5}"/>
              </a:ext>
            </a:extLst>
          </p:cNvPr>
          <p:cNvSpPr txBox="1"/>
          <p:nvPr/>
        </p:nvSpPr>
        <p:spPr>
          <a:xfrm>
            <a:off x="841248" y="1882140"/>
            <a:ext cx="5067300" cy="4352544"/>
          </a:xfrm>
          <a:prstGeom prst="rect">
            <a:avLst/>
          </a:prstGeom>
        </p:spPr>
        <p:txBody>
          <a:bodyPr rtlCol="0" anchor="t">
            <a:normAutofit/>
          </a:bodyPr>
          <a:lstStyle/>
          <a:p>
            <a:pPr>
              <a:spcAft>
                <a:spcPts val="600"/>
              </a:spcAft>
            </a:pPr>
            <a:r>
              <a:rPr lang="en-US" sz="2400" kern="1200" dirty="0">
                <a:solidFill>
                  <a:schemeClr val="bg1"/>
                </a:solidFill>
              </a:rPr>
              <a:t>What’s an academic awarding gap and why does it matter?</a:t>
            </a:r>
          </a:p>
          <a:p>
            <a:pPr>
              <a:spcAft>
                <a:spcPts val="600"/>
              </a:spcAft>
            </a:pPr>
            <a:endParaRPr lang="en-US" sz="2000" dirty="0">
              <a:solidFill>
                <a:schemeClr val="bg1"/>
              </a:solidFill>
            </a:endParaRPr>
          </a:p>
          <a:p>
            <a:pPr marL="285750" indent="-285750">
              <a:spcAft>
                <a:spcPts val="600"/>
              </a:spcAft>
              <a:buFont typeface="Arial" panose="020B0604020202020204" pitchFamily="34" charset="0"/>
              <a:buChar char="•"/>
            </a:pPr>
            <a:r>
              <a:rPr lang="en-US" sz="2000" dirty="0">
                <a:solidFill>
                  <a:schemeClr val="bg1"/>
                </a:solidFill>
              </a:rPr>
              <a:t>Differences in achievement between socio-economic groups </a:t>
            </a:r>
          </a:p>
          <a:p>
            <a:pPr marL="285750" indent="-285750">
              <a:spcAft>
                <a:spcPts val="600"/>
              </a:spcAft>
              <a:buFont typeface="Arial" panose="020B0604020202020204" pitchFamily="34" charset="0"/>
              <a:buChar char="•"/>
            </a:pPr>
            <a:r>
              <a:rPr lang="en-US" sz="2000" dirty="0">
                <a:solidFill>
                  <a:schemeClr val="bg1"/>
                </a:solidFill>
              </a:rPr>
              <a:t>Minority communities potentially badly affected</a:t>
            </a:r>
          </a:p>
          <a:p>
            <a:pPr>
              <a:spcAft>
                <a:spcPts val="600"/>
              </a:spcAft>
            </a:pPr>
            <a:endParaRPr lang="en-US" sz="2000" kern="1200" dirty="0">
              <a:solidFill>
                <a:schemeClr val="bg1"/>
              </a:solidFill>
            </a:endParaRPr>
          </a:p>
          <a:p>
            <a:pPr>
              <a:spcAft>
                <a:spcPts val="600"/>
              </a:spcAft>
            </a:pPr>
            <a:endParaRPr lang="en-US" sz="1400" kern="1200" dirty="0">
              <a:solidFill>
                <a:schemeClr val="bg1"/>
              </a:solidFill>
            </a:endParaRPr>
          </a:p>
        </p:txBody>
      </p:sp>
      <p:pic>
        <p:nvPicPr>
          <p:cNvPr id="11" name="Picture 10" descr="Person in toga sitting alone">
            <a:extLst>
              <a:ext uri="{FF2B5EF4-FFF2-40B4-BE49-F238E27FC236}">
                <a16:creationId xmlns:a16="http://schemas.microsoft.com/office/drawing/2014/main" id="{FD8BFE9A-55A0-B7AA-4A62-6522FB93E567}"/>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89548" y="1882140"/>
            <a:ext cx="5067300" cy="4352544"/>
          </a:xfrm>
          <a:prstGeom prst="rect">
            <a:avLst/>
          </a:prstGeom>
          <a:noFill/>
        </p:spPr>
      </p:pic>
    </p:spTree>
    <p:extLst>
      <p:ext uri="{BB962C8B-B14F-4D97-AF65-F5344CB8AC3E}">
        <p14:creationId xmlns:p14="http://schemas.microsoft.com/office/powerpoint/2010/main" val="4042211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2A7E-7ABC-3105-0B63-2A30EFD6EF9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5CD06EF-0788-FC7E-4229-4009A3369213}"/>
              </a:ext>
            </a:extLst>
          </p:cNvPr>
          <p:cNvSpPr>
            <a:spLocks noGrp="1"/>
          </p:cNvSpPr>
          <p:nvPr>
            <p:ph type="title"/>
          </p:nvPr>
        </p:nvSpPr>
        <p:spPr>
          <a:xfrm>
            <a:off x="841248" y="365760"/>
            <a:ext cx="10515600" cy="1325880"/>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GB" noProof="0" dirty="0"/>
              <a:t>Disadvantages affecting LGBTQ+ people</a:t>
            </a:r>
          </a:p>
        </p:txBody>
      </p:sp>
      <p:sp>
        <p:nvSpPr>
          <p:cNvPr id="2" name="TextBox 1">
            <a:extLst>
              <a:ext uri="{FF2B5EF4-FFF2-40B4-BE49-F238E27FC236}">
                <a16:creationId xmlns:a16="http://schemas.microsoft.com/office/drawing/2014/main" id="{6BFA8F3B-8AB9-7C4E-5C03-452CA63354FC}"/>
              </a:ext>
            </a:extLst>
          </p:cNvPr>
          <p:cNvSpPr txBox="1"/>
          <p:nvPr/>
        </p:nvSpPr>
        <p:spPr>
          <a:xfrm>
            <a:off x="841248" y="1882140"/>
            <a:ext cx="5067300" cy="4352544"/>
          </a:xfrm>
          <a:prstGeom prst="rect">
            <a:avLst/>
          </a:prstGeom>
        </p:spPr>
        <p:txBody>
          <a:bodyPr rtlCol="0" anchor="t">
            <a:normAutofit/>
          </a:bodyPr>
          <a:lstStyle/>
          <a:p>
            <a:pPr>
              <a:spcAft>
                <a:spcPts val="600"/>
              </a:spcAft>
            </a:pPr>
            <a:r>
              <a:rPr lang="en-US" sz="2000" kern="1200" dirty="0">
                <a:solidFill>
                  <a:schemeClr val="bg1"/>
                </a:solidFill>
              </a:rPr>
              <a:t>Research shows that mental health, poverty, familial support all contributes to academic achievement.</a:t>
            </a:r>
          </a:p>
          <a:p>
            <a:pPr>
              <a:spcAft>
                <a:spcPts val="600"/>
              </a:spcAft>
            </a:pPr>
            <a:endParaRPr lang="en-US" sz="2000" kern="1200" dirty="0">
              <a:solidFill>
                <a:schemeClr val="bg1"/>
              </a:solidFill>
            </a:endParaRPr>
          </a:p>
          <a:p>
            <a:pPr>
              <a:spcAft>
                <a:spcPts val="600"/>
              </a:spcAft>
            </a:pPr>
            <a:r>
              <a:rPr lang="en-US" sz="2000" kern="1200" dirty="0">
                <a:solidFill>
                  <a:schemeClr val="bg1"/>
                </a:solidFill>
              </a:rPr>
              <a:t>Queer people are likely to have mental illness, be financially unstable and have weaker familial connections.</a:t>
            </a:r>
          </a:p>
          <a:p>
            <a:pPr>
              <a:spcAft>
                <a:spcPts val="600"/>
              </a:spcAft>
            </a:pPr>
            <a:endParaRPr lang="en-US" sz="2000" kern="1200" dirty="0">
              <a:solidFill>
                <a:schemeClr val="bg1"/>
              </a:solidFill>
            </a:endParaRPr>
          </a:p>
        </p:txBody>
      </p:sp>
      <p:pic>
        <p:nvPicPr>
          <p:cNvPr id="6" name="Picture 5" descr="People carrying Pride banner">
            <a:extLst>
              <a:ext uri="{FF2B5EF4-FFF2-40B4-BE49-F238E27FC236}">
                <a16:creationId xmlns:a16="http://schemas.microsoft.com/office/drawing/2014/main" id="{FBDFCB92-065D-62B8-F092-658546314FA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89548" y="1882140"/>
            <a:ext cx="5067300" cy="4352544"/>
          </a:xfrm>
          <a:prstGeom prst="rect">
            <a:avLst/>
          </a:prstGeom>
          <a:noFill/>
        </p:spPr>
      </p:pic>
    </p:spTree>
    <p:extLst>
      <p:ext uri="{BB962C8B-B14F-4D97-AF65-F5344CB8AC3E}">
        <p14:creationId xmlns:p14="http://schemas.microsoft.com/office/powerpoint/2010/main" val="1837633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EC62A-E88A-3AB7-A431-C98EDAB160D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D24B73D-436C-3B20-CD7B-240BE48E225B}"/>
              </a:ext>
            </a:extLst>
          </p:cNvPr>
          <p:cNvSpPr>
            <a:spLocks noGrp="1"/>
          </p:cNvSpPr>
          <p:nvPr>
            <p:ph type="title"/>
          </p:nvPr>
        </p:nvSpPr>
        <p:spPr>
          <a:xfrm>
            <a:off x="841248" y="365760"/>
            <a:ext cx="10515600" cy="1325880"/>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GB" noProof="0" dirty="0"/>
              <a:t>Intersectionality</a:t>
            </a:r>
          </a:p>
        </p:txBody>
      </p:sp>
      <p:sp>
        <p:nvSpPr>
          <p:cNvPr id="2" name="TextBox 1">
            <a:extLst>
              <a:ext uri="{FF2B5EF4-FFF2-40B4-BE49-F238E27FC236}">
                <a16:creationId xmlns:a16="http://schemas.microsoft.com/office/drawing/2014/main" id="{066C2A99-B5E2-A2C5-813C-14AAE2314452}"/>
              </a:ext>
            </a:extLst>
          </p:cNvPr>
          <p:cNvSpPr txBox="1"/>
          <p:nvPr/>
        </p:nvSpPr>
        <p:spPr>
          <a:xfrm>
            <a:off x="841248" y="1882140"/>
            <a:ext cx="5067300" cy="4352544"/>
          </a:xfrm>
          <a:prstGeom prst="rect">
            <a:avLst/>
          </a:prstGeom>
        </p:spPr>
        <p:txBody>
          <a:bodyPr rtlCol="0" anchor="t">
            <a:normAutofit/>
          </a:bodyPr>
          <a:lstStyle/>
          <a:p>
            <a:pPr marL="285750" indent="-285750">
              <a:spcAft>
                <a:spcPts val="600"/>
              </a:spcAft>
              <a:buFont typeface="Arial" panose="020B0604020202020204" pitchFamily="34" charset="0"/>
              <a:buChar char="•"/>
            </a:pPr>
            <a:r>
              <a:rPr lang="en-US" sz="1950" kern="1200" dirty="0">
                <a:solidFill>
                  <a:schemeClr val="bg1"/>
                </a:solidFill>
              </a:rPr>
              <a:t>Oppressions combine, creating a lived experience greater than the sum of its parts.</a:t>
            </a:r>
          </a:p>
          <a:p>
            <a:pPr marL="285750" indent="-285750">
              <a:spcAft>
                <a:spcPts val="600"/>
              </a:spcAft>
              <a:buFont typeface="Arial" panose="020B0604020202020204" pitchFamily="34" charset="0"/>
              <a:buChar char="•"/>
            </a:pPr>
            <a:endParaRPr lang="en-US" sz="1950" kern="1200" dirty="0">
              <a:solidFill>
                <a:schemeClr val="bg1"/>
              </a:solidFill>
            </a:endParaRPr>
          </a:p>
          <a:p>
            <a:pPr marL="285750" indent="-285750">
              <a:spcAft>
                <a:spcPts val="600"/>
              </a:spcAft>
              <a:buFont typeface="Arial" panose="020B0604020202020204" pitchFamily="34" charset="0"/>
              <a:buChar char="•"/>
            </a:pPr>
            <a:r>
              <a:rPr lang="en-US" sz="1950" kern="1200" dirty="0">
                <a:solidFill>
                  <a:schemeClr val="bg1"/>
                </a:solidFill>
              </a:rPr>
              <a:t>Groups that oppress LGBTQ+ people also oppress other groups.</a:t>
            </a:r>
          </a:p>
          <a:p>
            <a:pPr marL="285750" indent="-285750">
              <a:spcAft>
                <a:spcPts val="600"/>
              </a:spcAft>
              <a:buFont typeface="Arial" panose="020B0604020202020204" pitchFamily="34" charset="0"/>
              <a:buChar char="•"/>
            </a:pPr>
            <a:endParaRPr lang="en-US" sz="1950" dirty="0">
              <a:solidFill>
                <a:schemeClr val="bg1"/>
              </a:solidFill>
            </a:endParaRPr>
          </a:p>
          <a:p>
            <a:pPr marL="285750" indent="-285750">
              <a:spcAft>
                <a:spcPts val="600"/>
              </a:spcAft>
              <a:buFont typeface="Arial" panose="020B0604020202020204" pitchFamily="34" charset="0"/>
              <a:buChar char="•"/>
            </a:pPr>
            <a:r>
              <a:rPr lang="en-US" sz="1950" kern="1200" dirty="0">
                <a:solidFill>
                  <a:schemeClr val="bg1"/>
                </a:solidFill>
              </a:rPr>
              <a:t>Many LGBTQ+ people belong to other minority groups.</a:t>
            </a:r>
          </a:p>
          <a:p>
            <a:pPr>
              <a:spcAft>
                <a:spcPts val="600"/>
              </a:spcAft>
            </a:pPr>
            <a:endParaRPr lang="en-US" sz="1950" kern="1200" dirty="0">
              <a:solidFill>
                <a:schemeClr val="bg1"/>
              </a:solidFill>
            </a:endParaRPr>
          </a:p>
          <a:p>
            <a:pPr marL="285750" indent="-285750">
              <a:spcAft>
                <a:spcPts val="600"/>
              </a:spcAft>
              <a:buFont typeface="Arial" panose="020B0604020202020204" pitchFamily="34" charset="0"/>
              <a:buChar char="•"/>
            </a:pPr>
            <a:r>
              <a:rPr lang="en-US" sz="1950" kern="1200" dirty="0">
                <a:solidFill>
                  <a:schemeClr val="bg1"/>
                </a:solidFill>
              </a:rPr>
              <a:t>Intersectionality likely compounds disadvantages.</a:t>
            </a:r>
          </a:p>
          <a:p>
            <a:pPr marL="285750" indent="-285750">
              <a:spcAft>
                <a:spcPts val="600"/>
              </a:spcAft>
              <a:buFont typeface="Arial" panose="020B0604020202020204" pitchFamily="34" charset="0"/>
              <a:buChar char="•"/>
            </a:pPr>
            <a:endParaRPr lang="en-US" sz="2000" dirty="0">
              <a:solidFill>
                <a:schemeClr val="bg1"/>
              </a:solidFill>
            </a:endParaRPr>
          </a:p>
        </p:txBody>
      </p:sp>
      <p:pic>
        <p:nvPicPr>
          <p:cNvPr id="4" name="Picture 3" descr="Person on busy street">
            <a:extLst>
              <a:ext uri="{FF2B5EF4-FFF2-40B4-BE49-F238E27FC236}">
                <a16:creationId xmlns:a16="http://schemas.microsoft.com/office/drawing/2014/main" id="{B47A23EC-4477-E53D-3CFE-75B2ACF0839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89548" y="1882140"/>
            <a:ext cx="5067300" cy="4352544"/>
          </a:xfrm>
          <a:prstGeom prst="rect">
            <a:avLst/>
          </a:prstGeom>
          <a:noFill/>
        </p:spPr>
      </p:pic>
    </p:spTree>
    <p:extLst>
      <p:ext uri="{BB962C8B-B14F-4D97-AF65-F5344CB8AC3E}">
        <p14:creationId xmlns:p14="http://schemas.microsoft.com/office/powerpoint/2010/main" val="2761677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EB2AF-75BB-D685-D145-6157777FD67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DD3DF06-8690-B549-5621-98042CBBD83E}"/>
              </a:ext>
            </a:extLst>
          </p:cNvPr>
          <p:cNvSpPr>
            <a:spLocks noGrp="1"/>
          </p:cNvSpPr>
          <p:nvPr>
            <p:ph type="title"/>
          </p:nvPr>
        </p:nvSpPr>
        <p:spPr>
          <a:xfrm>
            <a:off x="413915" y="177274"/>
            <a:ext cx="10710942" cy="468640"/>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noProof="0" dirty="0"/>
              <a:t>Methods and data</a:t>
            </a:r>
          </a:p>
        </p:txBody>
      </p:sp>
      <p:sp>
        <p:nvSpPr>
          <p:cNvPr id="2" name="Content Placeholder 2">
            <a:extLst>
              <a:ext uri="{FF2B5EF4-FFF2-40B4-BE49-F238E27FC236}">
                <a16:creationId xmlns:a16="http://schemas.microsoft.com/office/drawing/2014/main" id="{99EF157B-31C0-76AD-BF8B-C3405604C97F}"/>
              </a:ext>
            </a:extLst>
          </p:cNvPr>
          <p:cNvSpPr txBox="1">
            <a:spLocks/>
          </p:cNvSpPr>
          <p:nvPr/>
        </p:nvSpPr>
        <p:spPr>
          <a:xfrm>
            <a:off x="758800" y="1154459"/>
            <a:ext cx="10196593" cy="665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t>10-year period including 12,283 students across 42 degrees </a:t>
            </a:r>
          </a:p>
          <a:p>
            <a:endParaRPr lang="en-GB" dirty="0"/>
          </a:p>
        </p:txBody>
      </p:sp>
      <p:sp>
        <p:nvSpPr>
          <p:cNvPr id="3" name="Oval 2">
            <a:extLst>
              <a:ext uri="{FF2B5EF4-FFF2-40B4-BE49-F238E27FC236}">
                <a16:creationId xmlns:a16="http://schemas.microsoft.com/office/drawing/2014/main" id="{45209AF7-E1CE-24F7-1B33-29E2E1FD1C23}"/>
              </a:ext>
            </a:extLst>
          </p:cNvPr>
          <p:cNvSpPr/>
          <p:nvPr/>
        </p:nvSpPr>
        <p:spPr>
          <a:xfrm>
            <a:off x="3755035" y="2587821"/>
            <a:ext cx="3045318" cy="2449805"/>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Characteristics</a:t>
            </a:r>
          </a:p>
        </p:txBody>
      </p:sp>
      <p:sp>
        <p:nvSpPr>
          <p:cNvPr id="4" name="TextBox 3">
            <a:extLst>
              <a:ext uri="{FF2B5EF4-FFF2-40B4-BE49-F238E27FC236}">
                <a16:creationId xmlns:a16="http://schemas.microsoft.com/office/drawing/2014/main" id="{50678FD5-0343-F6E0-3AFE-7B34EB2D53F1}"/>
              </a:ext>
            </a:extLst>
          </p:cNvPr>
          <p:cNvSpPr txBox="1"/>
          <p:nvPr/>
        </p:nvSpPr>
        <p:spPr>
          <a:xfrm>
            <a:off x="1101403" y="2350173"/>
            <a:ext cx="1316709" cy="369332"/>
          </a:xfrm>
          <a:prstGeom prst="rect">
            <a:avLst/>
          </a:prstGeom>
          <a:solidFill>
            <a:schemeClr val="tx1"/>
          </a:solidFill>
        </p:spPr>
        <p:txBody>
          <a:bodyPr wrap="square" rtlCol="0">
            <a:spAutoFit/>
          </a:bodyPr>
          <a:lstStyle/>
          <a:p>
            <a:pPr algn="ctr"/>
            <a:r>
              <a:rPr lang="en-GB" dirty="0">
                <a:solidFill>
                  <a:schemeClr val="bg1"/>
                </a:solidFill>
              </a:rPr>
              <a:t>Sexuality</a:t>
            </a:r>
          </a:p>
        </p:txBody>
      </p:sp>
      <p:sp>
        <p:nvSpPr>
          <p:cNvPr id="5" name="TextBox 4">
            <a:extLst>
              <a:ext uri="{FF2B5EF4-FFF2-40B4-BE49-F238E27FC236}">
                <a16:creationId xmlns:a16="http://schemas.microsoft.com/office/drawing/2014/main" id="{8191CB29-42B4-BBDD-DFE1-7694888558DA}"/>
              </a:ext>
            </a:extLst>
          </p:cNvPr>
          <p:cNvSpPr txBox="1"/>
          <p:nvPr/>
        </p:nvSpPr>
        <p:spPr>
          <a:xfrm>
            <a:off x="266700" y="3666446"/>
            <a:ext cx="2234755" cy="369332"/>
          </a:xfrm>
          <a:prstGeom prst="rect">
            <a:avLst/>
          </a:prstGeom>
          <a:solidFill>
            <a:schemeClr val="tx1"/>
          </a:solidFill>
        </p:spPr>
        <p:txBody>
          <a:bodyPr wrap="square" rtlCol="0">
            <a:spAutoFit/>
          </a:bodyPr>
          <a:lstStyle/>
          <a:p>
            <a:pPr algn="ctr"/>
            <a:r>
              <a:rPr lang="en-GB" dirty="0">
                <a:solidFill>
                  <a:schemeClr val="bg1"/>
                </a:solidFill>
              </a:rPr>
              <a:t>Gender Identity </a:t>
            </a:r>
          </a:p>
        </p:txBody>
      </p:sp>
      <p:sp>
        <p:nvSpPr>
          <p:cNvPr id="6" name="TextBox 5">
            <a:extLst>
              <a:ext uri="{FF2B5EF4-FFF2-40B4-BE49-F238E27FC236}">
                <a16:creationId xmlns:a16="http://schemas.microsoft.com/office/drawing/2014/main" id="{BBB832F0-5D64-E9AF-88EF-300DB88115A0}"/>
              </a:ext>
            </a:extLst>
          </p:cNvPr>
          <p:cNvSpPr txBox="1"/>
          <p:nvPr/>
        </p:nvSpPr>
        <p:spPr>
          <a:xfrm>
            <a:off x="8335513" y="2022688"/>
            <a:ext cx="2851688" cy="923330"/>
          </a:xfrm>
          <a:prstGeom prst="rect">
            <a:avLst/>
          </a:prstGeom>
          <a:solidFill>
            <a:schemeClr val="tx1"/>
          </a:solidFill>
        </p:spPr>
        <p:txBody>
          <a:bodyPr wrap="square" rtlCol="0">
            <a:spAutoFit/>
          </a:bodyPr>
          <a:lstStyle/>
          <a:p>
            <a:pPr algn="ctr"/>
            <a:r>
              <a:rPr lang="en-GB" dirty="0">
                <a:solidFill>
                  <a:schemeClr val="bg1"/>
                </a:solidFill>
              </a:rPr>
              <a:t>Index of Multiple Deprivation Quartile Score </a:t>
            </a:r>
          </a:p>
        </p:txBody>
      </p:sp>
      <p:sp>
        <p:nvSpPr>
          <p:cNvPr id="8" name="TextBox 7">
            <a:extLst>
              <a:ext uri="{FF2B5EF4-FFF2-40B4-BE49-F238E27FC236}">
                <a16:creationId xmlns:a16="http://schemas.microsoft.com/office/drawing/2014/main" id="{C30392F5-DBC0-FCE9-4F4E-D8C848EFB9E8}"/>
              </a:ext>
            </a:extLst>
          </p:cNvPr>
          <p:cNvSpPr txBox="1"/>
          <p:nvPr/>
        </p:nvSpPr>
        <p:spPr>
          <a:xfrm>
            <a:off x="8335513" y="3666446"/>
            <a:ext cx="2363533" cy="369332"/>
          </a:xfrm>
          <a:prstGeom prst="rect">
            <a:avLst/>
          </a:prstGeom>
          <a:solidFill>
            <a:schemeClr val="tx1"/>
          </a:solidFill>
        </p:spPr>
        <p:txBody>
          <a:bodyPr wrap="square" rtlCol="0">
            <a:spAutoFit/>
          </a:bodyPr>
          <a:lstStyle/>
          <a:p>
            <a:pPr algn="ctr"/>
            <a:r>
              <a:rPr lang="en-GB" dirty="0">
                <a:solidFill>
                  <a:schemeClr val="bg1"/>
                </a:solidFill>
              </a:rPr>
              <a:t>Disability Status</a:t>
            </a:r>
          </a:p>
        </p:txBody>
      </p:sp>
      <p:sp>
        <p:nvSpPr>
          <p:cNvPr id="9" name="TextBox 8">
            <a:extLst>
              <a:ext uri="{FF2B5EF4-FFF2-40B4-BE49-F238E27FC236}">
                <a16:creationId xmlns:a16="http://schemas.microsoft.com/office/drawing/2014/main" id="{9A38E9CE-DB90-980A-61D3-09B130F68903}"/>
              </a:ext>
            </a:extLst>
          </p:cNvPr>
          <p:cNvSpPr txBox="1"/>
          <p:nvPr/>
        </p:nvSpPr>
        <p:spPr>
          <a:xfrm>
            <a:off x="6518413" y="5457107"/>
            <a:ext cx="4606444" cy="369332"/>
          </a:xfrm>
          <a:prstGeom prst="rect">
            <a:avLst/>
          </a:prstGeom>
          <a:solidFill>
            <a:schemeClr val="tx1"/>
          </a:solidFill>
        </p:spPr>
        <p:txBody>
          <a:bodyPr wrap="square" rtlCol="0">
            <a:spAutoFit/>
          </a:bodyPr>
          <a:lstStyle/>
          <a:p>
            <a:pPr algn="ctr"/>
            <a:r>
              <a:rPr lang="en-GB" dirty="0">
                <a:solidFill>
                  <a:schemeClr val="bg1"/>
                </a:solidFill>
              </a:rPr>
              <a:t>Declaration of Mental Health Problems</a:t>
            </a:r>
          </a:p>
        </p:txBody>
      </p:sp>
      <p:sp>
        <p:nvSpPr>
          <p:cNvPr id="10" name="TextBox 9">
            <a:extLst>
              <a:ext uri="{FF2B5EF4-FFF2-40B4-BE49-F238E27FC236}">
                <a16:creationId xmlns:a16="http://schemas.microsoft.com/office/drawing/2014/main" id="{32D17EB3-E128-C7C4-3C74-442FC9ADE4BF}"/>
              </a:ext>
            </a:extLst>
          </p:cNvPr>
          <p:cNvSpPr txBox="1"/>
          <p:nvPr/>
        </p:nvSpPr>
        <p:spPr>
          <a:xfrm>
            <a:off x="758800" y="5457107"/>
            <a:ext cx="1689315" cy="369332"/>
          </a:xfrm>
          <a:prstGeom prst="rect">
            <a:avLst/>
          </a:prstGeom>
          <a:solidFill>
            <a:schemeClr val="tx1"/>
          </a:solidFill>
        </p:spPr>
        <p:txBody>
          <a:bodyPr wrap="square" rtlCol="0">
            <a:spAutoFit/>
          </a:bodyPr>
          <a:lstStyle/>
          <a:p>
            <a:pPr algn="ctr"/>
            <a:r>
              <a:rPr lang="en-GB" dirty="0">
                <a:solidFill>
                  <a:schemeClr val="bg1"/>
                </a:solidFill>
              </a:rPr>
              <a:t>Ethnicity</a:t>
            </a:r>
          </a:p>
        </p:txBody>
      </p:sp>
      <p:cxnSp>
        <p:nvCxnSpPr>
          <p:cNvPr id="11" name="Straight Arrow Connector 10">
            <a:extLst>
              <a:ext uri="{FF2B5EF4-FFF2-40B4-BE49-F238E27FC236}">
                <a16:creationId xmlns:a16="http://schemas.microsoft.com/office/drawing/2014/main" id="{B84488D4-B0E7-C6F0-6902-1A51F51328E3}"/>
              </a:ext>
            </a:extLst>
          </p:cNvPr>
          <p:cNvCxnSpPr>
            <a:cxnSpLocks/>
            <a:stCxn id="3" idx="1"/>
            <a:endCxn id="4" idx="3"/>
          </p:cNvCxnSpPr>
          <p:nvPr/>
        </p:nvCxnSpPr>
        <p:spPr>
          <a:xfrm flipH="1" flipV="1">
            <a:off x="2418112" y="2534839"/>
            <a:ext cx="1782899" cy="4117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86F6211-7C95-2704-D429-CD1555237143}"/>
              </a:ext>
            </a:extLst>
          </p:cNvPr>
          <p:cNvCxnSpPr>
            <a:cxnSpLocks/>
            <a:stCxn id="3" idx="2"/>
            <a:endCxn id="5" idx="3"/>
          </p:cNvCxnSpPr>
          <p:nvPr/>
        </p:nvCxnSpPr>
        <p:spPr>
          <a:xfrm flipH="1">
            <a:off x="2501455" y="3812724"/>
            <a:ext cx="1253580" cy="383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E8ABC1A-EBD3-B93D-2B3A-5C712BD72993}"/>
              </a:ext>
            </a:extLst>
          </p:cNvPr>
          <p:cNvCxnSpPr>
            <a:cxnSpLocks/>
            <a:stCxn id="3" idx="3"/>
            <a:endCxn id="10" idx="3"/>
          </p:cNvCxnSpPr>
          <p:nvPr/>
        </p:nvCxnSpPr>
        <p:spPr>
          <a:xfrm flipH="1">
            <a:off x="2448115" y="4678860"/>
            <a:ext cx="1752896" cy="96291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0DF58F4-9464-1133-D408-F0A01A12BB0A}"/>
              </a:ext>
            </a:extLst>
          </p:cNvPr>
          <p:cNvCxnSpPr>
            <a:cxnSpLocks/>
            <a:stCxn id="3" idx="5"/>
            <a:endCxn id="9" idx="0"/>
          </p:cNvCxnSpPr>
          <p:nvPr/>
        </p:nvCxnSpPr>
        <p:spPr>
          <a:xfrm>
            <a:off x="6354377" y="4678860"/>
            <a:ext cx="2467258" cy="77824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4BE4745-6DD3-8724-5BCC-C7311A62EBD3}"/>
              </a:ext>
            </a:extLst>
          </p:cNvPr>
          <p:cNvCxnSpPr>
            <a:cxnSpLocks/>
            <a:stCxn id="3" idx="6"/>
            <a:endCxn id="8" idx="1"/>
          </p:cNvCxnSpPr>
          <p:nvPr/>
        </p:nvCxnSpPr>
        <p:spPr>
          <a:xfrm>
            <a:off x="6800353" y="3812724"/>
            <a:ext cx="1535160" cy="383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50AF1E5-8FDE-5C7A-BFBE-085C9D8B0F6C}"/>
              </a:ext>
            </a:extLst>
          </p:cNvPr>
          <p:cNvCxnSpPr>
            <a:cxnSpLocks/>
            <a:stCxn id="3" idx="7"/>
            <a:endCxn id="6" idx="1"/>
          </p:cNvCxnSpPr>
          <p:nvPr/>
        </p:nvCxnSpPr>
        <p:spPr>
          <a:xfrm flipV="1">
            <a:off x="6354377" y="2484353"/>
            <a:ext cx="1981136" cy="4622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020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F062A-C6FC-F5B6-ECE9-9314CEED46B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32F2B51-446B-32F3-E7CB-66349A4A8E91}"/>
              </a:ext>
            </a:extLst>
          </p:cNvPr>
          <p:cNvSpPr>
            <a:spLocks noGrp="1"/>
          </p:cNvSpPr>
          <p:nvPr>
            <p:ph type="title"/>
          </p:nvPr>
        </p:nvSpPr>
        <p:spPr>
          <a:xfrm>
            <a:off x="841248" y="365760"/>
            <a:ext cx="10515600" cy="1325880"/>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GB" noProof="0" dirty="0"/>
              <a:t>Pilot study: Environmental degrees</a:t>
            </a:r>
          </a:p>
        </p:txBody>
      </p:sp>
      <p:sp>
        <p:nvSpPr>
          <p:cNvPr id="2" name="TextBox 1">
            <a:extLst>
              <a:ext uri="{FF2B5EF4-FFF2-40B4-BE49-F238E27FC236}">
                <a16:creationId xmlns:a16="http://schemas.microsoft.com/office/drawing/2014/main" id="{DC98F357-20BB-1CA6-F017-99E6DDE1B275}"/>
              </a:ext>
            </a:extLst>
          </p:cNvPr>
          <p:cNvSpPr txBox="1"/>
          <p:nvPr/>
        </p:nvSpPr>
        <p:spPr>
          <a:xfrm>
            <a:off x="841248" y="1882140"/>
            <a:ext cx="5067300" cy="4352544"/>
          </a:xfrm>
          <a:prstGeom prst="rect">
            <a:avLst/>
          </a:prstGeom>
        </p:spPr>
        <p:txBody>
          <a:bodyPr rtlCol="0" anchor="t">
            <a:normAutofit/>
          </a:bodyPr>
          <a:lstStyle/>
          <a:p>
            <a:pPr marL="342900" indent="-342900">
              <a:buFont typeface="Arial" panose="020B0604020202020204" pitchFamily="34" charset="0"/>
              <a:buChar char="•"/>
            </a:pPr>
            <a:r>
              <a:rPr lang="en-US" sz="2000" b="1" kern="1200" dirty="0">
                <a:solidFill>
                  <a:schemeClr val="bg1"/>
                </a:solidFill>
              </a:rPr>
              <a:t>Initial Project Idea: </a:t>
            </a:r>
            <a:r>
              <a:rPr lang="en-US" sz="2000" kern="1200" dirty="0">
                <a:solidFill>
                  <a:schemeClr val="bg1"/>
                </a:solidFill>
              </a:rPr>
              <a:t>See if this gap existed in environmental science and environmental studies modules. </a:t>
            </a:r>
          </a:p>
          <a:p>
            <a:pPr marL="342900" indent="-342900">
              <a:buFont typeface="Arial" panose="020B0604020202020204" pitchFamily="34" charset="0"/>
              <a:buChar char="•"/>
            </a:pPr>
            <a:endParaRPr lang="en-US" sz="2000" kern="1200" dirty="0">
              <a:solidFill>
                <a:schemeClr val="bg1"/>
              </a:solidFill>
            </a:endParaRPr>
          </a:p>
          <a:p>
            <a:pPr marL="342900" indent="-342900">
              <a:buFont typeface="Arial" panose="020B0604020202020204" pitchFamily="34" charset="0"/>
              <a:buChar char="•"/>
            </a:pPr>
            <a:r>
              <a:rPr lang="en-US" sz="2000" kern="1200" dirty="0">
                <a:solidFill>
                  <a:schemeClr val="bg1"/>
                </a:solidFill>
              </a:rPr>
              <a:t>Use HESA data to fit a statistical model by looking at grades of pass between LGBTQ+ and non-LGBTQ+ students.</a:t>
            </a:r>
          </a:p>
          <a:p>
            <a:pPr marL="342900" indent="-342900">
              <a:buFont typeface="Arial" panose="020B0604020202020204" pitchFamily="34" charset="0"/>
              <a:buChar char="•"/>
            </a:pPr>
            <a:endParaRPr lang="en-US" sz="2000" kern="1200" dirty="0">
              <a:solidFill>
                <a:schemeClr val="bg1"/>
              </a:solidFill>
            </a:endParaRPr>
          </a:p>
          <a:p>
            <a:pPr marL="342900" indent="-342900">
              <a:buFont typeface="Arial" panose="020B0604020202020204" pitchFamily="34" charset="0"/>
              <a:buChar char="•"/>
            </a:pPr>
            <a:r>
              <a:rPr lang="en-US" sz="2000" kern="1200" dirty="0">
                <a:solidFill>
                  <a:schemeClr val="bg1"/>
                </a:solidFill>
              </a:rPr>
              <a:t>…but! Not enough data to work with, so expanded to all of STEM. </a:t>
            </a:r>
          </a:p>
          <a:p>
            <a:pPr>
              <a:spcAft>
                <a:spcPts val="600"/>
              </a:spcAft>
            </a:pPr>
            <a:endParaRPr lang="en-US" sz="2000" kern="1200" dirty="0">
              <a:solidFill>
                <a:schemeClr val="bg1"/>
              </a:solidFill>
            </a:endParaRPr>
          </a:p>
        </p:txBody>
      </p:sp>
      <p:pic>
        <p:nvPicPr>
          <p:cNvPr id="4" name="Picture 3" descr="Flamingoes against a black background">
            <a:extLst>
              <a:ext uri="{FF2B5EF4-FFF2-40B4-BE49-F238E27FC236}">
                <a16:creationId xmlns:a16="http://schemas.microsoft.com/office/drawing/2014/main" id="{7FC10B00-1FF0-D74E-D223-FFB472EA4976}"/>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89548" y="1882140"/>
            <a:ext cx="5067300" cy="4352544"/>
          </a:xfrm>
          <a:prstGeom prst="rect">
            <a:avLst/>
          </a:prstGeom>
          <a:noFill/>
        </p:spPr>
      </p:pic>
    </p:spTree>
    <p:extLst>
      <p:ext uri="{BB962C8B-B14F-4D97-AF65-F5344CB8AC3E}">
        <p14:creationId xmlns:p14="http://schemas.microsoft.com/office/powerpoint/2010/main" val="12683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4FDBE-FA56-9076-7AAB-E2B9252F0C7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7714440-7F29-A981-80AB-4C7E962FA1ED}"/>
              </a:ext>
            </a:extLst>
          </p:cNvPr>
          <p:cNvSpPr>
            <a:spLocks noGrp="1"/>
          </p:cNvSpPr>
          <p:nvPr>
            <p:ph type="title"/>
          </p:nvPr>
        </p:nvSpPr>
        <p:spPr>
          <a:xfrm>
            <a:off x="841248" y="365760"/>
            <a:ext cx="10515600" cy="1325880"/>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GB" noProof="0" dirty="0"/>
              <a:t>Expanding to STEM</a:t>
            </a:r>
          </a:p>
        </p:txBody>
      </p:sp>
      <p:sp>
        <p:nvSpPr>
          <p:cNvPr id="2" name="TextBox 1">
            <a:extLst>
              <a:ext uri="{FF2B5EF4-FFF2-40B4-BE49-F238E27FC236}">
                <a16:creationId xmlns:a16="http://schemas.microsoft.com/office/drawing/2014/main" id="{6BEEFCB7-2279-FC57-D083-52C1339C8AAE}"/>
              </a:ext>
            </a:extLst>
          </p:cNvPr>
          <p:cNvSpPr txBox="1"/>
          <p:nvPr/>
        </p:nvSpPr>
        <p:spPr>
          <a:xfrm>
            <a:off x="841248" y="1882140"/>
            <a:ext cx="5067300" cy="4352544"/>
          </a:xfrm>
          <a:prstGeom prst="rect">
            <a:avLst/>
          </a:prstGeom>
        </p:spPr>
        <p:txBody>
          <a:bodyPr rtlCol="0" anchor="t">
            <a:normAutofit/>
          </a:bodyPr>
          <a:lstStyle/>
          <a:p>
            <a:pPr>
              <a:spcAft>
                <a:spcPts val="600"/>
              </a:spcAft>
            </a:pPr>
            <a:r>
              <a:rPr lang="en-US" sz="1600" kern="1200" dirty="0">
                <a:solidFill>
                  <a:schemeClr val="bg1"/>
                </a:solidFill>
              </a:rPr>
              <a:t>Expanded across STEM degrees at the Open University. </a:t>
            </a:r>
          </a:p>
          <a:p>
            <a:pPr>
              <a:spcAft>
                <a:spcPts val="600"/>
              </a:spcAft>
            </a:pPr>
            <a:endParaRPr lang="en-US" sz="1600" dirty="0">
              <a:solidFill>
                <a:schemeClr val="bg1"/>
              </a:solidFill>
            </a:endParaRPr>
          </a:p>
          <a:p>
            <a:pPr>
              <a:spcAft>
                <a:spcPts val="600"/>
              </a:spcAft>
            </a:pPr>
            <a:r>
              <a:rPr lang="en-US" sz="1600" kern="1200" dirty="0">
                <a:solidFill>
                  <a:schemeClr val="bg1"/>
                </a:solidFill>
              </a:rPr>
              <a:t>Proportions: </a:t>
            </a:r>
          </a:p>
          <a:p>
            <a:pPr marL="285750" indent="-285750">
              <a:spcAft>
                <a:spcPts val="600"/>
              </a:spcAft>
              <a:buFont typeface="Arial" panose="020B0604020202020204" pitchFamily="34" charset="0"/>
              <a:buChar char="•"/>
            </a:pPr>
            <a:r>
              <a:rPr lang="en-US" sz="1600" dirty="0">
                <a:solidFill>
                  <a:schemeClr val="bg1"/>
                </a:solidFill>
              </a:rPr>
              <a:t>318 reported themselves LGBT</a:t>
            </a:r>
          </a:p>
          <a:p>
            <a:pPr marL="285750" indent="-285750">
              <a:spcAft>
                <a:spcPts val="600"/>
              </a:spcAft>
              <a:buFont typeface="Arial" panose="020B0604020202020204" pitchFamily="34" charset="0"/>
              <a:buChar char="•"/>
            </a:pPr>
            <a:r>
              <a:rPr lang="en-US" sz="1600" kern="1200" dirty="0">
                <a:solidFill>
                  <a:schemeClr val="bg1"/>
                </a:solidFill>
              </a:rPr>
              <a:t>7,220 (63%) didn’t declare a sexual or</a:t>
            </a:r>
            <a:r>
              <a:rPr lang="en-US" sz="1600" dirty="0">
                <a:solidFill>
                  <a:schemeClr val="bg1"/>
                </a:solidFill>
              </a:rPr>
              <a:t>ientation</a:t>
            </a:r>
            <a:endParaRPr lang="en-US" sz="1600" kern="1200" dirty="0">
              <a:solidFill>
                <a:schemeClr val="bg1"/>
              </a:solidFill>
            </a:endParaRPr>
          </a:p>
          <a:p>
            <a:pPr>
              <a:spcAft>
                <a:spcPts val="600"/>
              </a:spcAft>
            </a:pPr>
            <a:endParaRPr lang="en-US" sz="1600" dirty="0">
              <a:solidFill>
                <a:schemeClr val="bg1"/>
              </a:solidFill>
            </a:endParaRPr>
          </a:p>
          <a:p>
            <a:pPr>
              <a:spcAft>
                <a:spcPts val="600"/>
              </a:spcAft>
            </a:pPr>
            <a:r>
              <a:rPr lang="en-US" sz="1600" kern="1200" dirty="0">
                <a:solidFill>
                  <a:schemeClr val="bg1"/>
                </a:solidFill>
              </a:rPr>
              <a:t>Data were down sampled </a:t>
            </a:r>
            <a:r>
              <a:rPr lang="en-US" sz="1600" dirty="0">
                <a:solidFill>
                  <a:schemeClr val="bg1"/>
                </a:solidFill>
              </a:rPr>
              <a:t>to match the number of LGBTQ+ students</a:t>
            </a:r>
            <a:endParaRPr lang="en-US" sz="1600" kern="1200" dirty="0">
              <a:solidFill>
                <a:schemeClr val="bg1"/>
              </a:solidFill>
            </a:endParaRPr>
          </a:p>
          <a:p>
            <a:pPr>
              <a:spcAft>
                <a:spcPts val="600"/>
              </a:spcAft>
            </a:pPr>
            <a:endParaRPr lang="en-US" sz="1600" kern="1200" dirty="0">
              <a:solidFill>
                <a:schemeClr val="bg1"/>
              </a:solidFill>
            </a:endParaRPr>
          </a:p>
          <a:p>
            <a:pPr>
              <a:spcAft>
                <a:spcPts val="600"/>
              </a:spcAft>
            </a:pPr>
            <a:r>
              <a:rPr lang="en-US" sz="1600" dirty="0">
                <a:solidFill>
                  <a:schemeClr val="bg1"/>
                </a:solidFill>
              </a:rPr>
              <a:t>A proportional odds logistic regression (POLR) model was fitted.</a:t>
            </a:r>
            <a:endParaRPr lang="en-US" sz="1600" kern="1200" dirty="0">
              <a:solidFill>
                <a:schemeClr val="bg1"/>
              </a:solidFill>
            </a:endParaRPr>
          </a:p>
          <a:p>
            <a:pPr>
              <a:spcAft>
                <a:spcPts val="600"/>
              </a:spcAft>
            </a:pPr>
            <a:endParaRPr lang="en-US" sz="1600" kern="1200" dirty="0">
              <a:solidFill>
                <a:schemeClr val="bg1"/>
              </a:solidFill>
            </a:endParaRPr>
          </a:p>
        </p:txBody>
      </p:sp>
      <p:pic>
        <p:nvPicPr>
          <p:cNvPr id="6" name="Picture 5" descr="Serious chemist using microscope at laboratory">
            <a:extLst>
              <a:ext uri="{FF2B5EF4-FFF2-40B4-BE49-F238E27FC236}">
                <a16:creationId xmlns:a16="http://schemas.microsoft.com/office/drawing/2014/main" id="{979F45B0-B01E-428E-C449-C6F3800ABBE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89548" y="1882140"/>
            <a:ext cx="5067300" cy="4352544"/>
          </a:xfrm>
          <a:prstGeom prst="rect">
            <a:avLst/>
          </a:prstGeom>
          <a:noFill/>
        </p:spPr>
      </p:pic>
    </p:spTree>
    <p:extLst>
      <p:ext uri="{BB962C8B-B14F-4D97-AF65-F5344CB8AC3E}">
        <p14:creationId xmlns:p14="http://schemas.microsoft.com/office/powerpoint/2010/main" val="684254537"/>
      </p:ext>
    </p:extLst>
  </p:cSld>
  <p:clrMapOvr>
    <a:masterClrMapping/>
  </p:clrMapOvr>
</p:sld>
</file>

<file path=ppt/theme/theme1.xml><?xml version="1.0" encoding="utf-8"?>
<a:theme xmlns:a="http://schemas.openxmlformats.org/drawingml/2006/main" name="Covers">
  <a:themeElements>
    <a:clrScheme name="OU">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94E85A0E-8E0A-45F9-81BA-B6ED124559CC}"/>
    </a:ext>
  </a:extLst>
</a:theme>
</file>

<file path=ppt/theme/theme2.xml><?xml version="1.0" encoding="utf-8"?>
<a:theme xmlns:a="http://schemas.openxmlformats.org/drawingml/2006/main" name="Section Headers">
  <a:themeElements>
    <a:clrScheme name="OU">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E6697964-0098-45A5-A68F-45809E852513}"/>
    </a:ext>
  </a:extLst>
</a:theme>
</file>

<file path=ppt/theme/theme3.xml><?xml version="1.0" encoding="utf-8"?>
<a:theme xmlns:a="http://schemas.openxmlformats.org/drawingml/2006/main" name="Contents Slides">
  <a:themeElements>
    <a:clrScheme name="OU">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4BB12A69-2195-4393-8DC0-EB9EE8397D91}"/>
    </a:ext>
  </a:extLst>
</a:theme>
</file>

<file path=ppt/theme/theme4.xml><?xml version="1.0" encoding="utf-8"?>
<a:theme xmlns:a="http://schemas.openxmlformats.org/drawingml/2006/main" name="Slide Options">
  <a:themeElements>
    <a:clrScheme name="Open University">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1C46C0"/>
      </a:hlink>
      <a:folHlink>
        <a:srgbClr val="1C46C0"/>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BF0D45D2-C1FF-4D88-9D45-1B3B67EB2D7C}"/>
    </a:ext>
  </a:extLst>
</a:theme>
</file>

<file path=ppt/theme/theme5.xml><?xml version="1.0" encoding="utf-8"?>
<a:theme xmlns:a="http://schemas.openxmlformats.org/drawingml/2006/main" name="Decorative Slides">
  <a:themeElements>
    <a:clrScheme name="Open University">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pen University">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End Slides">
  <a:themeElements>
    <a:clrScheme name="OU">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CB3D32D0-10AB-4988-B46F-32A3F4ABFA9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aa5eaf6-3a0e-4baf-9327-20d1a003a6f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A2744DAE2FCC04591F673847A1A91FE" ma:contentTypeVersion="10" ma:contentTypeDescription="Create a new document." ma:contentTypeScope="" ma:versionID="2d3e7e9a3c4e8f90b4b8ffac54d54858">
  <xsd:schema xmlns:xsd="http://www.w3.org/2001/XMLSchema" xmlns:xs="http://www.w3.org/2001/XMLSchema" xmlns:p="http://schemas.microsoft.com/office/2006/metadata/properties" xmlns:ns3="baa5eaf6-3a0e-4baf-9327-20d1a003a6f0" targetNamespace="http://schemas.microsoft.com/office/2006/metadata/properties" ma:root="true" ma:fieldsID="6921a9dbe590fa7867615cff597fad21" ns3:_="">
    <xsd:import namespace="baa5eaf6-3a0e-4baf-9327-20d1a003a6f0"/>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a5eaf6-3a0e-4baf-9327-20d1a003a6f0"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1F123D-72E4-47AA-AF87-050EE8541186}">
  <ds:schemaRefs>
    <ds:schemaRef ds:uri="http://purl.org/dc/terms/"/>
    <ds:schemaRef ds:uri="http://schemas.openxmlformats.org/package/2006/metadata/core-properties"/>
    <ds:schemaRef ds:uri="baa5eaf6-3a0e-4baf-9327-20d1a003a6f0"/>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39F38223-DE1A-4A18-8BF3-94DFAAE788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a5eaf6-3a0e-4baf-9327-20d1a003a6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6CD3E3-2AD4-4BFA-B062-CD9F3FC3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7016</TotalTime>
  <Words>3795</Words>
  <Application>Microsoft Office PowerPoint</Application>
  <PresentationFormat>Widescreen</PresentationFormat>
  <Paragraphs>292</Paragraphs>
  <Slides>25</Slides>
  <Notes>25</Notes>
  <HiddenSlides>2</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25</vt:i4>
      </vt:variant>
    </vt:vector>
  </HeadingPairs>
  <TitlesOfParts>
    <vt:vector size="35" baseType="lpstr">
      <vt:lpstr>Aptos Narrow</vt:lpstr>
      <vt:lpstr>Arial</vt:lpstr>
      <vt:lpstr>Poppins</vt:lpstr>
      <vt:lpstr>Poppins SemiBold</vt:lpstr>
      <vt:lpstr>Covers</vt:lpstr>
      <vt:lpstr>Section Headers</vt:lpstr>
      <vt:lpstr>Contents Slides</vt:lpstr>
      <vt:lpstr>Slide Options</vt:lpstr>
      <vt:lpstr>Decorative Slides</vt:lpstr>
      <vt:lpstr>End Slides</vt:lpstr>
      <vt:lpstr>Unequal Outcomes: Investigating the LGBTQ+ Awarding Gap in STEM Distance Learning Higher Education</vt:lpstr>
      <vt:lpstr>Surprise rodent</vt:lpstr>
      <vt:lpstr>LGBTQ+ project phase overview</vt:lpstr>
      <vt:lpstr>Academic awarding gaps</vt:lpstr>
      <vt:lpstr>Disadvantages affecting LGBTQ+ people</vt:lpstr>
      <vt:lpstr>Intersectionality</vt:lpstr>
      <vt:lpstr>Methods and data</vt:lpstr>
      <vt:lpstr>Pilot study: Environmental degrees</vt:lpstr>
      <vt:lpstr>Expanding to STEM</vt:lpstr>
      <vt:lpstr>Model findings</vt:lpstr>
      <vt:lpstr>Model findings in context</vt:lpstr>
      <vt:lpstr>Within-community differences</vt:lpstr>
      <vt:lpstr>LGBTQ+ students are more likely to be disabled</vt:lpstr>
      <vt:lpstr>Why are LGBTQ+ students more likely to be disabled?</vt:lpstr>
      <vt:lpstr>Reflection</vt:lpstr>
      <vt:lpstr>Under reporting of LGBTQ+ identities</vt:lpstr>
      <vt:lpstr>Not enough choices</vt:lpstr>
      <vt:lpstr>No conclusion on race</vt:lpstr>
      <vt:lpstr>Conclusions of Phase 1</vt:lpstr>
      <vt:lpstr>Phase 2</vt:lpstr>
      <vt:lpstr>Reflection</vt:lpstr>
      <vt:lpstr>Thank you for listening!  Any questions?</vt:lpstr>
      <vt:lpstr>Thank you for listening!  Any questions?</vt:lpstr>
      <vt:lpstr>References</vt:lpstr>
      <vt:lpstr>References (continued)</vt:lpstr>
    </vt:vector>
  </TitlesOfParts>
  <Manager/>
  <Company>The Open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 Master PowerPoint Template</dc:title>
  <dc:subject>OU Master PowerPoint Template with accessibility guidance and best practice tips</dc:subject>
  <dc:creator>brand-enquiries@open.ac.uk</dc:creator>
  <cp:keywords>OU Master PowerPoint Template</cp:keywords>
  <dc:description/>
  <cp:lastModifiedBy>Diane.Ford</cp:lastModifiedBy>
  <cp:revision>267</cp:revision>
  <dcterms:created xsi:type="dcterms:W3CDTF">2022-10-21T14:33:01Z</dcterms:created>
  <dcterms:modified xsi:type="dcterms:W3CDTF">2026-04-30T11:55:50Z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0x0101001A2744DAE2FCC04591F673847A1A91FE</vt:lpwstr>
  </property>
  <property fmtid="{D5CDD505-2E9C-101B-9397-08002B2CF9AE}" pid="3" name="MediaServiceImageTags">
    <vt:lpwstr/>
  </property>
</Properties>
</file>