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3"/>
  </p:notesMasterIdLst>
  <p:handoutMasterIdLst>
    <p:handoutMasterId r:id="rId24"/>
  </p:handoutMasterIdLst>
  <p:sldIdLst>
    <p:sldId id="256" r:id="rId9"/>
    <p:sldId id="425" r:id="rId10"/>
    <p:sldId id="319" r:id="rId11"/>
    <p:sldId id="402" r:id="rId12"/>
    <p:sldId id="373" r:id="rId13"/>
    <p:sldId id="427" r:id="rId14"/>
    <p:sldId id="429" r:id="rId15"/>
    <p:sldId id="430" r:id="rId16"/>
    <p:sldId id="431" r:id="rId17"/>
    <p:sldId id="432" r:id="rId18"/>
    <p:sldId id="420" r:id="rId19"/>
    <p:sldId id="397" r:id="rId20"/>
    <p:sldId id="426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E8FFF7"/>
    <a:srgbClr val="FFF3FD"/>
    <a:srgbClr val="FFF0F3"/>
    <a:srgbClr val="FF8A77"/>
    <a:srgbClr val="FFFEED"/>
    <a:srgbClr val="FFF488"/>
    <a:srgbClr val="FFB4FF"/>
    <a:srgbClr val="7DFFD3"/>
    <a:srgbClr val="E6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C7879-13D4-4194-B912-24F6D34FBD68}" v="2" dt="2026-04-20T08:20:40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Awarding Gaps between IMD1</a:t>
            </a:r>
            <a:r>
              <a:rPr lang="en-GB" baseline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IMD5 Students on Gateway Stage 1 Science modules</a:t>
            </a:r>
            <a:endParaRPr lang="en-GB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Sheet1!$F$47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Sheet1!$E$48:$E$61</c:f>
              <c:strCache>
                <c:ptCount val="14"/>
                <c:pt idx="0">
                  <c:v>S111 21J</c:v>
                </c:pt>
                <c:pt idx="1">
                  <c:v>S111 22B</c:v>
                </c:pt>
                <c:pt idx="2">
                  <c:v>S111 22J</c:v>
                </c:pt>
                <c:pt idx="3">
                  <c:v>S111 23B</c:v>
                </c:pt>
                <c:pt idx="5">
                  <c:v>SDK100 21J</c:v>
                </c:pt>
                <c:pt idx="6">
                  <c:v>SDK100 22B</c:v>
                </c:pt>
                <c:pt idx="7">
                  <c:v>SDK100 22J</c:v>
                </c:pt>
                <c:pt idx="8">
                  <c:v>SDK100 23B</c:v>
                </c:pt>
                <c:pt idx="10">
                  <c:v>U116 21J</c:v>
                </c:pt>
                <c:pt idx="11">
                  <c:v>U116 22B</c:v>
                </c:pt>
                <c:pt idx="12">
                  <c:v>U116 22J</c:v>
                </c:pt>
                <c:pt idx="13">
                  <c:v>U116 23B</c:v>
                </c:pt>
              </c:strCache>
            </c:strRef>
          </c:cat>
          <c:val>
            <c:numRef>
              <c:f>Sheet1!$F$48:$F$61</c:f>
              <c:numCache>
                <c:formatCode>General</c:formatCode>
                <c:ptCount val="14"/>
                <c:pt idx="0">
                  <c:v>25.9</c:v>
                </c:pt>
                <c:pt idx="1">
                  <c:v>26.3</c:v>
                </c:pt>
                <c:pt idx="2">
                  <c:v>13.8</c:v>
                </c:pt>
                <c:pt idx="3">
                  <c:v>22.9</c:v>
                </c:pt>
                <c:pt idx="5">
                  <c:v>12.8</c:v>
                </c:pt>
                <c:pt idx="6">
                  <c:v>11.2</c:v>
                </c:pt>
                <c:pt idx="7">
                  <c:v>13.3</c:v>
                </c:pt>
                <c:pt idx="8">
                  <c:v>19</c:v>
                </c:pt>
                <c:pt idx="10">
                  <c:v>18.8</c:v>
                </c:pt>
                <c:pt idx="11">
                  <c:v>21.9</c:v>
                </c:pt>
                <c:pt idx="12">
                  <c:v>16</c:v>
                </c:pt>
                <c:pt idx="13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1-4124-BD84-361A16CE9859}"/>
            </c:ext>
          </c:extLst>
        </c:ser>
        <c:ser>
          <c:idx val="1"/>
          <c:order val="1"/>
          <c:tx>
            <c:strRef>
              <c:f>Sheet1!$G$47</c:f>
              <c:strCache>
                <c:ptCount val="1"/>
                <c:pt idx="0">
                  <c:v>Completion</c:v>
                </c:pt>
              </c:strCache>
            </c:strRef>
          </c:tx>
          <c:spPr>
            <a:solidFill>
              <a:srgbClr val="C40C94"/>
            </a:solidFill>
            <a:ln>
              <a:noFill/>
            </a:ln>
            <a:effectLst/>
          </c:spPr>
          <c:invertIfNegative val="0"/>
          <c:cat>
            <c:strRef>
              <c:f>Sheet1!$E$48:$E$61</c:f>
              <c:strCache>
                <c:ptCount val="14"/>
                <c:pt idx="0">
                  <c:v>S111 21J</c:v>
                </c:pt>
                <c:pt idx="1">
                  <c:v>S111 22B</c:v>
                </c:pt>
                <c:pt idx="2">
                  <c:v>S111 22J</c:v>
                </c:pt>
                <c:pt idx="3">
                  <c:v>S111 23B</c:v>
                </c:pt>
                <c:pt idx="5">
                  <c:v>SDK100 21J</c:v>
                </c:pt>
                <c:pt idx="6">
                  <c:v>SDK100 22B</c:v>
                </c:pt>
                <c:pt idx="7">
                  <c:v>SDK100 22J</c:v>
                </c:pt>
                <c:pt idx="8">
                  <c:v>SDK100 23B</c:v>
                </c:pt>
                <c:pt idx="10">
                  <c:v>U116 21J</c:v>
                </c:pt>
                <c:pt idx="11">
                  <c:v>U116 22B</c:v>
                </c:pt>
                <c:pt idx="12">
                  <c:v>U116 22J</c:v>
                </c:pt>
                <c:pt idx="13">
                  <c:v>U116 23B</c:v>
                </c:pt>
              </c:strCache>
            </c:strRef>
          </c:cat>
          <c:val>
            <c:numRef>
              <c:f>Sheet1!$G$48:$G$61</c:f>
              <c:numCache>
                <c:formatCode>General</c:formatCode>
                <c:ptCount val="14"/>
                <c:pt idx="0">
                  <c:v>21.4</c:v>
                </c:pt>
                <c:pt idx="1">
                  <c:v>24.1</c:v>
                </c:pt>
                <c:pt idx="2">
                  <c:v>12.8</c:v>
                </c:pt>
                <c:pt idx="3">
                  <c:v>22.1</c:v>
                </c:pt>
                <c:pt idx="5">
                  <c:v>9.6</c:v>
                </c:pt>
                <c:pt idx="6">
                  <c:v>10.6</c:v>
                </c:pt>
                <c:pt idx="7">
                  <c:v>12.8</c:v>
                </c:pt>
                <c:pt idx="8">
                  <c:v>18</c:v>
                </c:pt>
                <c:pt idx="10">
                  <c:v>16.899999999999999</c:v>
                </c:pt>
                <c:pt idx="11">
                  <c:v>20.5</c:v>
                </c:pt>
                <c:pt idx="12">
                  <c:v>16.7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1-4124-BD84-361A16CE9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855232"/>
        <c:axId val="639855592"/>
      </c:barChart>
      <c:catAx>
        <c:axId val="6398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Poppi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639855592"/>
        <c:crosses val="autoZero"/>
        <c:auto val="1"/>
        <c:lblAlgn val="ctr"/>
        <c:lblOffset val="100"/>
        <c:noMultiLvlLbl val="0"/>
      </c:catAx>
      <c:valAx>
        <c:axId val="63985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>
                    <a:solidFill>
                      <a:srgbClr val="002060"/>
                    </a:solidFill>
                    <a:latin typeface="Poppins" panose="00000500000000000000" pitchFamily="2" charset="0"/>
                  </a:rPr>
                  <a:t>Awarding gap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Poppi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6398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Poppins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</a:t>
            </a:r>
            <a:r>
              <a:rPr lang="en-GB" sz="1200" b="1" baseline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Commitments alongside Study</a:t>
            </a:r>
            <a:endParaRPr lang="en-GB" sz="1200" b="1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IMD1</c:v>
                </c:pt>
              </c:strCache>
            </c:strRef>
          </c:tx>
          <c:spPr>
            <a:solidFill>
              <a:srgbClr val="060645"/>
            </a:solidFill>
            <a:ln>
              <a:noFill/>
            </a:ln>
            <a:effectLst/>
          </c:spPr>
          <c:invertIfNegative val="0"/>
          <c:cat>
            <c:strRef>
              <c:f>Sheet1!$F$5:$F$8</c:f>
              <c:strCache>
                <c:ptCount val="4"/>
                <c:pt idx="0">
                  <c:v>Caring for young children</c:v>
                </c:pt>
                <c:pt idx="1">
                  <c:v>Caring for others</c:v>
                </c:pt>
                <c:pt idx="2">
                  <c:v>FT paid work</c:v>
                </c:pt>
                <c:pt idx="3">
                  <c:v>PT paid work</c:v>
                </c:pt>
              </c:strCache>
            </c:strRef>
          </c:cat>
          <c:val>
            <c:numRef>
              <c:f>Sheet1!$G$5:$G$8</c:f>
              <c:numCache>
                <c:formatCode>General</c:formatCode>
                <c:ptCount val="4"/>
                <c:pt idx="0">
                  <c:v>37</c:v>
                </c:pt>
                <c:pt idx="1">
                  <c:v>28</c:v>
                </c:pt>
                <c:pt idx="2">
                  <c:v>62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0-4B84-A3D5-1D5BC4727185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IMD5</c:v>
                </c:pt>
              </c:strCache>
            </c:strRef>
          </c:tx>
          <c:spPr>
            <a:solidFill>
              <a:srgbClr val="B800AB"/>
            </a:solidFill>
            <a:ln>
              <a:noFill/>
            </a:ln>
            <a:effectLst/>
          </c:spPr>
          <c:invertIfNegative val="0"/>
          <c:cat>
            <c:strRef>
              <c:f>Sheet1!$F$5:$F$8</c:f>
              <c:strCache>
                <c:ptCount val="4"/>
                <c:pt idx="0">
                  <c:v>Caring for young children</c:v>
                </c:pt>
                <c:pt idx="1">
                  <c:v>Caring for others</c:v>
                </c:pt>
                <c:pt idx="2">
                  <c:v>FT paid work</c:v>
                </c:pt>
                <c:pt idx="3">
                  <c:v>PT paid work</c:v>
                </c:pt>
              </c:strCache>
            </c:strRef>
          </c:cat>
          <c:val>
            <c:numRef>
              <c:f>Sheet1!$H$5:$H$8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53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0-4B84-A3D5-1D5BC472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449168"/>
        <c:axId val="770450248"/>
      </c:barChart>
      <c:catAx>
        <c:axId val="7704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70450248"/>
        <c:crosses val="autoZero"/>
        <c:auto val="1"/>
        <c:lblAlgn val="ctr"/>
        <c:lblOffset val="100"/>
        <c:noMultiLvlLbl val="0"/>
      </c:catAx>
      <c:valAx>
        <c:axId val="77045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44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FE4-2A89-2C48-B077-AF8EE4693F31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80B4-3417-B74B-BDCD-C7836226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828ED38-053B-074D-A6A5-1C9374EA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1F544-4F91-82A6-00C9-2CD07BD90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A picture containing ax, vector graphics&#10;&#10;Description automatically generated">
            <a:extLst>
              <a:ext uri="{FF2B5EF4-FFF2-40B4-BE49-F238E27FC236}">
                <a16:creationId xmlns:a16="http://schemas.microsoft.com/office/drawing/2014/main" id="{19B06383-A6CB-5648-834D-B48F23705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D9A59EDF-990B-8A48-B3FB-ACAE78C6B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1B024-02F2-5EFA-230E-7EF4CB158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6635-0D9A-318C-7E7A-70539D9E69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78491E11-C10D-5DDF-F581-B813FF836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B1BE7-2571-2635-2BAE-7919281B9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C83551F-5FB0-9945-E01E-6CB9436CE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hqprint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C0329EC4-43A1-4C93-CC9C-F8056BDA6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D0C3721D-6354-0D00-0D29-E1A27C93E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65AC2-DB77-DCDB-808B-BF51C9FFA89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A903AE-E2D6-5F9D-50A4-1473F9218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01E99E-260A-2E00-5A10-B640DA7C8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6DAC74-8EE3-1746-99BA-A5E8DA7424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626BEB0-893F-DB77-7783-7CC66EADF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34433D2-285A-2138-B801-9350BFC7DF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C5214-C8B5-BB5C-400E-6D335A90D8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8C2F145-D295-DD87-F65F-5B20EF1499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7C453FF-E315-37FD-0D9E-C09E04B1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F9FC77-DF8B-FDB1-2221-949F35B1E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2515635-1F1A-5EC5-9397-A7584981B6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9EE6-532E-7816-0325-42D8941AE6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ED31C04-0A53-3A47-8287-081AE26B8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ADE654-C78D-7069-71BF-CB8E04298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Pink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AEB22FC-8717-3ACD-B1AA-0DDD82CD2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74F5EC-4A0A-EE9E-CEEC-0C8B1DEDD4A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EC74F6E-3E12-4CC9-3CF9-A0A016ADF3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AC45FAB-EC84-4094-4E00-5D39E06D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71CCC8-8887-2D6D-F859-840625714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3C70281-93BC-78B1-39A7-6A9CC9422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913BF3-8DA6-86CE-9297-CF7440C214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6994FB5-5FB6-3649-0B5C-0DE7371587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80BC2B6-2F32-2B89-2F65-DEDFE06C5F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F834E28-71E5-8B57-FCC7-46E2FEE233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984B553-0CF7-BBE3-8247-C11CDDCFA7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1AC7231-C3AA-8DB0-7055-96197A3F30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66997-B6CA-C429-0D2C-74E70FBC7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1E32E92A-D60B-13B9-30ED-6BA5F1EDC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09E5BE0-09DA-15C3-2ADE-E1DB04ED1C1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A34D264-D08C-0201-6BF1-636745F054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30135D4-803B-4DF5-9DDF-8CFC64C30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9476F1-805D-12F6-C40A-921E21A365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B542CF-469A-BF23-4EF9-B73FE940A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7EF676-AF43-70E8-FB03-904CA94EC6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31A30F3-E0AB-4333-FC27-1CA81121A4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6F3B42-12FA-AB16-C752-2D3AA399C5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CBCFE3C-98F5-4CBE-B476-7DA12DB92E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BBEC787-2362-ECDC-D4F9-5B3386B217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316AE4E-85A5-6332-E3F9-F94D352860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E81DC-D1F7-D057-AEF0-4BBDAFA30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C107E3E2-7CA3-497F-C4E8-4ECE3460E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5BD7FBF3-7226-2149-BBD3-098185173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0CDFCC4E-7800-CD8E-7918-FDBF10EDE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4CE98-E3B1-6061-EDE1-1BE86846C7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3273484-F508-2B81-CCEE-DC47E2E8AA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90601-4580-5ADA-F52F-147800921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2C2B24-B59D-4045-B95F-60BA9A01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5" name="Round Single Corner of Rectangle 6">
            <a:extLst>
              <a:ext uri="{FF2B5EF4-FFF2-40B4-BE49-F238E27FC236}">
                <a16:creationId xmlns:a16="http://schemas.microsoft.com/office/drawing/2014/main" id="{52BFE576-A66B-7FC2-2AF8-D9E087E5F717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86881BD-54AC-7487-0941-5BB915160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D97A87F-8E6A-F78D-2518-1700657A7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87BCE-4110-4945-8965-86EF471BD5C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EC8079-8BCF-9E9A-455F-1A5CAC815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E5E9D17-411D-CACE-6EE7-57DAEF36B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18EF7DC-1E5C-B9D3-A788-F0B8F2A68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86181-7C71-E362-374D-D81E521D3D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urpl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70BCA8-BFE1-BD4C-8A2B-F873ACAEF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4" name="Round Single Corner of Rectangle 6">
            <a:extLst>
              <a:ext uri="{FF2B5EF4-FFF2-40B4-BE49-F238E27FC236}">
                <a16:creationId xmlns:a16="http://schemas.microsoft.com/office/drawing/2014/main" id="{5EE03332-6A33-A4DC-1B53-C8E0ED83CF34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2594254-34B5-3D2F-8C9E-B4CF5619E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1CFF534-4266-FB7E-ECB3-915EBA7E4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870DDD-0474-0E67-8EE1-F6A7B942272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ED43E-DEDD-8388-30B6-DA88176A2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95E836-04B5-EA96-187B-20C706FCC9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BAC910-D562-B43B-D4A6-4369B2519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F8D57-D7F0-C0BA-B1AB-FA27880A4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697FB0-A487-634A-AFFC-B0FA0F107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5" name="Round Single Corner of Rectangle 6">
            <a:extLst>
              <a:ext uri="{FF2B5EF4-FFF2-40B4-BE49-F238E27FC236}">
                <a16:creationId xmlns:a16="http://schemas.microsoft.com/office/drawing/2014/main" id="{F81D5E62-54E8-91C1-B1DC-3631E16FFAEC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AD0970C-6421-A42E-0F95-DCB033DB9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478310-0DF0-9183-8E4A-BBB12EE20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CD6409-287B-3038-1114-7628DCD1F30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0FF1C-9422-2209-7C7A-E0A2D747B0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F9F0D77-12CE-8ADC-96D3-AC1745EFF6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B19F31F-971E-506B-20EB-7212F8B76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E0C39-A58A-88F5-7763-881132BDF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98C54-E3BB-6758-54CF-5A28F76F6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9290A-21C8-252A-8F81-5329E41ECF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B3074-1854-E7EC-F48F-3A436A9ECE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9A77A-2865-2800-84A5-23627231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F88F0-EB3C-10FF-135B-7E354D928A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07E50EC8-E5C7-AD40-90E5-430C56B16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A1E28-041A-B3F5-D5FB-EABC446DAE3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7471-0055-301D-46FD-68020323DA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9558BF-A54E-47FA-68A6-97DFAB293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8213F3-4453-A554-A2A2-1E2477D6A25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81F7C-61DD-D358-4A52-ABFFD0542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DCE3FF2-F47F-EF71-B12F-36613C1F63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8F1C98-6D29-CDD1-9F34-084D00E4780D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7109C-F92E-0D50-7E20-FC588E76B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C8EEEF07-1889-D507-89A8-BB2EE63EB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B80B5-A611-770D-A4A5-4985E7825C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DD4F8-C9DA-CD10-7F0A-98A2826C7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C3B3B649-1EB8-9846-A24F-3002667E7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25C514-5CFA-FD4E-BB21-038E4D8FF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12D21-2F9E-2846-20E0-F0307CE08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6635-0D9A-318C-7E7A-70539D9E69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23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 descr="A picture containing ax, tool&#10;&#10;Description automatically generated">
            <a:extLst>
              <a:ext uri="{FF2B5EF4-FFF2-40B4-BE49-F238E27FC236}">
                <a16:creationId xmlns:a16="http://schemas.microsoft.com/office/drawing/2014/main" id="{331C3DB8-28FE-CD4A-AC01-87EE1020C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 descr="A picture containing ax, tool, vector graphics&#10;&#10;Description automatically generated">
            <a:extLst>
              <a:ext uri="{FF2B5EF4-FFF2-40B4-BE49-F238E27FC236}">
                <a16:creationId xmlns:a16="http://schemas.microsoft.com/office/drawing/2014/main" id="{044E638D-6AD4-9B4C-B7A9-1F0500BF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8F9F-42A8-344E-BFDB-6B187AAC972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E0D0-DB37-5740-9BD9-F5C7BF39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  <p:sldLayoutId id="21474839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9" r:id="rId12"/>
    <p:sldLayoutId id="2147483842" r:id="rId13"/>
    <p:sldLayoutId id="2147483918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491613"/>
            <a:ext cx="5557585" cy="1874514"/>
          </a:xfrm>
        </p:spPr>
        <p:txBody>
          <a:bodyPr/>
          <a:lstStyle/>
          <a:p>
            <a:r>
              <a:rPr lang="en-GB" sz="3200"/>
              <a:t>Postcode inequity -closing the awarding gap for STEM students in  deprived UK postcodes</a:t>
            </a:r>
            <a:endParaRPr lang="en-GB" sz="3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2366127"/>
            <a:ext cx="5808035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Louise MacBrayne, School of Life, Health &amp; Chemical Sciences</a:t>
            </a:r>
          </a:p>
          <a:p>
            <a:endParaRPr lang="en-GB"/>
          </a:p>
          <a:p>
            <a:r>
              <a:rPr lang="en-GB">
                <a:latin typeface="Poppins"/>
                <a:cs typeface="Poppins"/>
              </a:rPr>
              <a:t>Jennie Bellamy, School of Environment, Earth &amp; Ecosystem Sciences</a:t>
            </a:r>
          </a:p>
          <a:p>
            <a:endParaRPr lang="en-GB"/>
          </a:p>
          <a:p>
            <a:r>
              <a:rPr lang="en-GB">
                <a:latin typeface="Poppins"/>
                <a:cs typeface="Poppins"/>
              </a:rPr>
              <a:t>Isabella Henman, School of Life, Health &amp; Chemical Sciences </a:t>
            </a:r>
          </a:p>
          <a:p>
            <a:endParaRPr lang="en-GB"/>
          </a:p>
          <a:p>
            <a:r>
              <a:rPr lang="en-GB">
                <a:latin typeface="Poppins"/>
                <a:cs typeface="Poppins"/>
              </a:rPr>
              <a:t>Kate Gibson, School of Physical Sciences</a:t>
            </a:r>
          </a:p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9E8E0-2E4F-0AD8-F893-09B8A88E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26" y="5673617"/>
            <a:ext cx="2856161" cy="873900"/>
          </a:xfrm>
          <a:prstGeom prst="rect">
            <a:avLst/>
          </a:prstGeom>
        </p:spPr>
      </p:pic>
      <p:sp>
        <p:nvSpPr>
          <p:cNvPr id="13" name="Rectangle: Single Corner Rounded 12" descr="An example image of a Man writing at a table. This image is for a visual reference for future document authors. ">
            <a:extLst>
              <a:ext uri="{FF2B5EF4-FFF2-40B4-BE49-F238E27FC236}">
                <a16:creationId xmlns:a16="http://schemas.microsoft.com/office/drawing/2014/main" id="{28023587-D345-7C62-37C2-21632622D180}"/>
              </a:ext>
            </a:extLst>
          </p:cNvPr>
          <p:cNvSpPr/>
          <p:nvPr/>
        </p:nvSpPr>
        <p:spPr>
          <a:xfrm>
            <a:off x="6096000" y="1192508"/>
            <a:ext cx="4184650" cy="2333625"/>
          </a:xfrm>
          <a:prstGeom prst="round1Rect">
            <a:avLst>
              <a:gd name="adj" fmla="val 36346"/>
            </a:avLst>
          </a:prstGeom>
          <a:blipFill>
            <a:blip r:embed="rId4"/>
            <a:srcRect/>
            <a:stretch>
              <a:fillRect l="-6433" t="-41940" r="-32219" b="-40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2DBED-D90C-649F-C2F0-1E72F06F54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 Groups &amp; Semi structured interviews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D148E-E607-BC78-DEBC-AE123363B2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Themes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5467F-F66E-6A55-B310-277223C29ED5}"/>
              </a:ext>
            </a:extLst>
          </p:cNvPr>
          <p:cNvSpPr/>
          <p:nvPr/>
        </p:nvSpPr>
        <p:spPr>
          <a:xfrm>
            <a:off x="9501987" y="1555455"/>
            <a:ext cx="2108433" cy="7466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Family support and ethos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015B7-5834-A29B-E987-FD0EEAB7C757}"/>
              </a:ext>
            </a:extLst>
          </p:cNvPr>
          <p:cNvSpPr/>
          <p:nvPr/>
        </p:nvSpPr>
        <p:spPr>
          <a:xfrm>
            <a:off x="7229969" y="1555455"/>
            <a:ext cx="2108433" cy="746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Neighbourhood and community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24AE5-B506-1EF6-811B-3DB9ADFD4C67}"/>
              </a:ext>
            </a:extLst>
          </p:cNvPr>
          <p:cNvSpPr/>
          <p:nvPr/>
        </p:nvSpPr>
        <p:spPr>
          <a:xfrm>
            <a:off x="4957951" y="1565890"/>
            <a:ext cx="2108433" cy="746620"/>
          </a:xfrm>
          <a:prstGeom prst="rect">
            <a:avLst/>
          </a:prstGeom>
          <a:solidFill>
            <a:schemeClr val="bg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75000"/>
                  </a:schemeClr>
                </a:solidFill>
              </a:rPr>
              <a:t>Motivations for study and inspirations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283ECD-BAD8-FAED-955F-53DCA3E60356}"/>
              </a:ext>
            </a:extLst>
          </p:cNvPr>
          <p:cNvSpPr/>
          <p:nvPr/>
        </p:nvSpPr>
        <p:spPr>
          <a:xfrm>
            <a:off x="2685933" y="1555455"/>
            <a:ext cx="2108433" cy="746620"/>
          </a:xfrm>
          <a:prstGeom prst="rect">
            <a:avLst/>
          </a:prstGeom>
          <a:solidFill>
            <a:schemeClr val="bg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75000"/>
                  </a:schemeClr>
                </a:solidFill>
              </a:rPr>
              <a:t>Finance, resources and space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63806F-0807-30E1-CCC7-721C2509F019}"/>
              </a:ext>
            </a:extLst>
          </p:cNvPr>
          <p:cNvSpPr/>
          <p:nvPr/>
        </p:nvSpPr>
        <p:spPr>
          <a:xfrm>
            <a:off x="413915" y="1555455"/>
            <a:ext cx="2108433" cy="746620"/>
          </a:xfrm>
          <a:prstGeom prst="rect">
            <a:avLst/>
          </a:prstGeom>
          <a:solidFill>
            <a:schemeClr val="bg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75000"/>
                  </a:schemeClr>
                </a:solidFill>
              </a:rPr>
              <a:t>Self-confidence linked to belonging/alienation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437E042-67B2-3C9D-FDC5-925A938F1D64}"/>
              </a:ext>
            </a:extLst>
          </p:cNvPr>
          <p:cNvSpPr/>
          <p:nvPr/>
        </p:nvSpPr>
        <p:spPr>
          <a:xfrm>
            <a:off x="157316" y="2656050"/>
            <a:ext cx="2528617" cy="151640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“Nobody that I knew in the street had ever gone to university” (IMDQ1)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5EF15034-6F9D-D0B3-86B6-E147152FD699}"/>
              </a:ext>
            </a:extLst>
          </p:cNvPr>
          <p:cNvSpPr/>
          <p:nvPr/>
        </p:nvSpPr>
        <p:spPr>
          <a:xfrm>
            <a:off x="413915" y="4515994"/>
            <a:ext cx="2669944" cy="103047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“Continuous smell of cannabis” (IMDQ1) 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01EFC5C-FBFB-7030-F4E7-3DC6A0BAF202}"/>
              </a:ext>
            </a:extLst>
          </p:cNvPr>
          <p:cNvSpPr/>
          <p:nvPr/>
        </p:nvSpPr>
        <p:spPr>
          <a:xfrm>
            <a:off x="9072184" y="2507227"/>
            <a:ext cx="2108434" cy="127819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“my husband’s generally very supportive” (IMDQ5)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C247F2B1-585C-DD5F-E9F4-FD8CA1C08FB3}"/>
              </a:ext>
            </a:extLst>
          </p:cNvPr>
          <p:cNvSpPr/>
          <p:nvPr/>
        </p:nvSpPr>
        <p:spPr>
          <a:xfrm>
            <a:off x="2919550" y="2534125"/>
            <a:ext cx="2959508" cy="16799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“I don’t tell many people, my neighbours don’t know I’m at </a:t>
            </a:r>
            <a:r>
              <a:rPr lang="en-GB" sz="1400" err="1">
                <a:solidFill>
                  <a:schemeClr val="tx2"/>
                </a:solidFill>
              </a:rPr>
              <a:t>uni</a:t>
            </a:r>
            <a:r>
              <a:rPr lang="en-GB" sz="1400">
                <a:solidFill>
                  <a:schemeClr val="tx2"/>
                </a:solidFill>
              </a:rPr>
              <a:t>, they’d rip into me” (IMDQ1)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54B765B-D7D0-CB42-B436-6B699DDEDDB1}"/>
              </a:ext>
            </a:extLst>
          </p:cNvPr>
          <p:cNvSpPr/>
          <p:nvPr/>
        </p:nvSpPr>
        <p:spPr>
          <a:xfrm>
            <a:off x="6112675" y="2703907"/>
            <a:ext cx="2810163" cy="1679975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“[ex-spouse] will not help me out with the kids when I’m busy with my </a:t>
            </a:r>
            <a:r>
              <a:rPr lang="en-GB" sz="1400" err="1">
                <a:solidFill>
                  <a:schemeClr val="tx2"/>
                </a:solidFill>
              </a:rPr>
              <a:t>uni</a:t>
            </a:r>
            <a:r>
              <a:rPr lang="en-GB" sz="1400">
                <a:solidFill>
                  <a:schemeClr val="tx2"/>
                </a:solidFill>
              </a:rPr>
              <a:t> work, it’s deliberate” (IMDQ1)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66B2125E-4EB5-EC4F-5199-0A2ED69EEF27}"/>
              </a:ext>
            </a:extLst>
          </p:cNvPr>
          <p:cNvSpPr/>
          <p:nvPr/>
        </p:nvSpPr>
        <p:spPr>
          <a:xfrm>
            <a:off x="3122528" y="4545491"/>
            <a:ext cx="3875230" cy="192360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“Some nights you hadn't slept at all because they were fighting and shouting and breaking glasses and bottles.” (IMDQ1)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F404C55F-6C34-8734-9DC9-ABCCBF4C7F71}"/>
              </a:ext>
            </a:extLst>
          </p:cNvPr>
          <p:cNvSpPr/>
          <p:nvPr/>
        </p:nvSpPr>
        <p:spPr>
          <a:xfrm>
            <a:off x="9685154" y="4008244"/>
            <a:ext cx="2485705" cy="137919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“We’d badger each other ‘have you done your TMA</a:t>
            </a:r>
            <a:r>
              <a:rPr lang="en-GB" sz="140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?’ </a:t>
            </a:r>
            <a:r>
              <a:rPr lang="en-GB" sz="1400">
                <a:solidFill>
                  <a:schemeClr val="tx2"/>
                </a:solidFill>
              </a:rPr>
              <a:t>” (IMDQ5)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D6D0126-B87E-727E-E3E9-C9FF181546D5}"/>
              </a:ext>
            </a:extLst>
          </p:cNvPr>
          <p:cNvSpPr/>
          <p:nvPr/>
        </p:nvSpPr>
        <p:spPr>
          <a:xfrm>
            <a:off x="7229969" y="4979027"/>
            <a:ext cx="2950034" cy="147430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“I am the first person in my family to have a degree” (IMDQ1)</a:t>
            </a:r>
          </a:p>
        </p:txBody>
      </p:sp>
    </p:spTree>
    <p:extLst>
      <p:ext uri="{BB962C8B-B14F-4D97-AF65-F5344CB8AC3E}">
        <p14:creationId xmlns:p14="http://schemas.microsoft.com/office/powerpoint/2010/main" val="334663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AB9074-E5FF-3801-B432-4890E3274E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94968"/>
            <a:ext cx="10766703" cy="60685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 SemiBold"/>
                <a:cs typeface="Poppins SemiBold"/>
              </a:rPr>
              <a:t>Wider Recommendations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5590-C630-B2E8-BF29-0DBB50D03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01125"/>
            <a:ext cx="10766703" cy="51018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"/>
                <a:cs typeface="Poppins"/>
              </a:rPr>
              <a:t>The project makes the following recommendations: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F8291-8089-6C9D-05E6-617CB10E8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438" y="1411624"/>
            <a:ext cx="11012129" cy="4364354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IMDQ1 flag on student records – </a:t>
            </a:r>
            <a:r>
              <a:rPr lang="en-GB" b="0" err="1"/>
              <a:t>i</a:t>
            </a:r>
            <a:r>
              <a:rPr lang="en-GB" b="0"/>
              <a:t>) to encourage ALs to be more flexible with extensions, and ii) to allow easier discretionary postponement – because we know IMDQ1 students are more likely to be working full time and more likely to have caring responsibilities.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Promote SCONUL access </a:t>
            </a:r>
            <a:r>
              <a:rPr lang="en-GB" b="0"/>
              <a:t>(use of other university libraries by OU students as quiet place to study) to all to help those without desk/space/quiet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Consider alternatives to adding additional costs during study </a:t>
            </a:r>
            <a:r>
              <a:rPr lang="en-GB" b="0"/>
              <a:t>– e.g.  Avoid assessed home experiments and projects which require items to be purchased.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Increase the visibility </a:t>
            </a:r>
            <a:r>
              <a:rPr lang="en-GB" b="0"/>
              <a:t>of university staff, especially academic staff, from </a:t>
            </a:r>
            <a:r>
              <a:rPr lang="en-GB"/>
              <a:t>non-traditional and working-class backgrounds</a:t>
            </a:r>
            <a:r>
              <a:rPr lang="en-GB" b="0"/>
              <a:t> and encourage those staff to be open about their lived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Promote and raise awareness </a:t>
            </a:r>
            <a:r>
              <a:rPr lang="en-GB" b="0"/>
              <a:t>among students and tutors of the </a:t>
            </a:r>
            <a:r>
              <a:rPr lang="en-GB"/>
              <a:t>student assistance fund.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“Teach to the margins of the classroom”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8284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CF99-1543-C6EB-3352-8F8479B3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C661A-B225-5BDF-224F-06A2FFB9A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88" y="1198062"/>
            <a:ext cx="11706424" cy="608965"/>
          </a:xfrm>
        </p:spPr>
        <p:txBody>
          <a:bodyPr lIns="91440" tIns="45720" rIns="91440" bIns="45720" anchor="t"/>
          <a:lstStyle/>
          <a:p>
            <a:r>
              <a:rPr lang="en-GB" sz="3600">
                <a:latin typeface="Poppins SemiBold"/>
                <a:cs typeface="Poppins SemiBold"/>
              </a:rPr>
              <a:t>Acknowledgements</a:t>
            </a:r>
          </a:p>
          <a:p>
            <a:endParaRPr lang="en-GB" sz="3600">
              <a:latin typeface="Poppins SemiBold"/>
              <a:cs typeface="Poppins SemiBold"/>
            </a:endParaRPr>
          </a:p>
          <a:p>
            <a:endParaRPr lang="en-GB" sz="3600">
              <a:latin typeface="Poppins SemiBold"/>
              <a:cs typeface="Poppins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E3269-CD2D-87BD-3757-888F9C76CC83}"/>
              </a:ext>
            </a:extLst>
          </p:cNvPr>
          <p:cNvSpPr txBox="1"/>
          <p:nvPr/>
        </p:nvSpPr>
        <p:spPr>
          <a:xfrm>
            <a:off x="530979" y="2547990"/>
            <a:ext cx="5085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eSTEeM Centre for STEM Scholarship and Innovation: for project funding</a:t>
            </a:r>
          </a:p>
          <a:p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</a:rPr>
              <a:t>Jonathan Evans: eSTEeM project officer for assistance with data gathering</a:t>
            </a:r>
          </a:p>
          <a:p>
            <a:endParaRPr lang="en-GB">
              <a:solidFill>
                <a:schemeClr val="bg2"/>
              </a:solidFill>
            </a:endParaRPr>
          </a:p>
          <a:p>
            <a:endParaRPr lang="en-GB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B9FF9-9B99-18F0-EA8E-EE988D42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26" y="5673617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7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CF99-1543-C6EB-3352-8F8479B3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C661A-B225-5BDF-224F-06A2FFB9A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88" y="1198062"/>
            <a:ext cx="11706424" cy="608965"/>
          </a:xfrm>
        </p:spPr>
        <p:txBody>
          <a:bodyPr lIns="91440" tIns="45720" rIns="91440" bIns="45720" anchor="t"/>
          <a:lstStyle/>
          <a:p>
            <a:r>
              <a:rPr lang="en-GB" sz="3600">
                <a:latin typeface="Poppins SemiBold"/>
                <a:cs typeface="Poppins SemiBold"/>
              </a:rPr>
              <a:t>Any Questions?</a:t>
            </a:r>
          </a:p>
          <a:p>
            <a:endParaRPr lang="en-GB" sz="3600">
              <a:latin typeface="Poppins SemiBold"/>
              <a:cs typeface="Poppins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03436-CF58-DF4C-D86D-3334A98F5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26" y="5673617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Project Background: Project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159245"/>
            <a:ext cx="5460651" cy="760325"/>
          </a:xfrm>
        </p:spPr>
        <p:txBody>
          <a:bodyPr/>
          <a:lstStyle/>
          <a:p>
            <a:r>
              <a:rPr lang="en-GB" sz="1800" b="1">
                <a:latin typeface="Poppins"/>
                <a:cs typeface="Poppins"/>
              </a:rPr>
              <a:t>Louise MacBrayne </a:t>
            </a:r>
            <a:r>
              <a:rPr lang="en-GB" sz="1800">
                <a:latin typeface="Poppins"/>
                <a:cs typeface="Poppins"/>
              </a:rPr>
              <a:t>: Project co-lead</a:t>
            </a:r>
          </a:p>
          <a:p>
            <a:pPr marL="0" indent="0">
              <a:buNone/>
            </a:pPr>
            <a:endParaRPr lang="en-GB" sz="1800"/>
          </a:p>
          <a:p>
            <a:r>
              <a:rPr lang="en-GB" sz="1800" b="1">
                <a:latin typeface="Poppins"/>
                <a:cs typeface="Poppins"/>
              </a:rPr>
              <a:t>Jennie Bellamy:</a:t>
            </a:r>
            <a:r>
              <a:rPr lang="en-GB" sz="1800">
                <a:latin typeface="Poppins"/>
                <a:cs typeface="Poppins"/>
              </a:rPr>
              <a:t> Project co-lead</a:t>
            </a:r>
          </a:p>
          <a:p>
            <a:pPr marL="0" indent="0">
              <a:buNone/>
            </a:pPr>
            <a:endParaRPr lang="en-GB" sz="1800"/>
          </a:p>
          <a:p>
            <a:r>
              <a:rPr lang="en-GB" sz="1800" b="1">
                <a:latin typeface="Poppins"/>
                <a:cs typeface="Poppins"/>
              </a:rPr>
              <a:t>Isabella Henman</a:t>
            </a:r>
            <a:r>
              <a:rPr lang="en-GB" sz="1800">
                <a:latin typeface="Poppins"/>
                <a:cs typeface="Poppins"/>
              </a:rPr>
              <a:t>: Student interview facilitator</a:t>
            </a:r>
          </a:p>
          <a:p>
            <a:pPr marL="0" indent="0">
              <a:buNone/>
            </a:pPr>
            <a:endParaRPr lang="en-GB" sz="1800"/>
          </a:p>
          <a:p>
            <a:r>
              <a:rPr lang="en-GB" sz="1800" b="1">
                <a:latin typeface="Poppins"/>
                <a:cs typeface="Poppins"/>
              </a:rPr>
              <a:t>Kate Gibson</a:t>
            </a:r>
            <a:r>
              <a:rPr lang="en-GB" sz="1800">
                <a:latin typeface="Poppins"/>
                <a:cs typeface="Poppins"/>
              </a:rPr>
              <a:t>: Project team member</a:t>
            </a:r>
            <a:endParaRPr lang="en-GB" sz="160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>
              <a:latin typeface="+mn-lt"/>
              <a:cs typeface="Arial" panose="020B0604020202020204" pitchFamily="34" charset="0"/>
            </a:endParaRP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7A1368-F0BE-0073-29D3-5894B62F39AB}"/>
              </a:ext>
            </a:extLst>
          </p:cNvPr>
          <p:cNvSpPr txBox="1">
            <a:spLocks/>
          </p:cNvSpPr>
          <p:nvPr/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E1072-2DCF-2671-DE02-AA5F97CC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18" y="1028986"/>
            <a:ext cx="2047568" cy="2545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A person wearing sunglasses and standing in front of water&#10;&#10;AI-generated content may be incorrect.">
            <a:extLst>
              <a:ext uri="{FF2B5EF4-FFF2-40B4-BE49-F238E27FC236}">
                <a16:creationId xmlns:a16="http://schemas.microsoft.com/office/drawing/2014/main" id="{231E6D9C-D876-A738-9886-EA135213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37" y="977357"/>
            <a:ext cx="2095346" cy="2545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4E8AA-3F2F-3618-91CD-2B00CFC24B86}"/>
              </a:ext>
            </a:extLst>
          </p:cNvPr>
          <p:cNvSpPr txBox="1"/>
          <p:nvPr/>
        </p:nvSpPr>
        <p:spPr>
          <a:xfrm>
            <a:off x="5722376" y="3636257"/>
            <a:ext cx="105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Louise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B7B7C-055F-7466-2E2A-9E1E46683A9E}"/>
              </a:ext>
            </a:extLst>
          </p:cNvPr>
          <p:cNvSpPr txBox="1"/>
          <p:nvPr/>
        </p:nvSpPr>
        <p:spPr>
          <a:xfrm>
            <a:off x="8233211" y="3598279"/>
            <a:ext cx="122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Jennie</a:t>
            </a:r>
          </a:p>
        </p:txBody>
      </p:sp>
      <p:pic>
        <p:nvPicPr>
          <p:cNvPr id="7" name="Picture 6" descr="Isabella Henman">
            <a:extLst>
              <a:ext uri="{FF2B5EF4-FFF2-40B4-BE49-F238E27FC236}">
                <a16:creationId xmlns:a16="http://schemas.microsoft.com/office/drawing/2014/main" id="{F6810981-E178-CDB6-BEF8-161FC690D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74" y="4049829"/>
            <a:ext cx="2085945" cy="171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B3BCA-E555-A099-5ACE-20AFEDF5B920}"/>
              </a:ext>
            </a:extLst>
          </p:cNvPr>
          <p:cNvSpPr txBox="1"/>
          <p:nvPr/>
        </p:nvSpPr>
        <p:spPr>
          <a:xfrm>
            <a:off x="5659374" y="5942371"/>
            <a:ext cx="128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Isabella</a:t>
            </a:r>
          </a:p>
        </p:txBody>
      </p:sp>
      <p:pic>
        <p:nvPicPr>
          <p:cNvPr id="12" name="Picture 11" descr="A person with long hair and blue eyes&#10;&#10;AI-generated content may be incorrect.">
            <a:extLst>
              <a:ext uri="{FF2B5EF4-FFF2-40B4-BE49-F238E27FC236}">
                <a16:creationId xmlns:a16="http://schemas.microsoft.com/office/drawing/2014/main" id="{22034563-7BF3-719E-AF66-95B636331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02" t="191469" r="136534" b="-191469"/>
          <a:stretch>
            <a:fillRect/>
          </a:stretch>
        </p:blipFill>
        <p:spPr>
          <a:xfrm rot="5400000">
            <a:off x="3651411" y="419139"/>
            <a:ext cx="1930203" cy="2184526"/>
          </a:xfrm>
          <a:prstGeom prst="rect">
            <a:avLst/>
          </a:prstGeom>
        </p:spPr>
      </p:pic>
      <p:pic>
        <p:nvPicPr>
          <p:cNvPr id="14" name="Picture 13" descr="A person with long hair and blue eyes&#10;&#10;AI-generated content may be incorrect.">
            <a:extLst>
              <a:ext uri="{FF2B5EF4-FFF2-40B4-BE49-F238E27FC236}">
                <a16:creationId xmlns:a16="http://schemas.microsoft.com/office/drawing/2014/main" id="{F05A746F-9C6E-0AC7-2AFE-109639BD1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170038" b="-170038"/>
          <a:stretch>
            <a:fillRect/>
          </a:stretch>
        </p:blipFill>
        <p:spPr>
          <a:xfrm rot="5400000">
            <a:off x="3420888" y="4335288"/>
            <a:ext cx="2626073" cy="2419350"/>
          </a:xfrm>
          <a:prstGeom prst="rect">
            <a:avLst/>
          </a:prstGeom>
        </p:spPr>
      </p:pic>
      <p:pic>
        <p:nvPicPr>
          <p:cNvPr id="16" name="Picture 15" descr="A person with long hair and blue eyes&#10;&#10;AI-generated content may be incorrect.">
            <a:extLst>
              <a:ext uri="{FF2B5EF4-FFF2-40B4-BE49-F238E27FC236}">
                <a16:creationId xmlns:a16="http://schemas.microsoft.com/office/drawing/2014/main" id="{5B94C295-271A-A668-6FE2-717674E30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t="144124" r="43325" b="-149641"/>
          <a:stretch>
            <a:fillRect/>
          </a:stretch>
        </p:blipFill>
        <p:spPr>
          <a:xfrm rot="5400000">
            <a:off x="3629639" y="2552705"/>
            <a:ext cx="2323490" cy="2914036"/>
          </a:xfrm>
          <a:prstGeom prst="rect">
            <a:avLst/>
          </a:prstGeom>
        </p:spPr>
      </p:pic>
      <p:pic>
        <p:nvPicPr>
          <p:cNvPr id="18" name="Picture 17" descr="A person with long hair and blue eyes&#10;&#10;AI-generated content may be incorrect.">
            <a:extLst>
              <a:ext uri="{FF2B5EF4-FFF2-40B4-BE49-F238E27FC236}">
                <a16:creationId xmlns:a16="http://schemas.microsoft.com/office/drawing/2014/main" id="{3DA9C771-E7A4-17AF-D3AD-506091653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-1153" r="-8233" b="-8074"/>
          <a:stretch>
            <a:fillRect/>
          </a:stretch>
        </p:blipFill>
        <p:spPr>
          <a:xfrm rot="5400000">
            <a:off x="7730694" y="3990948"/>
            <a:ext cx="2176832" cy="2095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0953C5-4847-3B0A-3465-5AC893421FD6}"/>
              </a:ext>
            </a:extLst>
          </p:cNvPr>
          <p:cNvSpPr txBox="1"/>
          <p:nvPr/>
        </p:nvSpPr>
        <p:spPr>
          <a:xfrm>
            <a:off x="8548029" y="5942371"/>
            <a:ext cx="5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Kate</a:t>
            </a:r>
          </a:p>
        </p:txBody>
      </p:sp>
    </p:spTree>
    <p:extLst>
      <p:ext uri="{BB962C8B-B14F-4D97-AF65-F5344CB8AC3E}">
        <p14:creationId xmlns:p14="http://schemas.microsoft.com/office/powerpoint/2010/main" val="32491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Project Background: STEM Gateway Awarding Gaps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41" y="1306489"/>
            <a:ext cx="11072677" cy="1987317"/>
          </a:xfrm>
        </p:spPr>
        <p:txBody>
          <a:bodyPr/>
          <a:lstStyle/>
          <a:p>
            <a:r>
              <a:rPr lang="en-GB"/>
              <a:t>The STEM faculty has identified the awarding gap between IMDQ1 and IMDQ5 (most and least deprived) UK postcodes as a priority under Access Participation and Success (APS) criteria. </a:t>
            </a:r>
          </a:p>
          <a:p>
            <a:r>
              <a:rPr lang="en-GB"/>
              <a:t>We have identified that Gateway STEM modules have pass rate and completion awarding gaps between about 10% and over 25% depending on module and presentation (see below)</a:t>
            </a:r>
            <a:endParaRPr lang="en-GB" sz="1600">
              <a:latin typeface="+mn-lt"/>
              <a:cs typeface="Arial" panose="020B0604020202020204" pitchFamily="34" charset="0"/>
            </a:endParaRPr>
          </a:p>
          <a:p>
            <a:r>
              <a:rPr lang="en-GB" sz="1600"/>
              <a:t>The gateway modules we looked at are in the following STEM disciplines: science, environment, design, engineering, health.</a:t>
            </a:r>
          </a:p>
          <a:p>
            <a:pPr marL="0" indent="0">
              <a:buNone/>
            </a:pPr>
            <a:endParaRPr lang="en-GB" sz="1600">
              <a:latin typeface="+mn-lt"/>
              <a:cs typeface="Arial" panose="020B0604020202020204" pitchFamily="34" charset="0"/>
            </a:endParaRP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7A1368-F0BE-0073-29D3-5894B62F39AB}"/>
              </a:ext>
            </a:extLst>
          </p:cNvPr>
          <p:cNvSpPr txBox="1">
            <a:spLocks/>
          </p:cNvSpPr>
          <p:nvPr/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E3F1E4-5C96-4FC4-22A3-F2EF1EB0F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346980"/>
              </p:ext>
            </p:extLst>
          </p:nvPr>
        </p:nvGraphicFramePr>
        <p:xfrm>
          <a:off x="3208122" y="3163570"/>
          <a:ext cx="6188710" cy="369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9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52D12-E805-A491-DBA2-6C5CB2D6B1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Research Questions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7CA52-7C0A-C17C-7B74-CE510BD67B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5165" y="2123062"/>
            <a:ext cx="8106998" cy="895350"/>
          </a:xfrm>
          <a:solidFill>
            <a:srgbClr val="FFF3FD"/>
          </a:solidFill>
        </p:spPr>
        <p:txBody>
          <a:bodyPr/>
          <a:lstStyle/>
          <a:p>
            <a:r>
              <a:rPr lang="en-GB" sz="1400"/>
              <a:t>What are the needs of STEM gateway students in IMDQ1 postcodes and possible barriers to their study?</a:t>
            </a:r>
          </a:p>
          <a:p>
            <a:endParaRPr lang="en-GB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852B1-8F8D-FC84-A174-C4F319A3A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998" y="2128356"/>
            <a:ext cx="844490" cy="890056"/>
          </a:xfrm>
          <a:solidFill>
            <a:schemeClr val="accent5">
              <a:lumMod val="90000"/>
            </a:schemeClr>
          </a:solidFill>
        </p:spPr>
        <p:txBody>
          <a:bodyPr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7538E-10D3-F2F5-8FA4-1F4233F1DF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35165" y="3198347"/>
            <a:ext cx="8106998" cy="893325"/>
          </a:xfrm>
          <a:solidFill>
            <a:srgbClr val="FFF3FD"/>
          </a:solidFill>
        </p:spPr>
        <p:txBody>
          <a:bodyPr/>
          <a:lstStyle/>
          <a:p>
            <a:r>
              <a:rPr lang="en-GB" sz="1400"/>
              <a:t>What could be influencing the experience and outcomes for STEM gateway students in IMDQ1 postcodes?</a:t>
            </a:r>
          </a:p>
          <a:p>
            <a:endParaRPr lang="en-GB" sz="1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7117C-DB2D-B9B9-AF60-0C9295AE90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23997" y="3198347"/>
            <a:ext cx="844491" cy="890055"/>
          </a:xfrm>
          <a:solidFill>
            <a:schemeClr val="accent5">
              <a:lumMod val="90000"/>
            </a:schemeClr>
          </a:solidFill>
        </p:spPr>
        <p:txBody>
          <a:bodyPr anchor="ctr"/>
          <a:lstStyle/>
          <a:p>
            <a:pPr algn="ctr"/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143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9ECDD77-C675-E247-7343-054D2D078F14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40788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Research Methodology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43B27-B798-5B5B-B0B2-222642ED95DC}"/>
              </a:ext>
            </a:extLst>
          </p:cNvPr>
          <p:cNvSpPr/>
          <p:nvPr/>
        </p:nvSpPr>
        <p:spPr>
          <a:xfrm>
            <a:off x="504825" y="1447800"/>
            <a:ext cx="5476875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GB" sz="1600" b="1">
                <a:solidFill>
                  <a:schemeClr val="tx1"/>
                </a:solidFill>
                <a:cs typeface="Poppins"/>
              </a:rPr>
              <a:t>JISC survey sent to c. 6000 students</a:t>
            </a:r>
            <a:endParaRPr lang="en-GB" sz="1400" b="1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endParaRPr lang="en-GB" sz="1400" b="1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1"/>
                </a:solidFill>
              </a:rPr>
              <a:t>c.3000 IMDQ1 and c. 3000 IMDQ5 students surveyed across six gateway STEM modules. Students had studied the modules between 2019 and 2023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D200E-BFBB-1D8F-CD6E-C174201161C0}"/>
              </a:ext>
            </a:extLst>
          </p:cNvPr>
          <p:cNvSpPr/>
          <p:nvPr/>
        </p:nvSpPr>
        <p:spPr>
          <a:xfrm>
            <a:off x="6286500" y="1447800"/>
            <a:ext cx="5476875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GB" sz="1600" b="1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endParaRPr lang="en-GB" sz="1600" b="1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endParaRPr lang="en-GB" sz="1600" b="1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GB" sz="1600" b="1">
                <a:solidFill>
                  <a:schemeClr val="tx1"/>
                </a:solidFill>
                <a:cs typeface="Poppins"/>
              </a:rPr>
              <a:t>One-to-one interviews</a:t>
            </a:r>
            <a:endParaRPr lang="en-GB" sz="1200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endParaRPr lang="en-GB" sz="1200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1"/>
                </a:solidFill>
                <a:cs typeface="Poppins"/>
              </a:rPr>
              <a:t>Online  semi-structured interviews with students who indicated in the survey they were willing to be contacted</a:t>
            </a:r>
            <a:r>
              <a:rPr lang="en-GB" sz="1600" b="1">
                <a:solidFill>
                  <a:schemeClr val="tx1"/>
                </a:solidFill>
                <a:cs typeface="Poppins"/>
              </a:rPr>
              <a:t>	</a:t>
            </a:r>
          </a:p>
          <a:p>
            <a:pPr lvl="2"/>
            <a:endParaRPr lang="en-GB" sz="1200">
              <a:solidFill>
                <a:schemeClr val="tx1"/>
              </a:solidFill>
              <a:cs typeface="Poppins"/>
            </a:endParaRPr>
          </a:p>
          <a:p>
            <a:pPr lvl="2"/>
            <a:endParaRPr lang="en-GB" sz="1200">
              <a:solidFill>
                <a:schemeClr val="tx1"/>
              </a:solidFill>
              <a:cs typeface="Poppins"/>
            </a:endParaRPr>
          </a:p>
          <a:p>
            <a:pPr lvl="2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1D3A7-9493-7D5E-C467-9CFE8A448F0A}"/>
              </a:ext>
            </a:extLst>
          </p:cNvPr>
          <p:cNvSpPr/>
          <p:nvPr/>
        </p:nvSpPr>
        <p:spPr>
          <a:xfrm>
            <a:off x="2948260" y="3683816"/>
            <a:ext cx="6676479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GB" sz="1600" b="1">
                <a:solidFill>
                  <a:schemeClr val="tx1"/>
                </a:solidFill>
                <a:cs typeface="Poppins"/>
              </a:rPr>
              <a:t>Intersectional study</a:t>
            </a:r>
          </a:p>
          <a:p>
            <a:pPr>
              <a:lnSpc>
                <a:spcPct val="100000"/>
              </a:lnSpc>
            </a:pPr>
            <a:endParaRPr lang="en-GB" sz="1600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1"/>
                </a:solidFill>
              </a:rPr>
              <a:t>To investigate whether STEM IMDQ1 students face a double disadvantage: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IMD status and Ethnicity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IMD status and disability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IMD status and declaration of mental health challenges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IMD status and parents in Higher Education (‘first in family’)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IMD status and carer status</a:t>
            </a:r>
            <a:endParaRPr lang="en-GB" sz="1200">
              <a:solidFill>
                <a:schemeClr val="tx1"/>
              </a:solidFill>
              <a:cs typeface="Poppins"/>
            </a:endParaRPr>
          </a:p>
          <a:p>
            <a:pPr>
              <a:lnSpc>
                <a:spcPct val="100000"/>
              </a:lnSpc>
            </a:pPr>
            <a:endParaRPr lang="en-GB" sz="1600">
              <a:solidFill>
                <a:schemeClr val="tx1"/>
              </a:solidFill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9154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9B15B-5D0E-E025-5DA7-2993517DC7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8600" y="71066"/>
            <a:ext cx="10766703" cy="497161"/>
          </a:xfrm>
        </p:spPr>
        <p:txBody>
          <a:bodyPr/>
          <a:lstStyle/>
          <a:p>
            <a:r>
              <a:rPr lang="en-GB"/>
              <a:t>Survey and Interview Topics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EEB11-53C6-FCC4-668D-4A91AA2964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81719" y="1448772"/>
            <a:ext cx="8944090" cy="597236"/>
          </a:xfrm>
        </p:spPr>
        <p:txBody>
          <a:bodyPr/>
          <a:lstStyle/>
          <a:p>
            <a:r>
              <a:rPr lang="en-US" sz="1600">
                <a:cs typeface="Poppins"/>
              </a:rPr>
              <a:t>Time available for study </a:t>
            </a:r>
          </a:p>
          <a:p>
            <a:endParaRPr lang="en-US" sz="1600">
              <a:cs typeface="Poppi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62E68-601D-4EE4-FE51-103C22164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6" y="1457149"/>
            <a:ext cx="1018726" cy="597236"/>
          </a:xfrm>
        </p:spPr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23C726-C29F-81A1-51C9-5F3B77C744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81719" y="2146578"/>
            <a:ext cx="8944089" cy="621573"/>
          </a:xfrm>
        </p:spPr>
        <p:txBody>
          <a:bodyPr/>
          <a:lstStyle/>
          <a:p>
            <a:r>
              <a:rPr lang="en-US" sz="1600">
                <a:cs typeface="Poppins"/>
              </a:rPr>
              <a:t>Support from family and friends whilst studying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7AC99A-2F06-4892-CE1B-3C5D14328C9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7896" y="2170914"/>
            <a:ext cx="1018726" cy="597237"/>
          </a:xfrm>
        </p:spPr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F321D-AB74-4F54-5424-0D82E61DD8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81719" y="2868721"/>
            <a:ext cx="8944089" cy="602122"/>
          </a:xfrm>
        </p:spPr>
        <p:txBody>
          <a:bodyPr/>
          <a:lstStyle/>
          <a:p>
            <a:r>
              <a:rPr lang="en-US" sz="1600"/>
              <a:t>Other commitments during study (employment, caring </a:t>
            </a:r>
            <a:r>
              <a:rPr lang="en-US" sz="1600" err="1"/>
              <a:t>etc</a:t>
            </a:r>
            <a:r>
              <a:rPr lang="en-US" sz="1600"/>
              <a:t>)</a:t>
            </a:r>
            <a:endParaRPr lang="en-GB" sz="1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DBBDF-7431-5CCC-A160-218F11444C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896" y="2884680"/>
            <a:ext cx="1018726" cy="586163"/>
          </a:xfrm>
        </p:spPr>
        <p:txBody>
          <a:bodyPr/>
          <a:lstStyle/>
          <a:p>
            <a:r>
              <a:rPr lang="en-GB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4A07C0-7988-3412-3927-7BC2B4DE5E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81719" y="3604518"/>
            <a:ext cx="8944089" cy="623710"/>
          </a:xfrm>
        </p:spPr>
        <p:txBody>
          <a:bodyPr/>
          <a:lstStyle/>
          <a:p>
            <a:r>
              <a:rPr lang="en-US" sz="1600"/>
              <a:t>Additional costs of study and awareness of the student assistance fund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8858E-D576-48F2-1E97-3779F0328A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7896" y="3604517"/>
            <a:ext cx="1018726" cy="623710"/>
          </a:xfrm>
        </p:spPr>
        <p:txBody>
          <a:bodyPr/>
          <a:lstStyle/>
          <a:p>
            <a:r>
              <a:rPr lang="en-GB"/>
              <a:t>5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E075794-D8E5-8E72-95B9-94C086D88373}"/>
              </a:ext>
            </a:extLst>
          </p:cNvPr>
          <p:cNvSpPr txBox="1">
            <a:spLocks/>
          </p:cNvSpPr>
          <p:nvPr/>
        </p:nvSpPr>
        <p:spPr>
          <a:xfrm>
            <a:off x="887896" y="4361901"/>
            <a:ext cx="1018726" cy="621574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7F92441-CB39-6369-0C8F-FDFC3C57D3C4}"/>
              </a:ext>
            </a:extLst>
          </p:cNvPr>
          <p:cNvSpPr txBox="1">
            <a:spLocks/>
          </p:cNvSpPr>
          <p:nvPr/>
        </p:nvSpPr>
        <p:spPr>
          <a:xfrm>
            <a:off x="2081717" y="4361902"/>
            <a:ext cx="8944089" cy="621574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Mode of online study (e.g., laptop, PC, tablet, phone)</a:t>
            </a:r>
            <a:endParaRPr lang="en-GB" sz="160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E793B16-FE19-0ACE-2FBE-B4DCC63DAB36}"/>
              </a:ext>
            </a:extLst>
          </p:cNvPr>
          <p:cNvSpPr txBox="1">
            <a:spLocks/>
          </p:cNvSpPr>
          <p:nvPr/>
        </p:nvSpPr>
        <p:spPr>
          <a:xfrm>
            <a:off x="887896" y="5090064"/>
            <a:ext cx="1018726" cy="621574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7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DABECAD-48C9-87E9-1B9B-32ADCD919A06}"/>
              </a:ext>
            </a:extLst>
          </p:cNvPr>
          <p:cNvSpPr txBox="1">
            <a:spLocks/>
          </p:cNvSpPr>
          <p:nvPr/>
        </p:nvSpPr>
        <p:spPr>
          <a:xfrm>
            <a:off x="2081717" y="5117150"/>
            <a:ext cx="8944089" cy="62371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Study space and environment (including geographical location)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968AD5E-597A-7032-F665-D7DDBAC044E6}"/>
              </a:ext>
            </a:extLst>
          </p:cNvPr>
          <p:cNvSpPr txBox="1">
            <a:spLocks/>
          </p:cNvSpPr>
          <p:nvPr/>
        </p:nvSpPr>
        <p:spPr>
          <a:xfrm>
            <a:off x="2081719" y="717861"/>
            <a:ext cx="8944090" cy="597236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cs typeface="Poppins"/>
              </a:rPr>
              <a:t>Study rate/intensity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62AC391-AE48-1129-134E-E0C7E6813685}"/>
              </a:ext>
            </a:extLst>
          </p:cNvPr>
          <p:cNvSpPr txBox="1">
            <a:spLocks/>
          </p:cNvSpPr>
          <p:nvPr/>
        </p:nvSpPr>
        <p:spPr>
          <a:xfrm>
            <a:off x="887896" y="726238"/>
            <a:ext cx="1018726" cy="597236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703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821A6-62E7-D87A-7DB7-87101BA254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latin typeface="Poppins SemiBold"/>
                <a:cs typeface="Poppins SemiBold"/>
              </a:rPr>
              <a:t>JISC survey of c. 9000 students</a:t>
            </a:r>
            <a:endParaRPr lang="en-US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69B2-F1D2-5361-33BA-4CFF1E0928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Findings from c. 300 survey responses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2EFA6-11BE-C62A-1750-F50BF51ED9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69181"/>
            <a:ext cx="9591229" cy="410420"/>
          </a:xfrm>
        </p:spPr>
        <p:txBody>
          <a:bodyPr/>
          <a:lstStyle/>
          <a:p>
            <a:r>
              <a:rPr lang="en-GB"/>
              <a:t>Other commitments – caring and employment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54F1A-179C-D23A-5ED5-AD847AC30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927984"/>
            <a:ext cx="9591229" cy="662287"/>
          </a:xfrm>
        </p:spPr>
        <p:txBody>
          <a:bodyPr/>
          <a:lstStyle/>
          <a:p>
            <a:r>
              <a:rPr lang="en-GB"/>
              <a:t>IMDQ1 students were more likely to be working full-time than those in IMDQ5</a:t>
            </a:r>
          </a:p>
          <a:p>
            <a:r>
              <a:rPr lang="en-GB"/>
              <a:t>IMDQ1 students were more likely to have caring responsibilities than those in IMDQ5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ACCCA2-77A0-BC29-F06E-923A5E7446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0640" y="6319521"/>
            <a:ext cx="8599978" cy="41042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Graph showing proportions of survey respondents with work and caring responsibilities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020B90-F0BA-60C2-2269-3C4E20060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78842"/>
              </p:ext>
            </p:extLst>
          </p:nvPr>
        </p:nvGraphicFramePr>
        <p:xfrm>
          <a:off x="2672080" y="2638654"/>
          <a:ext cx="6608553" cy="351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07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FB651-DDA8-4324-8B68-D82E7A3609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Over to you…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FF6E5-C4CA-6FED-444F-8CAA107281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Thematic analysis and Discussion (8 – 10 min)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163D8-258B-B4A9-A94A-EB7BE0A89A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Around the room you will find a very small subsection of anonymised quotes from IMD Q1 and IMD Q5 students </a:t>
            </a:r>
          </a:p>
          <a:p>
            <a:endParaRPr lang="en-GB"/>
          </a:p>
          <a:p>
            <a:r>
              <a:rPr lang="en-GB"/>
              <a:t>What themes can you identify?</a:t>
            </a:r>
          </a:p>
          <a:p>
            <a:endParaRPr lang="en-GB"/>
          </a:p>
          <a:p>
            <a:r>
              <a:rPr lang="en-GB"/>
              <a:t>How do these resonate with your own modules and qualifications?</a:t>
            </a:r>
          </a:p>
          <a:p>
            <a:endParaRPr lang="en-GB"/>
          </a:p>
          <a:p>
            <a:r>
              <a:rPr lang="en-GB"/>
              <a:t>Do these findings surprise you?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1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2DBED-D90C-649F-C2F0-1E72F06F54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 Groups &amp; Semi structured interviews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D148E-E607-BC78-DEBC-AE123363B2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Themes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5467F-F66E-6A55-B310-277223C29ED5}"/>
              </a:ext>
            </a:extLst>
          </p:cNvPr>
          <p:cNvSpPr/>
          <p:nvPr/>
        </p:nvSpPr>
        <p:spPr>
          <a:xfrm>
            <a:off x="9501987" y="1555455"/>
            <a:ext cx="2108433" cy="746620"/>
          </a:xfrm>
          <a:prstGeom prst="rect">
            <a:avLst/>
          </a:prstGeom>
          <a:solidFill>
            <a:schemeClr val="bg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75000"/>
                  </a:schemeClr>
                </a:solidFill>
              </a:rPr>
              <a:t>Family support and ethos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015B7-5834-A29B-E987-FD0EEAB7C757}"/>
              </a:ext>
            </a:extLst>
          </p:cNvPr>
          <p:cNvSpPr/>
          <p:nvPr/>
        </p:nvSpPr>
        <p:spPr>
          <a:xfrm>
            <a:off x="4957951" y="1555455"/>
            <a:ext cx="2108433" cy="7466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Motivations for study and inspirations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24AE5-B506-1EF6-811B-3DB9ADFD4C67}"/>
              </a:ext>
            </a:extLst>
          </p:cNvPr>
          <p:cNvSpPr/>
          <p:nvPr/>
        </p:nvSpPr>
        <p:spPr>
          <a:xfrm>
            <a:off x="2685933" y="1555455"/>
            <a:ext cx="2108433" cy="746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Finance, resources and space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283ECD-BAD8-FAED-955F-53DCA3E60356}"/>
              </a:ext>
            </a:extLst>
          </p:cNvPr>
          <p:cNvSpPr/>
          <p:nvPr/>
        </p:nvSpPr>
        <p:spPr>
          <a:xfrm>
            <a:off x="7229969" y="1555455"/>
            <a:ext cx="2108433" cy="746620"/>
          </a:xfrm>
          <a:prstGeom prst="rect">
            <a:avLst/>
          </a:prstGeom>
          <a:solidFill>
            <a:schemeClr val="bg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75000"/>
                  </a:schemeClr>
                </a:solidFill>
              </a:rPr>
              <a:t>Neighbourhood and community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63806F-0807-30E1-CCC7-721C2509F019}"/>
              </a:ext>
            </a:extLst>
          </p:cNvPr>
          <p:cNvSpPr/>
          <p:nvPr/>
        </p:nvSpPr>
        <p:spPr>
          <a:xfrm>
            <a:off x="413915" y="1555455"/>
            <a:ext cx="2108433" cy="7466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Self-confidence linked to belonging/alienation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5AC0F40-A0E8-74D1-898D-B4A3794C6284}"/>
              </a:ext>
            </a:extLst>
          </p:cNvPr>
          <p:cNvSpPr/>
          <p:nvPr/>
        </p:nvSpPr>
        <p:spPr>
          <a:xfrm>
            <a:off x="128780" y="2546555"/>
            <a:ext cx="2272018" cy="1436888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“I felt like the stupidest person in the [online] room”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(IMDQ1)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D00142-3412-F505-27C6-48065FA8C9A1}"/>
              </a:ext>
            </a:extLst>
          </p:cNvPr>
          <p:cNvSpPr/>
          <p:nvPr/>
        </p:nvSpPr>
        <p:spPr>
          <a:xfrm>
            <a:off x="2754759" y="2433758"/>
            <a:ext cx="3333136" cy="1809135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“[face-to-face tutorials] gave me a little bit more confidence.  I also realised that I was not the only one struggling”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(IMDQ1)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2562679-6EBB-F602-669F-B5F2EDC1A64F}"/>
              </a:ext>
            </a:extLst>
          </p:cNvPr>
          <p:cNvSpPr/>
          <p:nvPr/>
        </p:nvSpPr>
        <p:spPr>
          <a:xfrm>
            <a:off x="2673090" y="5390734"/>
            <a:ext cx="3333136" cy="1234692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“one time at the end of a tutorial I asked [the tutor] if I could just have a chat” (IMDQ5)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BD2E471-7795-8077-AE61-764834BBFDED}"/>
              </a:ext>
            </a:extLst>
          </p:cNvPr>
          <p:cNvSpPr/>
          <p:nvPr/>
        </p:nvSpPr>
        <p:spPr>
          <a:xfrm>
            <a:off x="687297" y="4108544"/>
            <a:ext cx="2901477" cy="1523452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“it doesn't lose me credibility to say, actually, I haven't a clue”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(IMDQ5)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2AB9A78-323B-1214-E39C-F5BEDC3A1412}"/>
              </a:ext>
            </a:extLst>
          </p:cNvPr>
          <p:cNvSpPr/>
          <p:nvPr/>
        </p:nvSpPr>
        <p:spPr>
          <a:xfrm>
            <a:off x="8995231" y="2379990"/>
            <a:ext cx="2857706" cy="216820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“I just thought, well, [living in a deprived area] is temporary. I need to get on with it. I need to get this degree” (IMDQ1) 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1450BA7-D366-57F2-BDD2-611816300C2F}"/>
              </a:ext>
            </a:extLst>
          </p:cNvPr>
          <p:cNvSpPr/>
          <p:nvPr/>
        </p:nvSpPr>
        <p:spPr>
          <a:xfrm>
            <a:off x="6358224" y="2476835"/>
            <a:ext cx="2580980" cy="143165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“wasn't a lot of room in the house and I was living with my parents’ 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(IMDQ1) 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2E19E4FF-FB29-60B9-01D6-1C457ACCBF96}"/>
              </a:ext>
            </a:extLst>
          </p:cNvPr>
          <p:cNvSpPr/>
          <p:nvPr/>
        </p:nvSpPr>
        <p:spPr>
          <a:xfrm>
            <a:off x="6096001" y="5175403"/>
            <a:ext cx="4365522" cy="1436888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“‘I managed to sort of source all the little gizmos we needed for the experiments, had great fun with that, kept Amazon busy”</a:t>
            </a:r>
          </a:p>
          <a:p>
            <a:pPr algn="ctr"/>
            <a:r>
              <a:rPr lang="en-GB" sz="1400">
                <a:solidFill>
                  <a:schemeClr val="tx2"/>
                </a:solidFill>
              </a:rPr>
              <a:t>(IMDQ5)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1608DC2B-8E07-5C62-8B45-98D9F4CD58B5}"/>
              </a:ext>
            </a:extLst>
          </p:cNvPr>
          <p:cNvSpPr/>
          <p:nvPr/>
        </p:nvSpPr>
        <p:spPr>
          <a:xfrm>
            <a:off x="5016395" y="4008768"/>
            <a:ext cx="2683658" cy="1234692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“My [rented] room was like a shoebox”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(IMDQ5)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176B52EC-EB8C-8468-6849-E7C456EF3F7B}"/>
              </a:ext>
            </a:extLst>
          </p:cNvPr>
          <p:cNvSpPr/>
          <p:nvPr/>
        </p:nvSpPr>
        <p:spPr>
          <a:xfrm>
            <a:off x="10207280" y="4626114"/>
            <a:ext cx="1925396" cy="110052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“I wanted something better”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(IMDQ1) </a:t>
            </a:r>
          </a:p>
        </p:txBody>
      </p:sp>
    </p:spTree>
    <p:extLst>
      <p:ext uri="{BB962C8B-B14F-4D97-AF65-F5344CB8AC3E}">
        <p14:creationId xmlns:p14="http://schemas.microsoft.com/office/powerpoint/2010/main" val="289432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.pptx" id="{84530E31-3FFD-4219-879D-13C47D119E21}" vid="{F4447C5F-C815-422E-A5B9-B7DC33DA697F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.pptx" id="{84530E31-3FFD-4219-879D-13C47D119E21}" vid="{2BC9DF97-4BA9-4873-9EFA-D9CB2AC82A8E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.pptx" id="{84530E31-3FFD-4219-879D-13C47D119E21}" vid="{13AF81A5-141F-4A06-97AF-1BEC93EC2DC8}"/>
    </a:ext>
  </a:extLst>
</a:theme>
</file>

<file path=ppt/theme/theme4.xml><?xml version="1.0" encoding="utf-8"?>
<a:theme xmlns:a="http://schemas.openxmlformats.org/drawingml/2006/main" name="Slide Option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.pptx" id="{84530E31-3FFD-4219-879D-13C47D119E21}" vid="{DBE03DBE-19D2-4498-948F-98A96AEF092D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.pptx" id="{84530E31-3FFD-4219-879D-13C47D119E21}" vid="{CADFBB77-9719-4E45-BCA8-B3131FE29AB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66ac4-c030-4543-8cc8-88329e81ec50" xsi:nil="true"/>
    <lcf76f155ced4ddcb4097134ff3c332f xmlns="a4bbcd8a-0e99-45ba-ba54-c1f6b28a9a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17B1AA24CF543973AFCAC153439DF" ma:contentTypeVersion="16" ma:contentTypeDescription="Create a new document." ma:contentTypeScope="" ma:versionID="1592fb5d991a26fcd96d3b2401b4f7a3">
  <xsd:schema xmlns:xsd="http://www.w3.org/2001/XMLSchema" xmlns:xs="http://www.w3.org/2001/XMLSchema" xmlns:p="http://schemas.microsoft.com/office/2006/metadata/properties" xmlns:ns2="a4bbcd8a-0e99-45ba-ba54-c1f6b28a9aac" xmlns:ns3="37366ac4-c030-4543-8cc8-88329e81ec50" targetNamespace="http://schemas.microsoft.com/office/2006/metadata/properties" ma:root="true" ma:fieldsID="f16ecf8a84c5f4528090069017a6756e" ns2:_="" ns3:_="">
    <xsd:import namespace="a4bbcd8a-0e99-45ba-ba54-c1f6b28a9aac"/>
    <xsd:import namespace="37366ac4-c030-4543-8cc8-88329e81e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cd8a-0e99-45ba-ba54-c1f6b28a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e53c53-e7a2-4fd5-8715-711725074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66ac4-c030-4543-8cc8-88329e81e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d6ba8-e056-469a-98c0-4dfdbb6e31b8}" ma:internalName="TaxCatchAll" ma:showField="CatchAllData" ma:web="37366ac4-c030-4543-8cc8-88329e81e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a4bbcd8a-0e99-45ba-ba54-c1f6b28a9a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37865-F208-440A-922E-2EFAA28DCBEF}">
  <ds:schemaRefs>
    <ds:schemaRef ds:uri="37366ac4-c030-4543-8cc8-88329e81ec50"/>
    <ds:schemaRef ds:uri="a4bbcd8a-0e99-45ba-ba54-c1f6b28a9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OU_Powerpoint_Template_England</Template>
  <TotalTime>0</TotalTime>
  <Words>1118</Words>
  <Application>Microsoft Office PowerPoint</Application>
  <PresentationFormat>Widescreen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Louise.MacBrayne</dc:creator>
  <cp:lastModifiedBy>Diane.Ford</cp:lastModifiedBy>
  <cp:revision>2</cp:revision>
  <dcterms:created xsi:type="dcterms:W3CDTF">2022-10-18T10:11:04Z</dcterms:created>
  <dcterms:modified xsi:type="dcterms:W3CDTF">2026-04-28T10:01:44Z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0x010100AF874D1D9924D14EBA8E007D447DBB31</vt:lpwstr>
  </property>
  <property fmtid="{D5CDD505-2E9C-101B-9397-08002B2CF9AE}" pid="3" name="MediaServiceImageTags">
    <vt:lpwstr/>
  </property>
</Properties>
</file>