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8" r:id="rId6"/>
  </p:sldMasterIdLst>
  <p:notesMasterIdLst>
    <p:notesMasterId r:id="rId19"/>
  </p:notesMasterIdLst>
  <p:sldIdLst>
    <p:sldId id="361" r:id="rId7"/>
    <p:sldId id="374" r:id="rId8"/>
    <p:sldId id="369" r:id="rId9"/>
    <p:sldId id="375" r:id="rId10"/>
    <p:sldId id="370" r:id="rId11"/>
    <p:sldId id="376" r:id="rId12"/>
    <p:sldId id="364" r:id="rId13"/>
    <p:sldId id="362" r:id="rId14"/>
    <p:sldId id="373" r:id="rId15"/>
    <p:sldId id="367" r:id="rId16"/>
    <p:sldId id="377" r:id="rId17"/>
    <p:sldId id="3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FC3C2-D23B-4E60-9F50-34DBAD1AF93F}" v="17" dt="2026-04-27T12:11:33.615"/>
    <p1510:client id="{3B98AA86-252E-46C6-772F-CB99A32556CC}" v="61" dt="2026-04-27T13:44:52.891"/>
    <p1510:client id="{42FEF92D-5450-7AC0-FE58-4C98BB558169}" v="3" dt="2026-04-27T13:35:46.261"/>
    <p1510:client id="{5953BDE8-1806-4094-A82D-1229EC3DBF13}" v="43" dt="2026-04-27T13:55:11.248"/>
    <p1510:client id="{741C1894-9919-492F-8BCD-0F70032031D0}" v="45" dt="2026-04-27T13:52:10.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'degree graphs'!$J$23</c:f>
              <c:strCache>
                <c:ptCount val="1"/>
                <c:pt idx="0">
                  <c:v>Visibly anxious</c:v>
                </c:pt>
              </c:strCache>
            </c:strRef>
          </c:tx>
          <c:spPr>
            <a:solidFill>
              <a:schemeClr val="accent1"/>
            </a:solidFill>
            <a:ln>
              <a:noFill/>
            </a:ln>
            <a:effectLst/>
          </c:spPr>
          <c:invertIfNegative val="0"/>
          <c:cat>
            <c:strRef>
              <c:f>'degree graphs'!$I$24:$I$31</c:f>
              <c:strCache>
                <c:ptCount val="8"/>
                <c:pt idx="0">
                  <c:v>Maths (144)</c:v>
                </c:pt>
                <c:pt idx="1">
                  <c:v>Standalone (115)</c:v>
                </c:pt>
                <c:pt idx="2">
                  <c:v>Computing and Data Science (389)</c:v>
                </c:pt>
                <c:pt idx="3">
                  <c:v>Engineering (58)</c:v>
                </c:pt>
                <c:pt idx="4">
                  <c:v>Other (188)</c:v>
                </c:pt>
                <c:pt idx="5">
                  <c:v>Science (338)</c:v>
                </c:pt>
                <c:pt idx="6">
                  <c:v>Healthcare and Psychology (131)</c:v>
                </c:pt>
                <c:pt idx="7">
                  <c:v>Design (29)</c:v>
                </c:pt>
              </c:strCache>
            </c:strRef>
          </c:cat>
          <c:val>
            <c:numRef>
              <c:f>'degree graphs'!$J$24:$J$31</c:f>
              <c:numCache>
                <c:formatCode>0%</c:formatCode>
                <c:ptCount val="8"/>
                <c:pt idx="0">
                  <c:v>0.125</c:v>
                </c:pt>
                <c:pt idx="1">
                  <c:v>0.38260869565217392</c:v>
                </c:pt>
                <c:pt idx="2">
                  <c:v>0.41388174807197942</c:v>
                </c:pt>
                <c:pt idx="3">
                  <c:v>0.43103448275862066</c:v>
                </c:pt>
                <c:pt idx="4">
                  <c:v>0.4521276595744681</c:v>
                </c:pt>
                <c:pt idx="5">
                  <c:v>0.5473372781065089</c:v>
                </c:pt>
                <c:pt idx="6">
                  <c:v>0.56488549618320616</c:v>
                </c:pt>
                <c:pt idx="7">
                  <c:v>0.68965517241379315</c:v>
                </c:pt>
              </c:numCache>
            </c:numRef>
          </c:val>
          <c:extLst>
            <c:ext xmlns:c16="http://schemas.microsoft.com/office/drawing/2014/chart" uri="{C3380CC4-5D6E-409C-BE32-E72D297353CC}">
              <c16:uniqueId val="{00000000-927F-415C-B6EB-841BD19AA6B5}"/>
            </c:ext>
          </c:extLst>
        </c:ser>
        <c:ser>
          <c:idx val="1"/>
          <c:order val="1"/>
          <c:tx>
            <c:strRef>
              <c:f>'degree graphs'!$K$23</c:f>
              <c:strCache>
                <c:ptCount val="1"/>
                <c:pt idx="0">
                  <c:v>Anxious but not visibly</c:v>
                </c:pt>
              </c:strCache>
            </c:strRef>
          </c:tx>
          <c:spPr>
            <a:solidFill>
              <a:schemeClr val="accent2"/>
            </a:solidFill>
            <a:ln>
              <a:noFill/>
            </a:ln>
            <a:effectLst/>
          </c:spPr>
          <c:invertIfNegative val="0"/>
          <c:cat>
            <c:strRef>
              <c:f>'degree graphs'!$I$24:$I$31</c:f>
              <c:strCache>
                <c:ptCount val="8"/>
                <c:pt idx="0">
                  <c:v>Maths (144)</c:v>
                </c:pt>
                <c:pt idx="1">
                  <c:v>Standalone (115)</c:v>
                </c:pt>
                <c:pt idx="2">
                  <c:v>Computing and Data Science (389)</c:v>
                </c:pt>
                <c:pt idx="3">
                  <c:v>Engineering (58)</c:v>
                </c:pt>
                <c:pt idx="4">
                  <c:v>Other (188)</c:v>
                </c:pt>
                <c:pt idx="5">
                  <c:v>Science (338)</c:v>
                </c:pt>
                <c:pt idx="6">
                  <c:v>Healthcare and Psychology (131)</c:v>
                </c:pt>
                <c:pt idx="7">
                  <c:v>Design (29)</c:v>
                </c:pt>
              </c:strCache>
            </c:strRef>
          </c:cat>
          <c:val>
            <c:numRef>
              <c:f>'degree graphs'!$K$24:$K$31</c:f>
              <c:numCache>
                <c:formatCode>0%</c:formatCode>
                <c:ptCount val="8"/>
                <c:pt idx="0">
                  <c:v>0.15277777777777779</c:v>
                </c:pt>
                <c:pt idx="1">
                  <c:v>0.11304347826086956</c:v>
                </c:pt>
                <c:pt idx="2">
                  <c:v>0.14910025706940874</c:v>
                </c:pt>
                <c:pt idx="3">
                  <c:v>0.18965517241379309</c:v>
                </c:pt>
                <c:pt idx="4">
                  <c:v>0.15425531914893617</c:v>
                </c:pt>
                <c:pt idx="5">
                  <c:v>0.1242603550295858</c:v>
                </c:pt>
                <c:pt idx="6">
                  <c:v>0.16030534351145037</c:v>
                </c:pt>
                <c:pt idx="7">
                  <c:v>0.17241379310344829</c:v>
                </c:pt>
              </c:numCache>
            </c:numRef>
          </c:val>
          <c:extLst>
            <c:ext xmlns:c16="http://schemas.microsoft.com/office/drawing/2014/chart" uri="{C3380CC4-5D6E-409C-BE32-E72D297353CC}">
              <c16:uniqueId val="{00000001-927F-415C-B6EB-841BD19AA6B5}"/>
            </c:ext>
          </c:extLst>
        </c:ser>
        <c:ser>
          <c:idx val="2"/>
          <c:order val="2"/>
          <c:tx>
            <c:strRef>
              <c:f>'degree graphs'!$L$23</c:f>
              <c:strCache>
                <c:ptCount val="1"/>
                <c:pt idx="0">
                  <c:v>Not measurably anxious</c:v>
                </c:pt>
              </c:strCache>
            </c:strRef>
          </c:tx>
          <c:spPr>
            <a:solidFill>
              <a:schemeClr val="accent3"/>
            </a:solidFill>
            <a:ln>
              <a:noFill/>
            </a:ln>
            <a:effectLst/>
          </c:spPr>
          <c:invertIfNegative val="0"/>
          <c:cat>
            <c:strRef>
              <c:f>'degree graphs'!$I$24:$I$31</c:f>
              <c:strCache>
                <c:ptCount val="8"/>
                <c:pt idx="0">
                  <c:v>Maths (144)</c:v>
                </c:pt>
                <c:pt idx="1">
                  <c:v>Standalone (115)</c:v>
                </c:pt>
                <c:pt idx="2">
                  <c:v>Computing and Data Science (389)</c:v>
                </c:pt>
                <c:pt idx="3">
                  <c:v>Engineering (58)</c:v>
                </c:pt>
                <c:pt idx="4">
                  <c:v>Other (188)</c:v>
                </c:pt>
                <c:pt idx="5">
                  <c:v>Science (338)</c:v>
                </c:pt>
                <c:pt idx="6">
                  <c:v>Healthcare and Psychology (131)</c:v>
                </c:pt>
                <c:pt idx="7">
                  <c:v>Design (29)</c:v>
                </c:pt>
              </c:strCache>
            </c:strRef>
          </c:cat>
          <c:val>
            <c:numRef>
              <c:f>'degree graphs'!$L$24:$L$31</c:f>
              <c:numCache>
                <c:formatCode>0%</c:formatCode>
                <c:ptCount val="8"/>
                <c:pt idx="0">
                  <c:v>0.72222222222222221</c:v>
                </c:pt>
                <c:pt idx="1">
                  <c:v>0.5043478260869565</c:v>
                </c:pt>
                <c:pt idx="2">
                  <c:v>0.43701799485861181</c:v>
                </c:pt>
                <c:pt idx="3">
                  <c:v>0.37931034482758619</c:v>
                </c:pt>
                <c:pt idx="4">
                  <c:v>0.39361702127659576</c:v>
                </c:pt>
                <c:pt idx="5">
                  <c:v>0.32840236686390534</c:v>
                </c:pt>
                <c:pt idx="6">
                  <c:v>0.27480916030534353</c:v>
                </c:pt>
                <c:pt idx="7">
                  <c:v>0.13793103448275862</c:v>
                </c:pt>
              </c:numCache>
            </c:numRef>
          </c:val>
          <c:extLst>
            <c:ext xmlns:c16="http://schemas.microsoft.com/office/drawing/2014/chart" uri="{C3380CC4-5D6E-409C-BE32-E72D297353CC}">
              <c16:uniqueId val="{00000002-927F-415C-B6EB-841BD19AA6B5}"/>
            </c:ext>
          </c:extLst>
        </c:ser>
        <c:dLbls>
          <c:showLegendKey val="0"/>
          <c:showVal val="0"/>
          <c:showCatName val="0"/>
          <c:showSerName val="0"/>
          <c:showPercent val="0"/>
          <c:showBubbleSize val="0"/>
        </c:dLbls>
        <c:gapWidth val="150"/>
        <c:overlap val="100"/>
        <c:axId val="708846936"/>
        <c:axId val="708848904"/>
      </c:barChart>
      <c:catAx>
        <c:axId val="70884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8848904"/>
        <c:crosses val="autoZero"/>
        <c:auto val="1"/>
        <c:lblAlgn val="ctr"/>
        <c:lblOffset val="100"/>
        <c:noMultiLvlLbl val="0"/>
      </c:catAx>
      <c:valAx>
        <c:axId val="7088489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8846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D5F1F-0890-4D04-82F2-4F6FF3843331}"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8457A-EAD9-4DB1-AA2A-25262E5214AB}" type="slidenum">
              <a:rPr lang="en-GB" smtClean="0"/>
              <a:t>‹#›</a:t>
            </a:fld>
            <a:endParaRPr lang="en-GB"/>
          </a:p>
        </p:txBody>
      </p:sp>
    </p:spTree>
    <p:extLst>
      <p:ext uri="{BB962C8B-B14F-4D97-AF65-F5344CB8AC3E}">
        <p14:creationId xmlns:p14="http://schemas.microsoft.com/office/powerpoint/2010/main" val="219737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3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76157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3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631981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62736-E573-A262-7E0C-896240706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BAABD-6201-51AF-D600-081301B91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F99E6-CAB3-A5FE-528E-16EDCE72094E}"/>
              </a:ext>
            </a:extLst>
          </p:cNvPr>
          <p:cNvSpPr>
            <a:spLocks noGrp="1"/>
          </p:cNvSpPr>
          <p:nvPr>
            <p:ph type="body" idx="1"/>
          </p:nvPr>
        </p:nvSpPr>
        <p:spPr/>
        <p:txBody>
          <a:bodyPr/>
          <a:lstStyle/>
          <a:p>
            <a:r>
              <a:rPr lang="en-GB"/>
              <a:t>From a body of work in progress (due to be published in a set of free online resources (soon )- looking at the DEAL process - student focused, but will also offer advice for educators.</a:t>
            </a:r>
          </a:p>
          <a:p>
            <a:endParaRPr lang="en-GB"/>
          </a:p>
          <a:p>
            <a:r>
              <a:rPr lang="en-GB"/>
              <a:t>Also some background from surveys and interviews with students at the Open University 21/22.</a:t>
            </a:r>
          </a:p>
        </p:txBody>
      </p:sp>
      <p:sp>
        <p:nvSpPr>
          <p:cNvPr id="4" name="Slide Number Placeholder 3">
            <a:extLst>
              <a:ext uri="{FF2B5EF4-FFF2-40B4-BE49-F238E27FC236}">
                <a16:creationId xmlns:a16="http://schemas.microsoft.com/office/drawing/2014/main" id="{B49268D6-EBB6-B6D8-EB3A-C7F5024E50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3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01246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55E06-0559-2BFD-055C-504316EDB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545C0-9F9E-1967-C643-855614CE6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25F8F-6EC2-DFB2-0BEA-E8C7E0ACA6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731DFC-80B0-5017-7375-6762630A70CC}"/>
              </a:ext>
            </a:extLst>
          </p:cNvPr>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335085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87104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C00F-FF02-C96C-6754-CC5F7B7633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63D8B-06BA-573F-0D46-076CAB8D46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7861A-6992-B4AE-6009-4FB39889B19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B93E11E-2C20-2B46-1FCD-CD4713AAE9DC}"/>
              </a:ext>
            </a:extLst>
          </p:cNvPr>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68671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3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52066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DD72-B078-7313-DADD-60B6BBED7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7E74C-AAA0-2DF9-AE3E-39F2EF3F8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CB4A9-10F1-5E56-0A88-F06807A1F8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4C3C490-E3B0-6EE5-C8B9-CBC4B046450A}"/>
              </a:ext>
            </a:extLst>
          </p:cNvPr>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113818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3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56809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3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897555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3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3211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DB682-009D-7E3E-D555-02C450D35DD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902D020-CC39-81D0-7C8F-A44FB6AF0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11174D7-FCD0-EB8D-BB50-26B5248F01B4}"/>
              </a:ext>
            </a:extLst>
          </p:cNvPr>
          <p:cNvSpPr>
            <a:spLocks noGrp="1"/>
          </p:cNvSpPr>
          <p:nvPr>
            <p:ph type="dt" sz="half" idx="10"/>
          </p:nvPr>
        </p:nvSpPr>
        <p:spPr/>
        <p:txBody>
          <a:bodyPr/>
          <a:lstStyle/>
          <a:p>
            <a:fld id="{0E3CD89E-FAC4-4ABA-842E-E8E52F1FF5F9}" type="datetimeFigureOut">
              <a:rPr lang="en-GB" smtClean="0"/>
              <a:t>27/04/2026</a:t>
            </a:fld>
            <a:endParaRPr lang="en-GB"/>
          </a:p>
        </p:txBody>
      </p:sp>
      <p:sp>
        <p:nvSpPr>
          <p:cNvPr id="5" name="Footer Placeholder 4">
            <a:extLst>
              <a:ext uri="{FF2B5EF4-FFF2-40B4-BE49-F238E27FC236}">
                <a16:creationId xmlns:a16="http://schemas.microsoft.com/office/drawing/2014/main" id="{5BC8A042-B685-286C-4092-6121D68EAC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36712D-1850-F605-14B1-24F3416E031E}"/>
              </a:ext>
            </a:extLst>
          </p:cNvPr>
          <p:cNvSpPr>
            <a:spLocks noGrp="1"/>
          </p:cNvSpPr>
          <p:nvPr>
            <p:ph type="sldNum" sz="quarter" idx="12"/>
          </p:nvPr>
        </p:nvSpPr>
        <p:spPr/>
        <p:txBody>
          <a:bodyPr/>
          <a:lstStyle/>
          <a:p>
            <a:fld id="{08F69798-B48B-4021-A7F9-6E85633BB001}" type="slidenum">
              <a:rPr lang="en-GB" smtClean="0"/>
              <a:t>‹#›</a:t>
            </a:fld>
            <a:endParaRPr lang="en-GB"/>
          </a:p>
        </p:txBody>
      </p:sp>
    </p:spTree>
    <p:extLst>
      <p:ext uri="{BB962C8B-B14F-4D97-AF65-F5344CB8AC3E}">
        <p14:creationId xmlns:p14="http://schemas.microsoft.com/office/powerpoint/2010/main" val="259128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57AD-3B0F-BE51-14A4-09C3D792303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7A9AB3B-4359-5E71-F92F-25DA1120C55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A727C13-4B65-B2ED-E8E7-CB3C5A3A326E}"/>
              </a:ext>
            </a:extLst>
          </p:cNvPr>
          <p:cNvSpPr>
            <a:spLocks noGrp="1"/>
          </p:cNvSpPr>
          <p:nvPr>
            <p:ph type="dt" sz="half" idx="10"/>
          </p:nvPr>
        </p:nvSpPr>
        <p:spPr/>
        <p:txBody>
          <a:bodyPr/>
          <a:lstStyle/>
          <a:p>
            <a:fld id="{0E3CD89E-FAC4-4ABA-842E-E8E52F1FF5F9}" type="datetimeFigureOut">
              <a:rPr lang="en-GB" smtClean="0"/>
              <a:t>27/04/2026</a:t>
            </a:fld>
            <a:endParaRPr lang="en-GB"/>
          </a:p>
        </p:txBody>
      </p:sp>
      <p:sp>
        <p:nvSpPr>
          <p:cNvPr id="5" name="Footer Placeholder 4">
            <a:extLst>
              <a:ext uri="{FF2B5EF4-FFF2-40B4-BE49-F238E27FC236}">
                <a16:creationId xmlns:a16="http://schemas.microsoft.com/office/drawing/2014/main" id="{42B1B633-7F69-ED32-E81F-39B70B641C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DCCC22-FDFF-5833-F47E-8A6FFF51BE90}"/>
              </a:ext>
            </a:extLst>
          </p:cNvPr>
          <p:cNvSpPr>
            <a:spLocks noGrp="1"/>
          </p:cNvSpPr>
          <p:nvPr>
            <p:ph type="sldNum" sz="quarter" idx="12"/>
          </p:nvPr>
        </p:nvSpPr>
        <p:spPr/>
        <p:txBody>
          <a:bodyPr/>
          <a:lstStyle/>
          <a:p>
            <a:fld id="{08F69798-B48B-4021-A7F9-6E85633BB001}" type="slidenum">
              <a:rPr lang="en-GB" smtClean="0"/>
              <a:t>‹#›</a:t>
            </a:fld>
            <a:endParaRPr lang="en-GB"/>
          </a:p>
        </p:txBody>
      </p:sp>
    </p:spTree>
    <p:extLst>
      <p:ext uri="{BB962C8B-B14F-4D97-AF65-F5344CB8AC3E}">
        <p14:creationId xmlns:p14="http://schemas.microsoft.com/office/powerpoint/2010/main" val="132091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2454BA-3441-3C03-812A-E9CB47EAE1C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19FE55-A208-3F9B-09AB-231DE95AD60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AC1A0B9-2566-B727-8D1C-B67BA2FBB2EF}"/>
              </a:ext>
            </a:extLst>
          </p:cNvPr>
          <p:cNvSpPr>
            <a:spLocks noGrp="1"/>
          </p:cNvSpPr>
          <p:nvPr>
            <p:ph type="dt" sz="half" idx="10"/>
          </p:nvPr>
        </p:nvSpPr>
        <p:spPr/>
        <p:txBody>
          <a:bodyPr/>
          <a:lstStyle/>
          <a:p>
            <a:fld id="{0E3CD89E-FAC4-4ABA-842E-E8E52F1FF5F9}" type="datetimeFigureOut">
              <a:rPr lang="en-GB" smtClean="0"/>
              <a:t>27/04/2026</a:t>
            </a:fld>
            <a:endParaRPr lang="en-GB"/>
          </a:p>
        </p:txBody>
      </p:sp>
      <p:sp>
        <p:nvSpPr>
          <p:cNvPr id="5" name="Footer Placeholder 4">
            <a:extLst>
              <a:ext uri="{FF2B5EF4-FFF2-40B4-BE49-F238E27FC236}">
                <a16:creationId xmlns:a16="http://schemas.microsoft.com/office/drawing/2014/main" id="{D167DFFD-2ABF-6EAC-D880-2911DFA017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390BC1-739A-562E-6EC0-38CB6F85D780}"/>
              </a:ext>
            </a:extLst>
          </p:cNvPr>
          <p:cNvSpPr>
            <a:spLocks noGrp="1"/>
          </p:cNvSpPr>
          <p:nvPr>
            <p:ph type="sldNum" sz="quarter" idx="12"/>
          </p:nvPr>
        </p:nvSpPr>
        <p:spPr/>
        <p:txBody>
          <a:bodyPr/>
          <a:lstStyle/>
          <a:p>
            <a:fld id="{08F69798-B48B-4021-A7F9-6E85633BB001}" type="slidenum">
              <a:rPr lang="en-GB" smtClean="0"/>
              <a:t>‹#›</a:t>
            </a:fld>
            <a:endParaRPr lang="en-GB"/>
          </a:p>
        </p:txBody>
      </p:sp>
    </p:spTree>
    <p:extLst>
      <p:ext uri="{BB962C8B-B14F-4D97-AF65-F5344CB8AC3E}">
        <p14:creationId xmlns:p14="http://schemas.microsoft.com/office/powerpoint/2010/main" val="101609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ouble Header - Single (No Logo)">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CBF7B9F-09EC-5918-B7BF-F7480335922C}"/>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a:extLst>
              <a:ext uri="{FF2B5EF4-FFF2-40B4-BE49-F238E27FC236}">
                <a16:creationId xmlns:a16="http://schemas.microsoft.com/office/drawing/2014/main" id="{6CB4BC5B-11A8-A13C-AE7B-0EB7DE5E413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 name="TextBox 4">
            <a:extLst>
              <a:ext uri="{FF2B5EF4-FFF2-40B4-BE49-F238E27FC236}">
                <a16:creationId xmlns:a16="http://schemas.microsoft.com/office/drawing/2014/main" id="{F4BDE3AF-EA14-34B2-3ED6-5C8589728A5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9" name="Title 3">
            <a:extLst>
              <a:ext uri="{FF2B5EF4-FFF2-40B4-BE49-F238E27FC236}">
                <a16:creationId xmlns:a16="http://schemas.microsoft.com/office/drawing/2014/main" id="{6B0EAFF6-08D6-BD74-9A1E-BFCD03C629FD}"/>
              </a:ext>
            </a:extLst>
          </p:cNvPr>
          <p:cNvSpPr>
            <a:spLocks noGrp="1"/>
          </p:cNvSpPr>
          <p:nvPr>
            <p:ph type="title" hasCustomPrompt="1"/>
          </p:nvPr>
        </p:nvSpPr>
        <p:spPr>
          <a:xfrm>
            <a:off x="413915" y="364891"/>
            <a:ext cx="10766702" cy="897851"/>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2659895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8769CF24-1B14-94BB-B327-452E52760A2A}"/>
              </a:ext>
            </a:extLst>
          </p:cNvPr>
          <p:cNvSpPr>
            <a:spLocks noGrp="1"/>
          </p:cNvSpPr>
          <p:nvPr>
            <p:ph type="title" hasCustomPrompt="1"/>
          </p:nvPr>
        </p:nvSpPr>
        <p:spPr>
          <a:xfrm>
            <a:off x="413914" y="472387"/>
            <a:ext cx="10766703" cy="468640"/>
          </a:xfrm>
          <a:prstGeom prst="rect">
            <a:avLst/>
          </a:prstGeom>
        </p:spPr>
        <p:txBody>
          <a:bodyPr/>
          <a:lstStyle>
            <a:lvl1pPr>
              <a:defRPr sz="3000">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3676847918"/>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White (No Logo)">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F0659383-1EB0-988D-D953-B33587866E49}"/>
              </a:ext>
            </a:extLst>
          </p:cNvPr>
          <p:cNvSpPr>
            <a:spLocks noGrp="1"/>
          </p:cNvSpPr>
          <p:nvPr>
            <p:ph type="title" hasCustomPrompt="1"/>
          </p:nvPr>
        </p:nvSpPr>
        <p:spPr>
          <a:xfrm>
            <a:off x="413915" y="472387"/>
            <a:ext cx="10710942" cy="468640"/>
          </a:xfrm>
          <a:prstGeom prst="rect">
            <a:avLst/>
          </a:prstGeom>
        </p:spPr>
        <p:txBody>
          <a:bodyPr/>
          <a:lstStyle>
            <a:lvl1pPr>
              <a:defRPr sz="3000">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255100307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 name="Text Placeholder 11">
            <a:extLst>
              <a:ext uri="{FF2B5EF4-FFF2-40B4-BE49-F238E27FC236}">
                <a16:creationId xmlns:a16="http://schemas.microsoft.com/office/drawing/2014/main" id="{A4E66FE4-E136-2BD3-957A-24D5F6726FC2}"/>
              </a:ext>
            </a:extLst>
          </p:cNvPr>
          <p:cNvSpPr>
            <a:spLocks noGrp="1"/>
          </p:cNvSpPr>
          <p:nvPr>
            <p:ph type="body" sz="quarter" idx="34"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5" name="Title 14">
            <a:extLst>
              <a:ext uri="{FF2B5EF4-FFF2-40B4-BE49-F238E27FC236}">
                <a16:creationId xmlns:a16="http://schemas.microsoft.com/office/drawing/2014/main" id="{F3081C86-DF26-912B-FDE9-FFAF8D7F177F}"/>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a:t>Content slide</a:t>
            </a:r>
          </a:p>
        </p:txBody>
      </p:sp>
    </p:spTree>
    <p:extLst>
      <p:ext uri="{BB962C8B-B14F-4D97-AF65-F5344CB8AC3E}">
        <p14:creationId xmlns:p14="http://schemas.microsoft.com/office/powerpoint/2010/main" val="16465641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4">
            <a:extLst>
              <a:ext uri="{FF2B5EF4-FFF2-40B4-BE49-F238E27FC236}">
                <a16:creationId xmlns:a16="http://schemas.microsoft.com/office/drawing/2014/main" id="{DCB3314A-2001-5F0C-5F87-69F178ADB866}"/>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a:t>Content slide</a:t>
            </a:r>
          </a:p>
        </p:txBody>
      </p:sp>
      <p:sp>
        <p:nvSpPr>
          <p:cNvPr id="3" name="Text Placeholder 11">
            <a:extLst>
              <a:ext uri="{FF2B5EF4-FFF2-40B4-BE49-F238E27FC236}">
                <a16:creationId xmlns:a16="http://schemas.microsoft.com/office/drawing/2014/main" id="{1836E529-2BBC-D836-0F4D-E78A805C2DA6}"/>
              </a:ext>
            </a:extLst>
          </p:cNvPr>
          <p:cNvSpPr>
            <a:spLocks noGrp="1"/>
          </p:cNvSpPr>
          <p:nvPr>
            <p:ph type="body" sz="quarter" idx="34"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3156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Header - Deep">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9AB77CF-2F7D-B2E3-46EC-898E19C1873B}"/>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descr="The Open University Logo">
            <a:extLst>
              <a:ext uri="{FF2B5EF4-FFF2-40B4-BE49-F238E27FC236}">
                <a16:creationId xmlns:a16="http://schemas.microsoft.com/office/drawing/2014/main" id="{703F4432-1532-0BDB-760A-F8CCD5EF79A3}"/>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5" name="Picture 4">
            <a:extLst>
              <a:ext uri="{FF2B5EF4-FFF2-40B4-BE49-F238E27FC236}">
                <a16:creationId xmlns:a16="http://schemas.microsoft.com/office/drawing/2014/main" id="{8B3C2A4E-308E-3B51-ACDE-84AD90D9DC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ext Placeholder 11">
            <a:extLst>
              <a:ext uri="{FF2B5EF4-FFF2-40B4-BE49-F238E27FC236}">
                <a16:creationId xmlns:a16="http://schemas.microsoft.com/office/drawing/2014/main" id="{E48A1AD1-8DD9-3575-2F01-8B1E8F88C8E0}"/>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8" name="Title 3">
            <a:extLst>
              <a:ext uri="{FF2B5EF4-FFF2-40B4-BE49-F238E27FC236}">
                <a16:creationId xmlns:a16="http://schemas.microsoft.com/office/drawing/2014/main" id="{CD895B66-DFD3-75C3-AB8E-C60F0BDBB094}"/>
              </a:ext>
            </a:extLst>
          </p:cNvPr>
          <p:cNvSpPr>
            <a:spLocks noGrp="1"/>
          </p:cNvSpPr>
          <p:nvPr>
            <p:ph type="title" hasCustomPrompt="1"/>
          </p:nvPr>
        </p:nvSpPr>
        <p:spPr>
          <a:xfrm>
            <a:off x="413915" y="364892"/>
            <a:ext cx="1076670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35773745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Header - Deep (No Logo)">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672FC8D-4E82-915B-5494-D2FC3A5CF2A9}"/>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a:extLst>
              <a:ext uri="{FF2B5EF4-FFF2-40B4-BE49-F238E27FC236}">
                <a16:creationId xmlns:a16="http://schemas.microsoft.com/office/drawing/2014/main" id="{99D6E4AE-86B5-A69F-9302-A08CDE1AFAF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 name="TextBox 4">
            <a:extLst>
              <a:ext uri="{FF2B5EF4-FFF2-40B4-BE49-F238E27FC236}">
                <a16:creationId xmlns:a16="http://schemas.microsoft.com/office/drawing/2014/main" id="{7F17BE31-28EA-0243-8E5B-BE3D94BA901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 name="Text Placeholder 11">
            <a:extLst>
              <a:ext uri="{FF2B5EF4-FFF2-40B4-BE49-F238E27FC236}">
                <a16:creationId xmlns:a16="http://schemas.microsoft.com/office/drawing/2014/main" id="{160E5D8A-6BCF-976E-BA2D-E6A6DD1F2B76}"/>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7" name="Title 3">
            <a:extLst>
              <a:ext uri="{FF2B5EF4-FFF2-40B4-BE49-F238E27FC236}">
                <a16:creationId xmlns:a16="http://schemas.microsoft.com/office/drawing/2014/main" id="{C5475786-8AB4-0539-6EFC-A94B0600BDB8}"/>
              </a:ext>
            </a:extLst>
          </p:cNvPr>
          <p:cNvSpPr>
            <a:spLocks noGrp="1"/>
          </p:cNvSpPr>
          <p:nvPr>
            <p:ph type="title" hasCustomPrompt="1"/>
          </p:nvPr>
        </p:nvSpPr>
        <p:spPr>
          <a:xfrm>
            <a:off x="413915" y="364892"/>
            <a:ext cx="1076670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12707573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uble Header - Single">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9AB77CF-2F7D-B2E3-46EC-898E19C1873B}"/>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descr="The Open University Logo">
            <a:extLst>
              <a:ext uri="{FF2B5EF4-FFF2-40B4-BE49-F238E27FC236}">
                <a16:creationId xmlns:a16="http://schemas.microsoft.com/office/drawing/2014/main" id="{E4AAF1D7-1AB1-24E2-D225-B29014CDE48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5" name="Picture 4">
            <a:extLst>
              <a:ext uri="{FF2B5EF4-FFF2-40B4-BE49-F238E27FC236}">
                <a16:creationId xmlns:a16="http://schemas.microsoft.com/office/drawing/2014/main" id="{063D76B4-6B99-273A-B703-B10A873FDE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68DAB0E9-4DC8-6D69-3A02-6AB4C88D8A5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2" name="Title 3">
            <a:extLst>
              <a:ext uri="{FF2B5EF4-FFF2-40B4-BE49-F238E27FC236}">
                <a16:creationId xmlns:a16="http://schemas.microsoft.com/office/drawing/2014/main" id="{AC5C423E-7F1A-908E-31A9-67502F1BD8B6}"/>
              </a:ext>
            </a:extLst>
          </p:cNvPr>
          <p:cNvSpPr>
            <a:spLocks noGrp="1"/>
          </p:cNvSpPr>
          <p:nvPr>
            <p:ph type="title" hasCustomPrompt="1"/>
          </p:nvPr>
        </p:nvSpPr>
        <p:spPr>
          <a:xfrm>
            <a:off x="413915" y="364891"/>
            <a:ext cx="10766702" cy="897851"/>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289406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EE3B-E5EB-1566-64A2-B8705A02C18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029D651-1027-2673-3981-BD408A09AF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FAEE61-AA2D-781D-436B-C14E48F6E7D6}"/>
              </a:ext>
            </a:extLst>
          </p:cNvPr>
          <p:cNvSpPr>
            <a:spLocks noGrp="1"/>
          </p:cNvSpPr>
          <p:nvPr>
            <p:ph type="dt" sz="half" idx="10"/>
          </p:nvPr>
        </p:nvSpPr>
        <p:spPr/>
        <p:txBody>
          <a:bodyPr/>
          <a:lstStyle/>
          <a:p>
            <a:fld id="{0E3CD89E-FAC4-4ABA-842E-E8E52F1FF5F9}" type="datetimeFigureOut">
              <a:rPr lang="en-GB" smtClean="0"/>
              <a:t>27/04/2026</a:t>
            </a:fld>
            <a:endParaRPr lang="en-GB"/>
          </a:p>
        </p:txBody>
      </p:sp>
      <p:sp>
        <p:nvSpPr>
          <p:cNvPr id="5" name="Footer Placeholder 4">
            <a:extLst>
              <a:ext uri="{FF2B5EF4-FFF2-40B4-BE49-F238E27FC236}">
                <a16:creationId xmlns:a16="http://schemas.microsoft.com/office/drawing/2014/main" id="{3FD2F103-B225-731A-5106-207D77873B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1B7956-E59F-F918-C4DD-1E2F2C92F44C}"/>
              </a:ext>
            </a:extLst>
          </p:cNvPr>
          <p:cNvSpPr>
            <a:spLocks noGrp="1"/>
          </p:cNvSpPr>
          <p:nvPr>
            <p:ph type="sldNum" sz="quarter" idx="12"/>
          </p:nvPr>
        </p:nvSpPr>
        <p:spPr/>
        <p:txBody>
          <a:bodyPr/>
          <a:lstStyle/>
          <a:p>
            <a:fld id="{08F69798-B48B-4021-A7F9-6E85633BB001}" type="slidenum">
              <a:rPr lang="en-GB" smtClean="0"/>
              <a:t>‹#›</a:t>
            </a:fld>
            <a:endParaRPr lang="en-GB"/>
          </a:p>
        </p:txBody>
      </p:sp>
    </p:spTree>
    <p:extLst>
      <p:ext uri="{BB962C8B-B14F-4D97-AF65-F5344CB8AC3E}">
        <p14:creationId xmlns:p14="http://schemas.microsoft.com/office/powerpoint/2010/main" val="4165167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uble Header - Single (No Logo)">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CBF7B9F-09EC-5918-B7BF-F7480335922C}"/>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a:extLst>
              <a:ext uri="{FF2B5EF4-FFF2-40B4-BE49-F238E27FC236}">
                <a16:creationId xmlns:a16="http://schemas.microsoft.com/office/drawing/2014/main" id="{6CB4BC5B-11A8-A13C-AE7B-0EB7DE5E413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 name="TextBox 4">
            <a:extLst>
              <a:ext uri="{FF2B5EF4-FFF2-40B4-BE49-F238E27FC236}">
                <a16:creationId xmlns:a16="http://schemas.microsoft.com/office/drawing/2014/main" id="{F4BDE3AF-EA14-34B2-3ED6-5C8589728A5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9" name="Title 3">
            <a:extLst>
              <a:ext uri="{FF2B5EF4-FFF2-40B4-BE49-F238E27FC236}">
                <a16:creationId xmlns:a16="http://schemas.microsoft.com/office/drawing/2014/main" id="{6B0EAFF6-08D6-BD74-9A1E-BFCD03C629FD}"/>
              </a:ext>
            </a:extLst>
          </p:cNvPr>
          <p:cNvSpPr>
            <a:spLocks noGrp="1"/>
          </p:cNvSpPr>
          <p:nvPr>
            <p:ph type="title" hasCustomPrompt="1"/>
          </p:nvPr>
        </p:nvSpPr>
        <p:spPr>
          <a:xfrm>
            <a:off x="413915" y="364891"/>
            <a:ext cx="10766702" cy="897851"/>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284084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uble Header - Deep + Column">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541AC4E-C6B9-30F9-99BB-2C9E60406490}"/>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9" name="Picture 8">
            <a:extLst>
              <a:ext uri="{FF2B5EF4-FFF2-40B4-BE49-F238E27FC236}">
                <a16:creationId xmlns:a16="http://schemas.microsoft.com/office/drawing/2014/main" id="{78A58EEA-786C-965A-E594-011961E852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5" name="Picture 4">
            <a:extLst>
              <a:ext uri="{FF2B5EF4-FFF2-40B4-BE49-F238E27FC236}">
                <a16:creationId xmlns:a16="http://schemas.microsoft.com/office/drawing/2014/main" id="{FF7F380E-8D81-A4E5-CD82-E5D6A004AEC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AB2352B-BF53-DE10-25A6-F7860126D6F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7" name="Text Placeholder 11">
            <a:extLst>
              <a:ext uri="{FF2B5EF4-FFF2-40B4-BE49-F238E27FC236}">
                <a16:creationId xmlns:a16="http://schemas.microsoft.com/office/drawing/2014/main" id="{736B8534-F9E1-A672-4CC2-B3AE328D0AB6}"/>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8" name="Title 3">
            <a:extLst>
              <a:ext uri="{FF2B5EF4-FFF2-40B4-BE49-F238E27FC236}">
                <a16:creationId xmlns:a16="http://schemas.microsoft.com/office/drawing/2014/main" id="{6C156B2C-2E7F-6D21-E1DB-80E76DCCCE4F}"/>
              </a:ext>
            </a:extLst>
          </p:cNvPr>
          <p:cNvSpPr>
            <a:spLocks noGrp="1"/>
          </p:cNvSpPr>
          <p:nvPr>
            <p:ph type="title" hasCustomPrompt="1"/>
          </p:nvPr>
        </p:nvSpPr>
        <p:spPr>
          <a:xfrm>
            <a:off x="413915" y="364892"/>
            <a:ext cx="1076670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448457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Header - Deep + Column (No Logo)">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C66ECCA-B749-D4DF-3098-EBFA952E38EE}"/>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5" name="Picture 4">
            <a:extLst>
              <a:ext uri="{FF2B5EF4-FFF2-40B4-BE49-F238E27FC236}">
                <a16:creationId xmlns:a16="http://schemas.microsoft.com/office/drawing/2014/main" id="{1DEB288B-B840-EEA7-5CED-74A27C255C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3DFD8FA2-2687-667A-7DC3-425451544D8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7" name="Title 3">
            <a:extLst>
              <a:ext uri="{FF2B5EF4-FFF2-40B4-BE49-F238E27FC236}">
                <a16:creationId xmlns:a16="http://schemas.microsoft.com/office/drawing/2014/main" id="{74CFCFC3-8209-E478-45C6-2137536880EC}"/>
              </a:ext>
            </a:extLst>
          </p:cNvPr>
          <p:cNvSpPr>
            <a:spLocks noGrp="1"/>
          </p:cNvSpPr>
          <p:nvPr>
            <p:ph type="title" hasCustomPrompt="1"/>
          </p:nvPr>
        </p:nvSpPr>
        <p:spPr>
          <a:xfrm>
            <a:off x="413914" y="364892"/>
            <a:ext cx="10766703"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5897387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E24568D3-44DC-E35D-6A09-5B5154DCE05F}"/>
              </a:ext>
              <a:ext uri="{C183D7F6-B498-43B3-948B-1728B52AA6E4}">
                <adec:decorative xmlns:adec="http://schemas.microsoft.com/office/drawing/2017/decorative" val="1"/>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5" name="Picture 4">
            <a:extLst>
              <a:ext uri="{FF2B5EF4-FFF2-40B4-BE49-F238E27FC236}">
                <a16:creationId xmlns:a16="http://schemas.microsoft.com/office/drawing/2014/main" id="{1E77A59D-3C3D-8743-6FA7-132ED49522B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6" name="Picture 5">
            <a:extLst>
              <a:ext uri="{FF2B5EF4-FFF2-40B4-BE49-F238E27FC236}">
                <a16:creationId xmlns:a16="http://schemas.microsoft.com/office/drawing/2014/main" id="{0C8AD943-1536-60FF-427E-31BACF5D1B2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7" name="TextBox 6">
            <a:extLst>
              <a:ext uri="{FF2B5EF4-FFF2-40B4-BE49-F238E27FC236}">
                <a16:creationId xmlns:a16="http://schemas.microsoft.com/office/drawing/2014/main" id="{46CA5091-70DE-A490-4B3E-2EBA65F4104C}"/>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8" name="Title 3">
            <a:extLst>
              <a:ext uri="{FF2B5EF4-FFF2-40B4-BE49-F238E27FC236}">
                <a16:creationId xmlns:a16="http://schemas.microsoft.com/office/drawing/2014/main" id="{365C321B-F77E-2F19-F14D-B37642CAD859}"/>
              </a:ext>
            </a:extLst>
          </p:cNvPr>
          <p:cNvSpPr>
            <a:spLocks noGrp="1"/>
          </p:cNvSpPr>
          <p:nvPr>
            <p:ph type="title" hasCustomPrompt="1"/>
          </p:nvPr>
        </p:nvSpPr>
        <p:spPr>
          <a:xfrm>
            <a:off x="413915" y="177274"/>
            <a:ext cx="1071094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1685340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Content - Tight Header (No Logo)">
    <p:bg>
      <p:bgPr>
        <a:solidFill>
          <a:schemeClr val="bg1"/>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E24568D3-44DC-E35D-6A09-5B5154DCE05F}"/>
              </a:ext>
              <a:ext uri="{C183D7F6-B498-43B3-948B-1728B52AA6E4}">
                <adec:decorative xmlns:adec="http://schemas.microsoft.com/office/drawing/2017/decorative" val="1"/>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5" name="Picture 4">
            <a:extLst>
              <a:ext uri="{FF2B5EF4-FFF2-40B4-BE49-F238E27FC236}">
                <a16:creationId xmlns:a16="http://schemas.microsoft.com/office/drawing/2014/main" id="{25CB0E6E-A288-5E69-E921-133288A135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2B1B435-2AC5-53DF-A55A-FB90150A3DF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7" name="Title 3">
            <a:extLst>
              <a:ext uri="{FF2B5EF4-FFF2-40B4-BE49-F238E27FC236}">
                <a16:creationId xmlns:a16="http://schemas.microsoft.com/office/drawing/2014/main" id="{5BFDAAFA-218C-D522-3EE6-CF63E4675CEA}"/>
              </a:ext>
            </a:extLst>
          </p:cNvPr>
          <p:cNvSpPr>
            <a:spLocks noGrp="1"/>
          </p:cNvSpPr>
          <p:nvPr>
            <p:ph type="title" hasCustomPrompt="1"/>
          </p:nvPr>
        </p:nvSpPr>
        <p:spPr>
          <a:xfrm>
            <a:off x="413915" y="177274"/>
            <a:ext cx="1071094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a:t>Content slide</a:t>
            </a:r>
          </a:p>
        </p:txBody>
      </p:sp>
    </p:spTree>
    <p:extLst>
      <p:ext uri="{BB962C8B-B14F-4D97-AF65-F5344CB8AC3E}">
        <p14:creationId xmlns:p14="http://schemas.microsoft.com/office/powerpoint/2010/main" val="4200998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Dark Block Right">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4" name="Text Placeholder 11">
            <a:extLst>
              <a:ext uri="{FF2B5EF4-FFF2-40B4-BE49-F238E27FC236}">
                <a16:creationId xmlns:a16="http://schemas.microsoft.com/office/drawing/2014/main" id="{1C43D1CE-D536-7787-B56C-507BDEC316AF}"/>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pic>
        <p:nvPicPr>
          <p:cNvPr id="2" name="Picture 1">
            <a:extLst>
              <a:ext uri="{FF2B5EF4-FFF2-40B4-BE49-F238E27FC236}">
                <a16:creationId xmlns:a16="http://schemas.microsoft.com/office/drawing/2014/main" id="{6A75198C-6ADB-FB44-7D03-6F5213AC312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5" name="Title 2">
            <a:extLst>
              <a:ext uri="{FF2B5EF4-FFF2-40B4-BE49-F238E27FC236}">
                <a16:creationId xmlns:a16="http://schemas.microsoft.com/office/drawing/2014/main" id="{3C9DC8A4-F6EB-88B3-B732-20B5EA5F0D67}"/>
              </a:ext>
            </a:extLst>
          </p:cNvPr>
          <p:cNvSpPr>
            <a:spLocks noGrp="1"/>
          </p:cNvSpPr>
          <p:nvPr>
            <p:ph type="title" hasCustomPrompt="1"/>
          </p:nvPr>
        </p:nvSpPr>
        <p:spPr>
          <a:xfrm>
            <a:off x="413915" y="478973"/>
            <a:ext cx="4912997" cy="422727"/>
          </a:xfrm>
          <a:prstGeom prst="rect">
            <a:avLst/>
          </a:prstGeom>
        </p:spPr>
        <p:txBody>
          <a:bodyPr/>
          <a:lstStyle>
            <a:lvl1pPr>
              <a:defRPr sz="3000"/>
            </a:lvl1pPr>
          </a:lstStyle>
          <a:p>
            <a:r>
              <a:rPr lang="en-GB"/>
              <a:t>Content slide</a:t>
            </a:r>
          </a:p>
        </p:txBody>
      </p:sp>
    </p:spTree>
    <p:extLst>
      <p:ext uri="{BB962C8B-B14F-4D97-AF65-F5344CB8AC3E}">
        <p14:creationId xmlns:p14="http://schemas.microsoft.com/office/powerpoint/2010/main" val="2997572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Light Block Right">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4" name="Text Placeholder 11">
            <a:extLst>
              <a:ext uri="{FF2B5EF4-FFF2-40B4-BE49-F238E27FC236}">
                <a16:creationId xmlns:a16="http://schemas.microsoft.com/office/drawing/2014/main" id="{2BDC46EF-DAEB-0903-12EF-94C369E351C9}"/>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pic>
        <p:nvPicPr>
          <p:cNvPr id="2" name="Picture 1">
            <a:extLst>
              <a:ext uri="{FF2B5EF4-FFF2-40B4-BE49-F238E27FC236}">
                <a16:creationId xmlns:a16="http://schemas.microsoft.com/office/drawing/2014/main" id="{65EE5AA7-CE9F-6795-3587-5FECAE58305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3" name="Title 2">
            <a:extLst>
              <a:ext uri="{FF2B5EF4-FFF2-40B4-BE49-F238E27FC236}">
                <a16:creationId xmlns:a16="http://schemas.microsoft.com/office/drawing/2014/main" id="{FFD464E9-A4D6-7BDC-ED2C-298BA5BC4877}"/>
              </a:ext>
            </a:extLst>
          </p:cNvPr>
          <p:cNvSpPr>
            <a:spLocks noGrp="1"/>
          </p:cNvSpPr>
          <p:nvPr>
            <p:ph type="title" hasCustomPrompt="1"/>
          </p:nvPr>
        </p:nvSpPr>
        <p:spPr>
          <a:xfrm>
            <a:off x="413915" y="478973"/>
            <a:ext cx="4912997" cy="422727"/>
          </a:xfrm>
          <a:prstGeom prst="rect">
            <a:avLst/>
          </a:prstGeom>
        </p:spPr>
        <p:txBody>
          <a:bodyPr/>
          <a:lstStyle>
            <a:lvl1pPr>
              <a:defRPr sz="3000"/>
            </a:lvl1pPr>
          </a:lstStyle>
          <a:p>
            <a:r>
              <a:rPr lang="en-GB"/>
              <a:t>Content slide</a:t>
            </a:r>
          </a:p>
        </p:txBody>
      </p:sp>
    </p:spTree>
    <p:extLst>
      <p:ext uri="{BB962C8B-B14F-4D97-AF65-F5344CB8AC3E}">
        <p14:creationId xmlns:p14="http://schemas.microsoft.com/office/powerpoint/2010/main" val="13522218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Left">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0" y="0"/>
            <a:ext cx="5715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594705" y="1651000"/>
            <a:ext cx="4453545" cy="34290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3" name="Picture 2">
            <a:extLst>
              <a:ext uri="{FF2B5EF4-FFF2-40B4-BE49-F238E27FC236}">
                <a16:creationId xmlns:a16="http://schemas.microsoft.com/office/drawing/2014/main" id="{D10BC312-E7B8-CBF3-F286-D1FDF304940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pic>
        <p:nvPicPr>
          <p:cNvPr id="5" name="Picture 4">
            <a:extLst>
              <a:ext uri="{FF2B5EF4-FFF2-40B4-BE49-F238E27FC236}">
                <a16:creationId xmlns:a16="http://schemas.microsoft.com/office/drawing/2014/main" id="{8990ABA2-5003-E1BB-09D7-FC7B4992B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48400C71-E39D-095A-226C-675C604B636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8" name="Title 2">
            <a:extLst>
              <a:ext uri="{FF2B5EF4-FFF2-40B4-BE49-F238E27FC236}">
                <a16:creationId xmlns:a16="http://schemas.microsoft.com/office/drawing/2014/main" id="{6A804AA3-D005-F6DF-F462-93E1DF302CE0}"/>
              </a:ext>
            </a:extLst>
          </p:cNvPr>
          <p:cNvSpPr>
            <a:spLocks noGrp="1"/>
          </p:cNvSpPr>
          <p:nvPr>
            <p:ph type="title" hasCustomPrompt="1"/>
          </p:nvPr>
        </p:nvSpPr>
        <p:spPr>
          <a:xfrm>
            <a:off x="594705" y="612769"/>
            <a:ext cx="4453545" cy="936631"/>
          </a:xfrm>
          <a:prstGeom prst="rect">
            <a:avLst/>
          </a:prstGeom>
        </p:spPr>
        <p:txBody>
          <a:bodyPr/>
          <a:lstStyle>
            <a:lvl1pPr>
              <a:defRPr sz="1800" b="1">
                <a:solidFill>
                  <a:schemeClr val="bg1"/>
                </a:solidFill>
                <a:latin typeface="+mn-lt"/>
              </a:defRPr>
            </a:lvl1pPr>
          </a:lstStyle>
          <a:p>
            <a:r>
              <a:rPr lang="en-GB"/>
              <a:t>Section title</a:t>
            </a:r>
          </a:p>
        </p:txBody>
      </p:sp>
      <p:sp>
        <p:nvSpPr>
          <p:cNvPr id="9" name="Text Placeholder 11">
            <a:extLst>
              <a:ext uri="{FF2B5EF4-FFF2-40B4-BE49-F238E27FC236}">
                <a16:creationId xmlns:a16="http://schemas.microsoft.com/office/drawing/2014/main" id="{D7A8B4C9-200D-044C-4DEB-579DD8194E95}"/>
              </a:ext>
            </a:extLst>
          </p:cNvPr>
          <p:cNvSpPr>
            <a:spLocks noGrp="1"/>
          </p:cNvSpPr>
          <p:nvPr>
            <p:ph type="body" sz="quarter" idx="15" hasCustomPrompt="1"/>
          </p:nvPr>
        </p:nvSpPr>
        <p:spPr>
          <a:xfrm>
            <a:off x="6309705" y="612769"/>
            <a:ext cx="5206020" cy="46673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1"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Add title here</a:t>
            </a:r>
          </a:p>
        </p:txBody>
      </p:sp>
      <p:sp>
        <p:nvSpPr>
          <p:cNvPr id="10" name="Text Placeholder 11">
            <a:extLst>
              <a:ext uri="{FF2B5EF4-FFF2-40B4-BE49-F238E27FC236}">
                <a16:creationId xmlns:a16="http://schemas.microsoft.com/office/drawing/2014/main" id="{2AA2AA18-8040-9330-7AC6-059A81BEB5D7}"/>
              </a:ext>
            </a:extLst>
          </p:cNvPr>
          <p:cNvSpPr>
            <a:spLocks noGrp="1"/>
          </p:cNvSpPr>
          <p:nvPr>
            <p:ph type="body" sz="quarter" idx="16" hasCustomPrompt="1"/>
          </p:nvPr>
        </p:nvSpPr>
        <p:spPr>
          <a:xfrm>
            <a:off x="6309705" y="1174738"/>
            <a:ext cx="5206020" cy="831862"/>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Add copy here</a:t>
            </a:r>
          </a:p>
        </p:txBody>
      </p:sp>
      <p:sp>
        <p:nvSpPr>
          <p:cNvPr id="15" name="Picture Placeholder 17">
            <a:extLst>
              <a:ext uri="{FF2B5EF4-FFF2-40B4-BE49-F238E27FC236}">
                <a16:creationId xmlns:a16="http://schemas.microsoft.com/office/drawing/2014/main" id="{06C5DDDE-20C0-20D6-746E-CF5E435E7600}"/>
              </a:ext>
            </a:extLst>
          </p:cNvPr>
          <p:cNvSpPr>
            <a:spLocks noGrp="1"/>
          </p:cNvSpPr>
          <p:nvPr>
            <p:ph type="pic" sz="quarter" idx="25"/>
          </p:nvPr>
        </p:nvSpPr>
        <p:spPr>
          <a:xfrm>
            <a:off x="6304091" y="3999552"/>
            <a:ext cx="2166809" cy="1512248"/>
          </a:xfrm>
          <a:prstGeom prst="round1Rect">
            <a:avLst>
              <a:gd name="adj" fmla="val 24138"/>
            </a:avLst>
          </a:prstGeom>
          <a:solidFill>
            <a:srgbClr val="BFBFBF"/>
          </a:solidFill>
        </p:spPr>
        <p:txBody>
          <a:bodyPr wrap="square" lIns="180000" tIns="1008000" anchor="ctr" anchorCtr="0"/>
          <a:lstStyle>
            <a:lvl1pPr marL="0" indent="0" algn="ctr">
              <a:buNone/>
              <a:defRPr sz="12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a:p>
            <a:endParaRPr lang="en-GB"/>
          </a:p>
        </p:txBody>
      </p:sp>
      <p:sp>
        <p:nvSpPr>
          <p:cNvPr id="18" name="Text Placeholder 11">
            <a:extLst>
              <a:ext uri="{FF2B5EF4-FFF2-40B4-BE49-F238E27FC236}">
                <a16:creationId xmlns:a16="http://schemas.microsoft.com/office/drawing/2014/main" id="{8E97F98C-6888-EA7F-0177-3B9D67C9B018}"/>
              </a:ext>
            </a:extLst>
          </p:cNvPr>
          <p:cNvSpPr>
            <a:spLocks noGrp="1"/>
          </p:cNvSpPr>
          <p:nvPr>
            <p:ph type="body" sz="quarter" idx="26" hasCustomPrompt="1"/>
          </p:nvPr>
        </p:nvSpPr>
        <p:spPr>
          <a:xfrm>
            <a:off x="6309705" y="2101838"/>
            <a:ext cx="5206020" cy="831862"/>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Add copy here</a:t>
            </a:r>
          </a:p>
        </p:txBody>
      </p:sp>
      <p:sp>
        <p:nvSpPr>
          <p:cNvPr id="19" name="Text Placeholder 11">
            <a:extLst>
              <a:ext uri="{FF2B5EF4-FFF2-40B4-BE49-F238E27FC236}">
                <a16:creationId xmlns:a16="http://schemas.microsoft.com/office/drawing/2014/main" id="{B156AE74-4FD8-D438-A152-019797AB746D}"/>
              </a:ext>
            </a:extLst>
          </p:cNvPr>
          <p:cNvSpPr>
            <a:spLocks noGrp="1"/>
          </p:cNvSpPr>
          <p:nvPr>
            <p:ph type="body" sz="quarter" idx="27" hasCustomPrompt="1"/>
          </p:nvPr>
        </p:nvSpPr>
        <p:spPr>
          <a:xfrm>
            <a:off x="6309705" y="3047128"/>
            <a:ext cx="5206020" cy="831862"/>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Add copy here</a:t>
            </a:r>
          </a:p>
        </p:txBody>
      </p:sp>
    </p:spTree>
    <p:extLst>
      <p:ext uri="{BB962C8B-B14F-4D97-AF65-F5344CB8AC3E}">
        <p14:creationId xmlns:p14="http://schemas.microsoft.com/office/powerpoint/2010/main" val="41787442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End Slide 1">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4" name="Title 2">
            <a:extLst>
              <a:ext uri="{FF2B5EF4-FFF2-40B4-BE49-F238E27FC236}">
                <a16:creationId xmlns:a16="http://schemas.microsoft.com/office/drawing/2014/main" id="{58B912EE-9DEE-0F3C-C5CC-90318527F0E8}"/>
              </a:ext>
            </a:extLst>
          </p:cNvPr>
          <p:cNvSpPr>
            <a:spLocks noGrp="1"/>
          </p:cNvSpPr>
          <p:nvPr>
            <p:ph type="title" hasCustomPrompt="1"/>
          </p:nvPr>
        </p:nvSpPr>
        <p:spPr>
          <a:xfrm>
            <a:off x="340168" y="444503"/>
            <a:ext cx="11216832" cy="608965"/>
          </a:xfrm>
          <a:prstGeom prst="rect">
            <a:avLst/>
          </a:prstGeom>
        </p:spPr>
        <p:txBody>
          <a:bodyPr/>
          <a:lstStyle>
            <a:lvl1pPr>
              <a:defRPr sz="3200">
                <a:solidFill>
                  <a:schemeClr val="bg1"/>
                </a:solidFill>
              </a:defRPr>
            </a:lvl1pPr>
          </a:lstStyle>
          <a:p>
            <a:r>
              <a:rPr lang="en-GB"/>
              <a:t>Insight slide</a:t>
            </a:r>
          </a:p>
        </p:txBody>
      </p:sp>
    </p:spTree>
    <p:extLst>
      <p:ext uri="{BB962C8B-B14F-4D97-AF65-F5344CB8AC3E}">
        <p14:creationId xmlns:p14="http://schemas.microsoft.com/office/powerpoint/2010/main" val="3227624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a:prstGeom prst="rect">
            <a:avLst/>
          </a:prstGeo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a:prstGeom prst="rect">
            <a:avLst/>
          </a:prstGeo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lIns="180000" tIns="720000" rIns="180000" bIns="180000">
            <a:norm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GB"/>
              <a:t>Click icon to add picture</a:t>
            </a:r>
            <a:endParaRPr lang="en-US"/>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pic>
        <p:nvPicPr>
          <p:cNvPr id="14" name="Picture 13">
            <a:extLst>
              <a:ext uri="{FF2B5EF4-FFF2-40B4-BE49-F238E27FC236}">
                <a16:creationId xmlns:a16="http://schemas.microsoft.com/office/drawing/2014/main" id="{41C1F544-4F91-82A6-00C9-2CD07BD90F6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18" name="Title 16">
            <a:extLst>
              <a:ext uri="{FF2B5EF4-FFF2-40B4-BE49-F238E27FC236}">
                <a16:creationId xmlns:a16="http://schemas.microsoft.com/office/drawing/2014/main" id="{38E7A839-83A6-1537-1D7F-FC06DC6A04EF}"/>
              </a:ext>
            </a:extLst>
          </p:cNvPr>
          <p:cNvSpPr>
            <a:spLocks noGrp="1"/>
          </p:cNvSpPr>
          <p:nvPr>
            <p:ph type="title" hasCustomPrompt="1"/>
          </p:nvPr>
        </p:nvSpPr>
        <p:spPr>
          <a:xfrm>
            <a:off x="408207" y="579437"/>
            <a:ext cx="5557584" cy="1800200"/>
          </a:xfrm>
          <a:prstGeom prst="rect">
            <a:avLst/>
          </a:prstGeom>
        </p:spPr>
        <p:txBody>
          <a:bodyPr/>
          <a:lstStyle>
            <a:lvl1pPr>
              <a:defRPr sz="5500" b="1">
                <a:solidFill>
                  <a:schemeClr val="bg1"/>
                </a:solidFill>
                <a:latin typeface="Poppins SemiBold" panose="00000700000000000000" pitchFamily="2" charset="0"/>
                <a:cs typeface="Poppins SemiBold" panose="00000700000000000000" pitchFamily="2" charset="0"/>
              </a:defRPr>
            </a:lvl1pPr>
          </a:lstStyle>
          <a:p>
            <a:pPr lvl="0"/>
            <a:r>
              <a:rPr kumimoji="0" lang="en-GB" sz="5500" b="1" i="0" u="none" strike="noStrike" kern="1200" cap="none" spc="0" normalizeH="0" baseline="0" noProof="0">
                <a:ln>
                  <a:noFill/>
                </a:ln>
                <a:solidFill>
                  <a:schemeClr val="bg1"/>
                </a:solidFill>
                <a:effectLst/>
                <a:uLnTx/>
                <a:uFillTx/>
                <a:latin typeface="Poppins SemiBold" pitchFamily="2" charset="77"/>
                <a:ea typeface="+mn-ea"/>
                <a:cs typeface="Poppins SemiBold" pitchFamily="2" charset="77"/>
              </a:rPr>
              <a:t>Cover slide</a:t>
            </a:r>
            <a:endParaRPr lang="en-GB"/>
          </a:p>
        </p:txBody>
      </p:sp>
    </p:spTree>
    <p:extLst>
      <p:ext uri="{BB962C8B-B14F-4D97-AF65-F5344CB8AC3E}">
        <p14:creationId xmlns:p14="http://schemas.microsoft.com/office/powerpoint/2010/main" val="37854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87B7-3EEA-AE7D-9A1F-79A897AA90A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0898B3F-0A35-B891-C39E-50711BCB02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B2880BF-D068-B384-CB43-8E21A3648AA6}"/>
              </a:ext>
            </a:extLst>
          </p:cNvPr>
          <p:cNvSpPr>
            <a:spLocks noGrp="1"/>
          </p:cNvSpPr>
          <p:nvPr>
            <p:ph type="dt" sz="half" idx="10"/>
          </p:nvPr>
        </p:nvSpPr>
        <p:spPr/>
        <p:txBody>
          <a:bodyPr/>
          <a:lstStyle/>
          <a:p>
            <a:fld id="{0E3CD89E-FAC4-4ABA-842E-E8E52F1FF5F9}" type="datetimeFigureOut">
              <a:rPr lang="en-GB" smtClean="0"/>
              <a:t>27/04/2026</a:t>
            </a:fld>
            <a:endParaRPr lang="en-GB"/>
          </a:p>
        </p:txBody>
      </p:sp>
      <p:sp>
        <p:nvSpPr>
          <p:cNvPr id="5" name="Footer Placeholder 4">
            <a:extLst>
              <a:ext uri="{FF2B5EF4-FFF2-40B4-BE49-F238E27FC236}">
                <a16:creationId xmlns:a16="http://schemas.microsoft.com/office/drawing/2014/main" id="{C234B965-8BE3-7327-1C47-905264B2C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516704-813D-69B2-CCC4-6B67A6BF01D9}"/>
              </a:ext>
            </a:extLst>
          </p:cNvPr>
          <p:cNvSpPr>
            <a:spLocks noGrp="1"/>
          </p:cNvSpPr>
          <p:nvPr>
            <p:ph type="sldNum" sz="quarter" idx="12"/>
          </p:nvPr>
        </p:nvSpPr>
        <p:spPr/>
        <p:txBody>
          <a:bodyPr/>
          <a:lstStyle/>
          <a:p>
            <a:fld id="{08F69798-B48B-4021-A7F9-6E85633BB001}" type="slidenum">
              <a:rPr lang="en-GB" smtClean="0"/>
              <a:t>‹#›</a:t>
            </a:fld>
            <a:endParaRPr lang="en-GB"/>
          </a:p>
        </p:txBody>
      </p:sp>
    </p:spTree>
    <p:extLst>
      <p:ext uri="{BB962C8B-B14F-4D97-AF65-F5344CB8AC3E}">
        <p14:creationId xmlns:p14="http://schemas.microsoft.com/office/powerpoint/2010/main" val="1578391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a:prstGeom prst="rect">
            <a:avLst/>
          </a:prstGeo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a:prstGeom prst="rect">
            <a:avLst/>
          </a:prstGeo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a:extLst>
              <a:ext uri="{FF2B5EF4-FFF2-40B4-BE49-F238E27FC236}">
                <a16:creationId xmlns:a16="http://schemas.microsoft.com/office/drawing/2014/main" id="{95ADE654-C78D-7069-71BF-CB8E04298DE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GB"/>
              <a:t>Click icon to add picture</a:t>
            </a:r>
            <a:endParaRPr lang="en-US"/>
          </a:p>
        </p:txBody>
      </p:sp>
      <p:sp>
        <p:nvSpPr>
          <p:cNvPr id="10" name="Title 16">
            <a:extLst>
              <a:ext uri="{FF2B5EF4-FFF2-40B4-BE49-F238E27FC236}">
                <a16:creationId xmlns:a16="http://schemas.microsoft.com/office/drawing/2014/main" id="{7A999D49-17CC-D936-FB81-B746D0909438}"/>
              </a:ext>
            </a:extLst>
          </p:cNvPr>
          <p:cNvSpPr>
            <a:spLocks noGrp="1"/>
          </p:cNvSpPr>
          <p:nvPr>
            <p:ph type="title" hasCustomPrompt="1"/>
          </p:nvPr>
        </p:nvSpPr>
        <p:spPr>
          <a:xfrm>
            <a:off x="408207" y="579437"/>
            <a:ext cx="5557584" cy="1800200"/>
          </a:xfrm>
          <a:prstGeom prst="rect">
            <a:avLst/>
          </a:prstGeom>
        </p:spPr>
        <p:txBody>
          <a:bodyPr/>
          <a:lstStyle>
            <a:lvl1pPr>
              <a:defRPr sz="5500" b="1">
                <a:solidFill>
                  <a:schemeClr val="bg1"/>
                </a:solidFill>
                <a:latin typeface="Poppins SemiBold" panose="00000700000000000000" pitchFamily="2" charset="0"/>
                <a:cs typeface="Poppins SemiBold" panose="00000700000000000000" pitchFamily="2" charset="0"/>
              </a:defRPr>
            </a:lvl1pPr>
          </a:lstStyle>
          <a:p>
            <a:pPr lvl="0"/>
            <a:r>
              <a:rPr kumimoji="0" lang="en-GB" sz="5500" b="1" i="0" u="none" strike="noStrike" kern="1200" cap="none" spc="0" normalizeH="0" baseline="0" noProof="0">
                <a:ln>
                  <a:noFill/>
                </a:ln>
                <a:solidFill>
                  <a:schemeClr val="bg1"/>
                </a:solidFill>
                <a:effectLst/>
                <a:uLnTx/>
                <a:uFillTx/>
                <a:latin typeface="Poppins SemiBold" pitchFamily="2" charset="77"/>
                <a:ea typeface="+mn-ea"/>
                <a:cs typeface="Poppins SemiBold" pitchFamily="2" charset="77"/>
              </a:rPr>
              <a:t>Cover slide</a:t>
            </a:r>
            <a:endParaRPr lang="en-GB"/>
          </a:p>
        </p:txBody>
      </p:sp>
    </p:spTree>
    <p:extLst>
      <p:ext uri="{BB962C8B-B14F-4D97-AF65-F5344CB8AC3E}">
        <p14:creationId xmlns:p14="http://schemas.microsoft.com/office/powerpoint/2010/main" val="23258787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a:prstGeom prst="rect">
            <a:avLst/>
          </a:prstGeo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a:prstGeom prst="rect">
            <a:avLst/>
          </a:prstGeo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8" name="Title 16">
            <a:extLst>
              <a:ext uri="{FF2B5EF4-FFF2-40B4-BE49-F238E27FC236}">
                <a16:creationId xmlns:a16="http://schemas.microsoft.com/office/drawing/2014/main" id="{2C9778BC-34A8-9FA9-3C73-607EA6440CC4}"/>
              </a:ext>
            </a:extLst>
          </p:cNvPr>
          <p:cNvSpPr>
            <a:spLocks noGrp="1"/>
          </p:cNvSpPr>
          <p:nvPr>
            <p:ph type="title" hasCustomPrompt="1"/>
          </p:nvPr>
        </p:nvSpPr>
        <p:spPr>
          <a:xfrm>
            <a:off x="408207" y="579437"/>
            <a:ext cx="10740438" cy="1800200"/>
          </a:xfrm>
          <a:prstGeom prst="rect">
            <a:avLst/>
          </a:prstGeom>
        </p:spPr>
        <p:txBody>
          <a:bodyPr/>
          <a:lstStyle>
            <a:lvl1pPr>
              <a:defRPr sz="5500" b="1">
                <a:solidFill>
                  <a:schemeClr val="bg1"/>
                </a:solidFill>
                <a:latin typeface="Poppins SemiBold" panose="00000700000000000000" pitchFamily="2" charset="0"/>
                <a:cs typeface="Poppins SemiBold" panose="00000700000000000000" pitchFamily="2" charset="0"/>
              </a:defRPr>
            </a:lvl1pPr>
          </a:lstStyle>
          <a:p>
            <a:pPr lvl="0"/>
            <a:r>
              <a:rPr kumimoji="0" lang="en-GB" sz="5500" b="1" i="0" u="none" strike="noStrike" kern="1200" cap="none" spc="0" normalizeH="0" baseline="0" noProof="0">
                <a:ln>
                  <a:noFill/>
                </a:ln>
                <a:solidFill>
                  <a:schemeClr val="bg1"/>
                </a:solidFill>
                <a:effectLst/>
                <a:uLnTx/>
                <a:uFillTx/>
                <a:latin typeface="Poppins SemiBold" pitchFamily="2" charset="77"/>
                <a:ea typeface="+mn-ea"/>
                <a:cs typeface="Poppins SemiBold" pitchFamily="2" charset="77"/>
              </a:rPr>
              <a:t>Cover slide</a:t>
            </a:r>
            <a:endParaRPr lang="en-GB"/>
          </a:p>
        </p:txBody>
      </p:sp>
    </p:spTree>
    <p:extLst>
      <p:ext uri="{BB962C8B-B14F-4D97-AF65-F5344CB8AC3E}">
        <p14:creationId xmlns:p14="http://schemas.microsoft.com/office/powerpoint/2010/main" val="31092255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E240-3A78-7437-DD61-27C6B047FBA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BB54BE5-0165-72A7-19EB-0C00534BB91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F592FEE-37F0-4D15-BF33-9AF3E77AFC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39474AF-E493-FC96-D0BF-03F7EDC176DC}"/>
              </a:ext>
            </a:extLst>
          </p:cNvPr>
          <p:cNvSpPr>
            <a:spLocks noGrp="1"/>
          </p:cNvSpPr>
          <p:nvPr>
            <p:ph type="dt" sz="half" idx="10"/>
          </p:nvPr>
        </p:nvSpPr>
        <p:spPr/>
        <p:txBody>
          <a:bodyPr/>
          <a:lstStyle/>
          <a:p>
            <a:fld id="{0E3CD89E-FAC4-4ABA-842E-E8E52F1FF5F9}" type="datetimeFigureOut">
              <a:rPr lang="en-GB" smtClean="0"/>
              <a:t>27/04/2026</a:t>
            </a:fld>
            <a:endParaRPr lang="en-GB"/>
          </a:p>
        </p:txBody>
      </p:sp>
      <p:sp>
        <p:nvSpPr>
          <p:cNvPr id="6" name="Footer Placeholder 5">
            <a:extLst>
              <a:ext uri="{FF2B5EF4-FFF2-40B4-BE49-F238E27FC236}">
                <a16:creationId xmlns:a16="http://schemas.microsoft.com/office/drawing/2014/main" id="{B6695283-5C50-9632-2D56-F3526EA47C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39DA11-EBB0-B891-8123-CC183812F901}"/>
              </a:ext>
            </a:extLst>
          </p:cNvPr>
          <p:cNvSpPr>
            <a:spLocks noGrp="1"/>
          </p:cNvSpPr>
          <p:nvPr>
            <p:ph type="sldNum" sz="quarter" idx="12"/>
          </p:nvPr>
        </p:nvSpPr>
        <p:spPr/>
        <p:txBody>
          <a:bodyPr/>
          <a:lstStyle/>
          <a:p>
            <a:fld id="{08F69798-B48B-4021-A7F9-6E85633BB001}" type="slidenum">
              <a:rPr lang="en-GB" smtClean="0"/>
              <a:t>‹#›</a:t>
            </a:fld>
            <a:endParaRPr lang="en-GB"/>
          </a:p>
        </p:txBody>
      </p:sp>
    </p:spTree>
    <p:extLst>
      <p:ext uri="{BB962C8B-B14F-4D97-AF65-F5344CB8AC3E}">
        <p14:creationId xmlns:p14="http://schemas.microsoft.com/office/powerpoint/2010/main" val="30075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4337-B47A-BD41-590E-580383F5866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D8591CB-B2DA-1D3D-7753-0259FE1E6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195F810-0B38-99FB-2683-5F9E395DED4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C3DEE38-760D-DA63-7396-19455E1F6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10139C-C535-5AF6-8AB4-E1CCBFDD3E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BFFEDB0-F865-4324-7B49-FFE5F4C24351}"/>
              </a:ext>
            </a:extLst>
          </p:cNvPr>
          <p:cNvSpPr>
            <a:spLocks noGrp="1"/>
          </p:cNvSpPr>
          <p:nvPr>
            <p:ph type="dt" sz="half" idx="10"/>
          </p:nvPr>
        </p:nvSpPr>
        <p:spPr/>
        <p:txBody>
          <a:bodyPr/>
          <a:lstStyle/>
          <a:p>
            <a:fld id="{0E3CD89E-FAC4-4ABA-842E-E8E52F1FF5F9}" type="datetimeFigureOut">
              <a:rPr lang="en-GB" smtClean="0"/>
              <a:t>27/04/2026</a:t>
            </a:fld>
            <a:endParaRPr lang="en-GB"/>
          </a:p>
        </p:txBody>
      </p:sp>
      <p:sp>
        <p:nvSpPr>
          <p:cNvPr id="8" name="Footer Placeholder 7">
            <a:extLst>
              <a:ext uri="{FF2B5EF4-FFF2-40B4-BE49-F238E27FC236}">
                <a16:creationId xmlns:a16="http://schemas.microsoft.com/office/drawing/2014/main" id="{CEC89EE4-77ED-F047-271B-66C1181E55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563E9F-4C47-6641-A843-00A9A7F1BE75}"/>
              </a:ext>
            </a:extLst>
          </p:cNvPr>
          <p:cNvSpPr>
            <a:spLocks noGrp="1"/>
          </p:cNvSpPr>
          <p:nvPr>
            <p:ph type="sldNum" sz="quarter" idx="12"/>
          </p:nvPr>
        </p:nvSpPr>
        <p:spPr/>
        <p:txBody>
          <a:bodyPr/>
          <a:lstStyle/>
          <a:p>
            <a:fld id="{08F69798-B48B-4021-A7F9-6E85633BB001}" type="slidenum">
              <a:rPr lang="en-GB" smtClean="0"/>
              <a:t>‹#›</a:t>
            </a:fld>
            <a:endParaRPr lang="en-GB"/>
          </a:p>
        </p:txBody>
      </p:sp>
    </p:spTree>
    <p:extLst>
      <p:ext uri="{BB962C8B-B14F-4D97-AF65-F5344CB8AC3E}">
        <p14:creationId xmlns:p14="http://schemas.microsoft.com/office/powerpoint/2010/main" val="146400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2A15-F4F7-15AC-95A0-4D3EE79D6BD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2BB1E67-EFD3-8B0A-F02B-22C8D8FD7A91}"/>
              </a:ext>
            </a:extLst>
          </p:cNvPr>
          <p:cNvSpPr>
            <a:spLocks noGrp="1"/>
          </p:cNvSpPr>
          <p:nvPr>
            <p:ph type="dt" sz="half" idx="10"/>
          </p:nvPr>
        </p:nvSpPr>
        <p:spPr/>
        <p:txBody>
          <a:bodyPr/>
          <a:lstStyle/>
          <a:p>
            <a:fld id="{0E3CD89E-FAC4-4ABA-842E-E8E52F1FF5F9}" type="datetimeFigureOut">
              <a:rPr lang="en-GB" smtClean="0"/>
              <a:t>27/04/2026</a:t>
            </a:fld>
            <a:endParaRPr lang="en-GB"/>
          </a:p>
        </p:txBody>
      </p:sp>
      <p:sp>
        <p:nvSpPr>
          <p:cNvPr id="4" name="Footer Placeholder 3">
            <a:extLst>
              <a:ext uri="{FF2B5EF4-FFF2-40B4-BE49-F238E27FC236}">
                <a16:creationId xmlns:a16="http://schemas.microsoft.com/office/drawing/2014/main" id="{C7EC6897-B188-F25C-D903-C0128E1160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43EC36-CBD6-54DE-C02E-B33D630FCB39}"/>
              </a:ext>
            </a:extLst>
          </p:cNvPr>
          <p:cNvSpPr>
            <a:spLocks noGrp="1"/>
          </p:cNvSpPr>
          <p:nvPr>
            <p:ph type="sldNum" sz="quarter" idx="12"/>
          </p:nvPr>
        </p:nvSpPr>
        <p:spPr/>
        <p:txBody>
          <a:bodyPr/>
          <a:lstStyle/>
          <a:p>
            <a:fld id="{08F69798-B48B-4021-A7F9-6E85633BB001}" type="slidenum">
              <a:rPr lang="en-GB" smtClean="0"/>
              <a:t>‹#›</a:t>
            </a:fld>
            <a:endParaRPr lang="en-GB"/>
          </a:p>
        </p:txBody>
      </p:sp>
    </p:spTree>
    <p:extLst>
      <p:ext uri="{BB962C8B-B14F-4D97-AF65-F5344CB8AC3E}">
        <p14:creationId xmlns:p14="http://schemas.microsoft.com/office/powerpoint/2010/main" val="381078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037B08-C94A-65DA-72BF-DE54B29E7979}"/>
              </a:ext>
            </a:extLst>
          </p:cNvPr>
          <p:cNvSpPr>
            <a:spLocks noGrp="1"/>
          </p:cNvSpPr>
          <p:nvPr>
            <p:ph type="dt" sz="half" idx="10"/>
          </p:nvPr>
        </p:nvSpPr>
        <p:spPr/>
        <p:txBody>
          <a:bodyPr/>
          <a:lstStyle/>
          <a:p>
            <a:fld id="{0E3CD89E-FAC4-4ABA-842E-E8E52F1FF5F9}" type="datetimeFigureOut">
              <a:rPr lang="en-GB" smtClean="0"/>
              <a:t>27/04/2026</a:t>
            </a:fld>
            <a:endParaRPr lang="en-GB"/>
          </a:p>
        </p:txBody>
      </p:sp>
      <p:sp>
        <p:nvSpPr>
          <p:cNvPr id="3" name="Footer Placeholder 2">
            <a:extLst>
              <a:ext uri="{FF2B5EF4-FFF2-40B4-BE49-F238E27FC236}">
                <a16:creationId xmlns:a16="http://schemas.microsoft.com/office/drawing/2014/main" id="{F388BA91-159E-7490-DBB1-65089FBE82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90637C-CC14-0B3D-37ED-FA8C1FCAB975}"/>
              </a:ext>
            </a:extLst>
          </p:cNvPr>
          <p:cNvSpPr>
            <a:spLocks noGrp="1"/>
          </p:cNvSpPr>
          <p:nvPr>
            <p:ph type="sldNum" sz="quarter" idx="12"/>
          </p:nvPr>
        </p:nvSpPr>
        <p:spPr/>
        <p:txBody>
          <a:bodyPr/>
          <a:lstStyle/>
          <a:p>
            <a:fld id="{08F69798-B48B-4021-A7F9-6E85633BB001}" type="slidenum">
              <a:rPr lang="en-GB" smtClean="0"/>
              <a:t>‹#›</a:t>
            </a:fld>
            <a:endParaRPr lang="en-GB"/>
          </a:p>
        </p:txBody>
      </p:sp>
    </p:spTree>
    <p:extLst>
      <p:ext uri="{BB962C8B-B14F-4D97-AF65-F5344CB8AC3E}">
        <p14:creationId xmlns:p14="http://schemas.microsoft.com/office/powerpoint/2010/main" val="427838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8B91-28F8-D0B0-D427-62F1E91127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42AC69A-F906-741D-9E34-90EEFC62D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5F243ED-EBBD-5EB4-2E0A-E5E0A6031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350171-4119-5DB7-380A-5406AB60B0F1}"/>
              </a:ext>
            </a:extLst>
          </p:cNvPr>
          <p:cNvSpPr>
            <a:spLocks noGrp="1"/>
          </p:cNvSpPr>
          <p:nvPr>
            <p:ph type="dt" sz="half" idx="10"/>
          </p:nvPr>
        </p:nvSpPr>
        <p:spPr/>
        <p:txBody>
          <a:bodyPr/>
          <a:lstStyle/>
          <a:p>
            <a:fld id="{0E3CD89E-FAC4-4ABA-842E-E8E52F1FF5F9}" type="datetimeFigureOut">
              <a:rPr lang="en-GB" smtClean="0"/>
              <a:t>27/04/2026</a:t>
            </a:fld>
            <a:endParaRPr lang="en-GB"/>
          </a:p>
        </p:txBody>
      </p:sp>
      <p:sp>
        <p:nvSpPr>
          <p:cNvPr id="6" name="Footer Placeholder 5">
            <a:extLst>
              <a:ext uri="{FF2B5EF4-FFF2-40B4-BE49-F238E27FC236}">
                <a16:creationId xmlns:a16="http://schemas.microsoft.com/office/drawing/2014/main" id="{10C3172C-4DB2-782F-73A7-17427A2C23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69EE68-3931-BB93-EB11-C5137CEC27F7}"/>
              </a:ext>
            </a:extLst>
          </p:cNvPr>
          <p:cNvSpPr>
            <a:spLocks noGrp="1"/>
          </p:cNvSpPr>
          <p:nvPr>
            <p:ph type="sldNum" sz="quarter" idx="12"/>
          </p:nvPr>
        </p:nvSpPr>
        <p:spPr/>
        <p:txBody>
          <a:bodyPr/>
          <a:lstStyle/>
          <a:p>
            <a:fld id="{08F69798-B48B-4021-A7F9-6E85633BB001}" type="slidenum">
              <a:rPr lang="en-GB" smtClean="0"/>
              <a:t>‹#›</a:t>
            </a:fld>
            <a:endParaRPr lang="en-GB"/>
          </a:p>
        </p:txBody>
      </p:sp>
    </p:spTree>
    <p:extLst>
      <p:ext uri="{BB962C8B-B14F-4D97-AF65-F5344CB8AC3E}">
        <p14:creationId xmlns:p14="http://schemas.microsoft.com/office/powerpoint/2010/main" val="400024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A06C-06F8-062B-5B91-3746BAF4BE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A6C6406-2770-CD7E-B749-8F77255B8F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49A22F-89D7-4D84-7DFE-D57A405AC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5FD1F4-18C1-789A-BE33-FC9487FA635A}"/>
              </a:ext>
            </a:extLst>
          </p:cNvPr>
          <p:cNvSpPr>
            <a:spLocks noGrp="1"/>
          </p:cNvSpPr>
          <p:nvPr>
            <p:ph type="dt" sz="half" idx="10"/>
          </p:nvPr>
        </p:nvSpPr>
        <p:spPr/>
        <p:txBody>
          <a:bodyPr/>
          <a:lstStyle/>
          <a:p>
            <a:fld id="{0E3CD89E-FAC4-4ABA-842E-E8E52F1FF5F9}" type="datetimeFigureOut">
              <a:rPr lang="en-GB" smtClean="0"/>
              <a:t>27/04/2026</a:t>
            </a:fld>
            <a:endParaRPr lang="en-GB"/>
          </a:p>
        </p:txBody>
      </p:sp>
      <p:sp>
        <p:nvSpPr>
          <p:cNvPr id="6" name="Footer Placeholder 5">
            <a:extLst>
              <a:ext uri="{FF2B5EF4-FFF2-40B4-BE49-F238E27FC236}">
                <a16:creationId xmlns:a16="http://schemas.microsoft.com/office/drawing/2014/main" id="{C762A0F5-79EE-E5C3-E94A-C42365DDBA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DF045B-B0E3-E666-DDF8-61A17A10359F}"/>
              </a:ext>
            </a:extLst>
          </p:cNvPr>
          <p:cNvSpPr>
            <a:spLocks noGrp="1"/>
          </p:cNvSpPr>
          <p:nvPr>
            <p:ph type="sldNum" sz="quarter" idx="12"/>
          </p:nvPr>
        </p:nvSpPr>
        <p:spPr/>
        <p:txBody>
          <a:bodyPr/>
          <a:lstStyle/>
          <a:p>
            <a:fld id="{08F69798-B48B-4021-A7F9-6E85633BB001}" type="slidenum">
              <a:rPr lang="en-GB" smtClean="0"/>
              <a:t>‹#›</a:t>
            </a:fld>
            <a:endParaRPr lang="en-GB"/>
          </a:p>
        </p:txBody>
      </p:sp>
    </p:spTree>
    <p:extLst>
      <p:ext uri="{BB962C8B-B14F-4D97-AF65-F5344CB8AC3E}">
        <p14:creationId xmlns:p14="http://schemas.microsoft.com/office/powerpoint/2010/main" val="248498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6ED29-B116-5D78-C1E9-F09426E4E1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61946F7-F7C6-AC52-4C49-2E66584B19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87B9981-A63F-9E4E-1DB6-D2CCB0D03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3CD89E-FAC4-4ABA-842E-E8E52F1FF5F9}" type="datetimeFigureOut">
              <a:rPr lang="en-GB" smtClean="0"/>
              <a:t>27/04/2026</a:t>
            </a:fld>
            <a:endParaRPr lang="en-GB"/>
          </a:p>
        </p:txBody>
      </p:sp>
      <p:sp>
        <p:nvSpPr>
          <p:cNvPr id="5" name="Footer Placeholder 4">
            <a:extLst>
              <a:ext uri="{FF2B5EF4-FFF2-40B4-BE49-F238E27FC236}">
                <a16:creationId xmlns:a16="http://schemas.microsoft.com/office/drawing/2014/main" id="{31B204C6-7DF4-B972-E656-4732488EB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79A3E6B-33D4-B04C-0FFA-896AF860DB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F69798-B48B-4021-A7F9-6E85633BB001}" type="slidenum">
              <a:rPr lang="en-GB" smtClean="0"/>
              <a:t>‹#›</a:t>
            </a:fld>
            <a:endParaRPr lang="en-GB"/>
          </a:p>
        </p:txBody>
      </p:sp>
    </p:spTree>
    <p:extLst>
      <p:ext uri="{BB962C8B-B14F-4D97-AF65-F5344CB8AC3E}">
        <p14:creationId xmlns:p14="http://schemas.microsoft.com/office/powerpoint/2010/main" val="2339240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3137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1104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mentimeter.com/app/presentation/algi26crx86mtv6ihb6sj6fnr3xzj422/edit?question=m9ze6hhu9fx8"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www.mentimeter.com/app/presentation/algi26crx86mtv6ihb6sj6fnr3xzj422/edit?question=adiab3pmnm6r"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7A94BC-BEFD-F999-9A2F-9BE26774D5A7}"/>
              </a:ext>
            </a:extLst>
          </p:cNvPr>
          <p:cNvSpPr>
            <a:spLocks noGrp="1"/>
          </p:cNvSpPr>
          <p:nvPr>
            <p:ph type="title"/>
          </p:nvPr>
        </p:nvSpPr>
        <p:spPr>
          <a:xfrm>
            <a:off x="408207" y="579437"/>
            <a:ext cx="5557584" cy="1800200"/>
          </a:xfrm>
        </p:spPr>
        <p:txBody>
          <a:bodyPr/>
          <a:lstStyle/>
          <a:p>
            <a:r>
              <a:rPr lang="en-GB" sz="4400">
                <a:latin typeface="Arial" panose="020B0604020202020204" pitchFamily="34" charset="0"/>
                <a:cs typeface="Arial" panose="020B0604020202020204" pitchFamily="34" charset="0"/>
              </a:rPr>
              <a:t>Identifying and supporting </a:t>
            </a:r>
            <a:br>
              <a:rPr lang="en-GB" sz="4400">
                <a:latin typeface="Arial" panose="020B0604020202020204" pitchFamily="34" charset="0"/>
                <a:cs typeface="Arial" panose="020B0604020202020204" pitchFamily="34" charset="0"/>
              </a:rPr>
            </a:br>
            <a:r>
              <a:rPr lang="en-GB" sz="4400">
                <a:latin typeface="Arial" panose="020B0604020202020204" pitchFamily="34" charset="0"/>
                <a:cs typeface="Arial" panose="020B0604020202020204" pitchFamily="34" charset="0"/>
              </a:rPr>
              <a:t>maths anxiety </a:t>
            </a:r>
          </a:p>
        </p:txBody>
      </p:sp>
      <p:sp>
        <p:nvSpPr>
          <p:cNvPr id="11" name="Text Placeholder 10">
            <a:extLst>
              <a:ext uri="{FF2B5EF4-FFF2-40B4-BE49-F238E27FC236}">
                <a16:creationId xmlns:a16="http://schemas.microsoft.com/office/drawing/2014/main" id="{882843AF-6FFB-0F55-7CC1-257168A563EC}"/>
              </a:ext>
            </a:extLst>
          </p:cNvPr>
          <p:cNvSpPr>
            <a:spLocks noGrp="1"/>
          </p:cNvSpPr>
          <p:nvPr>
            <p:ph type="body" sz="quarter" idx="13"/>
          </p:nvPr>
        </p:nvSpPr>
        <p:spPr/>
        <p:txBody>
          <a:bodyPr/>
          <a:lstStyle/>
          <a:p>
            <a:r>
              <a:rPr lang="en-GB" sz="1800">
                <a:latin typeface="Arial" panose="020B0604020202020204" pitchFamily="34" charset="0"/>
                <a:cs typeface="Arial" panose="020B0604020202020204" pitchFamily="34" charset="0"/>
              </a:rPr>
              <a:t>Nicola McIntyre, Susan Pawley and Becca Whitehead,  </a:t>
            </a:r>
          </a:p>
        </p:txBody>
      </p:sp>
      <p:sp>
        <p:nvSpPr>
          <p:cNvPr id="13" name="Text Placeholder 12">
            <a:extLst>
              <a:ext uri="{FF2B5EF4-FFF2-40B4-BE49-F238E27FC236}">
                <a16:creationId xmlns:a16="http://schemas.microsoft.com/office/drawing/2014/main" id="{8D465793-1E59-502B-F235-20F58D8A5D47}"/>
              </a:ext>
            </a:extLst>
          </p:cNvPr>
          <p:cNvSpPr>
            <a:spLocks noGrp="1"/>
          </p:cNvSpPr>
          <p:nvPr>
            <p:ph type="body" sz="quarter" idx="15"/>
          </p:nvPr>
        </p:nvSpPr>
        <p:spPr/>
        <p:txBody>
          <a:bodyPr/>
          <a:lstStyle/>
          <a:p>
            <a:r>
              <a:rPr lang="en-GB" sz="1800">
                <a:latin typeface="Arial" panose="020B0604020202020204" pitchFamily="34" charset="0"/>
                <a:cs typeface="Arial" panose="020B0604020202020204" pitchFamily="34" charset="0"/>
              </a:rPr>
              <a:t>eSTEeM Presentation</a:t>
            </a:r>
          </a:p>
          <a:p>
            <a:r>
              <a:rPr lang="en-GB" sz="1800">
                <a:latin typeface="Arial" panose="020B0604020202020204" pitchFamily="34" charset="0"/>
                <a:cs typeface="Arial" panose="020B0604020202020204" pitchFamily="34" charset="0"/>
              </a:rPr>
              <a:t>April 2026</a:t>
            </a:r>
          </a:p>
        </p:txBody>
      </p:sp>
      <p:pic>
        <p:nvPicPr>
          <p:cNvPr id="3" name="Picture Placeholder 2" descr="Illustration of a stick figure with a distressed facial expression surrounded by various mathematical equations and symbols, representing confusion or difficulty with math concepts. Equations include algebraic, trigonometric, and calculus expressions, arranged randomly around the figure's head.">
            <a:extLst>
              <a:ext uri="{FF2B5EF4-FFF2-40B4-BE49-F238E27FC236}">
                <a16:creationId xmlns:a16="http://schemas.microsoft.com/office/drawing/2014/main" id="{D527E991-FAF1-7F63-40C4-FB23346DBA4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70" r="1770"/>
          <a:stretch/>
        </p:blipFill>
        <p:spPr>
          <a:xfrm>
            <a:off x="6105645" y="0"/>
            <a:ext cx="6089144" cy="5328000"/>
          </a:xfrm>
        </p:spPr>
      </p:pic>
      <p:pic>
        <p:nvPicPr>
          <p:cNvPr id="4" name="Picture 3">
            <a:extLst>
              <a:ext uri="{FF2B5EF4-FFF2-40B4-BE49-F238E27FC236}">
                <a16:creationId xmlns:a16="http://schemas.microsoft.com/office/drawing/2014/main" id="{AEF3ECB0-3FD0-1632-8210-E14C42F0A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614" y="5909339"/>
            <a:ext cx="3731177" cy="533025"/>
          </a:xfrm>
          <a:prstGeom prst="rect">
            <a:avLst/>
          </a:prstGeom>
        </p:spPr>
      </p:pic>
    </p:spTree>
    <p:extLst>
      <p:ext uri="{BB962C8B-B14F-4D97-AF65-F5344CB8AC3E}">
        <p14:creationId xmlns:p14="http://schemas.microsoft.com/office/powerpoint/2010/main" val="303282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92887-D905-EC0C-605B-B5A47C2702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4415710-6BA9-D783-563C-7A99D65304F3}"/>
              </a:ext>
            </a:extLst>
          </p:cNvPr>
          <p:cNvSpPr>
            <a:spLocks noGrp="1"/>
          </p:cNvSpPr>
          <p:nvPr>
            <p:ph type="title"/>
          </p:nvPr>
        </p:nvSpPr>
        <p:spPr>
          <a:xfrm>
            <a:off x="413915" y="364891"/>
            <a:ext cx="10766702" cy="897851"/>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err="1">
                <a:latin typeface="Arial" panose="020B0604020202020204" pitchFamily="34" charset="0"/>
                <a:cs typeface="Arial" panose="020B0604020202020204" pitchFamily="34" charset="0"/>
              </a:rPr>
              <a:t>Openlearn</a:t>
            </a:r>
            <a:r>
              <a:rPr lang="en-GB" b="1">
                <a:latin typeface="Arial" panose="020B0604020202020204" pitchFamily="34" charset="0"/>
                <a:cs typeface="Arial" panose="020B0604020202020204" pitchFamily="34" charset="0"/>
              </a:rPr>
              <a:t> Free Online Course (upcoming)</a:t>
            </a:r>
            <a:endParaRPr lang="en-GB" b="1" noProof="0">
              <a:latin typeface="Arial" panose="020B0604020202020204" pitchFamily="34" charset="0"/>
              <a:cs typeface="Arial" panose="020B0604020202020204" pitchFamily="34" charset="0"/>
            </a:endParaRPr>
          </a:p>
        </p:txBody>
      </p:sp>
      <p:sp>
        <p:nvSpPr>
          <p:cNvPr id="6" name="AutoShape 2">
            <a:extLst>
              <a:ext uri="{FF2B5EF4-FFF2-40B4-BE49-F238E27FC236}">
                <a16:creationId xmlns:a16="http://schemas.microsoft.com/office/drawing/2014/main" id="{D996F4DD-6FAF-7D25-EFF2-E7A699C13B8F}"/>
              </a:ext>
            </a:extLst>
          </p:cNvPr>
          <p:cNvSpPr>
            <a:spLocks noChangeAspect="1" noChangeArrowheads="1"/>
          </p:cNvSpPr>
          <p:nvPr/>
        </p:nvSpPr>
        <p:spPr bwMode="auto">
          <a:xfrm>
            <a:off x="5943599" y="3276599"/>
            <a:ext cx="5140779" cy="51407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93345935-0067-B188-85D5-335851ECCF85}"/>
              </a:ext>
            </a:extLst>
          </p:cNvPr>
          <p:cNvPicPr>
            <a:picLocks noChangeAspect="1"/>
          </p:cNvPicPr>
          <p:nvPr/>
        </p:nvPicPr>
        <p:blipFill>
          <a:blip r:embed="rId3"/>
          <a:stretch>
            <a:fillRect/>
          </a:stretch>
        </p:blipFill>
        <p:spPr>
          <a:xfrm>
            <a:off x="413915" y="2239241"/>
            <a:ext cx="3851564" cy="2379518"/>
          </a:xfrm>
          <a:prstGeom prst="rect">
            <a:avLst/>
          </a:prstGeom>
        </p:spPr>
      </p:pic>
      <p:sp>
        <p:nvSpPr>
          <p:cNvPr id="8" name="TextBox 7">
            <a:extLst>
              <a:ext uri="{FF2B5EF4-FFF2-40B4-BE49-F238E27FC236}">
                <a16:creationId xmlns:a16="http://schemas.microsoft.com/office/drawing/2014/main" id="{B1B8862C-53C6-2514-2652-8128E57A8548}"/>
              </a:ext>
            </a:extLst>
          </p:cNvPr>
          <p:cNvSpPr txBox="1"/>
          <p:nvPr/>
        </p:nvSpPr>
        <p:spPr>
          <a:xfrm>
            <a:off x="6217920" y="2624578"/>
            <a:ext cx="4898572" cy="461665"/>
          </a:xfrm>
          <a:prstGeom prst="rect">
            <a:avLst/>
          </a:prstGeom>
          <a:noFill/>
        </p:spPr>
        <p:txBody>
          <a:bodyPr wrap="square" lIns="91440" tIns="45720" rIns="91440" bIns="45720" rtlCol="0" anchor="t">
            <a:spAutoFit/>
          </a:bodyPr>
          <a:lstStyle/>
          <a:p>
            <a:r>
              <a:rPr lang="en-GB" sz="2400">
                <a:solidFill>
                  <a:srgbClr val="1D1D1D"/>
                </a:solidFill>
                <a:latin typeface="arial"/>
                <a:cs typeface="arial"/>
              </a:rPr>
              <a:t>DEAL process</a:t>
            </a:r>
            <a:endParaRPr lang="en-US"/>
          </a:p>
        </p:txBody>
      </p:sp>
      <p:sp>
        <p:nvSpPr>
          <p:cNvPr id="5" name="Rectangle: Rounded Corners 4">
            <a:extLst>
              <a:ext uri="{FF2B5EF4-FFF2-40B4-BE49-F238E27FC236}">
                <a16:creationId xmlns:a16="http://schemas.microsoft.com/office/drawing/2014/main" id="{FA1F0C5C-D0CD-99C4-C1F1-6BC6371A8A58}"/>
              </a:ext>
            </a:extLst>
          </p:cNvPr>
          <p:cNvSpPr/>
          <p:nvPr/>
        </p:nvSpPr>
        <p:spPr>
          <a:xfrm>
            <a:off x="1064885" y="3101244"/>
            <a:ext cx="2540778" cy="61651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80F07F09-9C77-A6CA-2F14-A7DD4BF85069}"/>
              </a:ext>
            </a:extLst>
          </p:cNvPr>
          <p:cNvCxnSpPr>
            <a:cxnSpLocks/>
          </p:cNvCxnSpPr>
          <p:nvPr/>
        </p:nvCxnSpPr>
        <p:spPr>
          <a:xfrm>
            <a:off x="3619518" y="3131944"/>
            <a:ext cx="7782339" cy="1203663"/>
          </a:xfrm>
          <a:prstGeom prst="straightConnector1">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2BEDD93-B696-3E6E-00AA-65E62EA77D80}"/>
              </a:ext>
            </a:extLst>
          </p:cNvPr>
          <p:cNvCxnSpPr>
            <a:cxnSpLocks/>
          </p:cNvCxnSpPr>
          <p:nvPr/>
        </p:nvCxnSpPr>
        <p:spPr>
          <a:xfrm>
            <a:off x="3605663" y="3717756"/>
            <a:ext cx="7796195" cy="2315559"/>
          </a:xfrm>
          <a:prstGeom prst="straightConnector1">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6C56A63-F010-BF99-B8A6-4FB076EE19DF}"/>
              </a:ext>
            </a:extLst>
          </p:cNvPr>
          <p:cNvCxnSpPr/>
          <p:nvPr/>
        </p:nvCxnSpPr>
        <p:spPr>
          <a:xfrm>
            <a:off x="1088394" y="3138608"/>
            <a:ext cx="3827335" cy="1379967"/>
          </a:xfrm>
          <a:prstGeom prst="straightConnector1">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green and blue circle with white text&#10;&#10;AI-generated content may be incorrect.">
            <a:extLst>
              <a:ext uri="{FF2B5EF4-FFF2-40B4-BE49-F238E27FC236}">
                <a16:creationId xmlns:a16="http://schemas.microsoft.com/office/drawing/2014/main" id="{7949C3F6-2276-DC5B-6D58-701278D677F5}"/>
              </a:ext>
            </a:extLst>
          </p:cNvPr>
          <p:cNvPicPr>
            <a:picLocks noChangeAspect="1"/>
          </p:cNvPicPr>
          <p:nvPr/>
        </p:nvPicPr>
        <p:blipFill>
          <a:blip r:embed="rId4"/>
          <a:stretch>
            <a:fillRect/>
          </a:stretch>
        </p:blipFill>
        <p:spPr>
          <a:xfrm>
            <a:off x="4724833" y="4296536"/>
            <a:ext cx="6677025" cy="1762125"/>
          </a:xfrm>
          <a:prstGeom prst="rect">
            <a:avLst/>
          </a:prstGeom>
          <a:ln>
            <a:noFill/>
          </a:ln>
        </p:spPr>
      </p:pic>
      <p:cxnSp>
        <p:nvCxnSpPr>
          <p:cNvPr id="12" name="Straight Arrow Connector 11">
            <a:extLst>
              <a:ext uri="{FF2B5EF4-FFF2-40B4-BE49-F238E27FC236}">
                <a16:creationId xmlns:a16="http://schemas.microsoft.com/office/drawing/2014/main" id="{24C961C4-989E-8912-B994-BD89DAB8B294}"/>
              </a:ext>
            </a:extLst>
          </p:cNvPr>
          <p:cNvCxnSpPr>
            <a:cxnSpLocks/>
          </p:cNvCxnSpPr>
          <p:nvPr/>
        </p:nvCxnSpPr>
        <p:spPr>
          <a:xfrm>
            <a:off x="1092604" y="3708719"/>
            <a:ext cx="3691862" cy="2220137"/>
          </a:xfrm>
          <a:prstGeom prst="straightConnector1">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995B0189-9679-C7B3-83F2-C1C7B8E34134}"/>
              </a:ext>
            </a:extLst>
          </p:cNvPr>
          <p:cNvSpPr/>
          <p:nvPr/>
        </p:nvSpPr>
        <p:spPr>
          <a:xfrm>
            <a:off x="4724832" y="4283846"/>
            <a:ext cx="6677025" cy="17681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124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4B465-1E28-2E45-4DB9-F8931B949C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ADAF399-08E2-A94D-D24A-CAEF18B1F68A}"/>
              </a:ext>
            </a:extLst>
          </p:cNvPr>
          <p:cNvSpPr>
            <a:spLocks noGrp="1"/>
          </p:cNvSpPr>
          <p:nvPr>
            <p:ph type="title"/>
          </p:nvPr>
        </p:nvSpPr>
        <p:spPr>
          <a:xfrm>
            <a:off x="413915" y="364891"/>
            <a:ext cx="10766702" cy="897851"/>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err="1">
                <a:latin typeface="Arial" panose="020B0604020202020204" pitchFamily="34" charset="0"/>
                <a:cs typeface="Arial" panose="020B0604020202020204" pitchFamily="34" charset="0"/>
              </a:rPr>
              <a:t>Openlearn</a:t>
            </a:r>
            <a:r>
              <a:rPr lang="en-GB" b="1">
                <a:latin typeface="Arial" panose="020B0604020202020204" pitchFamily="34" charset="0"/>
                <a:cs typeface="Arial" panose="020B0604020202020204" pitchFamily="34" charset="0"/>
              </a:rPr>
              <a:t> Free Online Course (upcoming)</a:t>
            </a:r>
            <a:endParaRPr lang="en-GB" b="1" noProof="0">
              <a:latin typeface="Arial" panose="020B0604020202020204" pitchFamily="34" charset="0"/>
              <a:cs typeface="Arial" panose="020B0604020202020204" pitchFamily="34" charset="0"/>
            </a:endParaRPr>
          </a:p>
        </p:txBody>
      </p:sp>
      <p:sp>
        <p:nvSpPr>
          <p:cNvPr id="6" name="AutoShape 2">
            <a:extLst>
              <a:ext uri="{FF2B5EF4-FFF2-40B4-BE49-F238E27FC236}">
                <a16:creationId xmlns:a16="http://schemas.microsoft.com/office/drawing/2014/main" id="{9CEFB081-9F36-90EA-9FCB-B6D09E9CCA5C}"/>
              </a:ext>
            </a:extLst>
          </p:cNvPr>
          <p:cNvSpPr>
            <a:spLocks noChangeAspect="1" noChangeArrowheads="1"/>
          </p:cNvSpPr>
          <p:nvPr/>
        </p:nvSpPr>
        <p:spPr bwMode="auto">
          <a:xfrm>
            <a:off x="5943599" y="3276599"/>
            <a:ext cx="5140779" cy="51407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2399FBA1-EF0F-5917-1C8B-D16FCADA6E6A}"/>
              </a:ext>
            </a:extLst>
          </p:cNvPr>
          <p:cNvPicPr>
            <a:picLocks noChangeAspect="1"/>
          </p:cNvPicPr>
          <p:nvPr/>
        </p:nvPicPr>
        <p:blipFill>
          <a:blip r:embed="rId3"/>
          <a:stretch>
            <a:fillRect/>
          </a:stretch>
        </p:blipFill>
        <p:spPr>
          <a:xfrm>
            <a:off x="2495005" y="1883009"/>
            <a:ext cx="7620000" cy="4610100"/>
          </a:xfrm>
          <a:prstGeom prst="rect">
            <a:avLst/>
          </a:prstGeom>
        </p:spPr>
      </p:pic>
      <p:sp>
        <p:nvSpPr>
          <p:cNvPr id="8" name="TextBox 7">
            <a:extLst>
              <a:ext uri="{FF2B5EF4-FFF2-40B4-BE49-F238E27FC236}">
                <a16:creationId xmlns:a16="http://schemas.microsoft.com/office/drawing/2014/main" id="{D5822692-9974-3B0F-9902-B8F4E22C6B31}"/>
              </a:ext>
            </a:extLst>
          </p:cNvPr>
          <p:cNvSpPr txBox="1"/>
          <p:nvPr/>
        </p:nvSpPr>
        <p:spPr>
          <a:xfrm>
            <a:off x="274320" y="1821014"/>
            <a:ext cx="4898572" cy="461665"/>
          </a:xfrm>
          <a:prstGeom prst="rect">
            <a:avLst/>
          </a:prstGeom>
          <a:noFill/>
        </p:spPr>
        <p:txBody>
          <a:bodyPr wrap="square" rtlCol="0">
            <a:spAutoFit/>
          </a:bodyPr>
          <a:lstStyle/>
          <a:p>
            <a:pPr algn="l">
              <a:buNone/>
            </a:pPr>
            <a:r>
              <a:rPr lang="en-GB" sz="2400" b="0" i="0">
                <a:solidFill>
                  <a:srgbClr val="1D1D1D"/>
                </a:solidFill>
                <a:effectLst/>
                <a:latin typeface="arial" panose="020B0604020202020204" pitchFamily="34" charset="0"/>
              </a:rPr>
              <a:t>Maths Anxiety Pathway (MAP)</a:t>
            </a:r>
          </a:p>
        </p:txBody>
      </p:sp>
    </p:spTree>
    <p:extLst>
      <p:ext uri="{BB962C8B-B14F-4D97-AF65-F5344CB8AC3E}">
        <p14:creationId xmlns:p14="http://schemas.microsoft.com/office/powerpoint/2010/main" val="238866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0E4B1-7B53-4300-77F1-3978B98C5E5C}"/>
              </a:ext>
            </a:extLst>
          </p:cNvPr>
          <p:cNvSpPr>
            <a:spLocks noGrp="1"/>
          </p:cNvSpPr>
          <p:nvPr>
            <p:ph type="title"/>
          </p:nvPr>
        </p:nvSpPr>
        <p:spPr>
          <a:xfrm>
            <a:off x="487584" y="2619667"/>
            <a:ext cx="11216832" cy="608965"/>
          </a:xfrm>
        </p:spPr>
        <p:txBody>
          <a:bodyPr lIns="91440" tIns="45720" rIns="91440" bIns="45720" anchor="t"/>
          <a:lstStyle/>
          <a:p>
            <a:pPr algn="ctr"/>
            <a:r>
              <a:rPr lang="en-GB">
                <a:cs typeface="Poppins SemiBold"/>
              </a:rPr>
              <a:t>Thanks for listening</a:t>
            </a:r>
            <a:br>
              <a:rPr lang="en-GB">
                <a:cs typeface="Poppins SemiBold"/>
              </a:rPr>
            </a:br>
            <a:br>
              <a:rPr lang="en-GB">
                <a:cs typeface="Poppins SemiBold"/>
              </a:rPr>
            </a:br>
            <a:r>
              <a:rPr lang="en-GB">
                <a:cs typeface="Poppins SemiBold"/>
              </a:rPr>
              <a:t>Any questions ?</a:t>
            </a:r>
          </a:p>
        </p:txBody>
      </p:sp>
    </p:spTree>
    <p:extLst>
      <p:ext uri="{BB962C8B-B14F-4D97-AF65-F5344CB8AC3E}">
        <p14:creationId xmlns:p14="http://schemas.microsoft.com/office/powerpoint/2010/main" val="184777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F0799-22EA-59EA-868A-4F8D32FD64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321BE30-6B68-25C5-E7E7-EC4817CAFB92}"/>
              </a:ext>
            </a:extLst>
          </p:cNvPr>
          <p:cNvSpPr>
            <a:spLocks noGrp="1"/>
          </p:cNvSpPr>
          <p:nvPr>
            <p:ph type="title"/>
          </p:nvPr>
        </p:nvSpPr>
        <p:spPr>
          <a:xfrm>
            <a:off x="413914" y="364891"/>
            <a:ext cx="11164003" cy="897851"/>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a:latin typeface="Arial" panose="020B0604020202020204" pitchFamily="34" charset="0"/>
                <a:cs typeface="Arial" panose="020B0604020202020204" pitchFamily="34" charset="0"/>
              </a:rPr>
              <a:t>What is maths anxiety? Emotional responses to maths</a:t>
            </a:r>
            <a:br>
              <a:rPr lang="en-GB"/>
            </a:br>
            <a:endParaRPr lang="en-GB" b="1" noProof="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528AA49-CFDF-E29B-8F93-F1B27037D4BC}"/>
              </a:ext>
            </a:extLst>
          </p:cNvPr>
          <p:cNvSpPr txBox="1"/>
          <p:nvPr/>
        </p:nvSpPr>
        <p:spPr>
          <a:xfrm>
            <a:off x="6348547" y="2237997"/>
            <a:ext cx="5408023" cy="3785652"/>
          </a:xfrm>
          <a:prstGeom prst="rect">
            <a:avLst/>
          </a:prstGeom>
          <a:noFill/>
        </p:spPr>
        <p:txBody>
          <a:bodyPr wrap="square">
            <a:spAutoFit/>
          </a:bodyPr>
          <a:lstStyle/>
          <a:p>
            <a:r>
              <a:rPr lang="en-GB" sz="2000">
                <a:latin typeface="Arial" panose="020B0604020202020204" pitchFamily="34" charset="0"/>
                <a:cs typeface="Arial" panose="020B0604020202020204" pitchFamily="34" charset="0"/>
              </a:rPr>
              <a:t>Studying subjects that include maths can evoke a range of emotions. For some it’s a thrilling challenge – they find it exciting and rewarding to solve problems and see progress. But for others the experience can be quite different. They may start to panic when they study maths, with the heightened anxiety leading to mental or physical symptoms. These responses can create a cycle, where the negative feelings about maths can inhibit the ability to study maths, which increases the negative feelings. </a:t>
            </a:r>
          </a:p>
        </p:txBody>
      </p:sp>
      <p:pic>
        <p:nvPicPr>
          <p:cNvPr id="5" name="Picture 4" descr="A photograph of a boy in a beige hoodie, covering his face with his hands, standing in front of a blackboard filled with mathematical symbols and equations.">
            <a:extLst>
              <a:ext uri="{FF2B5EF4-FFF2-40B4-BE49-F238E27FC236}">
                <a16:creationId xmlns:a16="http://schemas.microsoft.com/office/drawing/2014/main" id="{D923A7D7-B68A-FDE7-7038-333B11BCD8E1}"/>
              </a:ext>
            </a:extLst>
          </p:cNvPr>
          <p:cNvPicPr>
            <a:picLocks noChangeAspect="1"/>
          </p:cNvPicPr>
          <p:nvPr/>
        </p:nvPicPr>
        <p:blipFill>
          <a:blip r:embed="rId3"/>
          <a:stretch>
            <a:fillRect/>
          </a:stretch>
        </p:blipFill>
        <p:spPr>
          <a:xfrm>
            <a:off x="222854" y="2116510"/>
            <a:ext cx="5873146" cy="3808368"/>
          </a:xfrm>
          <a:prstGeom prst="rect">
            <a:avLst/>
          </a:prstGeom>
        </p:spPr>
      </p:pic>
      <p:grpSp>
        <p:nvGrpSpPr>
          <p:cNvPr id="11" name="Group 10">
            <a:extLst>
              <a:ext uri="{FF2B5EF4-FFF2-40B4-BE49-F238E27FC236}">
                <a16:creationId xmlns:a16="http://schemas.microsoft.com/office/drawing/2014/main" id="{D81FF77E-CDEB-DC2C-BD52-ABAE82EACF4F}"/>
              </a:ext>
            </a:extLst>
          </p:cNvPr>
          <p:cNvGrpSpPr/>
          <p:nvPr/>
        </p:nvGrpSpPr>
        <p:grpSpPr>
          <a:xfrm>
            <a:off x="10575244" y="94043"/>
            <a:ext cx="1439545" cy="1439545"/>
            <a:chOff x="47625" y="0"/>
            <a:chExt cx="1440000" cy="1440000"/>
          </a:xfrm>
        </p:grpSpPr>
        <p:sp>
          <p:nvSpPr>
            <p:cNvPr id="12" name="Oval 11">
              <a:extLst>
                <a:ext uri="{FF2B5EF4-FFF2-40B4-BE49-F238E27FC236}">
                  <a16:creationId xmlns:a16="http://schemas.microsoft.com/office/drawing/2014/main" id="{11AE2B6B-EC1A-EE09-E235-DAD0DE259147}"/>
                </a:ext>
              </a:extLst>
            </p:cNvPr>
            <p:cNvSpPr/>
            <p:nvPr/>
          </p:nvSpPr>
          <p:spPr>
            <a:xfrm>
              <a:off x="47625" y="0"/>
              <a:ext cx="1440000" cy="1440000"/>
            </a:xfrm>
            <a:prstGeom prst="ellipse">
              <a:avLst/>
            </a:prstGeom>
            <a:solidFill>
              <a:srgbClr val="A07896"/>
            </a:solidFill>
            <a:ln>
              <a:solidFill>
                <a:srgbClr val="A07896"/>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Text Box 25">
              <a:extLst>
                <a:ext uri="{FF2B5EF4-FFF2-40B4-BE49-F238E27FC236}">
                  <a16:creationId xmlns:a16="http://schemas.microsoft.com/office/drawing/2014/main" id="{AA73A340-6E1D-CD2E-210C-BAE7EA6D7E91}"/>
                </a:ext>
              </a:extLst>
            </p:cNvPr>
            <p:cNvSpPr txBox="1"/>
            <p:nvPr/>
          </p:nvSpPr>
          <p:spPr>
            <a:xfrm>
              <a:off x="190500" y="219075"/>
              <a:ext cx="1190159" cy="10131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lnSpc>
                  <a:spcPct val="107000"/>
                </a:lnSpc>
                <a:spcAft>
                  <a:spcPts val="1200"/>
                </a:spcAft>
                <a:buNone/>
              </a:pPr>
              <a:r>
                <a:rPr lang="en-GB" sz="1800" b="1" kern="100">
                  <a:effectLst/>
                  <a:latin typeface="Arial" panose="020B0604020202020204" pitchFamily="34" charset="0"/>
                  <a:ea typeface="Times New Roman" panose="02020603050405020304" pitchFamily="18" charset="0"/>
                  <a:cs typeface="Times New Roman" panose="02020603050405020304" pitchFamily="18" charset="0"/>
                </a:rPr>
                <a:t>D</a:t>
              </a:r>
              <a:r>
                <a:rPr lang="en-GB" sz="1800" b="1"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escribe maths anxiety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298089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20FCA-8E39-B76B-9F60-8D4A18C83C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06FCF2D-8632-7792-8066-C84898DF4CCA}"/>
              </a:ext>
            </a:extLst>
          </p:cNvPr>
          <p:cNvSpPr>
            <a:spLocks noGrp="1"/>
          </p:cNvSpPr>
          <p:nvPr>
            <p:ph type="title"/>
          </p:nvPr>
        </p:nvSpPr>
        <p:spPr>
          <a:xfrm>
            <a:off x="413914" y="254317"/>
            <a:ext cx="10046702" cy="100805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a:latin typeface="Arial" panose="020B0604020202020204" pitchFamily="34" charset="0"/>
                <a:cs typeface="Arial" panose="020B0604020202020204" pitchFamily="34" charset="0"/>
              </a:rPr>
              <a:t>Prevalence of Maths Anxiety: </a:t>
            </a:r>
            <a:r>
              <a:rPr lang="en-GB"/>
              <a:t>Maths anxiety in first year undergraduates at the Open University  (survey results 2022)</a:t>
            </a:r>
            <a:br>
              <a:rPr lang="en-GB"/>
            </a:br>
            <a:endParaRPr lang="en-GB" b="1" noProof="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F934601E-6ADD-6863-FF61-4B04399F6718}"/>
              </a:ext>
            </a:extLst>
          </p:cNvPr>
          <p:cNvGraphicFramePr>
            <a:graphicFrameLocks/>
          </p:cNvGraphicFramePr>
          <p:nvPr/>
        </p:nvGraphicFramePr>
        <p:xfrm>
          <a:off x="1919916" y="1756180"/>
          <a:ext cx="8341890" cy="4847503"/>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C634C379-2791-D03F-A04D-0A44B6524BCF}"/>
              </a:ext>
            </a:extLst>
          </p:cNvPr>
          <p:cNvGrpSpPr/>
          <p:nvPr/>
        </p:nvGrpSpPr>
        <p:grpSpPr>
          <a:xfrm>
            <a:off x="10575244" y="94043"/>
            <a:ext cx="1439545" cy="1439545"/>
            <a:chOff x="47625" y="0"/>
            <a:chExt cx="1440000" cy="1440000"/>
          </a:xfrm>
        </p:grpSpPr>
        <p:sp>
          <p:nvSpPr>
            <p:cNvPr id="8" name="Oval 7">
              <a:extLst>
                <a:ext uri="{FF2B5EF4-FFF2-40B4-BE49-F238E27FC236}">
                  <a16:creationId xmlns:a16="http://schemas.microsoft.com/office/drawing/2014/main" id="{F3ED5A81-5B3D-C60D-0715-3AF507C974DF}"/>
                </a:ext>
              </a:extLst>
            </p:cNvPr>
            <p:cNvSpPr/>
            <p:nvPr/>
          </p:nvSpPr>
          <p:spPr>
            <a:xfrm>
              <a:off x="47625" y="0"/>
              <a:ext cx="1440000" cy="1440000"/>
            </a:xfrm>
            <a:prstGeom prst="ellipse">
              <a:avLst/>
            </a:prstGeom>
            <a:solidFill>
              <a:srgbClr val="A07896"/>
            </a:solidFill>
            <a:ln>
              <a:solidFill>
                <a:srgbClr val="A07896"/>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 Box 25">
              <a:extLst>
                <a:ext uri="{FF2B5EF4-FFF2-40B4-BE49-F238E27FC236}">
                  <a16:creationId xmlns:a16="http://schemas.microsoft.com/office/drawing/2014/main" id="{725F1D24-6C42-6673-F812-E57FEEB1C9CD}"/>
                </a:ext>
              </a:extLst>
            </p:cNvPr>
            <p:cNvSpPr txBox="1"/>
            <p:nvPr/>
          </p:nvSpPr>
          <p:spPr>
            <a:xfrm>
              <a:off x="190500" y="219075"/>
              <a:ext cx="1190159" cy="10131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lnSpc>
                  <a:spcPct val="107000"/>
                </a:lnSpc>
                <a:spcAft>
                  <a:spcPts val="1200"/>
                </a:spcAft>
                <a:buNone/>
              </a:pPr>
              <a:r>
                <a:rPr lang="en-GB" sz="1800" b="1" kern="100">
                  <a:effectLst/>
                  <a:latin typeface="Arial" panose="020B0604020202020204" pitchFamily="34" charset="0"/>
                  <a:ea typeface="Times New Roman" panose="02020603050405020304" pitchFamily="18" charset="0"/>
                  <a:cs typeface="Times New Roman" panose="02020603050405020304" pitchFamily="18" charset="0"/>
                </a:rPr>
                <a:t>D</a:t>
              </a:r>
              <a:r>
                <a:rPr lang="en-GB" sz="1800" b="1"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escribe maths anxiety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106727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D844A-E67D-656B-9C7B-C6A07965EC4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76C954-167A-509C-E8A2-2E8C2CCD7B43}"/>
              </a:ext>
            </a:extLst>
          </p:cNvPr>
          <p:cNvSpPr>
            <a:spLocks noGrp="1"/>
          </p:cNvSpPr>
          <p:nvPr>
            <p:ph type="title"/>
          </p:nvPr>
        </p:nvSpPr>
        <p:spPr>
          <a:xfrm>
            <a:off x="413914" y="364891"/>
            <a:ext cx="11164003" cy="897851"/>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a:latin typeface="Arial" panose="020B0604020202020204" pitchFamily="34" charset="0"/>
                <a:cs typeface="Arial" panose="020B0604020202020204" pitchFamily="34" charset="0"/>
              </a:rPr>
              <a:t>What makes you anxious?</a:t>
            </a:r>
            <a:endParaRPr lang="en-GB" b="1" noProof="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F2925BE-901E-557A-EE7B-673BEE285DA2}"/>
              </a:ext>
            </a:extLst>
          </p:cNvPr>
          <p:cNvSpPr txBox="1"/>
          <p:nvPr/>
        </p:nvSpPr>
        <p:spPr>
          <a:xfrm>
            <a:off x="2287047" y="3306156"/>
            <a:ext cx="5812873" cy="1200329"/>
          </a:xfrm>
          <a:prstGeom prst="rect">
            <a:avLst/>
          </a:prstGeom>
          <a:noFill/>
        </p:spPr>
        <p:txBody>
          <a:bodyPr wrap="none" lIns="91440" tIns="45720" rIns="91440" bIns="45720" rtlCol="0" anchor="t">
            <a:spAutoFit/>
          </a:bodyPr>
          <a:lstStyle/>
          <a:p>
            <a:r>
              <a:rPr lang="en-GB"/>
              <a:t>Word cloud – Think of a situation that makes you anxious </a:t>
            </a:r>
            <a:endParaRPr lang="en-US"/>
          </a:p>
          <a:p>
            <a:endParaRPr lang="en-GB"/>
          </a:p>
          <a:p>
            <a:endParaRPr lang="en-GB"/>
          </a:p>
          <a:p>
            <a:r>
              <a:rPr lang="en-GB">
                <a:ea typeface="+mn-lt"/>
                <a:cs typeface="+mn-lt"/>
                <a:hlinkClick r:id="rId3"/>
              </a:rPr>
              <a:t>My first word cloud - Mentimeter</a:t>
            </a:r>
            <a:endParaRPr lang="en-GB">
              <a:ea typeface="+mn-lt"/>
              <a:cs typeface="+mn-lt"/>
            </a:endParaRPr>
          </a:p>
        </p:txBody>
      </p:sp>
      <p:grpSp>
        <p:nvGrpSpPr>
          <p:cNvPr id="4" name="Group 3">
            <a:extLst>
              <a:ext uri="{FF2B5EF4-FFF2-40B4-BE49-F238E27FC236}">
                <a16:creationId xmlns:a16="http://schemas.microsoft.com/office/drawing/2014/main" id="{1113CE5A-15CC-517A-5D32-7B0A77144A10}"/>
              </a:ext>
            </a:extLst>
          </p:cNvPr>
          <p:cNvGrpSpPr/>
          <p:nvPr/>
        </p:nvGrpSpPr>
        <p:grpSpPr>
          <a:xfrm>
            <a:off x="10575244" y="94043"/>
            <a:ext cx="1439545" cy="1439545"/>
            <a:chOff x="47625" y="0"/>
            <a:chExt cx="1440000" cy="1440000"/>
          </a:xfrm>
        </p:grpSpPr>
        <p:sp>
          <p:nvSpPr>
            <p:cNvPr id="5" name="Oval 4">
              <a:extLst>
                <a:ext uri="{FF2B5EF4-FFF2-40B4-BE49-F238E27FC236}">
                  <a16:creationId xmlns:a16="http://schemas.microsoft.com/office/drawing/2014/main" id="{5330E22C-81A5-FAC1-06C4-C78ACD54C656}"/>
                </a:ext>
              </a:extLst>
            </p:cNvPr>
            <p:cNvSpPr/>
            <p:nvPr/>
          </p:nvSpPr>
          <p:spPr>
            <a:xfrm>
              <a:off x="47625" y="0"/>
              <a:ext cx="1440000" cy="1440000"/>
            </a:xfrm>
            <a:prstGeom prst="ellipse">
              <a:avLst/>
            </a:prstGeom>
            <a:solidFill>
              <a:srgbClr val="A07896"/>
            </a:solidFill>
            <a:ln>
              <a:solidFill>
                <a:srgbClr val="A07896"/>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Text Box 25">
              <a:extLst>
                <a:ext uri="{FF2B5EF4-FFF2-40B4-BE49-F238E27FC236}">
                  <a16:creationId xmlns:a16="http://schemas.microsoft.com/office/drawing/2014/main" id="{8D5D750F-DC36-342C-613A-504B5D25B363}"/>
                </a:ext>
              </a:extLst>
            </p:cNvPr>
            <p:cNvSpPr txBox="1"/>
            <p:nvPr/>
          </p:nvSpPr>
          <p:spPr>
            <a:xfrm>
              <a:off x="190500" y="219075"/>
              <a:ext cx="1190159" cy="10131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lnSpc>
                  <a:spcPct val="107000"/>
                </a:lnSpc>
                <a:spcAft>
                  <a:spcPts val="1200"/>
                </a:spcAft>
                <a:buNone/>
              </a:pPr>
              <a:r>
                <a:rPr lang="en-GB" sz="1800" b="1" kern="100">
                  <a:effectLst/>
                  <a:latin typeface="Arial" panose="020B0604020202020204" pitchFamily="34" charset="0"/>
                  <a:ea typeface="Times New Roman" panose="02020603050405020304" pitchFamily="18" charset="0"/>
                  <a:cs typeface="Times New Roman" panose="02020603050405020304" pitchFamily="18" charset="0"/>
                </a:rPr>
                <a:t>D</a:t>
              </a:r>
              <a:r>
                <a:rPr lang="en-GB" sz="1800" b="1"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escribe maths anxiety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377647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C16F0-76E9-6424-8DF8-81BA392B682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3A2A14-0AC6-9D48-627D-1CB4963D9124}"/>
              </a:ext>
            </a:extLst>
          </p:cNvPr>
          <p:cNvSpPr>
            <a:spLocks noGrp="1"/>
          </p:cNvSpPr>
          <p:nvPr>
            <p:ph type="title"/>
          </p:nvPr>
        </p:nvSpPr>
        <p:spPr>
          <a:xfrm>
            <a:off x="413915" y="364891"/>
            <a:ext cx="10766702" cy="897851"/>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latin typeface="Arial" panose="020B0604020202020204" pitchFamily="34" charset="0"/>
                <a:cs typeface="Arial" panose="020B0604020202020204" pitchFamily="34" charset="0"/>
              </a:rPr>
              <a:t>The consequences of maths anxiety?</a:t>
            </a:r>
            <a:endParaRPr lang="en-GB" b="1" noProof="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061A43DB-6B8A-F058-26D7-10B6C6117230}"/>
              </a:ext>
            </a:extLst>
          </p:cNvPr>
          <p:cNvGrpSpPr/>
          <p:nvPr/>
        </p:nvGrpSpPr>
        <p:grpSpPr>
          <a:xfrm>
            <a:off x="3703660" y="2125801"/>
            <a:ext cx="4609315" cy="3891208"/>
            <a:chOff x="2996732" y="1852806"/>
            <a:chExt cx="4609315" cy="3891208"/>
          </a:xfrm>
        </p:grpSpPr>
        <p:sp>
          <p:nvSpPr>
            <p:cNvPr id="7" name="Oval 6">
              <a:extLst>
                <a:ext uri="{FF2B5EF4-FFF2-40B4-BE49-F238E27FC236}">
                  <a16:creationId xmlns:a16="http://schemas.microsoft.com/office/drawing/2014/main" id="{18986CE5-6CEC-94D2-A589-CD802534388B}"/>
                </a:ext>
              </a:extLst>
            </p:cNvPr>
            <p:cNvSpPr/>
            <p:nvPr/>
          </p:nvSpPr>
          <p:spPr>
            <a:xfrm>
              <a:off x="4063147" y="3454336"/>
              <a:ext cx="2395499" cy="2289678"/>
            </a:xfrm>
            <a:prstGeom prst="ellipse">
              <a:avLst/>
            </a:prstGeom>
            <a:solidFill>
              <a:schemeClr val="accent5">
                <a:alpha val="86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Oval 7">
              <a:extLst>
                <a:ext uri="{FF2B5EF4-FFF2-40B4-BE49-F238E27FC236}">
                  <a16:creationId xmlns:a16="http://schemas.microsoft.com/office/drawing/2014/main" id="{86DD8AF0-4EE1-E7A0-2F6C-8C3E94817D90}"/>
                </a:ext>
              </a:extLst>
            </p:cNvPr>
            <p:cNvSpPr/>
            <p:nvPr/>
          </p:nvSpPr>
          <p:spPr>
            <a:xfrm>
              <a:off x="2996732" y="1902104"/>
              <a:ext cx="2513415" cy="2329368"/>
            </a:xfrm>
            <a:prstGeom prst="ellipse">
              <a:avLst/>
            </a:prstGeom>
            <a:solidFill>
              <a:schemeClr val="accent2">
                <a:alpha val="86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52F112D2-F5F3-F662-1BF5-80B94A04A296}"/>
                </a:ext>
              </a:extLst>
            </p:cNvPr>
            <p:cNvSpPr txBox="1"/>
            <p:nvPr/>
          </p:nvSpPr>
          <p:spPr>
            <a:xfrm>
              <a:off x="4530779" y="4093190"/>
              <a:ext cx="173757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60645"/>
                  </a:solidFill>
                  <a:effectLst/>
                  <a:uLnTx/>
                  <a:uFillTx/>
                  <a:latin typeface="Arial" panose="020B0604020202020204" pitchFamily="34" charset="0"/>
                  <a:ea typeface="+mn-ea"/>
                  <a:cs typeface="Arial" panose="020B0604020202020204" pitchFamily="34" charset="0"/>
                </a:rPr>
                <a:t>Physical symptoms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60645"/>
                  </a:solidFill>
                  <a:effectLst/>
                  <a:uLnTx/>
                  <a:uFillTx/>
                  <a:latin typeface="Arial" panose="020B0604020202020204" pitchFamily="34" charset="0"/>
                  <a:ea typeface="+mn-ea"/>
                  <a:cs typeface="Arial" panose="020B0604020202020204" pitchFamily="34" charset="0"/>
                </a:rPr>
                <a:t>Anxiety can affect your physical and mental health</a:t>
              </a:r>
            </a:p>
          </p:txBody>
        </p:sp>
        <p:sp>
          <p:nvSpPr>
            <p:cNvPr id="11" name="TextBox 10">
              <a:extLst>
                <a:ext uri="{FF2B5EF4-FFF2-40B4-BE49-F238E27FC236}">
                  <a16:creationId xmlns:a16="http://schemas.microsoft.com/office/drawing/2014/main" id="{5EFBF26B-2873-BD7B-7706-9DC229DF1597}"/>
                </a:ext>
              </a:extLst>
            </p:cNvPr>
            <p:cNvSpPr txBox="1"/>
            <p:nvPr/>
          </p:nvSpPr>
          <p:spPr>
            <a:xfrm>
              <a:off x="3384651" y="2305148"/>
              <a:ext cx="173757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60645"/>
                  </a:solidFill>
                  <a:effectLst/>
                  <a:uLnTx/>
                  <a:uFillTx/>
                  <a:latin typeface="Arial" panose="020B0604020202020204" pitchFamily="34" charset="0"/>
                  <a:ea typeface="+mn-ea"/>
                  <a:cs typeface="Arial" panose="020B0604020202020204" pitchFamily="34" charset="0"/>
                </a:rPr>
                <a:t>Avoidance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60645"/>
                  </a:solidFill>
                  <a:effectLst/>
                  <a:uLnTx/>
                  <a:uFillTx/>
                  <a:latin typeface="Arial" panose="020B0604020202020204" pitchFamily="34" charset="0"/>
                  <a:ea typeface="+mn-ea"/>
                  <a:cs typeface="Arial" panose="020B0604020202020204" pitchFamily="34" charset="0"/>
                </a:rPr>
                <a:t>You might find you are avoiding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60645"/>
                  </a:solidFill>
                  <a:effectLst/>
                  <a:uLnTx/>
                  <a:uFillTx/>
                  <a:latin typeface="Arial" panose="020B0604020202020204" pitchFamily="34" charset="0"/>
                  <a:ea typeface="+mn-ea"/>
                  <a:cs typeface="Arial" panose="020B0604020202020204" pitchFamily="34" charset="0"/>
                </a:rPr>
                <a:t>situations or questions with maths in them </a:t>
              </a:r>
            </a:p>
          </p:txBody>
        </p:sp>
        <p:sp>
          <p:nvSpPr>
            <p:cNvPr id="12" name="Oval 11">
              <a:extLst>
                <a:ext uri="{FF2B5EF4-FFF2-40B4-BE49-F238E27FC236}">
                  <a16:creationId xmlns:a16="http://schemas.microsoft.com/office/drawing/2014/main" id="{193DADFF-2D00-52A8-4431-644D6414692E}"/>
                </a:ext>
              </a:extLst>
            </p:cNvPr>
            <p:cNvSpPr/>
            <p:nvPr/>
          </p:nvSpPr>
          <p:spPr>
            <a:xfrm>
              <a:off x="5092632" y="1852806"/>
              <a:ext cx="2513415" cy="2289678"/>
            </a:xfrm>
            <a:prstGeom prst="ellipse">
              <a:avLst/>
            </a:prstGeom>
            <a:solidFill>
              <a:schemeClr val="accent6">
                <a:alpha val="86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60645"/>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50394870-E260-D907-D730-F1478CFE46DE}"/>
                </a:ext>
              </a:extLst>
            </p:cNvPr>
            <p:cNvSpPr txBox="1"/>
            <p:nvPr/>
          </p:nvSpPr>
          <p:spPr>
            <a:xfrm>
              <a:off x="5506175" y="2197427"/>
              <a:ext cx="16863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60645"/>
                  </a:solidFill>
                  <a:effectLst/>
                  <a:uLnTx/>
                  <a:uFillTx/>
                  <a:latin typeface="Arial" panose="020B0604020202020204" pitchFamily="34" charset="0"/>
                  <a:ea typeface="+mn-ea"/>
                  <a:cs typeface="Arial" panose="020B0604020202020204" pitchFamily="34" charset="0"/>
                </a:rPr>
                <a:t>Procrastination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60645"/>
                  </a:solidFill>
                  <a:effectLst/>
                  <a:uLnTx/>
                  <a:uFillTx/>
                  <a:latin typeface="Arial" panose="020B0604020202020204" pitchFamily="34" charset="0"/>
                  <a:ea typeface="+mn-ea"/>
                  <a:cs typeface="Arial" panose="020B0604020202020204" pitchFamily="34" charset="0"/>
                </a:rPr>
                <a:t>You might find you don’t leave enough time to tackle the maths in your assignment</a:t>
              </a:r>
            </a:p>
          </p:txBody>
        </p:sp>
      </p:grpSp>
      <p:grpSp>
        <p:nvGrpSpPr>
          <p:cNvPr id="3" name="Group 2">
            <a:extLst>
              <a:ext uri="{FF2B5EF4-FFF2-40B4-BE49-F238E27FC236}">
                <a16:creationId xmlns:a16="http://schemas.microsoft.com/office/drawing/2014/main" id="{4D1728AD-F4DF-7F78-C92E-A811B9F9C7E2}"/>
              </a:ext>
            </a:extLst>
          </p:cNvPr>
          <p:cNvGrpSpPr/>
          <p:nvPr/>
        </p:nvGrpSpPr>
        <p:grpSpPr>
          <a:xfrm>
            <a:off x="10571833" y="94043"/>
            <a:ext cx="1476375" cy="1439545"/>
            <a:chOff x="0" y="0"/>
            <a:chExt cx="1476375" cy="1440000"/>
          </a:xfrm>
        </p:grpSpPr>
        <p:sp>
          <p:nvSpPr>
            <p:cNvPr id="9" name="Oval 8">
              <a:extLst>
                <a:ext uri="{FF2B5EF4-FFF2-40B4-BE49-F238E27FC236}">
                  <a16:creationId xmlns:a16="http://schemas.microsoft.com/office/drawing/2014/main" id="{59DCECE5-D3F6-AED5-F2FB-0A7A579AAC19}"/>
                </a:ext>
              </a:extLst>
            </p:cNvPr>
            <p:cNvSpPr/>
            <p:nvPr/>
          </p:nvSpPr>
          <p:spPr>
            <a:xfrm>
              <a:off x="0" y="0"/>
              <a:ext cx="1440000" cy="1440000"/>
            </a:xfrm>
            <a:prstGeom prst="ellipse">
              <a:avLst/>
            </a:prstGeom>
            <a:solidFill>
              <a:srgbClr val="82B482"/>
            </a:solidFill>
            <a:ln w="12700" cap="flat" cmpd="sng" algn="ctr">
              <a:solidFill>
                <a:srgbClr val="82B48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Text Box 25">
              <a:extLst>
                <a:ext uri="{FF2B5EF4-FFF2-40B4-BE49-F238E27FC236}">
                  <a16:creationId xmlns:a16="http://schemas.microsoft.com/office/drawing/2014/main" id="{E0F3F92E-7E80-7E10-FB65-1231FA581706}"/>
                </a:ext>
              </a:extLst>
            </p:cNvPr>
            <p:cNvSpPr txBox="1"/>
            <p:nvPr/>
          </p:nvSpPr>
          <p:spPr>
            <a:xfrm>
              <a:off x="0" y="86586"/>
              <a:ext cx="1476375" cy="12668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lnSpc>
                  <a:spcPct val="107000"/>
                </a:lnSpc>
                <a:spcAft>
                  <a:spcPts val="1200"/>
                </a:spcAft>
                <a:buNone/>
              </a:pPr>
              <a:r>
                <a:rPr lang="en-GB" sz="1800" b="1" kern="100">
                  <a:effectLst/>
                  <a:latin typeface="Arial" panose="020B0604020202020204" pitchFamily="34" charset="0"/>
                  <a:ea typeface="Times New Roman" panose="02020603050405020304" pitchFamily="18" charset="0"/>
                  <a:cs typeface="Times New Roman" panose="02020603050405020304" pitchFamily="18" charset="0"/>
                </a:rPr>
                <a:t>E</a:t>
              </a:r>
              <a:r>
                <a:rPr lang="en-GB" sz="1800" b="1"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xplore symptoms of maths anxiety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295508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5B811-4313-C131-9A60-ED94AC0E1E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EF3914E-612A-F175-91A0-60DBE54D5402}"/>
              </a:ext>
            </a:extLst>
          </p:cNvPr>
          <p:cNvSpPr>
            <a:spLocks noGrp="1"/>
          </p:cNvSpPr>
          <p:nvPr>
            <p:ph type="title"/>
          </p:nvPr>
        </p:nvSpPr>
        <p:spPr>
          <a:xfrm>
            <a:off x="413914" y="364891"/>
            <a:ext cx="11164003" cy="897851"/>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a:latin typeface="Arial" panose="020B0604020202020204" pitchFamily="34" charset="0"/>
                <a:cs typeface="Arial" panose="020B0604020202020204" pitchFamily="34" charset="0"/>
              </a:rPr>
              <a:t>How does your anxiety make you feel?</a:t>
            </a:r>
            <a:endParaRPr lang="en-GB" b="1" noProof="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F9FC395F-15E7-D0B1-FA67-104BF4843873}"/>
              </a:ext>
            </a:extLst>
          </p:cNvPr>
          <p:cNvGrpSpPr/>
          <p:nvPr/>
        </p:nvGrpSpPr>
        <p:grpSpPr>
          <a:xfrm>
            <a:off x="10571833" y="94043"/>
            <a:ext cx="1476375" cy="1439545"/>
            <a:chOff x="0" y="0"/>
            <a:chExt cx="1476375" cy="1440000"/>
          </a:xfrm>
        </p:grpSpPr>
        <p:sp>
          <p:nvSpPr>
            <p:cNvPr id="4" name="Oval 3">
              <a:extLst>
                <a:ext uri="{FF2B5EF4-FFF2-40B4-BE49-F238E27FC236}">
                  <a16:creationId xmlns:a16="http://schemas.microsoft.com/office/drawing/2014/main" id="{E9B52A02-B021-AF64-C33E-EF1180D0D678}"/>
                </a:ext>
              </a:extLst>
            </p:cNvPr>
            <p:cNvSpPr/>
            <p:nvPr/>
          </p:nvSpPr>
          <p:spPr>
            <a:xfrm>
              <a:off x="0" y="0"/>
              <a:ext cx="1440000" cy="1440000"/>
            </a:xfrm>
            <a:prstGeom prst="ellipse">
              <a:avLst/>
            </a:prstGeom>
            <a:solidFill>
              <a:srgbClr val="82B482"/>
            </a:solidFill>
            <a:ln w="12700" cap="flat" cmpd="sng" algn="ctr">
              <a:solidFill>
                <a:srgbClr val="82B48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 Box 25">
              <a:extLst>
                <a:ext uri="{FF2B5EF4-FFF2-40B4-BE49-F238E27FC236}">
                  <a16:creationId xmlns:a16="http://schemas.microsoft.com/office/drawing/2014/main" id="{9F59A3DA-290C-EFE4-3102-8E6A07884C9A}"/>
                </a:ext>
              </a:extLst>
            </p:cNvPr>
            <p:cNvSpPr txBox="1"/>
            <p:nvPr/>
          </p:nvSpPr>
          <p:spPr>
            <a:xfrm>
              <a:off x="0" y="86586"/>
              <a:ext cx="1476375" cy="12668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lnSpc>
                  <a:spcPct val="107000"/>
                </a:lnSpc>
                <a:spcAft>
                  <a:spcPts val="1200"/>
                </a:spcAft>
                <a:buNone/>
              </a:pPr>
              <a:r>
                <a:rPr lang="en-GB" sz="1800" b="1" kern="100">
                  <a:effectLst/>
                  <a:latin typeface="Arial" panose="020B0604020202020204" pitchFamily="34" charset="0"/>
                  <a:ea typeface="Times New Roman" panose="02020603050405020304" pitchFamily="18" charset="0"/>
                  <a:cs typeface="Times New Roman" panose="02020603050405020304" pitchFamily="18" charset="0"/>
                </a:rPr>
                <a:t>E</a:t>
              </a:r>
              <a:r>
                <a:rPr lang="en-GB" sz="1800" b="1"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xplore symptoms of maths anxiety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7" name="TextBox 6">
            <a:extLst>
              <a:ext uri="{FF2B5EF4-FFF2-40B4-BE49-F238E27FC236}">
                <a16:creationId xmlns:a16="http://schemas.microsoft.com/office/drawing/2014/main" id="{53EE84EC-A96A-89D4-8A2B-E12CCBFD74D9}"/>
              </a:ext>
            </a:extLst>
          </p:cNvPr>
          <p:cNvSpPr txBox="1"/>
          <p:nvPr/>
        </p:nvSpPr>
        <p:spPr>
          <a:xfrm>
            <a:off x="3050177" y="3237802"/>
            <a:ext cx="6100354" cy="2031325"/>
          </a:xfrm>
          <a:prstGeom prst="rect">
            <a:avLst/>
          </a:prstGeom>
          <a:noFill/>
        </p:spPr>
        <p:txBody>
          <a:bodyPr wrap="square" lIns="91440" tIns="45720" rIns="91440" bIns="45720" anchor="t">
            <a:spAutoFit/>
          </a:bodyPr>
          <a:lstStyle/>
          <a:p>
            <a:endParaRPr lang="en-GB">
              <a:cs typeface="Poppins"/>
            </a:endParaRPr>
          </a:p>
          <a:p>
            <a:endParaRPr lang="en-GB">
              <a:cs typeface="Poppins"/>
            </a:endParaRPr>
          </a:p>
          <a:p>
            <a:r>
              <a:rPr lang="en-GB" b="1">
                <a:ea typeface="+mn-lt"/>
                <a:cs typeface="+mn-lt"/>
              </a:rPr>
              <a:t>Describe (in as few words as possible) your physical and mental symptoms when thinking about/engaging in the activity which makes you anxious</a:t>
            </a:r>
            <a:endParaRPr lang="en-GB"/>
          </a:p>
          <a:p>
            <a:endParaRPr lang="en-GB">
              <a:cs typeface="Poppins"/>
            </a:endParaRPr>
          </a:p>
        </p:txBody>
      </p:sp>
      <p:sp>
        <p:nvSpPr>
          <p:cNvPr id="6" name="TextBox 5">
            <a:extLst>
              <a:ext uri="{FF2B5EF4-FFF2-40B4-BE49-F238E27FC236}">
                <a16:creationId xmlns:a16="http://schemas.microsoft.com/office/drawing/2014/main" id="{D4C70398-2216-65E1-A859-22E8123D0925}"/>
              </a:ext>
            </a:extLst>
          </p:cNvPr>
          <p:cNvSpPr txBox="1"/>
          <p:nvPr/>
        </p:nvSpPr>
        <p:spPr>
          <a:xfrm>
            <a:off x="3057769" y="5080000"/>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My first word cloud - Mentimeter</a:t>
            </a:r>
            <a:endParaRPr lang="en-US"/>
          </a:p>
          <a:p>
            <a:pPr algn="ctr"/>
            <a:endParaRPr lang="en-GB"/>
          </a:p>
        </p:txBody>
      </p:sp>
    </p:spTree>
    <p:extLst>
      <p:ext uri="{BB962C8B-B14F-4D97-AF65-F5344CB8AC3E}">
        <p14:creationId xmlns:p14="http://schemas.microsoft.com/office/powerpoint/2010/main" val="397294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45F3C-321F-33F3-780E-62D9F21C15E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1592CE-FEBF-F546-E0D1-E33BC9A260F3}"/>
              </a:ext>
            </a:extLst>
          </p:cNvPr>
          <p:cNvSpPr>
            <a:spLocks noGrp="1"/>
          </p:cNvSpPr>
          <p:nvPr>
            <p:ph type="title"/>
          </p:nvPr>
        </p:nvSpPr>
        <p:spPr>
          <a:xfrm>
            <a:off x="413915" y="364891"/>
            <a:ext cx="10766702" cy="897851"/>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latin typeface="Arial" panose="020B0604020202020204" pitchFamily="34" charset="0"/>
                <a:cs typeface="Arial" panose="020B0604020202020204" pitchFamily="34" charset="0"/>
              </a:rPr>
              <a:t>Getting ready to study maths</a:t>
            </a:r>
            <a:endParaRPr lang="en-GB" b="1" noProof="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E2F3D62E-2CCA-9C20-B557-71249E2D64A6}"/>
              </a:ext>
            </a:extLst>
          </p:cNvPr>
          <p:cNvSpPr>
            <a:spLocks noGrp="1"/>
          </p:cNvSpPr>
          <p:nvPr>
            <p:ph type="body" sz="quarter" idx="14"/>
          </p:nvPr>
        </p:nvSpPr>
        <p:spPr>
          <a:xfrm>
            <a:off x="6096000" y="2334403"/>
            <a:ext cx="4927736" cy="496800"/>
          </a:xfrm>
        </p:spPr>
        <p:txBody>
          <a:bodyPr/>
          <a:lstStyle/>
          <a:p>
            <a:r>
              <a:rPr lang="en-GB" sz="2000">
                <a:latin typeface="Arial" panose="020B0604020202020204" pitchFamily="34" charset="0"/>
                <a:cs typeface="Arial" panose="020B0604020202020204" pitchFamily="34" charset="0"/>
              </a:rPr>
              <a:t>Strategies to help students prepare to study maths will be individual.  They will include cognitive and behaviour approaches and the strategies adopted will depend on personal preference.  It is likely that students will need to try different strategies making a note of which ones work with the goal of creating a toolbox of strategies to draw upon if the feel anxiety levels rising.</a:t>
            </a:r>
          </a:p>
        </p:txBody>
      </p:sp>
      <p:sp>
        <p:nvSpPr>
          <p:cNvPr id="7" name="TextBox 6">
            <a:extLst>
              <a:ext uri="{FF2B5EF4-FFF2-40B4-BE49-F238E27FC236}">
                <a16:creationId xmlns:a16="http://schemas.microsoft.com/office/drawing/2014/main" id="{B402E8CF-4EB3-04F1-E5BF-2AAFA4765745}"/>
              </a:ext>
            </a:extLst>
          </p:cNvPr>
          <p:cNvSpPr txBox="1"/>
          <p:nvPr/>
        </p:nvSpPr>
        <p:spPr>
          <a:xfrm>
            <a:off x="1116874" y="6008199"/>
            <a:ext cx="293145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91B26"/>
                </a:solidFill>
                <a:effectLst/>
                <a:uLnTx/>
                <a:uFillTx/>
                <a:latin typeface="Arial" panose="020B0604020202020204" pitchFamily="34" charset="0"/>
                <a:ea typeface="+mn-ea"/>
                <a:cs typeface="Arial" panose="020B0604020202020204" pitchFamily="34" charset="0"/>
              </a:rPr>
              <a:t>Image by Peter Middleton from </a:t>
            </a:r>
            <a:r>
              <a:rPr kumimoji="0" lang="en-GB" sz="1200" b="0" i="0" u="none" strike="noStrike" kern="1200" cap="none" spc="0" normalizeH="0" baseline="0" noProof="0" err="1">
                <a:ln>
                  <a:noFill/>
                </a:ln>
                <a:solidFill>
                  <a:srgbClr val="191B26"/>
                </a:solidFill>
                <a:effectLst/>
                <a:uLnTx/>
                <a:uFillTx/>
                <a:latin typeface="Arial" panose="020B0604020202020204" pitchFamily="34" charset="0"/>
                <a:ea typeface="+mn-ea"/>
                <a:cs typeface="Arial" panose="020B0604020202020204" pitchFamily="34" charset="0"/>
              </a:rPr>
              <a:t>Pixabay</a:t>
            </a:r>
            <a:endParaRPr kumimoji="0" lang="en-GB" sz="1200" b="0" i="0" u="none" strike="noStrike" kern="1200" cap="none" spc="0" normalizeH="0" baseline="0" noProof="0">
              <a:ln>
                <a:noFill/>
              </a:ln>
              <a:solidFill>
                <a:srgbClr val="060645"/>
              </a:solidFill>
              <a:effectLst/>
              <a:uLnTx/>
              <a:uFillTx/>
              <a:latin typeface="Arial" panose="020B0604020202020204" pitchFamily="34" charset="0"/>
              <a:ea typeface="+mn-ea"/>
              <a:cs typeface="Arial" panose="020B0604020202020204" pitchFamily="34" charset="0"/>
            </a:endParaRPr>
          </a:p>
        </p:txBody>
      </p:sp>
      <p:pic>
        <p:nvPicPr>
          <p:cNvPr id="10" name="Picture 9" descr="A brain and toolbox with tools&#10;&#10;">
            <a:extLst>
              <a:ext uri="{FF2B5EF4-FFF2-40B4-BE49-F238E27FC236}">
                <a16:creationId xmlns:a16="http://schemas.microsoft.com/office/drawing/2014/main" id="{09472A69-9DC4-DD42-A161-6F03758DD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29" y="1840707"/>
            <a:ext cx="4062551" cy="4062551"/>
          </a:xfrm>
          <a:prstGeom prst="rect">
            <a:avLst/>
          </a:prstGeom>
        </p:spPr>
      </p:pic>
      <p:grpSp>
        <p:nvGrpSpPr>
          <p:cNvPr id="6" name="Group 5">
            <a:extLst>
              <a:ext uri="{FF2B5EF4-FFF2-40B4-BE49-F238E27FC236}">
                <a16:creationId xmlns:a16="http://schemas.microsoft.com/office/drawing/2014/main" id="{AF09FF03-AB15-BD83-8523-280FD1EF4F49}"/>
              </a:ext>
            </a:extLst>
          </p:cNvPr>
          <p:cNvGrpSpPr/>
          <p:nvPr/>
        </p:nvGrpSpPr>
        <p:grpSpPr>
          <a:xfrm>
            <a:off x="10586120" y="94043"/>
            <a:ext cx="1476375" cy="1439545"/>
            <a:chOff x="0" y="0"/>
            <a:chExt cx="1476375" cy="1440000"/>
          </a:xfrm>
        </p:grpSpPr>
        <p:sp>
          <p:nvSpPr>
            <p:cNvPr id="8" name="Oval 7">
              <a:extLst>
                <a:ext uri="{FF2B5EF4-FFF2-40B4-BE49-F238E27FC236}">
                  <a16:creationId xmlns:a16="http://schemas.microsoft.com/office/drawing/2014/main" id="{7AB21A84-521E-2237-C6B3-180AF9097B0E}"/>
                </a:ext>
              </a:extLst>
            </p:cNvPr>
            <p:cNvSpPr/>
            <p:nvPr/>
          </p:nvSpPr>
          <p:spPr>
            <a:xfrm>
              <a:off x="19050" y="0"/>
              <a:ext cx="1440000" cy="1440000"/>
            </a:xfrm>
            <a:prstGeom prst="ellipse">
              <a:avLst/>
            </a:prstGeom>
            <a:solidFill>
              <a:srgbClr val="82B4B4"/>
            </a:solidFill>
            <a:ln w="12700" cap="flat" cmpd="sng" algn="ctr">
              <a:solidFill>
                <a:srgbClr val="82B4B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Text Box 25">
              <a:extLst>
                <a:ext uri="{FF2B5EF4-FFF2-40B4-BE49-F238E27FC236}">
                  <a16:creationId xmlns:a16="http://schemas.microsoft.com/office/drawing/2014/main" id="{F63C00CC-5C0B-F00B-9030-ADB7E75A7F08}"/>
                </a:ext>
              </a:extLst>
            </p:cNvPr>
            <p:cNvSpPr txBox="1"/>
            <p:nvPr/>
          </p:nvSpPr>
          <p:spPr>
            <a:xfrm>
              <a:off x="0" y="47625"/>
              <a:ext cx="1476375" cy="12664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lnSpc>
                  <a:spcPct val="107000"/>
                </a:lnSpc>
                <a:spcAft>
                  <a:spcPts val="1200"/>
                </a:spcAft>
                <a:buNone/>
              </a:pPr>
              <a:r>
                <a:rPr lang="en-GB" sz="1800" b="1" kern="100">
                  <a:effectLst/>
                  <a:latin typeface="Arial" panose="020B0604020202020204" pitchFamily="34" charset="0"/>
                  <a:ea typeface="Times New Roman" panose="02020603050405020304" pitchFamily="18" charset="0"/>
                  <a:cs typeface="Times New Roman" panose="02020603050405020304" pitchFamily="18" charset="0"/>
                </a:rPr>
                <a:t>A</a:t>
              </a:r>
              <a:r>
                <a:rPr lang="en-GB" sz="1800" b="1"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ct to reduce your anxiety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57335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5FCE9-3854-25D8-8542-A533554941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A04B28-DF0D-6ED2-020B-47C8351088F0}"/>
              </a:ext>
            </a:extLst>
          </p:cNvPr>
          <p:cNvSpPr>
            <a:spLocks noGrp="1"/>
          </p:cNvSpPr>
          <p:nvPr>
            <p:ph type="title"/>
          </p:nvPr>
        </p:nvSpPr>
        <p:spPr>
          <a:xfrm>
            <a:off x="413915" y="364891"/>
            <a:ext cx="10766702" cy="897851"/>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latin typeface="Arial" panose="020B0604020202020204" pitchFamily="34" charset="0"/>
                <a:cs typeface="Arial" panose="020B0604020202020204" pitchFamily="34" charset="0"/>
              </a:rPr>
              <a:t>Cognitive and behavioural approaches</a:t>
            </a:r>
            <a:endParaRPr lang="en-GB" b="1" noProof="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E9BBAE4F-E146-1474-40CC-9315741ABC3E}"/>
              </a:ext>
            </a:extLst>
          </p:cNvPr>
          <p:cNvGrpSpPr/>
          <p:nvPr/>
        </p:nvGrpSpPr>
        <p:grpSpPr>
          <a:xfrm>
            <a:off x="10586120" y="94043"/>
            <a:ext cx="1476375" cy="1439545"/>
            <a:chOff x="0" y="0"/>
            <a:chExt cx="1476375" cy="1440000"/>
          </a:xfrm>
        </p:grpSpPr>
        <p:sp>
          <p:nvSpPr>
            <p:cNvPr id="8" name="Oval 7">
              <a:extLst>
                <a:ext uri="{FF2B5EF4-FFF2-40B4-BE49-F238E27FC236}">
                  <a16:creationId xmlns:a16="http://schemas.microsoft.com/office/drawing/2014/main" id="{60BAE6E4-6D25-9C6E-953D-D018521BAF21}"/>
                </a:ext>
              </a:extLst>
            </p:cNvPr>
            <p:cNvSpPr/>
            <p:nvPr/>
          </p:nvSpPr>
          <p:spPr>
            <a:xfrm>
              <a:off x="19050" y="0"/>
              <a:ext cx="1440000" cy="1440000"/>
            </a:xfrm>
            <a:prstGeom prst="ellipse">
              <a:avLst/>
            </a:prstGeom>
            <a:solidFill>
              <a:srgbClr val="82B4B4"/>
            </a:solidFill>
            <a:ln w="12700" cap="flat" cmpd="sng" algn="ctr">
              <a:solidFill>
                <a:srgbClr val="82B4B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 Box 25">
              <a:extLst>
                <a:ext uri="{FF2B5EF4-FFF2-40B4-BE49-F238E27FC236}">
                  <a16:creationId xmlns:a16="http://schemas.microsoft.com/office/drawing/2014/main" id="{02C3F844-ED36-EE27-A13D-F339C6C71F3F}"/>
                </a:ext>
              </a:extLst>
            </p:cNvPr>
            <p:cNvSpPr txBox="1"/>
            <p:nvPr/>
          </p:nvSpPr>
          <p:spPr>
            <a:xfrm>
              <a:off x="0" y="47625"/>
              <a:ext cx="1476375" cy="12664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lnSpc>
                  <a:spcPct val="107000"/>
                </a:lnSpc>
                <a:spcAft>
                  <a:spcPts val="1200"/>
                </a:spcAft>
                <a:buNone/>
              </a:pPr>
              <a:r>
                <a:rPr lang="en-GB" sz="1800" b="1" kern="100">
                  <a:effectLst/>
                  <a:latin typeface="Arial" panose="020B0604020202020204" pitchFamily="34" charset="0"/>
                  <a:ea typeface="Times New Roman" panose="02020603050405020304" pitchFamily="18" charset="0"/>
                  <a:cs typeface="Times New Roman" panose="02020603050405020304" pitchFamily="18" charset="0"/>
                </a:rPr>
                <a:t>A</a:t>
              </a:r>
              <a:r>
                <a:rPr lang="en-GB" sz="1800" b="1"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ct to reduce your anxiety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AEEBE802-D1F6-8174-55C9-CCE0E513E2A6}"/>
              </a:ext>
            </a:extLst>
          </p:cNvPr>
          <p:cNvGrpSpPr/>
          <p:nvPr/>
        </p:nvGrpSpPr>
        <p:grpSpPr>
          <a:xfrm>
            <a:off x="246529" y="1775950"/>
            <a:ext cx="5486400" cy="743842"/>
            <a:chOff x="0" y="0"/>
            <a:chExt cx="5486400" cy="743842"/>
          </a:xfrm>
          <a:scene3d>
            <a:camera prst="orthographicFront">
              <a:rot lat="0" lon="0" rev="0"/>
            </a:camera>
            <a:lightRig rig="contrasting" dir="t">
              <a:rot lat="0" lon="0" rev="1200000"/>
            </a:lightRig>
          </a:scene3d>
        </p:grpSpPr>
        <p:sp>
          <p:nvSpPr>
            <p:cNvPr id="22" name="Rectangle: Rounded Corners 21">
              <a:extLst>
                <a:ext uri="{FF2B5EF4-FFF2-40B4-BE49-F238E27FC236}">
                  <a16:creationId xmlns:a16="http://schemas.microsoft.com/office/drawing/2014/main" id="{F091FDBF-4727-87A2-596E-C88138487E4F}"/>
                </a:ext>
              </a:extLst>
            </p:cNvPr>
            <p:cNvSpPr/>
            <p:nvPr/>
          </p:nvSpPr>
          <p:spPr>
            <a:xfrm>
              <a:off x="0" y="0"/>
              <a:ext cx="5486400" cy="743842"/>
            </a:xfrm>
            <a:prstGeom prst="roundRect">
              <a:avLst>
                <a:gd name="adj" fmla="val 10000"/>
              </a:avLst>
            </a:prstGeom>
            <a:solidFill>
              <a:srgbClr val="5B9BD5">
                <a:hueOff val="0"/>
                <a:satOff val="0"/>
                <a:lumOff val="0"/>
                <a:alphaOff val="0"/>
              </a:srgbClr>
            </a:solidFill>
            <a:ln>
              <a:noFill/>
            </a:ln>
            <a:effectLst/>
            <a:sp3d contourW="19050" prstMaterial="metal">
              <a:bevelT w="88900" h="203200"/>
              <a:bevelB w="165100" h="254000"/>
            </a:sp3d>
          </p:spPr>
          <p:txBody>
            <a:bodyPr/>
            <a:lstStyle/>
            <a:p>
              <a:endParaRPr lang="en-GB"/>
            </a:p>
          </p:txBody>
        </p:sp>
        <p:sp>
          <p:nvSpPr>
            <p:cNvPr id="23" name="Rectangle: Rounded Corners 4">
              <a:extLst>
                <a:ext uri="{FF2B5EF4-FFF2-40B4-BE49-F238E27FC236}">
                  <a16:creationId xmlns:a16="http://schemas.microsoft.com/office/drawing/2014/main" id="{075BF91E-A666-F5EB-E6F3-0C150E4FFD2A}"/>
                </a:ext>
              </a:extLst>
            </p:cNvPr>
            <p:cNvSpPr txBox="1"/>
            <p:nvPr/>
          </p:nvSpPr>
          <p:spPr>
            <a:xfrm>
              <a:off x="1171664" y="0"/>
              <a:ext cx="4314735" cy="743842"/>
            </a:xfrm>
            <a:prstGeom prst="rect">
              <a:avLst/>
            </a:prstGeom>
            <a:noFill/>
            <a:ln>
              <a:noFill/>
            </a:ln>
            <a:effectLst/>
            <a:sp3d/>
          </p:spPr>
          <p:txBody>
            <a:bodyPr spcFirstLastPara="0" vert="horz" wrap="square" lIns="53340" tIns="53340" rIns="53340" bIns="53340" numCol="1" spcCol="1270" anchor="t" anchorCtr="0">
              <a:noAutofit/>
            </a:bodyPr>
            <a:lstStyle/>
            <a:p>
              <a:pPr marL="0" marR="0" lvl="0" indent="0" algn="l" defTabSz="62230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ysClr val="window" lastClr="FFFFFF"/>
                  </a:solidFill>
                  <a:effectLst/>
                  <a:uLnTx/>
                  <a:uFillTx/>
                  <a:ea typeface="+mn-ea"/>
                  <a:cs typeface="+mn-cs"/>
                </a:rPr>
                <a:t>Cognitive reframing</a:t>
              </a:r>
            </a:p>
            <a:p>
              <a:pPr marL="114300" marR="0" lvl="1" indent="-114300" algn="l" defTabSz="622300" eaLnBrk="1" fontAlgn="auto" latinLnBrk="0" hangingPunct="1">
                <a:lnSpc>
                  <a:spcPct val="90000"/>
                </a:lnSpc>
                <a:spcBef>
                  <a:spcPct val="0"/>
                </a:spcBef>
                <a:spcAft>
                  <a:spcPct val="15000"/>
                </a:spcAft>
                <a:buClrTx/>
                <a:buSzTx/>
                <a:buFontTx/>
                <a:buChar char="•"/>
                <a:tabLst/>
                <a:defRPr/>
              </a:pPr>
              <a:r>
                <a:rPr kumimoji="0" lang="en-GB" sz="1400" b="0" i="0" u="none" strike="noStrike" kern="1200" cap="none" spc="0" normalizeH="0" baseline="0" noProof="0">
                  <a:ln>
                    <a:noFill/>
                  </a:ln>
                  <a:solidFill>
                    <a:sysClr val="window" lastClr="FFFFFF"/>
                  </a:solidFill>
                  <a:effectLst/>
                  <a:uLnTx/>
                  <a:uFillTx/>
                  <a:ea typeface="+mn-ea"/>
                  <a:cs typeface="+mn-cs"/>
                </a:rPr>
                <a:t>Drop the belief that you're bad at maths</a:t>
              </a:r>
            </a:p>
          </p:txBody>
        </p:sp>
      </p:grpSp>
      <p:sp>
        <p:nvSpPr>
          <p:cNvPr id="4" name="Rectangle: Rounded Corners 3" descr="American football team celebrating">
            <a:extLst>
              <a:ext uri="{FF2B5EF4-FFF2-40B4-BE49-F238E27FC236}">
                <a16:creationId xmlns:a16="http://schemas.microsoft.com/office/drawing/2014/main" id="{6B843E22-3104-21D5-7FB5-FD1A4CC06C5B}"/>
              </a:ext>
            </a:extLst>
          </p:cNvPr>
          <p:cNvSpPr/>
          <p:nvPr/>
        </p:nvSpPr>
        <p:spPr>
          <a:xfrm>
            <a:off x="320913" y="1850334"/>
            <a:ext cx="1097280" cy="595074"/>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11000" b="-1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txBody>
          <a:bodyPr/>
          <a:lstStyle/>
          <a:p>
            <a:endParaRPr lang="en-GB"/>
          </a:p>
        </p:txBody>
      </p:sp>
      <p:grpSp>
        <p:nvGrpSpPr>
          <p:cNvPr id="5" name="Group 4">
            <a:extLst>
              <a:ext uri="{FF2B5EF4-FFF2-40B4-BE49-F238E27FC236}">
                <a16:creationId xmlns:a16="http://schemas.microsoft.com/office/drawing/2014/main" id="{068D70CF-3EC6-2B6B-4008-CC7954EF4220}"/>
              </a:ext>
            </a:extLst>
          </p:cNvPr>
          <p:cNvGrpSpPr/>
          <p:nvPr/>
        </p:nvGrpSpPr>
        <p:grpSpPr>
          <a:xfrm>
            <a:off x="271863" y="2871033"/>
            <a:ext cx="5486400" cy="760355"/>
            <a:chOff x="25334" y="1095083"/>
            <a:chExt cx="5486400" cy="760355"/>
          </a:xfrm>
          <a:scene3d>
            <a:camera prst="orthographicFront">
              <a:rot lat="0" lon="0" rev="0"/>
            </a:camera>
            <a:lightRig rig="contrasting" dir="t">
              <a:rot lat="0" lon="0" rev="1200000"/>
            </a:lightRig>
          </a:scene3d>
        </p:grpSpPr>
        <p:sp>
          <p:nvSpPr>
            <p:cNvPr id="20" name="Rectangle: Rounded Corners 19">
              <a:extLst>
                <a:ext uri="{FF2B5EF4-FFF2-40B4-BE49-F238E27FC236}">
                  <a16:creationId xmlns:a16="http://schemas.microsoft.com/office/drawing/2014/main" id="{A8098563-D7FA-702E-D717-82BF13692D41}"/>
                </a:ext>
              </a:extLst>
            </p:cNvPr>
            <p:cNvSpPr/>
            <p:nvPr/>
          </p:nvSpPr>
          <p:spPr>
            <a:xfrm>
              <a:off x="25334" y="1095083"/>
              <a:ext cx="5486400" cy="743842"/>
            </a:xfrm>
            <a:prstGeom prst="roundRect">
              <a:avLst>
                <a:gd name="adj" fmla="val 10000"/>
              </a:avLst>
            </a:prstGeom>
            <a:solidFill>
              <a:srgbClr val="5B9BD5">
                <a:hueOff val="-2252848"/>
                <a:satOff val="-5806"/>
                <a:lumOff val="-3922"/>
                <a:alphaOff val="0"/>
              </a:srgbClr>
            </a:solidFill>
            <a:ln>
              <a:noFill/>
            </a:ln>
            <a:effectLst/>
            <a:sp3d contourW="19050" prstMaterial="metal">
              <a:bevelT w="88900" h="203200"/>
              <a:bevelB w="165100" h="254000"/>
            </a:sp3d>
          </p:spPr>
          <p:txBody>
            <a:bodyPr/>
            <a:lstStyle/>
            <a:p>
              <a:endParaRPr lang="en-GB"/>
            </a:p>
          </p:txBody>
        </p:sp>
        <p:sp>
          <p:nvSpPr>
            <p:cNvPr id="21" name="Rectangle: Rounded Corners 7">
              <a:extLst>
                <a:ext uri="{FF2B5EF4-FFF2-40B4-BE49-F238E27FC236}">
                  <a16:creationId xmlns:a16="http://schemas.microsoft.com/office/drawing/2014/main" id="{11B79E65-B44F-6453-A333-A89E5148535B}"/>
                </a:ext>
              </a:extLst>
            </p:cNvPr>
            <p:cNvSpPr txBox="1"/>
            <p:nvPr/>
          </p:nvSpPr>
          <p:spPr>
            <a:xfrm>
              <a:off x="1196522" y="1111596"/>
              <a:ext cx="4314735" cy="743842"/>
            </a:xfrm>
            <a:prstGeom prst="rect">
              <a:avLst/>
            </a:prstGeom>
            <a:noFill/>
            <a:ln>
              <a:noFill/>
            </a:ln>
            <a:effectLst/>
            <a:sp3d/>
          </p:spPr>
          <p:txBody>
            <a:bodyPr spcFirstLastPara="0" vert="horz" wrap="square" lIns="53340" tIns="53340" rIns="53340" bIns="53340" numCol="1" spcCol="1270" anchor="t" anchorCtr="0">
              <a:noAutofit/>
            </a:bodyPr>
            <a:lstStyle/>
            <a:p>
              <a:pPr marL="0" marR="0" lvl="0" indent="0" algn="l" defTabSz="62230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ysClr val="window" lastClr="FFFFFF"/>
                  </a:solidFill>
                  <a:effectLst/>
                  <a:uLnTx/>
                  <a:uFillTx/>
                  <a:ea typeface="+mn-ea"/>
                  <a:cs typeface="+mn-cs"/>
                </a:rPr>
                <a:t>Visualise</a:t>
              </a:r>
            </a:p>
            <a:p>
              <a:pPr marL="114300" marR="0" lvl="1" indent="-114300" algn="l" defTabSz="622300" eaLnBrk="1" fontAlgn="auto" latinLnBrk="0" hangingPunct="1">
                <a:lnSpc>
                  <a:spcPct val="90000"/>
                </a:lnSpc>
                <a:spcBef>
                  <a:spcPct val="0"/>
                </a:spcBef>
                <a:spcAft>
                  <a:spcPct val="15000"/>
                </a:spcAft>
                <a:buClrTx/>
                <a:buSzTx/>
                <a:buFontTx/>
                <a:buChar char="•"/>
                <a:tabLst/>
                <a:defRPr/>
              </a:pPr>
              <a:r>
                <a:rPr kumimoji="0" lang="en-GB" sz="1400" b="0" i="0" u="none" strike="noStrike" kern="1200" cap="none" spc="0" normalizeH="0" baseline="0" noProof="0">
                  <a:ln>
                    <a:noFill/>
                  </a:ln>
                  <a:solidFill>
                    <a:sysClr val="window" lastClr="FFFFFF"/>
                  </a:solidFill>
                  <a:effectLst/>
                  <a:uLnTx/>
                  <a:uFillTx/>
                  <a:ea typeface="+mn-ea"/>
                  <a:cs typeface="+mn-cs"/>
                </a:rPr>
                <a:t>Think about how you will feel when you've completed some maths</a:t>
              </a:r>
            </a:p>
          </p:txBody>
        </p:sp>
      </p:grpSp>
      <p:sp>
        <p:nvSpPr>
          <p:cNvPr id="11" name="Rectangle: Rounded Corners 10" descr="Round stepping stones placed in water">
            <a:extLst>
              <a:ext uri="{FF2B5EF4-FFF2-40B4-BE49-F238E27FC236}">
                <a16:creationId xmlns:a16="http://schemas.microsoft.com/office/drawing/2014/main" id="{EDF598D3-C129-FDC9-5AC9-2DD500146959}"/>
              </a:ext>
            </a:extLst>
          </p:cNvPr>
          <p:cNvSpPr/>
          <p:nvPr/>
        </p:nvSpPr>
        <p:spPr>
          <a:xfrm>
            <a:off x="345294" y="2945417"/>
            <a:ext cx="1097280" cy="595074"/>
          </a:xfrm>
          <a:prstGeom prst="roundRect">
            <a:avLst>
              <a:gd name="adj" fmla="val 10000"/>
            </a:avLst>
          </a:prstGeom>
          <a:blipFill>
            <a:blip r:embed="rId4">
              <a:extLst>
                <a:ext uri="{28A0092B-C50C-407E-A947-70E740481C1C}">
                  <a14:useLocalDpi xmlns:a14="http://schemas.microsoft.com/office/drawing/2010/main" val="0"/>
                </a:ext>
              </a:extLst>
            </a:blip>
            <a:srcRect/>
            <a:stretch>
              <a:fillRect t="-5000" b="-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txBody>
          <a:bodyPr/>
          <a:lstStyle/>
          <a:p>
            <a:endParaRPr lang="en-GB"/>
          </a:p>
        </p:txBody>
      </p:sp>
      <p:grpSp>
        <p:nvGrpSpPr>
          <p:cNvPr id="12" name="Group 11">
            <a:extLst>
              <a:ext uri="{FF2B5EF4-FFF2-40B4-BE49-F238E27FC236}">
                <a16:creationId xmlns:a16="http://schemas.microsoft.com/office/drawing/2014/main" id="{328F7070-8CE2-8F00-A8C5-48683A3DCDF5}"/>
              </a:ext>
            </a:extLst>
          </p:cNvPr>
          <p:cNvGrpSpPr/>
          <p:nvPr/>
        </p:nvGrpSpPr>
        <p:grpSpPr>
          <a:xfrm>
            <a:off x="246528" y="3924756"/>
            <a:ext cx="5486400" cy="743842"/>
            <a:chOff x="0" y="1636454"/>
            <a:chExt cx="5486400" cy="743842"/>
          </a:xfrm>
          <a:scene3d>
            <a:camera prst="orthographicFront">
              <a:rot lat="0" lon="0" rev="0"/>
            </a:camera>
            <a:lightRig rig="contrasting" dir="t">
              <a:rot lat="0" lon="0" rev="1200000"/>
            </a:lightRig>
          </a:scene3d>
        </p:grpSpPr>
        <p:sp>
          <p:nvSpPr>
            <p:cNvPr id="18" name="Rectangle: Rounded Corners 17">
              <a:extLst>
                <a:ext uri="{FF2B5EF4-FFF2-40B4-BE49-F238E27FC236}">
                  <a16:creationId xmlns:a16="http://schemas.microsoft.com/office/drawing/2014/main" id="{E8842CC7-825A-9B2B-25CA-1271055CBDEE}"/>
                </a:ext>
              </a:extLst>
            </p:cNvPr>
            <p:cNvSpPr/>
            <p:nvPr/>
          </p:nvSpPr>
          <p:spPr>
            <a:xfrm>
              <a:off x="0" y="1636454"/>
              <a:ext cx="5486400" cy="743842"/>
            </a:xfrm>
            <a:prstGeom prst="roundRect">
              <a:avLst>
                <a:gd name="adj" fmla="val 10000"/>
              </a:avLst>
            </a:prstGeom>
            <a:solidFill>
              <a:srgbClr val="5B9BD5">
                <a:hueOff val="-4505695"/>
                <a:satOff val="-11613"/>
                <a:lumOff val="-7843"/>
                <a:alphaOff val="0"/>
              </a:srgbClr>
            </a:solidFill>
            <a:ln>
              <a:noFill/>
            </a:ln>
            <a:effectLst/>
            <a:sp3d contourW="19050" prstMaterial="metal">
              <a:bevelT w="88900" h="203200"/>
              <a:bevelB w="165100" h="254000"/>
            </a:sp3d>
          </p:spPr>
          <p:txBody>
            <a:bodyPr/>
            <a:lstStyle/>
            <a:p>
              <a:endParaRPr lang="en-GB"/>
            </a:p>
          </p:txBody>
        </p:sp>
        <p:sp>
          <p:nvSpPr>
            <p:cNvPr id="19" name="Rectangle: Rounded Corners 10">
              <a:extLst>
                <a:ext uri="{FF2B5EF4-FFF2-40B4-BE49-F238E27FC236}">
                  <a16:creationId xmlns:a16="http://schemas.microsoft.com/office/drawing/2014/main" id="{EE183B24-6000-F586-8AE3-4B2E2D13FBEA}"/>
                </a:ext>
              </a:extLst>
            </p:cNvPr>
            <p:cNvSpPr txBox="1"/>
            <p:nvPr/>
          </p:nvSpPr>
          <p:spPr>
            <a:xfrm>
              <a:off x="1171664" y="1636454"/>
              <a:ext cx="4314735" cy="743842"/>
            </a:xfrm>
            <a:prstGeom prst="rect">
              <a:avLst/>
            </a:prstGeom>
            <a:noFill/>
            <a:ln>
              <a:noFill/>
            </a:ln>
            <a:effectLst/>
            <a:sp3d/>
          </p:spPr>
          <p:txBody>
            <a:bodyPr spcFirstLastPara="0" vert="horz" wrap="square" lIns="53340" tIns="53340" rIns="53340" bIns="53340" numCol="1" spcCol="1270" anchor="t" anchorCtr="0">
              <a:noAutofit/>
            </a:bodyPr>
            <a:lstStyle/>
            <a:p>
              <a:pPr marL="0" marR="0" lvl="0" indent="0" algn="l" defTabSz="62230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ysClr val="window" lastClr="FFFFFF"/>
                  </a:solidFill>
                  <a:effectLst/>
                  <a:uLnTx/>
                  <a:uFillTx/>
                  <a:ea typeface="+mn-ea"/>
                  <a:cs typeface="+mn-cs"/>
                </a:rPr>
                <a:t>Create a growth mindset</a:t>
              </a:r>
            </a:p>
            <a:p>
              <a:pPr marL="114300" marR="0" lvl="1" indent="-114300" algn="l" defTabSz="622300" eaLnBrk="1" fontAlgn="auto" latinLnBrk="0" hangingPunct="1">
                <a:lnSpc>
                  <a:spcPct val="90000"/>
                </a:lnSpc>
                <a:spcBef>
                  <a:spcPct val="0"/>
                </a:spcBef>
                <a:spcAft>
                  <a:spcPct val="15000"/>
                </a:spcAft>
                <a:buClrTx/>
                <a:buSzTx/>
                <a:buFontTx/>
                <a:buChar char="•"/>
                <a:tabLst/>
                <a:defRPr/>
              </a:pPr>
              <a:r>
                <a:rPr kumimoji="0" lang="en-GB" sz="1400" b="0" i="0" u="none" strike="noStrike" kern="1200" cap="none" spc="0" normalizeH="0" baseline="0" noProof="0">
                  <a:ln>
                    <a:noFill/>
                  </a:ln>
                  <a:solidFill>
                    <a:sysClr val="window" lastClr="FFFFFF"/>
                  </a:solidFill>
                  <a:effectLst/>
                  <a:uLnTx/>
                  <a:uFillTx/>
                  <a:ea typeface="+mn-ea"/>
                  <a:cs typeface="+mn-cs"/>
                </a:rPr>
                <a:t>Believe you have the ability to learn</a:t>
              </a:r>
            </a:p>
            <a:p>
              <a:pPr marL="57150" marR="0" lvl="1" indent="-57150" algn="l" defTabSz="488950" eaLnBrk="1" fontAlgn="auto" latinLnBrk="0" hangingPunct="1">
                <a:lnSpc>
                  <a:spcPct val="90000"/>
                </a:lnSpc>
                <a:spcBef>
                  <a:spcPct val="0"/>
                </a:spcBef>
                <a:spcAft>
                  <a:spcPct val="15000"/>
                </a:spcAft>
                <a:buClrTx/>
                <a:buSzTx/>
                <a:buFontTx/>
                <a:buChar char="•"/>
                <a:tabLst/>
                <a:defRPr/>
              </a:pPr>
              <a:endParaRPr kumimoji="0" lang="en-GB" sz="11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3" name="Rectangle: Rounded Corners 12" descr="Black and white skyscrapers">
            <a:extLst>
              <a:ext uri="{FF2B5EF4-FFF2-40B4-BE49-F238E27FC236}">
                <a16:creationId xmlns:a16="http://schemas.microsoft.com/office/drawing/2014/main" id="{C6FF0D60-F3C2-C530-9E18-D532C1D18C8E}"/>
              </a:ext>
            </a:extLst>
          </p:cNvPr>
          <p:cNvSpPr/>
          <p:nvPr/>
        </p:nvSpPr>
        <p:spPr>
          <a:xfrm>
            <a:off x="320913" y="3980544"/>
            <a:ext cx="1097280" cy="595074"/>
          </a:xfrm>
          <a:prstGeom prst="roundRect">
            <a:avLst>
              <a:gd name="adj" fmla="val 10000"/>
            </a:avLst>
          </a:prstGeom>
          <a:blipFill>
            <a:blip r:embed="rId5">
              <a:extLst>
                <a:ext uri="{28A0092B-C50C-407E-A947-70E740481C1C}">
                  <a14:useLocalDpi xmlns:a14="http://schemas.microsoft.com/office/drawing/2010/main" val="0"/>
                </a:ext>
              </a:extLst>
            </a:blip>
            <a:srcRect/>
            <a:stretch>
              <a:fillRect t="-19000" b="-1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txBody>
          <a:bodyPr/>
          <a:lstStyle/>
          <a:p>
            <a:endParaRPr lang="en-GB"/>
          </a:p>
        </p:txBody>
      </p:sp>
      <p:grpSp>
        <p:nvGrpSpPr>
          <p:cNvPr id="14" name="Group 13">
            <a:extLst>
              <a:ext uri="{FF2B5EF4-FFF2-40B4-BE49-F238E27FC236}">
                <a16:creationId xmlns:a16="http://schemas.microsoft.com/office/drawing/2014/main" id="{80E8AC93-EBCB-9DA4-6D38-906591641529}"/>
              </a:ext>
            </a:extLst>
          </p:cNvPr>
          <p:cNvGrpSpPr/>
          <p:nvPr/>
        </p:nvGrpSpPr>
        <p:grpSpPr>
          <a:xfrm>
            <a:off x="246528" y="5077711"/>
            <a:ext cx="5486400" cy="743842"/>
            <a:chOff x="0" y="2454681"/>
            <a:chExt cx="5486400" cy="743842"/>
          </a:xfrm>
          <a:scene3d>
            <a:camera prst="orthographicFront">
              <a:rot lat="0" lon="0" rev="0"/>
            </a:camera>
            <a:lightRig rig="contrasting" dir="t">
              <a:rot lat="0" lon="0" rev="1200000"/>
            </a:lightRig>
          </a:scene3d>
        </p:grpSpPr>
        <p:sp>
          <p:nvSpPr>
            <p:cNvPr id="16" name="Rectangle: Rounded Corners 15">
              <a:extLst>
                <a:ext uri="{FF2B5EF4-FFF2-40B4-BE49-F238E27FC236}">
                  <a16:creationId xmlns:a16="http://schemas.microsoft.com/office/drawing/2014/main" id="{ED6F6F9A-F558-C168-757A-829E8DED38E3}"/>
                </a:ext>
              </a:extLst>
            </p:cNvPr>
            <p:cNvSpPr/>
            <p:nvPr/>
          </p:nvSpPr>
          <p:spPr>
            <a:xfrm>
              <a:off x="0" y="2454681"/>
              <a:ext cx="5486400" cy="743842"/>
            </a:xfrm>
            <a:prstGeom prst="roundRect">
              <a:avLst>
                <a:gd name="adj" fmla="val 10000"/>
              </a:avLst>
            </a:prstGeom>
            <a:solidFill>
              <a:srgbClr val="5B9BD5">
                <a:hueOff val="-6758543"/>
                <a:satOff val="-17419"/>
                <a:lumOff val="-11765"/>
                <a:alphaOff val="0"/>
              </a:srgbClr>
            </a:solidFill>
            <a:ln>
              <a:noFill/>
            </a:ln>
            <a:effectLst/>
            <a:sp3d contourW="19050" prstMaterial="metal">
              <a:bevelT w="88900" h="203200"/>
              <a:bevelB w="165100" h="254000"/>
            </a:sp3d>
          </p:spPr>
          <p:txBody>
            <a:bodyPr/>
            <a:lstStyle/>
            <a:p>
              <a:endParaRPr lang="en-GB"/>
            </a:p>
          </p:txBody>
        </p:sp>
        <p:sp>
          <p:nvSpPr>
            <p:cNvPr id="17" name="Rectangle: Rounded Corners 13">
              <a:extLst>
                <a:ext uri="{FF2B5EF4-FFF2-40B4-BE49-F238E27FC236}">
                  <a16:creationId xmlns:a16="http://schemas.microsoft.com/office/drawing/2014/main" id="{19338C33-3846-664B-4C5A-A78A86E6FE02}"/>
                </a:ext>
              </a:extLst>
            </p:cNvPr>
            <p:cNvSpPr txBox="1"/>
            <p:nvPr/>
          </p:nvSpPr>
          <p:spPr>
            <a:xfrm>
              <a:off x="1171664" y="2454681"/>
              <a:ext cx="4314735" cy="743842"/>
            </a:xfrm>
            <a:prstGeom prst="rect">
              <a:avLst/>
            </a:prstGeom>
            <a:noFill/>
            <a:ln>
              <a:noFill/>
            </a:ln>
            <a:effectLst/>
            <a:sp3d/>
          </p:spPr>
          <p:txBody>
            <a:bodyPr spcFirstLastPara="0" vert="horz" wrap="square" lIns="53340" tIns="53340" rIns="53340" bIns="53340" numCol="1" spcCol="1270" anchor="t" anchorCtr="0">
              <a:noAutofit/>
            </a:bodyPr>
            <a:lstStyle/>
            <a:p>
              <a:pPr marL="0" marR="0" lvl="0" indent="0" algn="l" defTabSz="62230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ysClr val="window" lastClr="FFFFFF"/>
                  </a:solidFill>
                  <a:effectLst/>
                  <a:uLnTx/>
                  <a:uFillTx/>
                  <a:ea typeface="+mn-ea"/>
                  <a:cs typeface="+mn-cs"/>
                </a:rPr>
                <a:t>Have realistic expectations</a:t>
              </a:r>
            </a:p>
            <a:p>
              <a:pPr marL="114300" marR="0" lvl="1" indent="-114300" algn="l" defTabSz="622300" eaLnBrk="1" fontAlgn="auto" latinLnBrk="0" hangingPunct="1">
                <a:lnSpc>
                  <a:spcPct val="90000"/>
                </a:lnSpc>
                <a:spcBef>
                  <a:spcPct val="0"/>
                </a:spcBef>
                <a:spcAft>
                  <a:spcPct val="15000"/>
                </a:spcAft>
                <a:buClrTx/>
                <a:buSzTx/>
                <a:buFontTx/>
                <a:buChar char="•"/>
                <a:tabLst/>
                <a:defRPr/>
              </a:pPr>
              <a:r>
                <a:rPr kumimoji="0" lang="en-GB" sz="1400" b="0" i="0" u="none" strike="noStrike" kern="1200" cap="none" spc="0" normalizeH="0" baseline="0" noProof="0">
                  <a:ln>
                    <a:noFill/>
                  </a:ln>
                  <a:solidFill>
                    <a:sysClr val="window" lastClr="FFFFFF"/>
                  </a:solidFill>
                  <a:effectLst/>
                  <a:uLnTx/>
                  <a:uFillTx/>
                  <a:ea typeface="+mn-ea"/>
                  <a:cs typeface="+mn-cs"/>
                </a:rPr>
                <a:t>You don't need to be perfect</a:t>
              </a:r>
            </a:p>
          </p:txBody>
        </p:sp>
      </p:grpSp>
      <p:sp>
        <p:nvSpPr>
          <p:cNvPr id="15" name="Rectangle: Rounded Corners 14" descr="Group of young people huddling in gym">
            <a:extLst>
              <a:ext uri="{FF2B5EF4-FFF2-40B4-BE49-F238E27FC236}">
                <a16:creationId xmlns:a16="http://schemas.microsoft.com/office/drawing/2014/main" id="{91185CD9-34AA-24A2-A003-121C61925D30}"/>
              </a:ext>
            </a:extLst>
          </p:cNvPr>
          <p:cNvSpPr/>
          <p:nvPr/>
        </p:nvSpPr>
        <p:spPr>
          <a:xfrm>
            <a:off x="320913" y="5152095"/>
            <a:ext cx="1097280" cy="595074"/>
          </a:xfrm>
          <a:prstGeom prst="roundRect">
            <a:avLst>
              <a:gd name="adj" fmla="val 10000"/>
            </a:avLst>
          </a:prstGeom>
          <a:blipFill>
            <a:blip r:embed="rId6">
              <a:extLst>
                <a:ext uri="{28A0092B-C50C-407E-A947-70E740481C1C}">
                  <a14:useLocalDpi xmlns:a14="http://schemas.microsoft.com/office/drawing/2010/main" val="0"/>
                </a:ext>
              </a:extLst>
            </a:blip>
            <a:srcRect/>
            <a:stretch>
              <a:fillRect t="-11000" b="-1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txBody>
          <a:bodyPr/>
          <a:lstStyle/>
          <a:p>
            <a:endParaRPr lang="en-GB"/>
          </a:p>
        </p:txBody>
      </p:sp>
      <p:grpSp>
        <p:nvGrpSpPr>
          <p:cNvPr id="48" name="Group 47">
            <a:extLst>
              <a:ext uri="{FF2B5EF4-FFF2-40B4-BE49-F238E27FC236}">
                <a16:creationId xmlns:a16="http://schemas.microsoft.com/office/drawing/2014/main" id="{D1F27748-1BC8-3333-33F4-B8FA3B49E0A5}"/>
              </a:ext>
            </a:extLst>
          </p:cNvPr>
          <p:cNvGrpSpPr/>
          <p:nvPr/>
        </p:nvGrpSpPr>
        <p:grpSpPr>
          <a:xfrm>
            <a:off x="5807313" y="2318688"/>
            <a:ext cx="6292957" cy="743842"/>
            <a:chOff x="5130616" y="4898577"/>
            <a:chExt cx="6292957" cy="743842"/>
          </a:xfrm>
        </p:grpSpPr>
        <p:grpSp>
          <p:nvGrpSpPr>
            <p:cNvPr id="36" name="Group 35">
              <a:extLst>
                <a:ext uri="{FF2B5EF4-FFF2-40B4-BE49-F238E27FC236}">
                  <a16:creationId xmlns:a16="http://schemas.microsoft.com/office/drawing/2014/main" id="{41AE9023-5F9A-B709-B400-09BB8FD24486}"/>
                </a:ext>
              </a:extLst>
            </p:cNvPr>
            <p:cNvGrpSpPr/>
            <p:nvPr/>
          </p:nvGrpSpPr>
          <p:grpSpPr>
            <a:xfrm>
              <a:off x="5130616" y="4898577"/>
              <a:ext cx="6292957" cy="743842"/>
              <a:chOff x="0" y="2477079"/>
              <a:chExt cx="6056315" cy="492565"/>
            </a:xfrm>
            <a:scene3d>
              <a:camera prst="orthographicFront">
                <a:rot lat="0" lon="0" rev="0"/>
              </a:camera>
              <a:lightRig rig="contrasting" dir="t">
                <a:rot lat="0" lon="0" rev="1200000"/>
              </a:lightRig>
            </a:scene3d>
          </p:grpSpPr>
          <p:sp>
            <p:nvSpPr>
              <p:cNvPr id="46" name="Rectangle: Rounded Corners 45">
                <a:extLst>
                  <a:ext uri="{FF2B5EF4-FFF2-40B4-BE49-F238E27FC236}">
                    <a16:creationId xmlns:a16="http://schemas.microsoft.com/office/drawing/2014/main" id="{C29530BB-0DE7-B3E8-B4CA-58878C781C65}"/>
                  </a:ext>
                </a:extLst>
              </p:cNvPr>
              <p:cNvSpPr/>
              <p:nvPr/>
            </p:nvSpPr>
            <p:spPr>
              <a:xfrm>
                <a:off x="0" y="2501708"/>
                <a:ext cx="6008651" cy="467936"/>
              </a:xfrm>
              <a:prstGeom prst="roundRect">
                <a:avLst>
                  <a:gd name="adj" fmla="val 10000"/>
                </a:avLst>
              </a:prstGeom>
              <a:solidFill>
                <a:srgbClr val="5B9BD5">
                  <a:hueOff val="-4505695"/>
                  <a:satOff val="-11613"/>
                  <a:lumOff val="-7843"/>
                  <a:alphaOff val="0"/>
                </a:srgbClr>
              </a:solidFill>
              <a:ln>
                <a:noFill/>
              </a:ln>
              <a:effectLst/>
              <a:sp3d contourW="19050" prstMaterial="metal">
                <a:bevelT w="88900" h="203200"/>
                <a:bevelB w="165100" h="254000"/>
              </a:sp3d>
            </p:spPr>
            <p:txBody>
              <a:bodyPr/>
              <a:lstStyle/>
              <a:p>
                <a:endParaRPr lang="en-GB"/>
              </a:p>
            </p:txBody>
          </p:sp>
          <p:sp>
            <p:nvSpPr>
              <p:cNvPr id="47" name="Rectangle: Rounded Corners 4">
                <a:extLst>
                  <a:ext uri="{FF2B5EF4-FFF2-40B4-BE49-F238E27FC236}">
                    <a16:creationId xmlns:a16="http://schemas.microsoft.com/office/drawing/2014/main" id="{6689383E-DDBF-6533-5C6B-AD003AD24D84}"/>
                  </a:ext>
                </a:extLst>
              </p:cNvPr>
              <p:cNvSpPr txBox="1"/>
              <p:nvPr/>
            </p:nvSpPr>
            <p:spPr>
              <a:xfrm>
                <a:off x="1198787" y="2477079"/>
                <a:ext cx="4857528" cy="492565"/>
              </a:xfrm>
              <a:prstGeom prst="rect">
                <a:avLst/>
              </a:prstGeom>
              <a:noFill/>
              <a:ln>
                <a:noFill/>
              </a:ln>
              <a:effectLst/>
              <a:sp3d/>
            </p:spPr>
            <p:txBody>
              <a:bodyPr spcFirstLastPara="0" vert="horz" wrap="square" lIns="19050" tIns="19050" rIns="19050" bIns="19050" numCol="1" spcCol="1270" anchor="ctr" anchorCtr="0">
                <a:noAutofit/>
              </a:bodyPr>
              <a:lstStyle/>
              <a:p>
                <a:pPr marL="0" marR="0" lvl="0" indent="0" algn="l" defTabSz="22225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ysClr val="window" lastClr="FFFFFF"/>
                    </a:solidFill>
                    <a:effectLst/>
                    <a:uLnTx/>
                    <a:uFillTx/>
                    <a:latin typeface="Poppins" panose="00000500000000000000" pitchFamily="2" charset="0"/>
                    <a:ea typeface="+mn-ea"/>
                    <a:cs typeface="Poppins" panose="00000500000000000000" pitchFamily="2" charset="0"/>
                  </a:rPr>
                  <a:t>Externalise it </a:t>
                </a:r>
              </a:p>
              <a:p>
                <a:pPr defTabSz="222250">
                  <a:lnSpc>
                    <a:spcPct val="90000"/>
                  </a:lnSpc>
                  <a:spcBef>
                    <a:spcPct val="0"/>
                  </a:spcBef>
                  <a:spcAft>
                    <a:spcPct val="35000"/>
                  </a:spcAft>
                  <a:defRPr/>
                </a:pPr>
                <a:r>
                  <a:rPr kumimoji="0" lang="en-GB" sz="1400" b="0" i="0" u="none" strike="noStrike" kern="1200" cap="none" spc="0" normalizeH="0" baseline="0" noProof="0">
                    <a:ln>
                      <a:noFill/>
                    </a:ln>
                    <a:solidFill>
                      <a:sysClr val="window" lastClr="FFFFFF"/>
                    </a:solidFill>
                    <a:effectLst/>
                    <a:uLnTx/>
                    <a:uFillTx/>
                    <a:latin typeface="Poppins"/>
                    <a:cs typeface="Poppins"/>
                  </a:rPr>
                  <a:t>Talk to someone</a:t>
                </a:r>
                <a:r>
                  <a:rPr lang="en-GB" sz="1400">
                    <a:solidFill>
                      <a:sysClr val="window" lastClr="FFFFFF"/>
                    </a:solidFill>
                    <a:latin typeface="Poppins"/>
                    <a:cs typeface="Poppins"/>
                  </a:rPr>
                  <a:t>,</a:t>
                </a:r>
                <a:r>
                  <a:rPr kumimoji="0" lang="en-GB" sz="1400" b="0" i="0" u="none" strike="noStrike" kern="1200" cap="none" spc="0" normalizeH="0" baseline="0" noProof="0">
                    <a:ln>
                      <a:noFill/>
                    </a:ln>
                    <a:solidFill>
                      <a:sysClr val="window" lastClr="FFFFFF"/>
                    </a:solidFill>
                    <a:effectLst/>
                    <a:uLnTx/>
                    <a:uFillTx/>
                    <a:latin typeface="Poppins"/>
                    <a:cs typeface="Poppins"/>
                  </a:rPr>
                  <a:t> </a:t>
                </a:r>
                <a:r>
                  <a:rPr lang="en-GB" sz="1400">
                    <a:solidFill>
                      <a:sysClr val="window" lastClr="FFFFFF"/>
                    </a:solidFill>
                    <a:latin typeface="Poppins"/>
                    <a:cs typeface="Poppins"/>
                  </a:rPr>
                  <a:t>journalling,  expressive</a:t>
                </a:r>
                <a:r>
                  <a:rPr kumimoji="0" lang="en-GB" sz="1400" b="0" i="0" u="none" strike="noStrike" kern="1200" cap="none" spc="0" normalizeH="0" baseline="0" noProof="0">
                    <a:ln>
                      <a:noFill/>
                    </a:ln>
                    <a:solidFill>
                      <a:sysClr val="window" lastClr="FFFFFF"/>
                    </a:solidFill>
                    <a:effectLst/>
                    <a:uLnTx/>
                    <a:uFillTx/>
                    <a:latin typeface="Poppins"/>
                    <a:cs typeface="Poppins"/>
                  </a:rPr>
                  <a:t> writing</a:t>
                </a:r>
                <a:r>
                  <a:rPr lang="en-GB" sz="1400">
                    <a:solidFill>
                      <a:sysClr val="window" lastClr="FFFFFF"/>
                    </a:solidFill>
                    <a:latin typeface="Poppins"/>
                    <a:cs typeface="Poppins"/>
                  </a:rPr>
                  <a:t>, creativity</a:t>
                </a:r>
                <a:endParaRPr lang="en-GB" sz="1400" b="0" i="0" u="none" strike="noStrike" kern="1200" cap="none" spc="0" normalizeH="0" baseline="0" noProof="0">
                  <a:ln>
                    <a:noFill/>
                  </a:ln>
                  <a:solidFill>
                    <a:sysClr val="window" lastClr="FFFFFF"/>
                  </a:solidFill>
                  <a:effectLst/>
                  <a:uLnTx/>
                  <a:uFillTx/>
                  <a:latin typeface="Poppins"/>
                  <a:cs typeface="Poppins"/>
                </a:endParaRPr>
              </a:p>
            </p:txBody>
          </p:sp>
        </p:grpSp>
        <p:sp>
          <p:nvSpPr>
            <p:cNvPr id="37" name="Rectangle: Rounded Corners 36">
              <a:extLst>
                <a:ext uri="{FF2B5EF4-FFF2-40B4-BE49-F238E27FC236}">
                  <a16:creationId xmlns:a16="http://schemas.microsoft.com/office/drawing/2014/main" id="{06FAEEF8-310B-6F73-BB10-A8D1E40FFFD4}"/>
                </a:ext>
              </a:extLst>
            </p:cNvPr>
            <p:cNvSpPr/>
            <p:nvPr/>
          </p:nvSpPr>
          <p:spPr>
            <a:xfrm>
              <a:off x="5225414" y="4981502"/>
              <a:ext cx="1098000" cy="594000"/>
            </a:xfrm>
            <a:prstGeom prst="roundRect">
              <a:avLst>
                <a:gd name="adj" fmla="val 10000"/>
              </a:avLst>
            </a:prstGeom>
            <a:blipFill rotWithShape="1">
              <a:blip r:embed="rId7">
                <a:extLst>
                  <a:ext uri="{28A0092B-C50C-407E-A947-70E740481C1C}">
                    <a14:useLocalDpi xmlns:a14="http://schemas.microsoft.com/office/drawing/2010/main" val="0"/>
                  </a:ext>
                </a:extLst>
              </a:blip>
              <a:srcRect/>
              <a:stretch>
                <a:fillRect t="-45000" b="-4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txBody>
            <a:bodyPr/>
            <a:lstStyle/>
            <a:p>
              <a:endParaRPr lang="en-GB"/>
            </a:p>
          </p:txBody>
        </p:sp>
      </p:grpSp>
      <p:grpSp>
        <p:nvGrpSpPr>
          <p:cNvPr id="49" name="Group 48">
            <a:extLst>
              <a:ext uri="{FF2B5EF4-FFF2-40B4-BE49-F238E27FC236}">
                <a16:creationId xmlns:a16="http://schemas.microsoft.com/office/drawing/2014/main" id="{7E023EB3-9EC9-570E-7F57-3C563AA3E9BD}"/>
              </a:ext>
            </a:extLst>
          </p:cNvPr>
          <p:cNvGrpSpPr/>
          <p:nvPr/>
        </p:nvGrpSpPr>
        <p:grpSpPr>
          <a:xfrm>
            <a:off x="5826596" y="3360617"/>
            <a:ext cx="6218574" cy="795052"/>
            <a:chOff x="4629001" y="4255060"/>
            <a:chExt cx="6218574" cy="795052"/>
          </a:xfrm>
        </p:grpSpPr>
        <p:grpSp>
          <p:nvGrpSpPr>
            <p:cNvPr id="38" name="Group 37">
              <a:extLst>
                <a:ext uri="{FF2B5EF4-FFF2-40B4-BE49-F238E27FC236}">
                  <a16:creationId xmlns:a16="http://schemas.microsoft.com/office/drawing/2014/main" id="{CD8FFFF3-B5B2-C076-5EFA-4A15FD9524A3}"/>
                </a:ext>
              </a:extLst>
            </p:cNvPr>
            <p:cNvGrpSpPr/>
            <p:nvPr/>
          </p:nvGrpSpPr>
          <p:grpSpPr>
            <a:xfrm>
              <a:off x="4629001" y="4255060"/>
              <a:ext cx="6218574" cy="795052"/>
              <a:chOff x="1" y="3024637"/>
              <a:chExt cx="5926053" cy="549934"/>
            </a:xfrm>
            <a:scene3d>
              <a:camera prst="orthographicFront">
                <a:rot lat="0" lon="0" rev="0"/>
              </a:camera>
              <a:lightRig rig="contrasting" dir="t">
                <a:rot lat="0" lon="0" rev="1200000"/>
              </a:lightRig>
            </a:scene3d>
          </p:grpSpPr>
          <p:sp>
            <p:nvSpPr>
              <p:cNvPr id="44" name="Rectangle: Rounded Corners 43">
                <a:extLst>
                  <a:ext uri="{FF2B5EF4-FFF2-40B4-BE49-F238E27FC236}">
                    <a16:creationId xmlns:a16="http://schemas.microsoft.com/office/drawing/2014/main" id="{B65D460A-DC06-FB58-1C48-9259B16D5B60}"/>
                  </a:ext>
                </a:extLst>
              </p:cNvPr>
              <p:cNvSpPr/>
              <p:nvPr/>
            </p:nvSpPr>
            <p:spPr>
              <a:xfrm>
                <a:off x="1" y="3024637"/>
                <a:ext cx="5926053" cy="549934"/>
              </a:xfrm>
              <a:prstGeom prst="roundRect">
                <a:avLst>
                  <a:gd name="adj" fmla="val 10000"/>
                </a:avLst>
              </a:prstGeom>
              <a:solidFill>
                <a:srgbClr val="5B9BD5">
                  <a:hueOff val="-5632119"/>
                  <a:satOff val="-14516"/>
                  <a:lumOff val="-9804"/>
                  <a:alphaOff val="0"/>
                </a:srgbClr>
              </a:solidFill>
              <a:ln>
                <a:noFill/>
              </a:ln>
              <a:effectLst/>
              <a:sp3d contourW="19050" prstMaterial="metal">
                <a:bevelT w="88900" h="203200"/>
                <a:bevelB w="165100" h="254000"/>
              </a:sp3d>
            </p:spPr>
            <p:txBody>
              <a:bodyPr/>
              <a:lstStyle/>
              <a:p>
                <a:endParaRPr lang="en-GB"/>
              </a:p>
            </p:txBody>
          </p:sp>
          <p:sp>
            <p:nvSpPr>
              <p:cNvPr id="45" name="Rectangle: Rounded Corners 7">
                <a:extLst>
                  <a:ext uri="{FF2B5EF4-FFF2-40B4-BE49-F238E27FC236}">
                    <a16:creationId xmlns:a16="http://schemas.microsoft.com/office/drawing/2014/main" id="{AF23C830-27A0-CCC8-FD87-43165514480A}"/>
                  </a:ext>
                </a:extLst>
              </p:cNvPr>
              <p:cNvSpPr txBox="1"/>
              <p:nvPr/>
            </p:nvSpPr>
            <p:spPr>
              <a:xfrm>
                <a:off x="1303680" y="3024637"/>
                <a:ext cx="4474857" cy="549934"/>
              </a:xfrm>
              <a:prstGeom prst="rect">
                <a:avLst/>
              </a:prstGeom>
              <a:noFill/>
              <a:ln>
                <a:noFill/>
              </a:ln>
              <a:effectLst/>
              <a:sp3d/>
            </p:spPr>
            <p:txBody>
              <a:bodyPr spcFirstLastPara="0" vert="horz" wrap="square" lIns="19050" tIns="19050" rIns="19050" bIns="19050" numCol="1" spcCol="1270" anchor="ctr" anchorCtr="0">
                <a:noAutofit/>
              </a:bodyPr>
              <a:lstStyle/>
              <a:p>
                <a:pPr marL="0" marR="0" lvl="0" indent="0" algn="l" defTabSz="22225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ysClr val="window" lastClr="FFFFFF"/>
                    </a:solidFill>
                    <a:effectLst/>
                    <a:uLnTx/>
                    <a:uFillTx/>
                    <a:latin typeface="Poppins" panose="00000500000000000000" pitchFamily="2" charset="0"/>
                    <a:ea typeface="+mn-ea"/>
                    <a:cs typeface="Poppins" panose="00000500000000000000" pitchFamily="2" charset="0"/>
                  </a:rPr>
                  <a:t>Look after yourself</a:t>
                </a:r>
              </a:p>
              <a:p>
                <a:pPr marL="0" marR="0" lvl="0" indent="0" algn="l" defTabSz="22225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ysClr val="window" lastClr="FFFFFF"/>
                    </a:solidFill>
                    <a:effectLst/>
                    <a:uLnTx/>
                    <a:uFillTx/>
                    <a:latin typeface="Poppins"/>
                    <a:cs typeface="Poppins"/>
                  </a:rPr>
                  <a:t>Relaxation &amp; rest</a:t>
                </a:r>
                <a:r>
                  <a:rPr lang="en-GB" sz="1400">
                    <a:solidFill>
                      <a:sysClr val="window" lastClr="FFFFFF"/>
                    </a:solidFill>
                    <a:latin typeface="Poppins"/>
                    <a:cs typeface="Poppins"/>
                  </a:rPr>
                  <a:t>,</a:t>
                </a:r>
                <a:r>
                  <a:rPr kumimoji="0" lang="en-GB" sz="1400" b="0" i="0" u="none" strike="noStrike" kern="1200" cap="none" spc="0" normalizeH="0" baseline="0" noProof="0">
                    <a:ln>
                      <a:noFill/>
                    </a:ln>
                    <a:solidFill>
                      <a:sysClr val="window" lastClr="FFFFFF"/>
                    </a:solidFill>
                    <a:effectLst/>
                    <a:uLnTx/>
                    <a:uFillTx/>
                    <a:latin typeface="Poppins"/>
                    <a:cs typeface="Poppins"/>
                  </a:rPr>
                  <a:t> </a:t>
                </a:r>
                <a:r>
                  <a:rPr lang="en-GB" sz="1400">
                    <a:solidFill>
                      <a:sysClr val="window" lastClr="FFFFFF"/>
                    </a:solidFill>
                    <a:latin typeface="Poppins"/>
                    <a:cs typeface="Poppins"/>
                  </a:rPr>
                  <a:t>mini</a:t>
                </a:r>
                <a:r>
                  <a:rPr kumimoji="0" lang="en-GB" sz="1400" b="0" i="0" u="none" strike="noStrike" kern="1200" cap="none" spc="0" normalizeH="0" baseline="0" noProof="0">
                    <a:ln>
                      <a:noFill/>
                    </a:ln>
                    <a:solidFill>
                      <a:sysClr val="window" lastClr="FFFFFF"/>
                    </a:solidFill>
                    <a:effectLst/>
                    <a:uLnTx/>
                    <a:uFillTx/>
                    <a:latin typeface="Poppins"/>
                    <a:cs typeface="Poppins"/>
                  </a:rPr>
                  <a:t> rewards</a:t>
                </a:r>
                <a:r>
                  <a:rPr lang="en-GB" sz="1400">
                    <a:solidFill>
                      <a:sysClr val="window" lastClr="FFFFFF"/>
                    </a:solidFill>
                    <a:latin typeface="Poppins"/>
                    <a:cs typeface="Poppins"/>
                  </a:rPr>
                  <a:t>,</a:t>
                </a:r>
                <a:r>
                  <a:rPr kumimoji="0" lang="en-GB" sz="1400" b="0" i="0" u="none" strike="noStrike" kern="1200" cap="none" spc="0" normalizeH="0" baseline="0" noProof="0">
                    <a:ln>
                      <a:noFill/>
                    </a:ln>
                    <a:solidFill>
                      <a:sysClr val="window" lastClr="FFFFFF"/>
                    </a:solidFill>
                    <a:effectLst/>
                    <a:uLnTx/>
                    <a:uFillTx/>
                    <a:latin typeface="Poppins"/>
                    <a:cs typeface="Poppins"/>
                  </a:rPr>
                  <a:t> </a:t>
                </a:r>
                <a:r>
                  <a:rPr lang="en-GB" sz="1400">
                    <a:solidFill>
                      <a:sysClr val="window" lastClr="FFFFFF"/>
                    </a:solidFill>
                    <a:latin typeface="Poppins"/>
                    <a:cs typeface="Poppins"/>
                  </a:rPr>
                  <a:t>exercise,</a:t>
                </a:r>
                <a:r>
                  <a:rPr kumimoji="0" lang="en-GB" sz="1400" b="0" i="0" u="none" strike="noStrike" kern="1200" cap="none" spc="0" normalizeH="0" baseline="0" noProof="0">
                    <a:ln>
                      <a:noFill/>
                    </a:ln>
                    <a:solidFill>
                      <a:sysClr val="window" lastClr="FFFFFF"/>
                    </a:solidFill>
                    <a:effectLst/>
                    <a:uLnTx/>
                    <a:uFillTx/>
                    <a:latin typeface="Poppins"/>
                    <a:cs typeface="Poppins"/>
                  </a:rPr>
                  <a:t> </a:t>
                </a:r>
                <a:r>
                  <a:rPr lang="en-GB" sz="1400">
                    <a:solidFill>
                      <a:sysClr val="window" lastClr="FFFFFF"/>
                    </a:solidFill>
                    <a:latin typeface="Poppins"/>
                    <a:cs typeface="Poppins"/>
                  </a:rPr>
                  <a:t>remove</a:t>
                </a:r>
                <a:r>
                  <a:rPr kumimoji="0" lang="en-GB" sz="1400" b="0" i="0" u="none" strike="noStrike" kern="1200" cap="none" spc="0" normalizeH="0" baseline="0" noProof="0">
                    <a:ln>
                      <a:noFill/>
                    </a:ln>
                    <a:solidFill>
                      <a:sysClr val="window" lastClr="FFFFFF"/>
                    </a:solidFill>
                    <a:effectLst/>
                    <a:uLnTx/>
                    <a:uFillTx/>
                    <a:latin typeface="Poppins"/>
                    <a:cs typeface="Poppins"/>
                  </a:rPr>
                  <a:t> distractions</a:t>
                </a:r>
                <a:endParaRPr lang="en-GB" sz="1400" b="0" i="0" u="none" strike="noStrike" kern="1200" cap="none" spc="0" normalizeH="0" baseline="0" noProof="0">
                  <a:ln>
                    <a:noFill/>
                  </a:ln>
                  <a:solidFill>
                    <a:sysClr val="window" lastClr="FFFFFF"/>
                  </a:solidFill>
                  <a:effectLst/>
                  <a:uLnTx/>
                  <a:uFillTx/>
                  <a:latin typeface="Poppins"/>
                  <a:cs typeface="Poppins"/>
                </a:endParaRPr>
              </a:p>
            </p:txBody>
          </p:sp>
        </p:grpSp>
        <p:sp>
          <p:nvSpPr>
            <p:cNvPr id="39" name="Rectangle: Rounded Corners 38">
              <a:extLst>
                <a:ext uri="{FF2B5EF4-FFF2-40B4-BE49-F238E27FC236}">
                  <a16:creationId xmlns:a16="http://schemas.microsoft.com/office/drawing/2014/main" id="{3C4D6640-9FC4-2179-0164-C45AE9729719}"/>
                </a:ext>
              </a:extLst>
            </p:cNvPr>
            <p:cNvSpPr/>
            <p:nvPr/>
          </p:nvSpPr>
          <p:spPr>
            <a:xfrm>
              <a:off x="4782556" y="4340701"/>
              <a:ext cx="1098000" cy="594000"/>
            </a:xfrm>
            <a:prstGeom prst="roundRect">
              <a:avLst>
                <a:gd name="adj" fmla="val 10000"/>
              </a:avLst>
            </a:prstGeom>
            <a:blipFill rotWithShape="1">
              <a:blip r:embed="rId8"/>
              <a:srcRect/>
              <a:stretch>
                <a:fillRect t="-34000" b="-3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txBody>
            <a:bodyPr/>
            <a:lstStyle/>
            <a:p>
              <a:endParaRPr lang="en-GB"/>
            </a:p>
          </p:txBody>
        </p:sp>
      </p:grpSp>
      <p:grpSp>
        <p:nvGrpSpPr>
          <p:cNvPr id="50" name="Group 49">
            <a:extLst>
              <a:ext uri="{FF2B5EF4-FFF2-40B4-BE49-F238E27FC236}">
                <a16:creationId xmlns:a16="http://schemas.microsoft.com/office/drawing/2014/main" id="{AA7C005B-3528-1813-A688-E823E0F778AD}"/>
              </a:ext>
            </a:extLst>
          </p:cNvPr>
          <p:cNvGrpSpPr/>
          <p:nvPr/>
        </p:nvGrpSpPr>
        <p:grpSpPr>
          <a:xfrm>
            <a:off x="5826596" y="4602553"/>
            <a:ext cx="6218574" cy="769135"/>
            <a:chOff x="5745276" y="5790736"/>
            <a:chExt cx="6218574" cy="769135"/>
          </a:xfrm>
        </p:grpSpPr>
        <p:grpSp>
          <p:nvGrpSpPr>
            <p:cNvPr id="40" name="Group 39">
              <a:extLst>
                <a:ext uri="{FF2B5EF4-FFF2-40B4-BE49-F238E27FC236}">
                  <a16:creationId xmlns:a16="http://schemas.microsoft.com/office/drawing/2014/main" id="{FF9713BF-D479-5904-B3AF-E16EFDEF8161}"/>
                </a:ext>
              </a:extLst>
            </p:cNvPr>
            <p:cNvGrpSpPr/>
            <p:nvPr/>
          </p:nvGrpSpPr>
          <p:grpSpPr>
            <a:xfrm>
              <a:off x="5745276" y="5790736"/>
              <a:ext cx="6218574" cy="769135"/>
              <a:chOff x="484991" y="3298866"/>
              <a:chExt cx="6218574" cy="769135"/>
            </a:xfrm>
            <a:scene3d>
              <a:camera prst="orthographicFront">
                <a:rot lat="0" lon="0" rev="0"/>
              </a:camera>
              <a:lightRig rig="contrasting" dir="t">
                <a:rot lat="0" lon="0" rev="1200000"/>
              </a:lightRig>
            </a:scene3d>
          </p:grpSpPr>
          <p:sp>
            <p:nvSpPr>
              <p:cNvPr id="42" name="Rectangle: Rounded Corners 41">
                <a:extLst>
                  <a:ext uri="{FF2B5EF4-FFF2-40B4-BE49-F238E27FC236}">
                    <a16:creationId xmlns:a16="http://schemas.microsoft.com/office/drawing/2014/main" id="{C033F1E4-89D6-4050-BEB5-2BEBAF94DECD}"/>
                  </a:ext>
                </a:extLst>
              </p:cNvPr>
              <p:cNvSpPr/>
              <p:nvPr/>
            </p:nvSpPr>
            <p:spPr>
              <a:xfrm>
                <a:off x="484991" y="3298866"/>
                <a:ext cx="6218574" cy="769135"/>
              </a:xfrm>
              <a:prstGeom prst="roundRect">
                <a:avLst>
                  <a:gd name="adj" fmla="val 10000"/>
                </a:avLst>
              </a:prstGeom>
              <a:solidFill>
                <a:srgbClr val="5B9BD5">
                  <a:hueOff val="-6758543"/>
                  <a:satOff val="-17419"/>
                  <a:lumOff val="-11765"/>
                  <a:alphaOff val="0"/>
                </a:srgbClr>
              </a:solidFill>
              <a:ln>
                <a:noFill/>
              </a:ln>
              <a:effectLst/>
              <a:sp3d contourW="19050" prstMaterial="metal">
                <a:bevelT w="88900" h="203200"/>
                <a:bevelB w="165100" h="254000"/>
              </a:sp3d>
            </p:spPr>
            <p:txBody>
              <a:bodyPr/>
              <a:lstStyle/>
              <a:p>
                <a:endParaRPr lang="en-GB"/>
              </a:p>
            </p:txBody>
          </p:sp>
          <p:sp>
            <p:nvSpPr>
              <p:cNvPr id="43" name="Rectangle: Rounded Corners 10">
                <a:extLst>
                  <a:ext uri="{FF2B5EF4-FFF2-40B4-BE49-F238E27FC236}">
                    <a16:creationId xmlns:a16="http://schemas.microsoft.com/office/drawing/2014/main" id="{D168F1BD-1135-772B-8F10-854EBFD51ADF}"/>
                  </a:ext>
                </a:extLst>
              </p:cNvPr>
              <p:cNvSpPr txBox="1"/>
              <p:nvPr/>
            </p:nvSpPr>
            <p:spPr>
              <a:xfrm>
                <a:off x="1763815" y="3298866"/>
                <a:ext cx="4939750" cy="700638"/>
              </a:xfrm>
              <a:prstGeom prst="rect">
                <a:avLst/>
              </a:prstGeom>
              <a:noFill/>
              <a:ln>
                <a:noFill/>
              </a:ln>
              <a:effectLst/>
              <a:sp3d/>
            </p:spPr>
            <p:txBody>
              <a:bodyPr spcFirstLastPara="0" vert="horz" wrap="square" lIns="19050" tIns="19050" rIns="19050" bIns="19050" numCol="1" spcCol="1270" anchor="ctr" anchorCtr="0">
                <a:noAutofit/>
              </a:bodyPr>
              <a:lstStyle/>
              <a:p>
                <a:pPr marL="0" marR="0" lvl="0" indent="0" algn="l" defTabSz="22225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a:ln>
                      <a:noFill/>
                    </a:ln>
                    <a:solidFill>
                      <a:sysClr val="window" lastClr="FFFFFF"/>
                    </a:solidFill>
                    <a:effectLst/>
                    <a:uLnTx/>
                    <a:uFillTx/>
                    <a:latin typeface="Poppins" panose="00000500000000000000" pitchFamily="2" charset="0"/>
                    <a:ea typeface="+mn-ea"/>
                    <a:cs typeface="Poppins" panose="00000500000000000000" pitchFamily="2" charset="0"/>
                  </a:rPr>
                  <a:t>Be proactive</a:t>
                </a:r>
              </a:p>
              <a:p>
                <a:pPr marL="0" marR="0" lvl="0" indent="0" algn="l" defTabSz="22225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ysClr val="window" lastClr="FFFFFF"/>
                    </a:solidFill>
                    <a:effectLst/>
                    <a:uLnTx/>
                    <a:uFillTx/>
                    <a:latin typeface="Poppins"/>
                    <a:cs typeface="Poppins"/>
                  </a:rPr>
                  <a:t>Action plan</a:t>
                </a:r>
                <a:r>
                  <a:rPr lang="en-GB" sz="1400">
                    <a:solidFill>
                      <a:sysClr val="window" lastClr="FFFFFF"/>
                    </a:solidFill>
                    <a:latin typeface="Poppins"/>
                    <a:cs typeface="Poppins"/>
                  </a:rPr>
                  <a:t>,</a:t>
                </a:r>
                <a:r>
                  <a:rPr kumimoji="0" lang="en-GB" sz="1400" b="0" i="0" u="none" strike="noStrike" kern="1200" cap="none" spc="0" normalizeH="0" baseline="0" noProof="0">
                    <a:ln>
                      <a:noFill/>
                    </a:ln>
                    <a:solidFill>
                      <a:sysClr val="window" lastClr="FFFFFF"/>
                    </a:solidFill>
                    <a:effectLst/>
                    <a:uLnTx/>
                    <a:uFillTx/>
                    <a:latin typeface="Poppins"/>
                    <a:cs typeface="Poppins"/>
                  </a:rPr>
                  <a:t> SMART goals</a:t>
                </a:r>
                <a:r>
                  <a:rPr lang="en-GB" sz="1400">
                    <a:solidFill>
                      <a:sysClr val="window" lastClr="FFFFFF"/>
                    </a:solidFill>
                    <a:latin typeface="Poppins"/>
                    <a:cs typeface="Poppins"/>
                  </a:rPr>
                  <a:t>,</a:t>
                </a:r>
                <a:r>
                  <a:rPr kumimoji="0" lang="en-GB" sz="1400" b="0" i="0" u="none" strike="noStrike" kern="1200" cap="none" spc="0" normalizeH="0" baseline="0" noProof="0">
                    <a:ln>
                      <a:noFill/>
                    </a:ln>
                    <a:solidFill>
                      <a:sysClr val="window" lastClr="FFFFFF"/>
                    </a:solidFill>
                    <a:effectLst/>
                    <a:uLnTx/>
                    <a:uFillTx/>
                    <a:latin typeface="Poppins"/>
                    <a:cs typeface="Poppins"/>
                  </a:rPr>
                  <a:t> 'Eat the frog</a:t>
                </a:r>
                <a:r>
                  <a:rPr lang="en-GB" sz="1400">
                    <a:solidFill>
                      <a:sysClr val="window" lastClr="FFFFFF"/>
                    </a:solidFill>
                    <a:latin typeface="Poppins"/>
                    <a:cs typeface="Poppins"/>
                  </a:rPr>
                  <a:t>’,</a:t>
                </a:r>
                <a:r>
                  <a:rPr kumimoji="0" lang="en-GB" sz="1400" b="0" i="0" u="none" strike="noStrike" kern="1200" cap="none" spc="0" normalizeH="0" baseline="0" noProof="0">
                    <a:ln>
                      <a:noFill/>
                    </a:ln>
                    <a:solidFill>
                      <a:sysClr val="window" lastClr="FFFFFF"/>
                    </a:solidFill>
                    <a:effectLst/>
                    <a:uLnTx/>
                    <a:uFillTx/>
                    <a:latin typeface="Poppins"/>
                    <a:cs typeface="Poppins"/>
                  </a:rPr>
                  <a:t> Pomodoro technique</a:t>
                </a:r>
                <a:endParaRPr lang="en-GB" sz="1400" b="0" i="0" u="none" strike="noStrike" kern="1200" cap="none" spc="0" normalizeH="0" baseline="0" noProof="0">
                  <a:ln>
                    <a:noFill/>
                  </a:ln>
                  <a:solidFill>
                    <a:sysClr val="window" lastClr="FFFFFF"/>
                  </a:solidFill>
                  <a:effectLst/>
                  <a:uLnTx/>
                  <a:uFillTx/>
                  <a:latin typeface="Poppins"/>
                  <a:cs typeface="Poppins"/>
                </a:endParaRPr>
              </a:p>
            </p:txBody>
          </p:sp>
        </p:grpSp>
        <p:sp>
          <p:nvSpPr>
            <p:cNvPr id="41" name="Rectangle: Rounded Corners 40">
              <a:extLst>
                <a:ext uri="{FF2B5EF4-FFF2-40B4-BE49-F238E27FC236}">
                  <a16:creationId xmlns:a16="http://schemas.microsoft.com/office/drawing/2014/main" id="{E91D7480-3852-7918-59FD-BC7CCE57BE1D}"/>
                </a:ext>
              </a:extLst>
            </p:cNvPr>
            <p:cNvSpPr/>
            <p:nvPr/>
          </p:nvSpPr>
          <p:spPr>
            <a:xfrm>
              <a:off x="5833338" y="5844055"/>
              <a:ext cx="1098000" cy="594000"/>
            </a:xfrm>
            <a:prstGeom prst="roundRect">
              <a:avLst>
                <a:gd name="adj" fmla="val 10000"/>
              </a:avLst>
            </a:prstGeom>
            <a:blipFill rotWithShape="1">
              <a:blip r:embed="rId9" cstate="print">
                <a:extLst>
                  <a:ext uri="{28A0092B-C50C-407E-A947-70E740481C1C}">
                    <a14:useLocalDpi xmlns:a14="http://schemas.microsoft.com/office/drawing/2010/main" val="0"/>
                  </a:ext>
                </a:extLst>
              </a:blip>
              <a:srcRect/>
              <a:stretch>
                <a:fillRect t="-44000" b="-4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p:spPr>
          <p:txBody>
            <a:bodyPr/>
            <a:lstStyle/>
            <a:p>
              <a:endParaRPr lang="en-GB"/>
            </a:p>
          </p:txBody>
        </p:sp>
      </p:grpSp>
    </p:spTree>
    <p:extLst>
      <p:ext uri="{BB962C8B-B14F-4D97-AF65-F5344CB8AC3E}">
        <p14:creationId xmlns:p14="http://schemas.microsoft.com/office/powerpoint/2010/main" val="114103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65E27-58CC-47EB-514F-65245BB2FF3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C2672F-9022-EDED-9175-2B0B7C0D25A4}"/>
              </a:ext>
            </a:extLst>
          </p:cNvPr>
          <p:cNvSpPr>
            <a:spLocks noGrp="1"/>
          </p:cNvSpPr>
          <p:nvPr>
            <p:ph type="title"/>
          </p:nvPr>
        </p:nvSpPr>
        <p:spPr>
          <a:xfrm>
            <a:off x="413915" y="364891"/>
            <a:ext cx="10766702" cy="897851"/>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b="1">
                <a:latin typeface="Arial" panose="020B0604020202020204" pitchFamily="34" charset="0"/>
                <a:cs typeface="Arial" panose="020B0604020202020204" pitchFamily="34" charset="0"/>
              </a:rPr>
              <a:t>Measuring anxiety levels</a:t>
            </a:r>
            <a:endParaRPr lang="en-GB" b="1" noProof="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8760EBBD-02F1-BBF6-A5A7-007415F3E65B}"/>
              </a:ext>
            </a:extLst>
          </p:cNvPr>
          <p:cNvSpPr>
            <a:spLocks noGrp="1"/>
          </p:cNvSpPr>
          <p:nvPr>
            <p:ph type="body" sz="quarter" idx="14"/>
          </p:nvPr>
        </p:nvSpPr>
        <p:spPr>
          <a:xfrm>
            <a:off x="413915" y="1581922"/>
            <a:ext cx="10766702" cy="496800"/>
          </a:xfrm>
        </p:spPr>
        <p:txBody>
          <a:bodyPr/>
          <a:lstStyle/>
          <a:p>
            <a:pPr lvl="0">
              <a:lnSpc>
                <a:spcPct val="100000"/>
              </a:lnSpc>
              <a:spcAft>
                <a:spcPts val="0"/>
              </a:spcAft>
              <a:defRPr/>
            </a:pPr>
            <a:r>
              <a:rPr kumimoji="0" lang="en-GB" sz="3000" b="1" i="0" u="none" strike="noStrike" kern="1200" cap="none" spc="0" normalizeH="0" baseline="0" noProof="0">
                <a:ln>
                  <a:noFill/>
                </a:ln>
                <a:effectLst/>
                <a:uLnTx/>
                <a:uFillTx/>
                <a:latin typeface="Arial" panose="020B0604020202020204" pitchFamily="34" charset="0"/>
                <a:cs typeface="Arial" panose="020B0604020202020204" pitchFamily="34" charset="0"/>
              </a:rPr>
              <a:t>The growth zone model </a:t>
            </a:r>
            <a:r>
              <a:rPr kumimoji="0" lang="en-GB" sz="1800" b="1" i="0" u="none" strike="noStrike" kern="1200" cap="none" spc="0" normalizeH="0" baseline="0" noProof="0">
                <a:ln>
                  <a:noFill/>
                </a:ln>
                <a:effectLst/>
                <a:uLnTx/>
                <a:uFillTx/>
                <a:latin typeface="Arial" panose="020B0604020202020204" pitchFamily="34" charset="0"/>
                <a:cs typeface="Arial" panose="020B0604020202020204" pitchFamily="34" charset="0"/>
              </a:rPr>
              <a:t>(</a:t>
            </a:r>
            <a:r>
              <a:rPr lang="en-GB" sz="1800">
                <a:latin typeface="Arial" panose="020B0604020202020204" pitchFamily="34" charset="0"/>
                <a:cs typeface="Arial" panose="020B0604020202020204" pitchFamily="34" charset="0"/>
              </a:rPr>
              <a:t>revised model of Vygotsky’s ‘zone of proximal development’)</a:t>
            </a:r>
            <a:endParaRPr kumimoji="0" lang="en-GB" sz="18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a:p>
            <a:endParaRPr lang="en-GB"/>
          </a:p>
        </p:txBody>
      </p:sp>
      <p:pic>
        <p:nvPicPr>
          <p:cNvPr id="3" name="drawing" descr="A diagram of comfort and anxiety&#10;&#10;Description automatically generated, Picture">
            <a:extLst>
              <a:ext uri="{FF2B5EF4-FFF2-40B4-BE49-F238E27FC236}">
                <a16:creationId xmlns:a16="http://schemas.microsoft.com/office/drawing/2014/main" id="{1C87402C-2462-416E-A5A4-37FE8553ED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5008" y="2397902"/>
            <a:ext cx="3893204" cy="3893204"/>
          </a:xfrm>
          <a:prstGeom prst="rect">
            <a:avLst/>
          </a:prstGeom>
        </p:spPr>
      </p:pic>
      <p:sp>
        <p:nvSpPr>
          <p:cNvPr id="10" name="TextBox 9">
            <a:extLst>
              <a:ext uri="{FF2B5EF4-FFF2-40B4-BE49-F238E27FC236}">
                <a16:creationId xmlns:a16="http://schemas.microsoft.com/office/drawing/2014/main" id="{F92B7032-BE53-4954-9611-CD5C7123B5ED}"/>
              </a:ext>
            </a:extLst>
          </p:cNvPr>
          <p:cNvSpPr txBox="1"/>
          <p:nvPr/>
        </p:nvSpPr>
        <p:spPr>
          <a:xfrm>
            <a:off x="625008" y="6467225"/>
            <a:ext cx="60982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60645"/>
                </a:solidFill>
                <a:effectLst/>
                <a:uLnTx/>
                <a:uFillTx/>
                <a:latin typeface="Poppins"/>
                <a:ea typeface="+mn-ea"/>
                <a:cs typeface="+mn-cs"/>
              </a:rPr>
              <a:t>Johnston-Wilder et al. (2013)</a:t>
            </a:r>
          </a:p>
        </p:txBody>
      </p:sp>
      <p:sp>
        <p:nvSpPr>
          <p:cNvPr id="12" name="TextBox 11">
            <a:extLst>
              <a:ext uri="{FF2B5EF4-FFF2-40B4-BE49-F238E27FC236}">
                <a16:creationId xmlns:a16="http://schemas.microsoft.com/office/drawing/2014/main" id="{3762FEE5-36D5-0386-A8BD-C0C012AF48C7}"/>
              </a:ext>
            </a:extLst>
          </p:cNvPr>
          <p:cNvSpPr txBox="1"/>
          <p:nvPr/>
        </p:nvSpPr>
        <p:spPr>
          <a:xfrm>
            <a:off x="4652680" y="2159503"/>
            <a:ext cx="7247935" cy="132228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a:ln>
                  <a:noFill/>
                </a:ln>
                <a:solidFill>
                  <a:srgbClr val="060645"/>
                </a:solidFill>
                <a:effectLst/>
                <a:uLnTx/>
                <a:uFillTx/>
                <a:latin typeface="Arial" panose="020B0604020202020204" pitchFamily="34" charset="0"/>
                <a:ea typeface="Aptos" panose="020B0004020202020204" pitchFamily="34" charset="0"/>
                <a:cs typeface="Arial" panose="020B0604020202020204" pitchFamily="34" charset="0"/>
              </a:rPr>
              <a:t>Comfort Zone (Green inner circle)</a:t>
            </a:r>
            <a:endParaRPr kumimoji="0" lang="en-GB" sz="1800" b="0" i="0" u="none" strike="noStrike" kern="100" cap="none" spc="0" normalizeH="0" baseline="0" noProof="0">
              <a:ln>
                <a:noFill/>
              </a:ln>
              <a:solidFill>
                <a:srgbClr val="060645"/>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60645"/>
                </a:solidFill>
                <a:effectLst/>
                <a:uLnTx/>
                <a:uFillTx/>
                <a:latin typeface="Arial" panose="020B0604020202020204" pitchFamily="34" charset="0"/>
                <a:ea typeface="Aptos" panose="020B0004020202020204" pitchFamily="34" charset="0"/>
                <a:cs typeface="Arial" panose="020B0604020202020204" pitchFamily="34" charset="0"/>
              </a:rPr>
              <a:t>In the Comfort zone people work confidently and have low levels of anxiety. They are happy with what they are studying and everything makes sense. </a:t>
            </a:r>
            <a:endParaRPr kumimoji="0" lang="en-GB" sz="1800" b="0" i="0" u="none" strike="noStrike" kern="1200" cap="none" spc="0" normalizeH="0" baseline="0" noProof="0">
              <a:ln>
                <a:noFill/>
              </a:ln>
              <a:solidFill>
                <a:srgbClr val="060645"/>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10FF6FF9-1703-486E-C0B2-FEC2B6A32D36}"/>
              </a:ext>
            </a:extLst>
          </p:cNvPr>
          <p:cNvSpPr txBox="1"/>
          <p:nvPr/>
        </p:nvSpPr>
        <p:spPr>
          <a:xfrm>
            <a:off x="4652680" y="3562569"/>
            <a:ext cx="7247934" cy="132228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a:ln>
                  <a:noFill/>
                </a:ln>
                <a:solidFill>
                  <a:srgbClr val="060645"/>
                </a:solidFill>
                <a:effectLst/>
                <a:uLnTx/>
                <a:uFillTx/>
                <a:latin typeface="Arial" panose="020B0604020202020204" pitchFamily="34" charset="0"/>
                <a:ea typeface="Aptos" panose="020B0004020202020204" pitchFamily="34" charset="0"/>
                <a:cs typeface="Arial" panose="020B0604020202020204" pitchFamily="34" charset="0"/>
              </a:rPr>
              <a:t>Growth Zone (Yellow middle circle)</a:t>
            </a:r>
            <a:endParaRPr kumimoji="0" lang="en-GB" sz="1800" b="0" i="0" u="none" strike="noStrike" kern="100" cap="none" spc="0" normalizeH="0" baseline="0" noProof="0">
              <a:ln>
                <a:noFill/>
              </a:ln>
              <a:solidFill>
                <a:srgbClr val="060645"/>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60645"/>
                </a:solidFill>
                <a:effectLst/>
                <a:uLnTx/>
                <a:uFillTx/>
                <a:latin typeface="Arial" panose="020B0604020202020204" pitchFamily="34" charset="0"/>
                <a:ea typeface="Aptos" panose="020B0004020202020204" pitchFamily="34" charset="0"/>
                <a:cs typeface="Arial" panose="020B0604020202020204" pitchFamily="34" charset="0"/>
              </a:rPr>
              <a:t>In the Growth zone people are studying productively, learning something new, or practicing something complicated, they may be feeling slightly anxious, however the levels are manageable</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 </a:t>
            </a:r>
            <a:endParaRPr kumimoji="0" lang="en-GB" sz="1800" b="0" i="0" u="none" strike="noStrike" kern="1200" cap="none" spc="0" normalizeH="0" baseline="0" noProof="0">
              <a:ln>
                <a:noFill/>
              </a:ln>
              <a:solidFill>
                <a:srgbClr val="060645"/>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F161B09-45AB-00AF-BF76-4F637826088B}"/>
              </a:ext>
            </a:extLst>
          </p:cNvPr>
          <p:cNvSpPr txBox="1"/>
          <p:nvPr/>
        </p:nvSpPr>
        <p:spPr>
          <a:xfrm>
            <a:off x="4652681" y="4884854"/>
            <a:ext cx="7247933" cy="159928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a:ln>
                  <a:noFill/>
                </a:ln>
                <a:solidFill>
                  <a:srgbClr val="060645"/>
                </a:solidFill>
                <a:effectLst/>
                <a:uLnTx/>
                <a:uFillTx/>
                <a:latin typeface="Arial" panose="020B0604020202020204" pitchFamily="34" charset="0"/>
                <a:ea typeface="Aptos" panose="020B0004020202020204" pitchFamily="34" charset="0"/>
                <a:cs typeface="Arial" panose="020B0604020202020204" pitchFamily="34" charset="0"/>
              </a:rPr>
              <a:t>Anxiety Zone (Outer red area)</a:t>
            </a:r>
            <a:endParaRPr kumimoji="0" lang="en-GB" sz="1800" b="0" i="0" u="none" strike="noStrike" kern="100" cap="none" spc="0" normalizeH="0" baseline="0" noProof="0">
              <a:ln>
                <a:noFill/>
              </a:ln>
              <a:solidFill>
                <a:srgbClr val="060645"/>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60645"/>
                </a:solidFill>
                <a:effectLst/>
                <a:uLnTx/>
                <a:uFillTx/>
                <a:latin typeface="Arial" panose="020B0604020202020204" pitchFamily="34" charset="0"/>
                <a:ea typeface="Aptos" panose="020B0004020202020204" pitchFamily="34" charset="0"/>
                <a:cs typeface="Arial" panose="020B0604020202020204" pitchFamily="34" charset="0"/>
              </a:rPr>
              <a:t>In the Anxiety zone  people will have ceased the ability to study productively. </a:t>
            </a:r>
            <a:r>
              <a:rPr kumimoji="0" lang="en-GB" sz="1800" b="0" i="0" u="none" strike="noStrike" kern="1200" cap="none" spc="0" normalizeH="0" baseline="0" noProof="0">
                <a:ln>
                  <a:noFill/>
                </a:ln>
                <a:solidFill>
                  <a:srgbClr val="060645"/>
                </a:solidFill>
                <a:effectLst/>
                <a:uLnTx/>
                <a:uFillTx/>
                <a:latin typeface="Arial" panose="020B0604020202020204" pitchFamily="34" charset="0"/>
                <a:ea typeface="+mn-ea"/>
                <a:cs typeface="Arial" panose="020B0604020202020204" pitchFamily="34" charset="0"/>
              </a:rPr>
              <a:t>Anxiety does not always have a physical manifestation, however if they are struggling to study and nothing is going in, it is likely they are in the anxiety zone.</a:t>
            </a:r>
          </a:p>
        </p:txBody>
      </p:sp>
      <p:grpSp>
        <p:nvGrpSpPr>
          <p:cNvPr id="7" name="Group 6">
            <a:extLst>
              <a:ext uri="{FF2B5EF4-FFF2-40B4-BE49-F238E27FC236}">
                <a16:creationId xmlns:a16="http://schemas.microsoft.com/office/drawing/2014/main" id="{956F8A13-1671-AB14-FCA7-B3260C57A5CC}"/>
              </a:ext>
            </a:extLst>
          </p:cNvPr>
          <p:cNvGrpSpPr/>
          <p:nvPr/>
        </p:nvGrpSpPr>
        <p:grpSpPr>
          <a:xfrm>
            <a:off x="10604318" y="28326"/>
            <a:ext cx="1485900" cy="1513205"/>
            <a:chOff x="0" y="0"/>
            <a:chExt cx="1485900" cy="1513675"/>
          </a:xfrm>
        </p:grpSpPr>
        <p:sp>
          <p:nvSpPr>
            <p:cNvPr id="8" name="Oval 7">
              <a:extLst>
                <a:ext uri="{FF2B5EF4-FFF2-40B4-BE49-F238E27FC236}">
                  <a16:creationId xmlns:a16="http://schemas.microsoft.com/office/drawing/2014/main" id="{9A2CA363-7AC9-E7BF-2B29-0B20BC83BC7D}"/>
                </a:ext>
              </a:extLst>
            </p:cNvPr>
            <p:cNvSpPr/>
            <p:nvPr/>
          </p:nvSpPr>
          <p:spPr>
            <a:xfrm>
              <a:off x="0" y="0"/>
              <a:ext cx="1440000" cy="1440000"/>
            </a:xfrm>
            <a:prstGeom prst="ellipse">
              <a:avLst/>
            </a:prstGeom>
            <a:solidFill>
              <a:srgbClr val="A0B4B4"/>
            </a:solidFill>
            <a:ln w="12700" cap="flat" cmpd="sng" algn="ctr">
              <a:solidFill>
                <a:srgbClr val="A0B4B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Text Box 25">
              <a:extLst>
                <a:ext uri="{FF2B5EF4-FFF2-40B4-BE49-F238E27FC236}">
                  <a16:creationId xmlns:a16="http://schemas.microsoft.com/office/drawing/2014/main" id="{9045BCD5-DC34-2FEB-A583-A4D7B41A25B2}"/>
                </a:ext>
              </a:extLst>
            </p:cNvPr>
            <p:cNvSpPr txBox="1"/>
            <p:nvPr/>
          </p:nvSpPr>
          <p:spPr>
            <a:xfrm>
              <a:off x="9525" y="247650"/>
              <a:ext cx="1476375" cy="1266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lnSpc>
                  <a:spcPct val="107000"/>
                </a:lnSpc>
                <a:spcAft>
                  <a:spcPts val="1200"/>
                </a:spcAft>
                <a:buNone/>
              </a:pPr>
              <a:r>
                <a:rPr lang="en-GB" sz="1800" b="1" kern="100">
                  <a:effectLst/>
                  <a:latin typeface="Arial" panose="020B0604020202020204" pitchFamily="34" charset="0"/>
                  <a:ea typeface="Times New Roman" panose="02020603050405020304" pitchFamily="18" charset="0"/>
                  <a:cs typeface="Times New Roman" panose="02020603050405020304" pitchFamily="18" charset="0"/>
                </a:rPr>
                <a:t>L</a:t>
              </a:r>
              <a:r>
                <a:rPr lang="en-GB" sz="1800" b="1" kern="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earn to study with anxiety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1962988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lide Options">
  <a:themeElements>
    <a:clrScheme name="Open University">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1C46C0"/>
      </a:hlink>
      <a:folHlink>
        <a:srgbClr val="1C46C0"/>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FD1797-0D5A-4162-B70B-3167329C9D21}" vid="{C65BF07F-A563-43A2-BB3D-CF77674E6B07}"/>
    </a:ext>
  </a:extLst>
</a:theme>
</file>

<file path=ppt/theme/theme3.xml><?xml version="1.0" encoding="utf-8"?>
<a:theme xmlns:a="http://schemas.openxmlformats.org/drawingml/2006/main" name="Covers">
  <a:themeElements>
    <a:clrScheme name="OU">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FD1797-0D5A-4162-B70B-3167329C9D21}" vid="{90FEB824-4400-47A0-895C-2C52275E249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0037e6-bda1-49d0-8c68-9496f426cd02">
      <Terms xmlns="http://schemas.microsoft.com/office/infopath/2007/PartnerControls"/>
    </lcf76f155ced4ddcb4097134ff3c332f>
    <TaxCatchAll xmlns="0ae720a5-00f8-4276-ac52-18ed5848b34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518E19555E524BB642840CD7DDD187" ma:contentTypeVersion="13" ma:contentTypeDescription="Create a new document." ma:contentTypeScope="" ma:versionID="3e8f754e9df2b3a6cc67afdea8a82ae8">
  <xsd:schema xmlns:xsd="http://www.w3.org/2001/XMLSchema" xmlns:xs="http://www.w3.org/2001/XMLSchema" xmlns:p="http://schemas.microsoft.com/office/2006/metadata/properties" xmlns:ns2="c50037e6-bda1-49d0-8c68-9496f426cd02" xmlns:ns3="0ae720a5-00f8-4276-ac52-18ed5848b341" targetNamespace="http://schemas.microsoft.com/office/2006/metadata/properties" ma:root="true" ma:fieldsID="bfda98c8f1e5ba9e881ea2f10f2bf9ed" ns2:_="" ns3:_="">
    <xsd:import namespace="c50037e6-bda1-49d0-8c68-9496f426cd02"/>
    <xsd:import namespace="0ae720a5-00f8-4276-ac52-18ed5848b3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037e6-bda1-49d0-8c68-9496f426c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e720a5-00f8-4276-ac52-18ed5848b3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6f9b2d-b4cc-407b-b775-db2c876c75ec}" ma:internalName="TaxCatchAll" ma:showField="CatchAllData" ma:web="0ae720a5-00f8-4276-ac52-18ed5848b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CD8092-5DCB-4443-A889-F1D5F9DD3223}">
  <ds:schemaRefs>
    <ds:schemaRef ds:uri="http://schemas.microsoft.com/sharepoint/v3/contenttype/forms"/>
  </ds:schemaRefs>
</ds:datastoreItem>
</file>

<file path=customXml/itemProps2.xml><?xml version="1.0" encoding="utf-8"?>
<ds:datastoreItem xmlns:ds="http://schemas.openxmlformats.org/officeDocument/2006/customXml" ds:itemID="{A5193B48-4D46-4281-8FF7-11CD4D18BC34}">
  <ds:schemaRefs>
    <ds:schemaRef ds:uri="0ae720a5-00f8-4276-ac52-18ed5848b341"/>
    <ds:schemaRef ds:uri="c50037e6-bda1-49d0-8c68-9496f426cd0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FAADB87-7266-4935-A3C1-CB0803D203DF}">
  <ds:schemaRefs>
    <ds:schemaRef ds:uri="0ae720a5-00f8-4276-ac52-18ed5848b341"/>
    <ds:schemaRef ds:uri="c50037e6-bda1-49d0-8c68-9496f426cd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691</Words>
  <Application>Microsoft Office PowerPoint</Application>
  <PresentationFormat>Widescreen</PresentationFormat>
  <Paragraphs>80</Paragraphs>
  <Slides>12</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Aptos</vt:lpstr>
      <vt:lpstr>Aptos Display</vt:lpstr>
      <vt:lpstr>Arial</vt:lpstr>
      <vt:lpstr>Arial</vt:lpstr>
      <vt:lpstr>Calibri</vt:lpstr>
      <vt:lpstr>Poppins</vt:lpstr>
      <vt:lpstr>Poppins SemiBold</vt:lpstr>
      <vt:lpstr>Office Theme</vt:lpstr>
      <vt:lpstr>Slide Options</vt:lpstr>
      <vt:lpstr>Covers</vt:lpstr>
      <vt:lpstr>Identifying and supporting  maths anxiety </vt:lpstr>
      <vt:lpstr>What is maths anxiety? Emotional responses to maths </vt:lpstr>
      <vt:lpstr>Prevalence of Maths Anxiety: Maths anxiety in first year undergraduates at the Open University  (survey results 2022) </vt:lpstr>
      <vt:lpstr>What makes you anxious?</vt:lpstr>
      <vt:lpstr>The consequences of maths anxiety?</vt:lpstr>
      <vt:lpstr>How does your anxiety make you feel?</vt:lpstr>
      <vt:lpstr>Getting ready to study maths</vt:lpstr>
      <vt:lpstr>Cognitive and behavioural approaches</vt:lpstr>
      <vt:lpstr>Measuring anxiety levels</vt:lpstr>
      <vt:lpstr>Openlearn Free Online Course (upcoming)</vt:lpstr>
      <vt:lpstr>Openlearn Free Online Course (upcoming)</vt:lpstr>
      <vt:lpstr>Thanks for listening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Susan.Pawley [She/Her]</dc:creator>
  <cp:lastModifiedBy>Diane.Ford</cp:lastModifiedBy>
  <cp:revision>54</cp:revision>
  <dcterms:created xsi:type="dcterms:W3CDTF">2026-04-16T13:02:41Z</dcterms:created>
  <dcterms:modified xsi:type="dcterms:W3CDTF">2026-04-27T14:05:14Z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0x0101006B518E19555E524BB642840CD7DDD187</vt:lpwstr>
  </property>
  <property fmtid="{D5CDD505-2E9C-101B-9397-08002B2CF9AE}" pid="3" name="MediaServiceImageTags">
    <vt:lpwstr/>
  </property>
</Properties>
</file>