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7"/>
  </p:notesMasterIdLst>
  <p:handoutMasterIdLst>
    <p:handoutMasterId r:id="rId28"/>
  </p:handoutMasterIdLst>
  <p:sldIdLst>
    <p:sldId id="256"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04" r:id="rId25"/>
    <p:sldId id="3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8" d="100"/>
          <a:sy n="78" d="100"/>
        </p:scale>
        <p:origin x="850" y="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23/04/2026</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37D08-EB1A-D799-BFDE-809B898AD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4CC76-42F2-CD71-2311-5504DB6C807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83490BF-8230-518D-CDE4-D89D1413C8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D2B5B2-52DF-9317-7D68-C0BED3BA97F6}"/>
              </a:ext>
            </a:extLst>
          </p:cNvPr>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380879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E0144-BACE-EEDF-D170-120C4F4B0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876F7-0042-1682-7F63-207D1CC66C6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695D053-0D7B-909F-503A-E22D25DE76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A91B29-6AD3-3FC0-5D34-04F2045D833D}"/>
              </a:ext>
            </a:extLst>
          </p:cNvPr>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1791674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34FEF-9893-36B4-74DC-5A6DB856D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FB6F9-1D19-8F2F-1756-F6B1DCE7F28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A381DF9-623B-7EE0-01C3-BC1679863B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5E935E-1662-A3B8-881D-113F0BA76F28}"/>
              </a:ext>
            </a:extLst>
          </p:cNvPr>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47479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ABE8C-A284-E8DF-5CDF-DD105003B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72688-EC6C-6D6E-DC60-FD6589D5381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21679BC-4476-8E2D-E029-18BD4AF373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599C31-83F7-EC4A-2C8F-D83832A666ED}"/>
              </a:ext>
            </a:extLst>
          </p:cNvPr>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42881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CCB6A-D0C7-0F45-9C31-69CC91D54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00519-489A-8FD6-9380-298DABB2389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21C0CE3-B866-528B-99C0-1DD7F7098F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04FBCC-11C5-E20E-CD9B-47431A84F9A3}"/>
              </a:ext>
            </a:extLst>
          </p:cNvPr>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1921122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4506F-702F-FB88-3C68-8CC27D3D9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15287-F03B-7BE1-3B30-1C51B138901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6E2815C-021F-6E65-6A79-4F622A3687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96C1C8-3CFC-C617-AF5B-DD8B7D79FD09}"/>
              </a:ext>
            </a:extLst>
          </p:cNvPr>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2884291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1C272-56BF-4B65-7481-FD5AF9228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04E71-B99B-8F20-53EC-71C1ED86F7B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B2D4A36-DE1D-C472-4496-98EEDA6495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0E8F93-FA9B-B5A9-73A8-0E2C6E02BB12}"/>
              </a:ext>
            </a:extLst>
          </p:cNvPr>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312232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DED45-DBE1-2504-8370-9B2388050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11816-5CC1-1AA1-BD87-8E69D59917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1178EB2-46C9-1FA6-8FE0-B75AD96DF8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E4D178-CBFB-E5B3-258A-9EFA2491529E}"/>
              </a:ext>
            </a:extLst>
          </p:cNvPr>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260033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61264-2307-BE32-9F98-4153B3CEB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4A317-F3EE-AE04-A706-7E923D25675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61F1371-F25A-6556-7217-8FDCACD18B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2BE9C3-ABCA-459A-13FE-7566E241BA76}"/>
              </a:ext>
            </a:extLst>
          </p:cNvPr>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111886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9462A-0593-783A-96C7-66840114A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FEC8C-3C1C-52E6-56BD-E578862334F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9A133DC-66BF-E5F8-26B2-F33AEDBAD0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FAF4CD-0AFF-368B-6982-A968FC4EAE1E}"/>
              </a:ext>
            </a:extLst>
          </p:cNvPr>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52999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3C988-6AC4-256D-36C3-F400CCE67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B2551-82F9-A9E3-9DFC-EC19AC19F92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3FC2693-E533-F0DB-4264-3D418EB51F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9C5431-A581-17D1-8A28-C3C19E79166C}"/>
              </a:ext>
            </a:extLst>
          </p:cNvPr>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23003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8EAEB-03F2-93F1-FAC7-63D805261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A31C0-EC24-D7C7-58D9-B38575035ED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AB30D61-8C33-83A1-13BB-72D2CD3EF6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835F66-AA27-45F0-CCE4-86F778D4247B}"/>
              </a:ext>
            </a:extLst>
          </p:cNvPr>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5154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FA992-AB59-3B2A-78A8-33B25BB68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7E788-72CB-456B-0E2C-D4CCE3212A9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502F3F2-A690-A271-E781-C3E222B590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D07879-AE7C-6F1D-A3CC-E971E6D617B0}"/>
              </a:ext>
            </a:extLst>
          </p:cNvPr>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3728113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BDA40-1330-2A67-5383-5B297944E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39761-F005-6042-40BC-35488F9EF9E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9AA8C4-6FA9-1589-3F50-760DDC7379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E96941-EB55-31AB-B289-36A6B4B9E680}"/>
              </a:ext>
            </a:extLst>
          </p:cNvPr>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184744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29CF9-EBB5-599A-A7CB-C7E1CE908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9CCA7-332B-7674-AE9E-32294349D4B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2DF1713-94E3-1FEA-6597-1FEA961601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391570-F007-3121-7E14-9823C844B804}"/>
              </a:ext>
            </a:extLst>
          </p:cNvPr>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3683370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0923479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4/23/2026</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6" r:id="rId4"/>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unsplash.com/photos/person-writing-on-brown-wooden-table-near-white-ceramic-mug-s9CC2SKySJM?utm_source=unsplash&amp;utm_medium=referral&amp;utm_content=creditCopyText" TargetMode="External"/><Relationship Id="rId5" Type="http://schemas.openxmlformats.org/officeDocument/2006/relationships/hyperlink" Target="https://unsplash.com/@uns__nstudio?utm_source=unsplash&amp;utm_medium=referral&amp;utm_content=creditCopyText" TargetMode="External"/><Relationship Id="rId4" Type="http://schemas.openxmlformats.org/officeDocument/2006/relationships/image" Target="../media/image29.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hyperlink" Target="https://www.pexels.com/photo/tick-mark-in-square-boxes-885072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hyperlink" Target="https://www.pexels.com/photo/person-wearing-black-leather-shoes-174339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mailto:Fiona.Aiken@open.ac.uk" TargetMode="External"/><Relationship Id="rId7" Type="http://schemas.openxmlformats.org/officeDocument/2006/relationships/hyperlink" Target="https://www.pexels.com/photo/question-mark-on-pavement-2646533/"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hyperlink" Target="mailto:Christopher.Hutton@open.ac.uk" TargetMode="External"/><Relationship Id="rId4" Type="http://schemas.openxmlformats.org/officeDocument/2006/relationships/hyperlink" Target="mailto:Iris.Verhagen@open.ac.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pexels.com/photo/bic-orange-and-white-ball-point-pens-on-top-of-lined-paper-notebook-166867/"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pexels.com/photo/black-and-white-climbing-wall-perspective-33334626/" TargetMode="Externa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https://www.pexels.com/photo/calendar-with-deadline-reminder-758085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hdl.handle.net/10779/ou.se.24353509.v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hyperlink" Target="https://doi.org/10.21954/ou.se.25836184.v1" TargetMode="External"/><Relationship Id="rId4" Type="http://schemas.openxmlformats.org/officeDocument/2006/relationships/hyperlink" Target="https://doi.org/10.21954/ou.se.25976902.v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hyperlink" Target="https://www.pexels.com/photo/people-holding-white-puzzle-pieces-614738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2800" dirty="0"/>
              <a:t>Investigating and supporting skills development needs for students transitioning between stages 1 and 2, and 2 and 3 in Environmental and Earth Sciences</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8" y="3286529"/>
            <a:ext cx="5557584" cy="347039"/>
          </a:xfrm>
        </p:spPr>
        <p:txBody>
          <a:bodyPr/>
          <a:lstStyle/>
          <a:p>
            <a:r>
              <a:rPr lang="en-GB" dirty="0"/>
              <a:t>Iris Verhagen, Fiona Aiken and Chris Hutton</a:t>
            </a:r>
          </a:p>
          <a:p>
            <a:endParaRPr lang="en-GB" dirty="0"/>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7" y="3593930"/>
            <a:ext cx="5557584" cy="347039"/>
          </a:xfrm>
        </p:spPr>
        <p:txBody>
          <a:bodyPr/>
          <a:lstStyle/>
          <a:p>
            <a:r>
              <a:rPr lang="en-GB" i="1" dirty="0"/>
              <a:t>School of Environment, Earth and Ecosystem Sciences</a:t>
            </a:r>
          </a:p>
          <a:p>
            <a:endParaRPr lang="en-GB" dirty="0"/>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7" y="4217084"/>
            <a:ext cx="5557584" cy="347039"/>
          </a:xfrm>
        </p:spPr>
        <p:txBody>
          <a:bodyPr/>
          <a:lstStyle/>
          <a:p>
            <a:r>
              <a:rPr lang="en-GB" dirty="0"/>
              <a:t>30 April 2026</a:t>
            </a:r>
          </a:p>
        </p:txBody>
      </p:sp>
      <p:pic>
        <p:nvPicPr>
          <p:cNvPr id="20" name="Picture 19">
            <a:extLst>
              <a:ext uri="{FF2B5EF4-FFF2-40B4-BE49-F238E27FC236}">
                <a16:creationId xmlns:a16="http://schemas.microsoft.com/office/drawing/2014/main" id="{F7BA1E59-9A9A-B444-DB75-BFCDFCF5A9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8207" y="4871524"/>
            <a:ext cx="4587249" cy="655321"/>
          </a:xfrm>
          <a:prstGeom prst="rect">
            <a:avLst/>
          </a:prstGeom>
        </p:spPr>
      </p:pic>
      <p:pic>
        <p:nvPicPr>
          <p:cNvPr id="24" name="Picture Placeholder 23">
            <a:extLst>
              <a:ext uri="{FF2B5EF4-FFF2-40B4-BE49-F238E27FC236}">
                <a16:creationId xmlns:a16="http://schemas.microsoft.com/office/drawing/2014/main" id="{957F8D4E-964D-DC18-05EA-32AC26E22142}"/>
              </a:ext>
            </a:extLst>
          </p:cNvPr>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pic>
      <p:sp>
        <p:nvSpPr>
          <p:cNvPr id="25" name="Rectangle 1">
            <a:extLst>
              <a:ext uri="{FF2B5EF4-FFF2-40B4-BE49-F238E27FC236}">
                <a16:creationId xmlns:a16="http://schemas.microsoft.com/office/drawing/2014/main" id="{A73F6DE3-1B7D-F695-E5FD-39E9909661D3}"/>
              </a:ext>
            </a:extLst>
          </p:cNvPr>
          <p:cNvSpPr>
            <a:spLocks noChangeArrowheads="1"/>
          </p:cNvSpPr>
          <p:nvPr/>
        </p:nvSpPr>
        <p:spPr bwMode="auto">
          <a:xfrm>
            <a:off x="9026768" y="3479679"/>
            <a:ext cx="43919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Photo by </a:t>
            </a:r>
            <a:r>
              <a:rPr kumimoji="0" lang="en-US" altLang="en-US" sz="1400" b="0" i="0" u="none" strike="noStrike" cap="none" normalizeH="0" baseline="0" dirty="0">
                <a:ln>
                  <a:noFill/>
                </a:ln>
                <a:solidFill>
                  <a:schemeClr val="tx1"/>
                </a:solidFill>
                <a:effectLst/>
                <a:latin typeface="Arial" panose="020B0604020202020204" pitchFamily="34" charset="0"/>
                <a:hlinkClick r:id="rId5"/>
              </a:rPr>
              <a:t>Unseen Studio</a:t>
            </a:r>
            <a:r>
              <a:rPr kumimoji="0" lang="en-US" altLang="en-US" sz="1400" b="0" i="0" u="none" strike="noStrike" cap="none" normalizeH="0" baseline="0" dirty="0">
                <a:ln>
                  <a:noFill/>
                </a:ln>
                <a:solidFill>
                  <a:schemeClr val="tx1"/>
                </a:solidFill>
                <a:effectLst/>
                <a:latin typeface="Arial" panose="020B0604020202020204" pitchFamily="34" charset="0"/>
              </a:rPr>
              <a:t> on </a:t>
            </a:r>
            <a:r>
              <a:rPr kumimoji="0" lang="en-US" altLang="en-US" sz="1400" b="0" i="0" u="none" strike="noStrike" cap="none" normalizeH="0" baseline="0" dirty="0" err="1">
                <a:ln>
                  <a:noFill/>
                </a:ln>
                <a:solidFill>
                  <a:schemeClr val="tx1"/>
                </a:solidFill>
                <a:effectLst/>
                <a:latin typeface="Arial" panose="020B0604020202020204" pitchFamily="34" charset="0"/>
                <a:hlinkClick r:id="rId6"/>
              </a:rPr>
              <a:t>Unsplash</a:t>
            </a:r>
            <a:r>
              <a:rPr kumimoji="0" lang="en-US" altLang="en-US" sz="14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464A1-369B-D09A-8085-AB314B7E0FD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C276FBC-072B-4247-F8DC-B5C7DA44773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EBF8FD96-A488-8030-6CEE-9CD15CB5F9F6}"/>
              </a:ext>
            </a:extLst>
          </p:cNvPr>
          <p:cNvSpPr>
            <a:spLocks noGrp="1"/>
          </p:cNvSpPr>
          <p:nvPr>
            <p:ph type="body" sz="quarter" idx="24"/>
          </p:nvPr>
        </p:nvSpPr>
        <p:spPr/>
        <p:txBody>
          <a:bodyPr/>
          <a:lstStyle/>
          <a:p>
            <a:r>
              <a:rPr lang="en-GB" dirty="0"/>
              <a:t>Where are we now?</a:t>
            </a:r>
          </a:p>
        </p:txBody>
      </p:sp>
      <p:sp>
        <p:nvSpPr>
          <p:cNvPr id="10" name="Text Placeholder 9">
            <a:extLst>
              <a:ext uri="{FF2B5EF4-FFF2-40B4-BE49-F238E27FC236}">
                <a16:creationId xmlns:a16="http://schemas.microsoft.com/office/drawing/2014/main" id="{69F3045E-0970-BEF1-5D10-697735591027}"/>
              </a:ext>
            </a:extLst>
          </p:cNvPr>
          <p:cNvSpPr>
            <a:spLocks noGrp="1"/>
          </p:cNvSpPr>
          <p:nvPr>
            <p:ph type="body" sz="quarter" idx="15"/>
          </p:nvPr>
        </p:nvSpPr>
        <p:spPr>
          <a:xfrm>
            <a:off x="614243" y="1385353"/>
            <a:ext cx="9591229" cy="760325"/>
          </a:xfrm>
        </p:spPr>
        <p:txBody>
          <a:bodyPr/>
          <a:lstStyle/>
          <a:p>
            <a:r>
              <a:rPr lang="en-GB" sz="2000" dirty="0">
                <a:solidFill>
                  <a:schemeClr val="tx2"/>
                </a:solidFill>
              </a:rPr>
              <a:t>AL focus group completed and analysed</a:t>
            </a:r>
          </a:p>
          <a:p>
            <a:endParaRPr lang="en-GB" sz="2000" dirty="0">
              <a:solidFill>
                <a:schemeClr val="tx2"/>
              </a:solidFill>
            </a:endParaRPr>
          </a:p>
          <a:p>
            <a:r>
              <a:rPr lang="en-GB" sz="2000" dirty="0">
                <a:solidFill>
                  <a:schemeClr val="tx2"/>
                </a:solidFill>
              </a:rPr>
              <a:t>To come:</a:t>
            </a:r>
          </a:p>
          <a:p>
            <a:pPr lvl="1"/>
            <a:r>
              <a:rPr lang="en-GB" sz="2000" dirty="0">
                <a:solidFill>
                  <a:schemeClr val="tx2"/>
                </a:solidFill>
              </a:rPr>
              <a:t>Student Support Hub and Guidance services focus group</a:t>
            </a:r>
          </a:p>
          <a:p>
            <a:pPr lvl="1"/>
            <a:r>
              <a:rPr lang="en-GB" sz="2000" dirty="0">
                <a:solidFill>
                  <a:schemeClr val="tx2"/>
                </a:solidFill>
              </a:rPr>
              <a:t>Student survey</a:t>
            </a:r>
          </a:p>
          <a:p>
            <a:endParaRPr lang="en-GB" dirty="0"/>
          </a:p>
        </p:txBody>
      </p:sp>
      <p:pic>
        <p:nvPicPr>
          <p:cNvPr id="2" name="Picture 1">
            <a:extLst>
              <a:ext uri="{FF2B5EF4-FFF2-40B4-BE49-F238E27FC236}">
                <a16:creationId xmlns:a16="http://schemas.microsoft.com/office/drawing/2014/main" id="{20A26477-AAA2-CA12-81A0-DD18B7AE85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
        <p:nvSpPr>
          <p:cNvPr id="5" name="TextBox 4">
            <a:extLst>
              <a:ext uri="{FF2B5EF4-FFF2-40B4-BE49-F238E27FC236}">
                <a16:creationId xmlns:a16="http://schemas.microsoft.com/office/drawing/2014/main" id="{C0CF9D8B-0CC0-6720-48AC-A6B76CD7B376}"/>
              </a:ext>
            </a:extLst>
          </p:cNvPr>
          <p:cNvSpPr txBox="1"/>
          <p:nvPr/>
        </p:nvSpPr>
        <p:spPr>
          <a:xfrm>
            <a:off x="5797266" y="4545908"/>
            <a:ext cx="6117336" cy="276999"/>
          </a:xfrm>
          <a:prstGeom prst="rect">
            <a:avLst/>
          </a:prstGeom>
          <a:noFill/>
        </p:spPr>
        <p:txBody>
          <a:bodyPr wrap="square">
            <a:spAutoFit/>
          </a:bodyPr>
          <a:lstStyle/>
          <a:p>
            <a:pPr algn="r"/>
            <a:r>
              <a:rPr lang="en-GB" sz="1200" b="0" i="0" dirty="0">
                <a:solidFill>
                  <a:srgbClr val="000000"/>
                </a:solidFill>
                <a:effectLst/>
              </a:rPr>
              <a:t>Photo by </a:t>
            </a:r>
            <a:r>
              <a:rPr lang="en-GB" sz="1200" b="0" i="0" dirty="0">
                <a:solidFill>
                  <a:srgbClr val="000000"/>
                </a:solidFill>
                <a:effectLst/>
                <a:hlinkClick r:id="rId4"/>
              </a:rPr>
              <a:t>Tara Winstead</a:t>
            </a:r>
            <a:endParaRPr lang="en-GB" sz="1200" dirty="0"/>
          </a:p>
        </p:txBody>
      </p:sp>
      <p:pic>
        <p:nvPicPr>
          <p:cNvPr id="7" name="Picture 6">
            <a:extLst>
              <a:ext uri="{FF2B5EF4-FFF2-40B4-BE49-F238E27FC236}">
                <a16:creationId xmlns:a16="http://schemas.microsoft.com/office/drawing/2014/main" id="{642F6AC4-EA69-FD7C-8351-B43573F83EBA}"/>
              </a:ext>
            </a:extLst>
          </p:cNvPr>
          <p:cNvPicPr>
            <a:picLocks noChangeAspect="1"/>
          </p:cNvPicPr>
          <p:nvPr/>
        </p:nvPicPr>
        <p:blipFill>
          <a:blip r:embed="rId5" cstate="print">
            <a:alphaModFix amt="70000"/>
            <a:extLst>
              <a:ext uri="{28A0092B-C50C-407E-A947-70E740481C1C}">
                <a14:useLocalDpi xmlns:a14="http://schemas.microsoft.com/office/drawing/2010/main"/>
              </a:ext>
            </a:extLst>
          </a:blip>
          <a:stretch>
            <a:fillRect/>
          </a:stretch>
        </p:blipFill>
        <p:spPr>
          <a:xfrm>
            <a:off x="8994822" y="219456"/>
            <a:ext cx="2907571" cy="4361688"/>
          </a:xfrm>
          <a:prstGeom prst="rect">
            <a:avLst/>
          </a:prstGeom>
          <a:effectLst>
            <a:softEdge rad="127000"/>
          </a:effectLst>
        </p:spPr>
      </p:pic>
    </p:spTree>
    <p:extLst>
      <p:ext uri="{BB962C8B-B14F-4D97-AF65-F5344CB8AC3E}">
        <p14:creationId xmlns:p14="http://schemas.microsoft.com/office/powerpoint/2010/main" val="384007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0AC0A-DD7A-9D0B-9CBD-99AC78E4911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589E74F-90FE-BBB1-6D5E-2EB145743F8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EAFC1776-81E7-24CB-4901-A0E8222E3A64}"/>
              </a:ext>
            </a:extLst>
          </p:cNvPr>
          <p:cNvSpPr>
            <a:spLocks noGrp="1"/>
          </p:cNvSpPr>
          <p:nvPr>
            <p:ph type="body" sz="quarter" idx="24"/>
          </p:nvPr>
        </p:nvSpPr>
        <p:spPr/>
        <p:txBody>
          <a:bodyPr/>
          <a:lstStyle/>
          <a:p>
            <a:r>
              <a:rPr lang="en-GB" dirty="0"/>
              <a:t>Results from AL focus group</a:t>
            </a:r>
          </a:p>
        </p:txBody>
      </p:sp>
      <p:sp>
        <p:nvSpPr>
          <p:cNvPr id="12" name="Text Placeholder 11">
            <a:extLst>
              <a:ext uri="{FF2B5EF4-FFF2-40B4-BE49-F238E27FC236}">
                <a16:creationId xmlns:a16="http://schemas.microsoft.com/office/drawing/2014/main" id="{62BA44B3-DFB4-E718-6EA5-441DDD28ED5F}"/>
              </a:ext>
            </a:extLst>
          </p:cNvPr>
          <p:cNvSpPr>
            <a:spLocks noGrp="1"/>
          </p:cNvSpPr>
          <p:nvPr>
            <p:ph type="body" sz="quarter" idx="25"/>
          </p:nvPr>
        </p:nvSpPr>
        <p:spPr/>
        <p:txBody>
          <a:bodyPr/>
          <a:lstStyle/>
          <a:p>
            <a:r>
              <a:rPr lang="en-GB" dirty="0"/>
              <a:t>Slide 1/3</a:t>
            </a:r>
          </a:p>
        </p:txBody>
      </p:sp>
      <p:sp>
        <p:nvSpPr>
          <p:cNvPr id="10" name="Text Placeholder 9">
            <a:extLst>
              <a:ext uri="{FF2B5EF4-FFF2-40B4-BE49-F238E27FC236}">
                <a16:creationId xmlns:a16="http://schemas.microsoft.com/office/drawing/2014/main" id="{CF5B096E-12E7-915B-22A8-BC99B8DC4E21}"/>
              </a:ext>
            </a:extLst>
          </p:cNvPr>
          <p:cNvSpPr>
            <a:spLocks noGrp="1"/>
          </p:cNvSpPr>
          <p:nvPr>
            <p:ph type="body" sz="quarter" idx="15"/>
          </p:nvPr>
        </p:nvSpPr>
        <p:spPr>
          <a:xfrm>
            <a:off x="730028" y="1385353"/>
            <a:ext cx="9591229" cy="760325"/>
          </a:xfrm>
        </p:spPr>
        <p:txBody>
          <a:bodyPr/>
          <a:lstStyle/>
          <a:p>
            <a:pPr>
              <a:lnSpc>
                <a:spcPct val="100000"/>
              </a:lnSpc>
            </a:pPr>
            <a:r>
              <a:rPr lang="en-GB" sz="1800" b="1" dirty="0"/>
              <a:t>Skills identified</a:t>
            </a:r>
          </a:p>
          <a:p>
            <a:pPr lvl="1">
              <a:lnSpc>
                <a:spcPct val="100000"/>
              </a:lnSpc>
            </a:pPr>
            <a:r>
              <a:rPr lang="en-GB" sz="1800" dirty="0">
                <a:solidFill>
                  <a:schemeClr val="tx2"/>
                </a:solidFill>
              </a:rPr>
              <a:t>Maths skills</a:t>
            </a:r>
          </a:p>
          <a:p>
            <a:pPr lvl="2">
              <a:lnSpc>
                <a:spcPct val="150000"/>
              </a:lnSpc>
              <a:buFont typeface="Courier New" panose="02070309020205020404" pitchFamily="49" charset="0"/>
              <a:buChar char="o"/>
            </a:pPr>
            <a:r>
              <a:rPr lang="en-GB" sz="1600" dirty="0">
                <a:solidFill>
                  <a:schemeClr val="tx2"/>
                </a:solidFill>
              </a:rPr>
              <a:t>Needs better support in module materials (tutors vary in experience)</a:t>
            </a:r>
          </a:p>
          <a:p>
            <a:pPr lvl="2">
              <a:lnSpc>
                <a:spcPct val="100000"/>
              </a:lnSpc>
              <a:buFont typeface="Courier New" panose="02070309020205020404" pitchFamily="49" charset="0"/>
              <a:buChar char="o"/>
            </a:pPr>
            <a:r>
              <a:rPr lang="en-GB" sz="1600" dirty="0">
                <a:solidFill>
                  <a:schemeClr val="tx2"/>
                </a:solidFill>
              </a:rPr>
              <a:t>Students only realise their gaps as they study the module (little time to practice)</a:t>
            </a:r>
          </a:p>
          <a:p>
            <a:pPr lvl="2">
              <a:lnSpc>
                <a:spcPct val="100000"/>
              </a:lnSpc>
              <a:buFont typeface="Courier New" panose="02070309020205020404" pitchFamily="49" charset="0"/>
              <a:buChar char="o"/>
            </a:pPr>
            <a:r>
              <a:rPr lang="en-GB" sz="1600" dirty="0">
                <a:solidFill>
                  <a:schemeClr val="tx2"/>
                </a:solidFill>
              </a:rPr>
              <a:t>Need to set  consistent examples in all teaching materials with good techniques</a:t>
            </a:r>
          </a:p>
          <a:p>
            <a:pPr lvl="1">
              <a:lnSpc>
                <a:spcPct val="150000"/>
              </a:lnSpc>
            </a:pPr>
            <a:r>
              <a:rPr lang="en-GB" sz="1800" dirty="0">
                <a:solidFill>
                  <a:schemeClr val="tx2"/>
                </a:solidFill>
              </a:rPr>
              <a:t>Statistics</a:t>
            </a:r>
          </a:p>
          <a:p>
            <a:pPr lvl="2">
              <a:lnSpc>
                <a:spcPct val="150000"/>
              </a:lnSpc>
              <a:buFont typeface="Courier New" panose="02070309020205020404" pitchFamily="49" charset="0"/>
              <a:buChar char="o"/>
            </a:pPr>
            <a:r>
              <a:rPr lang="en-GB" sz="1600" dirty="0">
                <a:solidFill>
                  <a:schemeClr val="tx2"/>
                </a:solidFill>
              </a:rPr>
              <a:t>Need reinforcement at stage 2 to help students anticipate stage 3</a:t>
            </a:r>
          </a:p>
          <a:p>
            <a:pPr lvl="2">
              <a:lnSpc>
                <a:spcPct val="100000"/>
              </a:lnSpc>
              <a:buFont typeface="Courier New" panose="02070309020205020404" pitchFamily="49" charset="0"/>
              <a:buChar char="o"/>
            </a:pPr>
            <a:r>
              <a:rPr lang="en-GB" sz="1600" dirty="0">
                <a:solidFill>
                  <a:schemeClr val="tx2"/>
                </a:solidFill>
              </a:rPr>
              <a:t>Stats not really required in Earth science as they are in Env science</a:t>
            </a:r>
          </a:p>
          <a:p>
            <a:pPr lvl="2">
              <a:lnSpc>
                <a:spcPct val="150000"/>
              </a:lnSpc>
              <a:buFont typeface="Courier New" panose="02070309020205020404" pitchFamily="49" charset="0"/>
              <a:buChar char="o"/>
            </a:pPr>
            <a:r>
              <a:rPr lang="en-GB" sz="1600" dirty="0">
                <a:solidFill>
                  <a:schemeClr val="tx2"/>
                </a:solidFill>
              </a:rPr>
              <a:t>Differences in how different Schools teach stats – inconsistent</a:t>
            </a:r>
          </a:p>
          <a:p>
            <a:pPr lvl="1">
              <a:lnSpc>
                <a:spcPct val="150000"/>
              </a:lnSpc>
            </a:pPr>
            <a:r>
              <a:rPr lang="en-GB" sz="1800" dirty="0">
                <a:solidFill>
                  <a:schemeClr val="tx2"/>
                </a:solidFill>
              </a:rPr>
              <a:t>Independent project work</a:t>
            </a:r>
          </a:p>
          <a:p>
            <a:pPr lvl="2">
              <a:lnSpc>
                <a:spcPct val="100000"/>
              </a:lnSpc>
              <a:buFont typeface="Courier New" panose="02070309020205020404" pitchFamily="49" charset="0"/>
              <a:buChar char="o"/>
            </a:pPr>
            <a:r>
              <a:rPr lang="en-GB" sz="1600" dirty="0">
                <a:solidFill>
                  <a:schemeClr val="tx2"/>
                </a:solidFill>
              </a:rPr>
              <a:t>Noticeable gap for students arriving at capstone module (insufficient prep)</a:t>
            </a:r>
          </a:p>
          <a:p>
            <a:endParaRPr lang="en-GB" dirty="0"/>
          </a:p>
        </p:txBody>
      </p:sp>
      <p:pic>
        <p:nvPicPr>
          <p:cNvPr id="2" name="Picture 1">
            <a:extLst>
              <a:ext uri="{FF2B5EF4-FFF2-40B4-BE49-F238E27FC236}">
                <a16:creationId xmlns:a16="http://schemas.microsoft.com/office/drawing/2014/main" id="{D6F4E163-86D4-115D-9A33-6BC7165260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Tree>
    <p:extLst>
      <p:ext uri="{BB962C8B-B14F-4D97-AF65-F5344CB8AC3E}">
        <p14:creationId xmlns:p14="http://schemas.microsoft.com/office/powerpoint/2010/main" val="384680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07A64-ACA0-470A-CE50-59D0703B6D8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A05A891-12BC-162B-011E-3E92B4CF96D5}"/>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CCE57EC2-D04A-3AF6-40BA-B7D445FD0D0F}"/>
              </a:ext>
            </a:extLst>
          </p:cNvPr>
          <p:cNvSpPr>
            <a:spLocks noGrp="1"/>
          </p:cNvSpPr>
          <p:nvPr>
            <p:ph type="body" sz="quarter" idx="24"/>
          </p:nvPr>
        </p:nvSpPr>
        <p:spPr>
          <a:xfrm>
            <a:off x="413914" y="168071"/>
            <a:ext cx="10766703" cy="497161"/>
          </a:xfrm>
        </p:spPr>
        <p:txBody>
          <a:bodyPr/>
          <a:lstStyle/>
          <a:p>
            <a:r>
              <a:rPr lang="en-GB" dirty="0"/>
              <a:t>Results from AL focus group</a:t>
            </a:r>
          </a:p>
        </p:txBody>
      </p:sp>
      <p:sp>
        <p:nvSpPr>
          <p:cNvPr id="12" name="Text Placeholder 11">
            <a:extLst>
              <a:ext uri="{FF2B5EF4-FFF2-40B4-BE49-F238E27FC236}">
                <a16:creationId xmlns:a16="http://schemas.microsoft.com/office/drawing/2014/main" id="{3B478AD2-8277-35FE-B3A8-A1056392DB5E}"/>
              </a:ext>
            </a:extLst>
          </p:cNvPr>
          <p:cNvSpPr>
            <a:spLocks noGrp="1"/>
          </p:cNvSpPr>
          <p:nvPr>
            <p:ph type="body" sz="quarter" idx="25"/>
          </p:nvPr>
        </p:nvSpPr>
        <p:spPr>
          <a:xfrm>
            <a:off x="462185" y="767511"/>
            <a:ext cx="10766703" cy="289311"/>
          </a:xfrm>
        </p:spPr>
        <p:txBody>
          <a:bodyPr/>
          <a:lstStyle/>
          <a:p>
            <a:r>
              <a:rPr lang="en-GB" dirty="0"/>
              <a:t>Slide 2/3</a:t>
            </a:r>
          </a:p>
        </p:txBody>
      </p:sp>
      <p:sp>
        <p:nvSpPr>
          <p:cNvPr id="10" name="Text Placeholder 9">
            <a:extLst>
              <a:ext uri="{FF2B5EF4-FFF2-40B4-BE49-F238E27FC236}">
                <a16:creationId xmlns:a16="http://schemas.microsoft.com/office/drawing/2014/main" id="{2A284D72-37C7-84A8-7F55-AFE16B627722}"/>
              </a:ext>
            </a:extLst>
          </p:cNvPr>
          <p:cNvSpPr>
            <a:spLocks noGrp="1"/>
          </p:cNvSpPr>
          <p:nvPr>
            <p:ph type="body" sz="quarter" idx="15"/>
          </p:nvPr>
        </p:nvSpPr>
        <p:spPr>
          <a:xfrm>
            <a:off x="462185" y="1159101"/>
            <a:ext cx="9591229" cy="760325"/>
          </a:xfrm>
        </p:spPr>
        <p:txBody>
          <a:bodyPr/>
          <a:lstStyle/>
          <a:p>
            <a:r>
              <a:rPr lang="en-GB" sz="1800" b="1" dirty="0">
                <a:solidFill>
                  <a:schemeClr val="tx2"/>
                </a:solidFill>
              </a:rPr>
              <a:t>Skills (cont’d)</a:t>
            </a:r>
          </a:p>
          <a:p>
            <a:pPr lvl="1">
              <a:lnSpc>
                <a:spcPct val="150000"/>
              </a:lnSpc>
            </a:pPr>
            <a:r>
              <a:rPr lang="en-GB" sz="1800" dirty="0">
                <a:solidFill>
                  <a:schemeClr val="tx2"/>
                </a:solidFill>
              </a:rPr>
              <a:t>Academic skills – use of library and referencing</a:t>
            </a:r>
          </a:p>
          <a:p>
            <a:pPr lvl="2">
              <a:buFont typeface="Courier New" panose="02070309020205020404" pitchFamily="49" charset="0"/>
              <a:buChar char="o"/>
            </a:pPr>
            <a:r>
              <a:rPr lang="en-GB" sz="1600" dirty="0">
                <a:solidFill>
                  <a:schemeClr val="tx2"/>
                </a:solidFill>
              </a:rPr>
              <a:t>Students still struggle with academic writing and general knowledge / background at stage 2 if they don’t start stage 1 with a higher level of these skills</a:t>
            </a:r>
          </a:p>
          <a:p>
            <a:pPr lvl="2">
              <a:buFont typeface="Courier New" panose="02070309020205020404" pitchFamily="49" charset="0"/>
              <a:buChar char="o"/>
            </a:pPr>
            <a:r>
              <a:rPr lang="en-GB" sz="1600" dirty="0">
                <a:solidFill>
                  <a:schemeClr val="tx2"/>
                </a:solidFill>
              </a:rPr>
              <a:t>Lacking at start of stage 3</a:t>
            </a:r>
          </a:p>
          <a:p>
            <a:pPr lvl="2">
              <a:buFont typeface="Courier New" panose="02070309020205020404" pitchFamily="49" charset="0"/>
              <a:buChar char="o"/>
            </a:pPr>
            <a:r>
              <a:rPr lang="en-GB" sz="1600" dirty="0">
                <a:solidFill>
                  <a:schemeClr val="tx2"/>
                </a:solidFill>
              </a:rPr>
              <a:t>Need to learn searching databases within the library too (e.g. Web of Science)</a:t>
            </a:r>
          </a:p>
          <a:p>
            <a:pPr lvl="1">
              <a:lnSpc>
                <a:spcPct val="150000"/>
              </a:lnSpc>
            </a:pPr>
            <a:r>
              <a:rPr lang="en-GB" sz="1800" dirty="0">
                <a:solidFill>
                  <a:schemeClr val="tx2"/>
                </a:solidFill>
              </a:rPr>
              <a:t>Gen AI skills </a:t>
            </a:r>
          </a:p>
          <a:p>
            <a:pPr lvl="2">
              <a:buFont typeface="Courier New" panose="02070309020205020404" pitchFamily="49" charset="0"/>
              <a:buChar char="o"/>
            </a:pPr>
            <a:r>
              <a:rPr lang="en-GB" sz="1600" dirty="0">
                <a:solidFill>
                  <a:schemeClr val="tx2"/>
                </a:solidFill>
              </a:rPr>
              <a:t>noticeable from 2 to 3</a:t>
            </a:r>
          </a:p>
          <a:p>
            <a:pPr lvl="2">
              <a:buFont typeface="Courier New" panose="02070309020205020404" pitchFamily="49" charset="0"/>
              <a:buChar char="o"/>
            </a:pPr>
            <a:r>
              <a:rPr lang="en-GB" sz="1600" dirty="0">
                <a:solidFill>
                  <a:schemeClr val="tx2"/>
                </a:solidFill>
              </a:rPr>
              <a:t>Students identifying this themselves and unsure what to do</a:t>
            </a:r>
          </a:p>
          <a:p>
            <a:pPr lvl="2">
              <a:buFont typeface="Courier New" panose="02070309020205020404" pitchFamily="49" charset="0"/>
              <a:buChar char="o"/>
            </a:pPr>
            <a:r>
              <a:rPr lang="en-GB" sz="1600" dirty="0">
                <a:solidFill>
                  <a:schemeClr val="tx2"/>
                </a:solidFill>
              </a:rPr>
              <a:t>Skills gap between students using it and not</a:t>
            </a:r>
          </a:p>
          <a:p>
            <a:pPr lvl="2">
              <a:buFont typeface="Courier New" panose="02070309020205020404" pitchFamily="49" charset="0"/>
              <a:buChar char="o"/>
            </a:pPr>
            <a:r>
              <a:rPr lang="en-GB" sz="1600" dirty="0">
                <a:solidFill>
                  <a:schemeClr val="tx2"/>
                </a:solidFill>
              </a:rPr>
              <a:t>We have to improve how we teach it</a:t>
            </a:r>
          </a:p>
          <a:p>
            <a:pPr lvl="2">
              <a:buFont typeface="Courier New" panose="02070309020205020404" pitchFamily="49" charset="0"/>
              <a:buChar char="o"/>
            </a:pPr>
            <a:r>
              <a:rPr lang="en-GB" sz="1600" dirty="0">
                <a:solidFill>
                  <a:schemeClr val="tx2"/>
                </a:solidFill>
              </a:rPr>
              <a:t>Tutors need training in it too</a:t>
            </a:r>
          </a:p>
          <a:p>
            <a:pPr lvl="1">
              <a:lnSpc>
                <a:spcPct val="150000"/>
              </a:lnSpc>
            </a:pPr>
            <a:r>
              <a:rPr lang="en-GB" sz="1800" dirty="0">
                <a:solidFill>
                  <a:schemeClr val="tx2"/>
                </a:solidFill>
              </a:rPr>
              <a:t>Basic chemistry</a:t>
            </a:r>
          </a:p>
          <a:p>
            <a:endParaRPr lang="en-GB" dirty="0"/>
          </a:p>
        </p:txBody>
      </p:sp>
      <p:pic>
        <p:nvPicPr>
          <p:cNvPr id="2" name="Picture 1">
            <a:extLst>
              <a:ext uri="{FF2B5EF4-FFF2-40B4-BE49-F238E27FC236}">
                <a16:creationId xmlns:a16="http://schemas.microsoft.com/office/drawing/2014/main" id="{101496E2-579D-A9A8-FA55-2E7FB811FD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Tree>
    <p:extLst>
      <p:ext uri="{BB962C8B-B14F-4D97-AF65-F5344CB8AC3E}">
        <p14:creationId xmlns:p14="http://schemas.microsoft.com/office/powerpoint/2010/main" val="576083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1F800-56F6-D742-4CA7-CA700CAC5A4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9EC9F40-5F79-DA8D-85DD-1C1064F4C9A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A88D5B74-CC0B-9FA9-5732-460A76882057}"/>
              </a:ext>
            </a:extLst>
          </p:cNvPr>
          <p:cNvSpPr>
            <a:spLocks noGrp="1"/>
          </p:cNvSpPr>
          <p:nvPr>
            <p:ph type="body" sz="quarter" idx="24"/>
          </p:nvPr>
        </p:nvSpPr>
        <p:spPr>
          <a:xfrm>
            <a:off x="367022" y="-22011"/>
            <a:ext cx="10766703" cy="497161"/>
          </a:xfrm>
        </p:spPr>
        <p:txBody>
          <a:bodyPr/>
          <a:lstStyle/>
          <a:p>
            <a:r>
              <a:rPr lang="en-GB" dirty="0"/>
              <a:t>Results from AL focus group</a:t>
            </a:r>
          </a:p>
        </p:txBody>
      </p:sp>
      <p:sp>
        <p:nvSpPr>
          <p:cNvPr id="12" name="Text Placeholder 11">
            <a:extLst>
              <a:ext uri="{FF2B5EF4-FFF2-40B4-BE49-F238E27FC236}">
                <a16:creationId xmlns:a16="http://schemas.microsoft.com/office/drawing/2014/main" id="{15B3FCF8-D477-AFBE-E581-9B1A753E9BFD}"/>
              </a:ext>
            </a:extLst>
          </p:cNvPr>
          <p:cNvSpPr>
            <a:spLocks noGrp="1"/>
          </p:cNvSpPr>
          <p:nvPr>
            <p:ph type="body" sz="quarter" idx="25"/>
          </p:nvPr>
        </p:nvSpPr>
        <p:spPr>
          <a:xfrm>
            <a:off x="462185" y="532003"/>
            <a:ext cx="10766703" cy="289311"/>
          </a:xfrm>
        </p:spPr>
        <p:txBody>
          <a:bodyPr/>
          <a:lstStyle/>
          <a:p>
            <a:r>
              <a:rPr lang="en-GB" dirty="0"/>
              <a:t>Slide 3/3</a:t>
            </a:r>
          </a:p>
        </p:txBody>
      </p:sp>
      <p:sp>
        <p:nvSpPr>
          <p:cNvPr id="10" name="Text Placeholder 9">
            <a:extLst>
              <a:ext uri="{FF2B5EF4-FFF2-40B4-BE49-F238E27FC236}">
                <a16:creationId xmlns:a16="http://schemas.microsoft.com/office/drawing/2014/main" id="{43C0C133-0BFF-D0A8-5AC0-B0E9D5CF804E}"/>
              </a:ext>
            </a:extLst>
          </p:cNvPr>
          <p:cNvSpPr>
            <a:spLocks noGrp="1"/>
          </p:cNvSpPr>
          <p:nvPr>
            <p:ph type="body" sz="quarter" idx="15"/>
          </p:nvPr>
        </p:nvSpPr>
        <p:spPr>
          <a:xfrm>
            <a:off x="462185" y="1022823"/>
            <a:ext cx="11132407" cy="760325"/>
          </a:xfrm>
        </p:spPr>
        <p:txBody>
          <a:bodyPr/>
          <a:lstStyle/>
          <a:p>
            <a:r>
              <a:rPr lang="en-GB" sz="1700" b="1" dirty="0">
                <a:solidFill>
                  <a:schemeClr val="tx2"/>
                </a:solidFill>
              </a:rPr>
              <a:t>Further key points</a:t>
            </a:r>
          </a:p>
          <a:p>
            <a:pPr lvl="1">
              <a:spcBef>
                <a:spcPts val="0"/>
              </a:spcBef>
            </a:pPr>
            <a:r>
              <a:rPr lang="en-GB" sz="1700" dirty="0">
                <a:solidFill>
                  <a:schemeClr val="tx2"/>
                </a:solidFill>
              </a:rPr>
              <a:t>Step changes between stages, but 1 to 2 most noticeable</a:t>
            </a:r>
          </a:p>
          <a:p>
            <a:pPr lvl="2">
              <a:buFont typeface="Courier New" panose="02070309020205020404" pitchFamily="49" charset="0"/>
              <a:buChar char="o"/>
            </a:pPr>
            <a:r>
              <a:rPr lang="en-GB" sz="1600" dirty="0">
                <a:solidFill>
                  <a:schemeClr val="tx2"/>
                </a:solidFill>
              </a:rPr>
              <a:t>Lower TMA01 mark – reassurance needed</a:t>
            </a:r>
          </a:p>
          <a:p>
            <a:pPr lvl="2">
              <a:buFont typeface="Courier New" panose="02070309020205020404" pitchFamily="49" charset="0"/>
              <a:buChar char="o"/>
            </a:pPr>
            <a:r>
              <a:rPr lang="en-GB" sz="1600" dirty="0">
                <a:solidFill>
                  <a:schemeClr val="tx2"/>
                </a:solidFill>
              </a:rPr>
              <a:t>Higher drop-out at 1 to 2</a:t>
            </a:r>
          </a:p>
          <a:p>
            <a:pPr lvl="2">
              <a:buFont typeface="Courier New" panose="02070309020205020404" pitchFamily="49" charset="0"/>
              <a:buChar char="o"/>
            </a:pPr>
            <a:r>
              <a:rPr lang="en-GB" sz="1600" dirty="0">
                <a:solidFill>
                  <a:schemeClr val="tx2"/>
                </a:solidFill>
              </a:rPr>
              <a:t>The 1 to 2 jump helps students anticipate the 2 to 3 jump</a:t>
            </a:r>
          </a:p>
          <a:p>
            <a:pPr lvl="1">
              <a:lnSpc>
                <a:spcPct val="150000"/>
              </a:lnSpc>
              <a:spcBef>
                <a:spcPts val="0"/>
              </a:spcBef>
            </a:pPr>
            <a:r>
              <a:rPr lang="en-GB" sz="1700" dirty="0">
                <a:solidFill>
                  <a:schemeClr val="tx2"/>
                </a:solidFill>
              </a:rPr>
              <a:t>Students often forget skills taught earlier</a:t>
            </a:r>
          </a:p>
          <a:p>
            <a:pPr lvl="2">
              <a:buFont typeface="Courier New" panose="02070309020205020404" pitchFamily="49" charset="0"/>
              <a:buChar char="o"/>
            </a:pPr>
            <a:r>
              <a:rPr lang="en-GB" sz="1600" dirty="0">
                <a:solidFill>
                  <a:schemeClr val="tx2"/>
                </a:solidFill>
              </a:rPr>
              <a:t>Particularly when skimming through materials when busy with full-time study</a:t>
            </a:r>
          </a:p>
          <a:p>
            <a:pPr lvl="1">
              <a:lnSpc>
                <a:spcPct val="150000"/>
              </a:lnSpc>
              <a:spcBef>
                <a:spcPts val="0"/>
              </a:spcBef>
            </a:pPr>
            <a:r>
              <a:rPr lang="en-GB" sz="1700" dirty="0">
                <a:solidFill>
                  <a:schemeClr val="tx2"/>
                </a:solidFill>
              </a:rPr>
              <a:t>Need basic skills to work in teams effectively</a:t>
            </a:r>
          </a:p>
          <a:p>
            <a:pPr lvl="2">
              <a:buFont typeface="Courier New" panose="02070309020205020404" pitchFamily="49" charset="0"/>
              <a:buChar char="o"/>
            </a:pPr>
            <a:r>
              <a:rPr lang="en-GB" sz="1600" dirty="0">
                <a:solidFill>
                  <a:schemeClr val="tx2"/>
                </a:solidFill>
              </a:rPr>
              <a:t>Possibly reason for not participating in S226 virtual field school</a:t>
            </a:r>
          </a:p>
          <a:p>
            <a:pPr lvl="1">
              <a:lnSpc>
                <a:spcPct val="150000"/>
              </a:lnSpc>
              <a:spcBef>
                <a:spcPts val="0"/>
              </a:spcBef>
            </a:pPr>
            <a:r>
              <a:rPr lang="en-GB" sz="1700" dirty="0">
                <a:solidFill>
                  <a:schemeClr val="tx2"/>
                </a:solidFill>
              </a:rPr>
              <a:t>Good to have links between tutorials if a sequence (not possible with cluster)</a:t>
            </a:r>
          </a:p>
          <a:p>
            <a:pPr lvl="1">
              <a:lnSpc>
                <a:spcPct val="150000"/>
              </a:lnSpc>
              <a:spcBef>
                <a:spcPts val="0"/>
              </a:spcBef>
            </a:pPr>
            <a:r>
              <a:rPr lang="en-GB" sz="1700" dirty="0">
                <a:solidFill>
                  <a:schemeClr val="tx2"/>
                </a:solidFill>
              </a:rPr>
              <a:t>Very few Qs about progression</a:t>
            </a:r>
          </a:p>
          <a:p>
            <a:pPr lvl="2">
              <a:buFont typeface="Courier New" panose="02070309020205020404" pitchFamily="49" charset="0"/>
              <a:buChar char="o"/>
            </a:pPr>
            <a:r>
              <a:rPr lang="en-GB" sz="1600" dirty="0">
                <a:solidFill>
                  <a:schemeClr val="tx2"/>
                </a:solidFill>
              </a:rPr>
              <a:t>Often from very motivated students moving from 2 to 3 (e.g. volunteering)</a:t>
            </a:r>
          </a:p>
          <a:p>
            <a:pPr lvl="2">
              <a:buFont typeface="Courier New" panose="02070309020205020404" pitchFamily="49" charset="0"/>
              <a:buChar char="o"/>
            </a:pPr>
            <a:r>
              <a:rPr lang="en-GB" sz="1600" dirty="0">
                <a:solidFill>
                  <a:schemeClr val="tx2"/>
                </a:solidFill>
              </a:rPr>
              <a:t>Generally professional skills focussed (e.g. work experience)</a:t>
            </a:r>
          </a:p>
          <a:p>
            <a:pPr lvl="1">
              <a:lnSpc>
                <a:spcPct val="150000"/>
              </a:lnSpc>
            </a:pPr>
            <a:r>
              <a:rPr lang="en-GB" sz="1700" dirty="0">
                <a:solidFill>
                  <a:schemeClr val="tx2"/>
                </a:solidFill>
              </a:rPr>
              <a:t>Inconsistencies across modules (e.g. format of an essay) cause problems in skills development</a:t>
            </a:r>
          </a:p>
        </p:txBody>
      </p:sp>
      <p:pic>
        <p:nvPicPr>
          <p:cNvPr id="2" name="Picture 1">
            <a:extLst>
              <a:ext uri="{FF2B5EF4-FFF2-40B4-BE49-F238E27FC236}">
                <a16:creationId xmlns:a16="http://schemas.microsoft.com/office/drawing/2014/main" id="{C760BCA6-2DCC-D001-86A3-C48A0B15E1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Tree>
    <p:extLst>
      <p:ext uri="{BB962C8B-B14F-4D97-AF65-F5344CB8AC3E}">
        <p14:creationId xmlns:p14="http://schemas.microsoft.com/office/powerpoint/2010/main" val="300187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1D45-B89F-24B4-E65A-FA080C93CC6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617EA51-12FF-BD77-B5FC-C12636554758}"/>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F8FDD6EB-BA4C-D652-FF36-88F51D82956F}"/>
              </a:ext>
            </a:extLst>
          </p:cNvPr>
          <p:cNvSpPr>
            <a:spLocks noGrp="1"/>
          </p:cNvSpPr>
          <p:nvPr>
            <p:ph type="body" sz="quarter" idx="24"/>
          </p:nvPr>
        </p:nvSpPr>
        <p:spPr/>
        <p:txBody>
          <a:bodyPr/>
          <a:lstStyle/>
          <a:p>
            <a:r>
              <a:rPr lang="en-GB" dirty="0"/>
              <a:t>Next steps</a:t>
            </a:r>
          </a:p>
        </p:txBody>
      </p:sp>
      <p:sp>
        <p:nvSpPr>
          <p:cNvPr id="10" name="Text Placeholder 9">
            <a:extLst>
              <a:ext uri="{FF2B5EF4-FFF2-40B4-BE49-F238E27FC236}">
                <a16:creationId xmlns:a16="http://schemas.microsoft.com/office/drawing/2014/main" id="{A8B14988-9C30-9DEC-1A36-DC4E475D7A40}"/>
              </a:ext>
            </a:extLst>
          </p:cNvPr>
          <p:cNvSpPr>
            <a:spLocks noGrp="1"/>
          </p:cNvSpPr>
          <p:nvPr>
            <p:ph type="body" sz="quarter" idx="15"/>
          </p:nvPr>
        </p:nvSpPr>
        <p:spPr>
          <a:xfrm>
            <a:off x="555628" y="1385353"/>
            <a:ext cx="9591229" cy="760325"/>
          </a:xfrm>
        </p:spPr>
        <p:txBody>
          <a:bodyPr/>
          <a:lstStyle/>
          <a:p>
            <a:r>
              <a:rPr lang="en-GB" sz="2000" dirty="0">
                <a:solidFill>
                  <a:schemeClr val="tx2"/>
                </a:solidFill>
              </a:rPr>
              <a:t>Student Support Hub &amp; guidance services focus group</a:t>
            </a:r>
          </a:p>
          <a:p>
            <a:pPr lvl="1"/>
            <a:r>
              <a:rPr lang="en-GB" sz="2000" dirty="0">
                <a:solidFill>
                  <a:schemeClr val="tx2"/>
                </a:solidFill>
              </a:rPr>
              <a:t>Thematic analysis</a:t>
            </a:r>
          </a:p>
          <a:p>
            <a:pPr marL="457200" lvl="1" indent="0">
              <a:buNone/>
            </a:pPr>
            <a:endParaRPr lang="en-GB" sz="2000" dirty="0">
              <a:solidFill>
                <a:schemeClr val="tx2"/>
              </a:solidFill>
            </a:endParaRPr>
          </a:p>
          <a:p>
            <a:r>
              <a:rPr lang="en-GB" sz="2000" dirty="0">
                <a:solidFill>
                  <a:schemeClr val="tx2"/>
                </a:solidFill>
              </a:rPr>
              <a:t>Student survey</a:t>
            </a:r>
          </a:p>
          <a:p>
            <a:pPr lvl="1"/>
            <a:r>
              <a:rPr lang="en-GB" sz="2000" dirty="0">
                <a:solidFill>
                  <a:schemeClr val="tx2"/>
                </a:solidFill>
              </a:rPr>
              <a:t>HREC, SRPP and DP permissions</a:t>
            </a:r>
          </a:p>
          <a:p>
            <a:pPr lvl="1"/>
            <a:r>
              <a:rPr lang="en-GB" sz="2000" dirty="0">
                <a:solidFill>
                  <a:schemeClr val="tx2"/>
                </a:solidFill>
              </a:rPr>
              <a:t>JISC online survey tool</a:t>
            </a:r>
          </a:p>
          <a:p>
            <a:pPr lvl="2">
              <a:buFont typeface="Courier New" panose="02070309020205020404" pitchFamily="49" charset="0"/>
              <a:buChar char="o"/>
            </a:pPr>
            <a:r>
              <a:rPr lang="en-GB" dirty="0">
                <a:solidFill>
                  <a:schemeClr val="tx2"/>
                </a:solidFill>
              </a:rPr>
              <a:t>Timed for July results week for 26J</a:t>
            </a:r>
          </a:p>
          <a:p>
            <a:endParaRPr lang="en-GB" dirty="0"/>
          </a:p>
        </p:txBody>
      </p:sp>
      <p:pic>
        <p:nvPicPr>
          <p:cNvPr id="2" name="Picture 1">
            <a:extLst>
              <a:ext uri="{FF2B5EF4-FFF2-40B4-BE49-F238E27FC236}">
                <a16:creationId xmlns:a16="http://schemas.microsoft.com/office/drawing/2014/main" id="{A59438ED-00C7-390C-6789-E29F64B222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
        <p:nvSpPr>
          <p:cNvPr id="5" name="TextBox 4">
            <a:extLst>
              <a:ext uri="{FF2B5EF4-FFF2-40B4-BE49-F238E27FC236}">
                <a16:creationId xmlns:a16="http://schemas.microsoft.com/office/drawing/2014/main" id="{31C91911-0F88-1927-931C-E04EC2135E10}"/>
              </a:ext>
            </a:extLst>
          </p:cNvPr>
          <p:cNvSpPr txBox="1"/>
          <p:nvPr/>
        </p:nvSpPr>
        <p:spPr>
          <a:xfrm>
            <a:off x="5993892" y="5677665"/>
            <a:ext cx="6117336" cy="276999"/>
          </a:xfrm>
          <a:prstGeom prst="rect">
            <a:avLst/>
          </a:prstGeom>
          <a:noFill/>
        </p:spPr>
        <p:txBody>
          <a:bodyPr wrap="square">
            <a:spAutoFit/>
          </a:bodyPr>
          <a:lstStyle/>
          <a:p>
            <a:pPr algn="r"/>
            <a:r>
              <a:rPr lang="en-GB" sz="1200" b="0" i="0" dirty="0">
                <a:solidFill>
                  <a:srgbClr val="000000"/>
                </a:solidFill>
                <a:effectLst/>
              </a:rPr>
              <a:t>Photo by </a:t>
            </a:r>
            <a:r>
              <a:rPr lang="en-GB" sz="1200" b="0" i="0" dirty="0">
                <a:solidFill>
                  <a:srgbClr val="000000"/>
                </a:solidFill>
                <a:effectLst/>
                <a:hlinkClick r:id="rId4"/>
              </a:rPr>
              <a:t>eberhard </a:t>
            </a:r>
            <a:r>
              <a:rPr lang="en-GB" sz="1200" b="0" i="0" dirty="0" err="1">
                <a:solidFill>
                  <a:srgbClr val="000000"/>
                </a:solidFill>
                <a:effectLst/>
                <a:hlinkClick r:id="rId4"/>
              </a:rPr>
              <a:t>grossgasteiger</a:t>
            </a:r>
            <a:endParaRPr lang="en-GB" sz="1200" dirty="0"/>
          </a:p>
        </p:txBody>
      </p:sp>
      <p:pic>
        <p:nvPicPr>
          <p:cNvPr id="7" name="Picture 6">
            <a:extLst>
              <a:ext uri="{FF2B5EF4-FFF2-40B4-BE49-F238E27FC236}">
                <a16:creationId xmlns:a16="http://schemas.microsoft.com/office/drawing/2014/main" id="{983236DF-EE99-E17D-B728-B2110AAD7B9A}"/>
              </a:ext>
            </a:extLst>
          </p:cNvPr>
          <p:cNvPicPr>
            <a:picLocks noChangeAspect="1"/>
          </p:cNvPicPr>
          <p:nvPr/>
        </p:nvPicPr>
        <p:blipFill>
          <a:blip r:embed="rId5" cstate="print">
            <a:grayscl/>
            <a:alphaModFix amt="35000"/>
            <a:extLst>
              <a:ext uri="{28A0092B-C50C-407E-A947-70E740481C1C}">
                <a14:useLocalDpi xmlns:a14="http://schemas.microsoft.com/office/drawing/2010/main"/>
              </a:ext>
            </a:extLst>
          </a:blip>
          <a:stretch>
            <a:fillRect/>
          </a:stretch>
        </p:blipFill>
        <p:spPr>
          <a:xfrm>
            <a:off x="8360305" y="203565"/>
            <a:ext cx="3668627" cy="5502941"/>
          </a:xfrm>
          <a:prstGeom prst="rect">
            <a:avLst/>
          </a:prstGeom>
        </p:spPr>
      </p:pic>
    </p:spTree>
    <p:extLst>
      <p:ext uri="{BB962C8B-B14F-4D97-AF65-F5344CB8AC3E}">
        <p14:creationId xmlns:p14="http://schemas.microsoft.com/office/powerpoint/2010/main" val="217338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89476-6D1B-89B9-ED05-1A2D642715D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EA6D035-D160-009D-A816-72C650F5B7BC}"/>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B27ABFF8-022E-AFB2-2EEE-4AF5DBB7F7EF}"/>
              </a:ext>
            </a:extLst>
          </p:cNvPr>
          <p:cNvSpPr>
            <a:spLocks noGrp="1"/>
          </p:cNvSpPr>
          <p:nvPr>
            <p:ph type="body" sz="quarter" idx="24"/>
          </p:nvPr>
        </p:nvSpPr>
        <p:spPr>
          <a:xfrm>
            <a:off x="413915" y="100220"/>
            <a:ext cx="10766703" cy="497161"/>
          </a:xfrm>
        </p:spPr>
        <p:txBody>
          <a:bodyPr/>
          <a:lstStyle/>
          <a:p>
            <a:r>
              <a:rPr lang="en-GB" dirty="0"/>
              <a:t>References</a:t>
            </a:r>
          </a:p>
        </p:txBody>
      </p:sp>
      <p:sp>
        <p:nvSpPr>
          <p:cNvPr id="10" name="Text Placeholder 9">
            <a:extLst>
              <a:ext uri="{FF2B5EF4-FFF2-40B4-BE49-F238E27FC236}">
                <a16:creationId xmlns:a16="http://schemas.microsoft.com/office/drawing/2014/main" id="{FDB0FEAC-F233-0FA8-EB63-D1329CE50FF7}"/>
              </a:ext>
            </a:extLst>
          </p:cNvPr>
          <p:cNvSpPr>
            <a:spLocks noGrp="1"/>
          </p:cNvSpPr>
          <p:nvPr>
            <p:ph type="body" sz="quarter" idx="15"/>
          </p:nvPr>
        </p:nvSpPr>
        <p:spPr>
          <a:xfrm>
            <a:off x="413915" y="1005065"/>
            <a:ext cx="9591229" cy="760325"/>
          </a:xfrm>
        </p:spPr>
        <p:txBody>
          <a:bodyPr/>
          <a:lstStyle/>
          <a:p>
            <a:pPr marL="0" indent="0">
              <a:lnSpc>
                <a:spcPct val="100000"/>
              </a:lnSpc>
              <a:spcBef>
                <a:spcPts val="600"/>
              </a:spcBef>
              <a:spcAft>
                <a:spcPts val="1800"/>
              </a:spcAft>
              <a:buNone/>
            </a:pPr>
            <a:r>
              <a:rPr lang="en-GB" dirty="0" err="1"/>
              <a:t>Cayless</a:t>
            </a:r>
            <a:r>
              <a:rPr lang="en-GB" dirty="0"/>
              <a:t>, Alan; Nock, Arabella; Bradbury, Stella; </a:t>
            </a:r>
            <a:r>
              <a:rPr lang="en-GB" dirty="0" err="1"/>
              <a:t>McJury</a:t>
            </a:r>
            <a:r>
              <a:rPr lang="en-GB" dirty="0"/>
              <a:t>, Mark (2024). Learning Logs in SXPS288 – Employability skills for remote experiments. </a:t>
            </a:r>
            <a:r>
              <a:rPr lang="en-GB" dirty="0" err="1"/>
              <a:t>eSTEeM</a:t>
            </a:r>
            <a:r>
              <a:rPr lang="en-GB" dirty="0"/>
              <a:t> Final Report. The Open University Scholarship Exchange. Report. https://doi.org/10.21954/ou.se.25976902.v1</a:t>
            </a:r>
          </a:p>
          <a:p>
            <a:pPr marL="0" indent="0">
              <a:lnSpc>
                <a:spcPct val="100000"/>
              </a:lnSpc>
              <a:spcBef>
                <a:spcPts val="600"/>
              </a:spcBef>
              <a:spcAft>
                <a:spcPts val="1800"/>
              </a:spcAft>
              <a:buNone/>
            </a:pPr>
            <a:r>
              <a:rPr lang="en-GB" dirty="0"/>
              <a:t>Durkin, K. and Main, A. (2002) ‘Discipline-Based Study Skills Support for First-Year Undergraduate Students’, Active learning in higher education, 3(1), pp. 24–39. Available at: https://doi.org/10.1177/1469787402003001003.</a:t>
            </a:r>
          </a:p>
          <a:p>
            <a:pPr marL="0" indent="0">
              <a:lnSpc>
                <a:spcPct val="100000"/>
              </a:lnSpc>
              <a:spcBef>
                <a:spcPts val="600"/>
              </a:spcBef>
              <a:spcAft>
                <a:spcPts val="1800"/>
              </a:spcAft>
              <a:buNone/>
            </a:pPr>
            <a:r>
              <a:rPr lang="en-GB" dirty="0" err="1"/>
              <a:t>Haresnape</a:t>
            </a:r>
            <a:r>
              <a:rPr lang="en-GB" dirty="0"/>
              <a:t>, Janet (2022). Practical skills progression and employability in the Life Sciences pathway at the Open University. </a:t>
            </a:r>
            <a:r>
              <a:rPr lang="en-GB" dirty="0" err="1"/>
              <a:t>eSTEeM</a:t>
            </a:r>
            <a:r>
              <a:rPr lang="en-GB" dirty="0"/>
              <a:t> Final Report. The Open University Scholarship Exchange. Report. https://hdl.handle.net/10779/ou.se.24353509.v2</a:t>
            </a:r>
          </a:p>
          <a:p>
            <a:pPr marL="0" indent="0">
              <a:lnSpc>
                <a:spcPct val="100000"/>
              </a:lnSpc>
              <a:spcBef>
                <a:spcPts val="600"/>
              </a:spcBef>
              <a:spcAft>
                <a:spcPts val="1800"/>
              </a:spcAft>
              <a:buNone/>
            </a:pPr>
            <a:r>
              <a:rPr lang="en-GB" dirty="0"/>
              <a:t>Kneale, P. (2011). Study Skills for Geography, Earth and Environmental Science Students (3rd ed.). Routledge. https://doi.org/10.4324/9780203772928</a:t>
            </a:r>
          </a:p>
          <a:p>
            <a:pPr marL="0" indent="0">
              <a:lnSpc>
                <a:spcPct val="100000"/>
              </a:lnSpc>
              <a:spcBef>
                <a:spcPts val="600"/>
              </a:spcBef>
              <a:spcAft>
                <a:spcPts val="1800"/>
              </a:spcAft>
              <a:buNone/>
            </a:pPr>
            <a:r>
              <a:rPr lang="en-GB" dirty="0"/>
              <a:t>QUALITY ASSURANCE AGENCY (2001) Guidelines for Preparing Programme Specification: Academic Standards – Communication, Media, Film and Cultural </a:t>
            </a:r>
            <a:r>
              <a:rPr lang="en-GB" dirty="0" err="1"/>
              <a:t>Studies.Gloucester</a:t>
            </a:r>
            <a:r>
              <a:rPr lang="en-GB" dirty="0"/>
              <a:t>: QAA.</a:t>
            </a:r>
          </a:p>
          <a:p>
            <a:endParaRPr lang="en-GB" dirty="0"/>
          </a:p>
        </p:txBody>
      </p:sp>
      <p:pic>
        <p:nvPicPr>
          <p:cNvPr id="2" name="Picture 1">
            <a:extLst>
              <a:ext uri="{FF2B5EF4-FFF2-40B4-BE49-F238E27FC236}">
                <a16:creationId xmlns:a16="http://schemas.microsoft.com/office/drawing/2014/main" id="{C7300610-3B31-9526-4127-367EFDE48E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Tree>
    <p:extLst>
      <p:ext uri="{BB962C8B-B14F-4D97-AF65-F5344CB8AC3E}">
        <p14:creationId xmlns:p14="http://schemas.microsoft.com/office/powerpoint/2010/main" val="489156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D3A03-6974-2370-E6B9-46DF049905A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1D82F56-5FEB-B8CA-8FDA-104120D6512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4F4FFF60-E69C-B9D1-E4E5-3B28DF593554}"/>
              </a:ext>
            </a:extLst>
          </p:cNvPr>
          <p:cNvSpPr>
            <a:spLocks noGrp="1"/>
          </p:cNvSpPr>
          <p:nvPr>
            <p:ph type="body" sz="quarter" idx="24"/>
          </p:nvPr>
        </p:nvSpPr>
        <p:spPr/>
        <p:txBody>
          <a:bodyPr/>
          <a:lstStyle/>
          <a:p>
            <a:r>
              <a:rPr lang="en-GB" dirty="0"/>
              <a:t>Thank you</a:t>
            </a:r>
          </a:p>
        </p:txBody>
      </p:sp>
      <p:sp>
        <p:nvSpPr>
          <p:cNvPr id="7" name="Text Placeholder 6">
            <a:extLst>
              <a:ext uri="{FF2B5EF4-FFF2-40B4-BE49-F238E27FC236}">
                <a16:creationId xmlns:a16="http://schemas.microsoft.com/office/drawing/2014/main" id="{BCCB3C77-3A13-847F-EAEF-5C5DF76B57B1}"/>
              </a:ext>
            </a:extLst>
          </p:cNvPr>
          <p:cNvSpPr>
            <a:spLocks noGrp="1"/>
          </p:cNvSpPr>
          <p:nvPr>
            <p:ph type="body" sz="quarter" idx="12"/>
          </p:nvPr>
        </p:nvSpPr>
        <p:spPr>
          <a:xfrm>
            <a:off x="579075" y="2099676"/>
            <a:ext cx="9591229" cy="289311"/>
          </a:xfrm>
        </p:spPr>
        <p:txBody>
          <a:bodyPr/>
          <a:lstStyle/>
          <a:p>
            <a:r>
              <a:rPr lang="en-GB" sz="2800" dirty="0"/>
              <a:t>Questions welcome! </a:t>
            </a:r>
          </a:p>
        </p:txBody>
      </p:sp>
      <p:sp>
        <p:nvSpPr>
          <p:cNvPr id="10" name="Text Placeholder 9">
            <a:extLst>
              <a:ext uri="{FF2B5EF4-FFF2-40B4-BE49-F238E27FC236}">
                <a16:creationId xmlns:a16="http://schemas.microsoft.com/office/drawing/2014/main" id="{E66E74EC-6FEB-635C-ED64-E6BEED0CFDC1}"/>
              </a:ext>
            </a:extLst>
          </p:cNvPr>
          <p:cNvSpPr>
            <a:spLocks noGrp="1"/>
          </p:cNvSpPr>
          <p:nvPr>
            <p:ph type="body" sz="quarter" idx="15"/>
          </p:nvPr>
        </p:nvSpPr>
        <p:spPr>
          <a:xfrm>
            <a:off x="579075" y="3911321"/>
            <a:ext cx="9591229" cy="760325"/>
          </a:xfrm>
        </p:spPr>
        <p:txBody>
          <a:bodyPr/>
          <a:lstStyle/>
          <a:p>
            <a:pPr marL="0" indent="0">
              <a:buNone/>
            </a:pPr>
            <a:r>
              <a:rPr lang="en-GB" dirty="0">
                <a:solidFill>
                  <a:schemeClr val="tx2"/>
                </a:solidFill>
                <a:hlinkClick r:id="rId3">
                  <a:extLst>
                    <a:ext uri="{A12FA001-AC4F-418D-AE19-62706E023703}">
                      <ahyp:hlinkClr xmlns:ahyp="http://schemas.microsoft.com/office/drawing/2018/hyperlinkcolor" val="tx"/>
                    </a:ext>
                  </a:extLst>
                </a:hlinkClick>
              </a:rPr>
              <a:t>Fiona.Aiken@open.ac.uk</a:t>
            </a:r>
            <a:endParaRPr lang="en-GB" dirty="0">
              <a:solidFill>
                <a:schemeClr val="tx2"/>
              </a:solidFill>
            </a:endParaRPr>
          </a:p>
          <a:p>
            <a:pPr marL="0" indent="0">
              <a:buNone/>
            </a:pPr>
            <a:r>
              <a:rPr lang="en-GB" dirty="0">
                <a:solidFill>
                  <a:schemeClr val="tx2"/>
                </a:solidFill>
                <a:hlinkClick r:id="rId4">
                  <a:extLst>
                    <a:ext uri="{A12FA001-AC4F-418D-AE19-62706E023703}">
                      <ahyp:hlinkClr xmlns:ahyp="http://schemas.microsoft.com/office/drawing/2018/hyperlinkcolor" val="tx"/>
                    </a:ext>
                  </a:extLst>
                </a:hlinkClick>
              </a:rPr>
              <a:t>Iris.Verhagen@open.ac.uk</a:t>
            </a:r>
            <a:endParaRPr lang="en-GB" dirty="0">
              <a:solidFill>
                <a:schemeClr val="tx2"/>
              </a:solidFill>
            </a:endParaRPr>
          </a:p>
          <a:p>
            <a:pPr marL="0" indent="0">
              <a:buNone/>
            </a:pPr>
            <a:r>
              <a:rPr lang="en-GB" dirty="0">
                <a:solidFill>
                  <a:schemeClr val="tx2"/>
                </a:solidFill>
                <a:hlinkClick r:id="rId5">
                  <a:extLst>
                    <a:ext uri="{A12FA001-AC4F-418D-AE19-62706E023703}">
                      <ahyp:hlinkClr xmlns:ahyp="http://schemas.microsoft.com/office/drawing/2018/hyperlinkcolor" val="tx"/>
                    </a:ext>
                  </a:extLst>
                </a:hlinkClick>
              </a:rPr>
              <a:t>Christopher.Hutton@open.ac.uk</a:t>
            </a:r>
            <a:endParaRPr lang="en-GB" dirty="0">
              <a:solidFill>
                <a:schemeClr val="tx2"/>
              </a:solidFill>
            </a:endParaRPr>
          </a:p>
          <a:p>
            <a:endParaRPr lang="en-GB" dirty="0">
              <a:solidFill>
                <a:schemeClr val="tx2"/>
              </a:solidFill>
            </a:endParaRPr>
          </a:p>
        </p:txBody>
      </p:sp>
      <p:pic>
        <p:nvPicPr>
          <p:cNvPr id="2" name="Picture 1">
            <a:extLst>
              <a:ext uri="{FF2B5EF4-FFF2-40B4-BE49-F238E27FC236}">
                <a16:creationId xmlns:a16="http://schemas.microsoft.com/office/drawing/2014/main" id="{3FF548D1-5DA2-7CD6-08D5-5E71730F48E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
        <p:nvSpPr>
          <p:cNvPr id="5" name="TextBox 4">
            <a:extLst>
              <a:ext uri="{FF2B5EF4-FFF2-40B4-BE49-F238E27FC236}">
                <a16:creationId xmlns:a16="http://schemas.microsoft.com/office/drawing/2014/main" id="{242BB48B-ADA7-652E-CCC0-99D108AA7C72}"/>
              </a:ext>
            </a:extLst>
          </p:cNvPr>
          <p:cNvSpPr txBox="1"/>
          <p:nvPr/>
        </p:nvSpPr>
        <p:spPr>
          <a:xfrm>
            <a:off x="5797266" y="5267051"/>
            <a:ext cx="6117336" cy="276999"/>
          </a:xfrm>
          <a:prstGeom prst="rect">
            <a:avLst/>
          </a:prstGeom>
          <a:noFill/>
        </p:spPr>
        <p:txBody>
          <a:bodyPr wrap="square">
            <a:spAutoFit/>
          </a:bodyPr>
          <a:lstStyle/>
          <a:p>
            <a:pPr algn="r"/>
            <a:r>
              <a:rPr lang="en-GB" sz="1200" b="0" i="0" dirty="0">
                <a:solidFill>
                  <a:srgbClr val="000000"/>
                </a:solidFill>
                <a:effectLst/>
              </a:rPr>
              <a:t>Photo by </a:t>
            </a:r>
            <a:r>
              <a:rPr lang="en-GB" sz="1200" b="0" i="0" dirty="0">
                <a:solidFill>
                  <a:srgbClr val="000000"/>
                </a:solidFill>
                <a:effectLst/>
                <a:hlinkClick r:id="rId7"/>
              </a:rPr>
              <a:t>Ann H</a:t>
            </a:r>
            <a:endParaRPr lang="en-GB" sz="1200" dirty="0"/>
          </a:p>
        </p:txBody>
      </p:sp>
      <p:pic>
        <p:nvPicPr>
          <p:cNvPr id="8" name="Picture 7">
            <a:extLst>
              <a:ext uri="{FF2B5EF4-FFF2-40B4-BE49-F238E27FC236}">
                <a16:creationId xmlns:a16="http://schemas.microsoft.com/office/drawing/2014/main" id="{0FD0F420-95B9-EF5C-9EA4-1C050DCA7AF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475702" y="974451"/>
            <a:ext cx="6438900" cy="4292600"/>
          </a:xfrm>
          <a:prstGeom prst="rect">
            <a:avLst/>
          </a:prstGeom>
          <a:effectLst>
            <a:softEdge rad="63500"/>
          </a:effectLst>
        </p:spPr>
      </p:pic>
    </p:spTree>
    <p:extLst>
      <p:ext uri="{BB962C8B-B14F-4D97-AF65-F5344CB8AC3E}">
        <p14:creationId xmlns:p14="http://schemas.microsoft.com/office/powerpoint/2010/main" val="3826010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pic>
        <p:nvPicPr>
          <p:cNvPr id="5" name="Picture 4">
            <a:extLst>
              <a:ext uri="{FF2B5EF4-FFF2-40B4-BE49-F238E27FC236}">
                <a16:creationId xmlns:a16="http://schemas.microsoft.com/office/drawing/2014/main" id="{546987D6-0B34-1003-3E8D-B0374B5E20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90344" y="5797647"/>
            <a:ext cx="4587249" cy="655321"/>
          </a:xfrm>
          <a:prstGeom prst="rect">
            <a:avLst/>
          </a:prstGeom>
        </p:spPr>
      </p:pic>
    </p:spTree>
    <p:extLst>
      <p:ext uri="{BB962C8B-B14F-4D97-AF65-F5344CB8AC3E}">
        <p14:creationId xmlns:p14="http://schemas.microsoft.com/office/powerpoint/2010/main" val="1339148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9BA30-21A8-D83C-DDC4-5CF79685A0A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B700048-713D-F34C-4D83-847C7D5DA4F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48F0FBFF-1FDE-D2E3-0D31-CB83267B5EE2}"/>
              </a:ext>
            </a:extLst>
          </p:cNvPr>
          <p:cNvSpPr>
            <a:spLocks noGrp="1"/>
          </p:cNvSpPr>
          <p:nvPr>
            <p:ph type="body" sz="quarter" idx="24"/>
          </p:nvPr>
        </p:nvSpPr>
        <p:spPr/>
        <p:txBody>
          <a:bodyPr/>
          <a:lstStyle/>
          <a:p>
            <a:r>
              <a:rPr lang="en-GB" dirty="0"/>
              <a:t>Contents</a:t>
            </a:r>
          </a:p>
        </p:txBody>
      </p:sp>
      <p:sp>
        <p:nvSpPr>
          <p:cNvPr id="10" name="Text Placeholder 9">
            <a:extLst>
              <a:ext uri="{FF2B5EF4-FFF2-40B4-BE49-F238E27FC236}">
                <a16:creationId xmlns:a16="http://schemas.microsoft.com/office/drawing/2014/main" id="{E0035A94-F9A4-D6AF-4AD3-CEC16A19273A}"/>
              </a:ext>
            </a:extLst>
          </p:cNvPr>
          <p:cNvSpPr>
            <a:spLocks noGrp="1"/>
          </p:cNvSpPr>
          <p:nvPr>
            <p:ph type="body" sz="quarter" idx="15"/>
          </p:nvPr>
        </p:nvSpPr>
        <p:spPr>
          <a:xfrm>
            <a:off x="766643" y="1005190"/>
            <a:ext cx="9591229" cy="760325"/>
          </a:xfrm>
        </p:spPr>
        <p:txBody>
          <a:bodyPr/>
          <a:lstStyle/>
          <a:p>
            <a:r>
              <a:rPr lang="en-GB" sz="2000" dirty="0"/>
              <a:t>Introduction</a:t>
            </a:r>
          </a:p>
          <a:p>
            <a:pPr lvl="1"/>
            <a:r>
              <a:rPr lang="en-GB" sz="2000" dirty="0">
                <a:solidFill>
                  <a:schemeClr val="tx2"/>
                </a:solidFill>
              </a:rPr>
              <a:t>Why skills development?</a:t>
            </a:r>
          </a:p>
          <a:p>
            <a:pPr lvl="1"/>
            <a:r>
              <a:rPr lang="en-GB" sz="2000" dirty="0">
                <a:solidFill>
                  <a:schemeClr val="tx2"/>
                </a:solidFill>
              </a:rPr>
              <a:t>Challenges </a:t>
            </a:r>
          </a:p>
          <a:p>
            <a:pPr lvl="1"/>
            <a:r>
              <a:rPr lang="en-GB" sz="2000" dirty="0">
                <a:solidFill>
                  <a:schemeClr val="tx2"/>
                </a:solidFill>
              </a:rPr>
              <a:t>Objectives</a:t>
            </a:r>
          </a:p>
          <a:p>
            <a:pPr lvl="1"/>
            <a:endParaRPr lang="en-GB" sz="800" dirty="0">
              <a:solidFill>
                <a:schemeClr val="tx2"/>
              </a:solidFill>
            </a:endParaRPr>
          </a:p>
          <a:p>
            <a:r>
              <a:rPr lang="en-GB" sz="2000" dirty="0"/>
              <a:t>Summary of  previous projects and the literature</a:t>
            </a:r>
          </a:p>
          <a:p>
            <a:r>
              <a:rPr lang="en-GB" sz="2000" dirty="0"/>
              <a:t>Methods </a:t>
            </a:r>
          </a:p>
          <a:p>
            <a:r>
              <a:rPr lang="en-GB" sz="2000" dirty="0"/>
              <a:t>Where are we now?</a:t>
            </a:r>
          </a:p>
          <a:p>
            <a:pPr lvl="1"/>
            <a:r>
              <a:rPr lang="en-GB" sz="2000" dirty="0">
                <a:solidFill>
                  <a:schemeClr val="tx2"/>
                </a:solidFill>
              </a:rPr>
              <a:t>Interim results</a:t>
            </a:r>
          </a:p>
          <a:p>
            <a:pPr lvl="1"/>
            <a:r>
              <a:rPr lang="en-GB" sz="2000" dirty="0">
                <a:solidFill>
                  <a:schemeClr val="tx2"/>
                </a:solidFill>
              </a:rPr>
              <a:t>Findings so far</a:t>
            </a:r>
          </a:p>
          <a:p>
            <a:pPr lvl="1"/>
            <a:endParaRPr lang="en-GB" sz="800" dirty="0">
              <a:solidFill>
                <a:schemeClr val="tx2"/>
              </a:solidFill>
            </a:endParaRPr>
          </a:p>
          <a:p>
            <a:r>
              <a:rPr lang="en-GB" sz="2000" dirty="0"/>
              <a:t>Next steps</a:t>
            </a:r>
          </a:p>
          <a:p>
            <a:r>
              <a:rPr lang="en-GB" sz="2000" dirty="0"/>
              <a:t>References</a:t>
            </a:r>
          </a:p>
          <a:p>
            <a:endParaRPr lang="en-GB" dirty="0"/>
          </a:p>
        </p:txBody>
      </p:sp>
      <p:pic>
        <p:nvPicPr>
          <p:cNvPr id="4" name="Picture 3">
            <a:extLst>
              <a:ext uri="{FF2B5EF4-FFF2-40B4-BE49-F238E27FC236}">
                <a16:creationId xmlns:a16="http://schemas.microsoft.com/office/drawing/2014/main" id="{5B9A6716-25BF-E0E4-087E-790B1B3530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pic>
        <p:nvPicPr>
          <p:cNvPr id="5" name="Picture 4">
            <a:extLst>
              <a:ext uri="{FF2B5EF4-FFF2-40B4-BE49-F238E27FC236}">
                <a16:creationId xmlns:a16="http://schemas.microsoft.com/office/drawing/2014/main" id="{CD631D5E-0C18-985B-F30A-103A8D44340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61290" y="1673352"/>
            <a:ext cx="4558846" cy="3419134"/>
          </a:xfrm>
          <a:prstGeom prst="rect">
            <a:avLst/>
          </a:prstGeom>
          <a:effectLst>
            <a:softEdge rad="317500"/>
          </a:effectLst>
        </p:spPr>
      </p:pic>
      <p:sp>
        <p:nvSpPr>
          <p:cNvPr id="7" name="TextBox 6">
            <a:extLst>
              <a:ext uri="{FF2B5EF4-FFF2-40B4-BE49-F238E27FC236}">
                <a16:creationId xmlns:a16="http://schemas.microsoft.com/office/drawing/2014/main" id="{207B2248-C04A-372E-762B-68BEAE6E4428}"/>
              </a:ext>
            </a:extLst>
          </p:cNvPr>
          <p:cNvSpPr txBox="1"/>
          <p:nvPr/>
        </p:nvSpPr>
        <p:spPr>
          <a:xfrm>
            <a:off x="7141464" y="4722671"/>
            <a:ext cx="4640580" cy="276999"/>
          </a:xfrm>
          <a:prstGeom prst="rect">
            <a:avLst/>
          </a:prstGeom>
          <a:noFill/>
        </p:spPr>
        <p:txBody>
          <a:bodyPr wrap="square">
            <a:spAutoFit/>
          </a:bodyPr>
          <a:lstStyle/>
          <a:p>
            <a:pPr algn="r"/>
            <a:r>
              <a:rPr lang="en-GB" sz="1200" b="0" i="0" dirty="0">
                <a:solidFill>
                  <a:srgbClr val="000000"/>
                </a:solidFill>
                <a:effectLst/>
              </a:rPr>
              <a:t>Photo by </a:t>
            </a:r>
            <a:r>
              <a:rPr lang="en-GB" sz="1200" b="0" i="0" dirty="0">
                <a:solidFill>
                  <a:srgbClr val="000000"/>
                </a:solidFill>
                <a:effectLst/>
                <a:hlinkClick r:id="rId5"/>
              </a:rPr>
              <a:t>Cristian Loayza</a:t>
            </a:r>
            <a:endParaRPr lang="en-GB" sz="1200" dirty="0"/>
          </a:p>
        </p:txBody>
      </p:sp>
    </p:spTree>
    <p:extLst>
      <p:ext uri="{BB962C8B-B14F-4D97-AF65-F5344CB8AC3E}">
        <p14:creationId xmlns:p14="http://schemas.microsoft.com/office/powerpoint/2010/main" val="319244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BFEF9-A136-5BE9-BB68-FF8492E500F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BC37D93-D110-BA18-EC71-FA3ACA4C732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FBC68EBB-717D-D66A-5041-74CCF83531EC}"/>
              </a:ext>
            </a:extLst>
          </p:cNvPr>
          <p:cNvSpPr>
            <a:spLocks noGrp="1"/>
          </p:cNvSpPr>
          <p:nvPr>
            <p:ph type="body" sz="quarter" idx="24"/>
          </p:nvPr>
        </p:nvSpPr>
        <p:spPr/>
        <p:txBody>
          <a:bodyPr/>
          <a:lstStyle/>
          <a:p>
            <a:r>
              <a:rPr lang="en-GB" dirty="0"/>
              <a:t>Introduction</a:t>
            </a:r>
          </a:p>
        </p:txBody>
      </p:sp>
      <p:sp>
        <p:nvSpPr>
          <p:cNvPr id="10" name="Text Placeholder 9">
            <a:extLst>
              <a:ext uri="{FF2B5EF4-FFF2-40B4-BE49-F238E27FC236}">
                <a16:creationId xmlns:a16="http://schemas.microsoft.com/office/drawing/2014/main" id="{1DB6E151-F607-105C-46F4-9D015793740F}"/>
              </a:ext>
            </a:extLst>
          </p:cNvPr>
          <p:cNvSpPr>
            <a:spLocks noGrp="1"/>
          </p:cNvSpPr>
          <p:nvPr>
            <p:ph type="body" sz="quarter" idx="15"/>
          </p:nvPr>
        </p:nvSpPr>
        <p:spPr>
          <a:xfrm>
            <a:off x="924371" y="1217043"/>
            <a:ext cx="10256247" cy="760325"/>
          </a:xfrm>
        </p:spPr>
        <p:txBody>
          <a:bodyPr/>
          <a:lstStyle/>
          <a:p>
            <a:r>
              <a:rPr lang="en-GB" sz="2000" b="1" dirty="0">
                <a:solidFill>
                  <a:schemeClr val="tx2"/>
                </a:solidFill>
              </a:rPr>
              <a:t>Why focus on skills development?</a:t>
            </a:r>
          </a:p>
          <a:p>
            <a:pPr lvl="1">
              <a:lnSpc>
                <a:spcPct val="150000"/>
              </a:lnSpc>
              <a:spcBef>
                <a:spcPts val="0"/>
              </a:spcBef>
            </a:pPr>
            <a:r>
              <a:rPr lang="en-GB" sz="2000" dirty="0">
                <a:solidFill>
                  <a:schemeClr val="tx2"/>
                </a:solidFill>
              </a:rPr>
              <a:t>Multiple sources of evidence</a:t>
            </a:r>
          </a:p>
          <a:p>
            <a:pPr lvl="2">
              <a:lnSpc>
                <a:spcPct val="150000"/>
              </a:lnSpc>
              <a:spcBef>
                <a:spcPts val="0"/>
              </a:spcBef>
              <a:buFont typeface="Courier New" panose="02070309020205020404" pitchFamily="49" charset="0"/>
              <a:buChar char="o"/>
            </a:pPr>
            <a:r>
              <a:rPr lang="en-GB" sz="1800" dirty="0">
                <a:solidFill>
                  <a:schemeClr val="tx2"/>
                </a:solidFill>
              </a:rPr>
              <a:t>Student feedback</a:t>
            </a:r>
          </a:p>
          <a:p>
            <a:pPr lvl="2">
              <a:lnSpc>
                <a:spcPct val="100000"/>
              </a:lnSpc>
              <a:spcBef>
                <a:spcPts val="0"/>
              </a:spcBef>
              <a:buFont typeface="Courier New" panose="02070309020205020404" pitchFamily="49" charset="0"/>
              <a:buChar char="o"/>
            </a:pPr>
            <a:r>
              <a:rPr lang="en-GB" sz="1800" dirty="0">
                <a:solidFill>
                  <a:schemeClr val="tx2"/>
                </a:solidFill>
              </a:rPr>
              <a:t>Student assessment</a:t>
            </a:r>
          </a:p>
          <a:p>
            <a:pPr lvl="2">
              <a:lnSpc>
                <a:spcPct val="100000"/>
              </a:lnSpc>
              <a:spcBef>
                <a:spcPts val="0"/>
              </a:spcBef>
              <a:buFont typeface="Courier New" panose="02070309020205020404" pitchFamily="49" charset="0"/>
              <a:buChar char="o"/>
            </a:pPr>
            <a:r>
              <a:rPr lang="en-GB" sz="1800" dirty="0">
                <a:solidFill>
                  <a:schemeClr val="tx2"/>
                </a:solidFill>
              </a:rPr>
              <a:t>Tutor feedback</a:t>
            </a:r>
          </a:p>
          <a:p>
            <a:pPr lvl="2">
              <a:lnSpc>
                <a:spcPct val="100000"/>
              </a:lnSpc>
              <a:spcBef>
                <a:spcPts val="0"/>
              </a:spcBef>
              <a:buFont typeface="Courier New" panose="02070309020205020404" pitchFamily="49" charset="0"/>
              <a:buChar char="o"/>
            </a:pPr>
            <a:r>
              <a:rPr lang="en-GB" sz="1800" dirty="0">
                <a:solidFill>
                  <a:schemeClr val="tx2"/>
                </a:solidFill>
              </a:rPr>
              <a:t>Module Team observations</a:t>
            </a:r>
          </a:p>
          <a:p>
            <a:pPr lvl="1">
              <a:lnSpc>
                <a:spcPct val="150000"/>
              </a:lnSpc>
              <a:spcBef>
                <a:spcPts val="0"/>
              </a:spcBef>
            </a:pPr>
            <a:r>
              <a:rPr lang="en-GB" sz="2000" dirty="0">
                <a:solidFill>
                  <a:schemeClr val="tx2"/>
                </a:solidFill>
              </a:rPr>
              <a:t>Increasing focus on skills and autonomy with progression through stages</a:t>
            </a:r>
          </a:p>
          <a:p>
            <a:pPr lvl="1">
              <a:lnSpc>
                <a:spcPct val="150000"/>
              </a:lnSpc>
              <a:spcBef>
                <a:spcPts val="0"/>
              </a:spcBef>
            </a:pPr>
            <a:r>
              <a:rPr lang="en-GB" sz="2000" dirty="0">
                <a:solidFill>
                  <a:schemeClr val="tx2"/>
                </a:solidFill>
              </a:rPr>
              <a:t>Students’ skills needs are dynamic</a:t>
            </a:r>
          </a:p>
          <a:p>
            <a:pPr lvl="2">
              <a:lnSpc>
                <a:spcPct val="150000"/>
              </a:lnSpc>
              <a:spcBef>
                <a:spcPts val="0"/>
              </a:spcBef>
              <a:buFont typeface="Courier New" panose="02070309020205020404" pitchFamily="49" charset="0"/>
              <a:buChar char="o"/>
            </a:pPr>
            <a:r>
              <a:rPr lang="en-GB" sz="1800" dirty="0">
                <a:solidFill>
                  <a:schemeClr val="tx2"/>
                </a:solidFill>
              </a:rPr>
              <a:t>Vary by cohort / module / assessment strategy</a:t>
            </a:r>
          </a:p>
          <a:p>
            <a:pPr lvl="2">
              <a:lnSpc>
                <a:spcPct val="100000"/>
              </a:lnSpc>
              <a:spcBef>
                <a:spcPts val="0"/>
              </a:spcBef>
              <a:buFont typeface="Courier New" panose="02070309020205020404" pitchFamily="49" charset="0"/>
              <a:buChar char="o"/>
            </a:pPr>
            <a:r>
              <a:rPr lang="en-GB" sz="1800" dirty="0">
                <a:solidFill>
                  <a:schemeClr val="tx2"/>
                </a:solidFill>
              </a:rPr>
              <a:t>Shifts in sector and employer demands</a:t>
            </a:r>
          </a:p>
          <a:p>
            <a:pPr lvl="1">
              <a:lnSpc>
                <a:spcPct val="150000"/>
              </a:lnSpc>
              <a:spcBef>
                <a:spcPts val="0"/>
              </a:spcBef>
            </a:pPr>
            <a:r>
              <a:rPr lang="en-GB" sz="2000" dirty="0">
                <a:solidFill>
                  <a:schemeClr val="tx2"/>
                </a:solidFill>
              </a:rPr>
              <a:t>Skills are transferable (knowledge less so)</a:t>
            </a:r>
          </a:p>
        </p:txBody>
      </p:sp>
      <p:pic>
        <p:nvPicPr>
          <p:cNvPr id="2" name="Picture 1">
            <a:extLst>
              <a:ext uri="{FF2B5EF4-FFF2-40B4-BE49-F238E27FC236}">
                <a16:creationId xmlns:a16="http://schemas.microsoft.com/office/drawing/2014/main" id="{C0469019-0496-30C5-FAFB-6F217F3017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Tree>
    <p:extLst>
      <p:ext uri="{BB962C8B-B14F-4D97-AF65-F5344CB8AC3E}">
        <p14:creationId xmlns:p14="http://schemas.microsoft.com/office/powerpoint/2010/main" val="267411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F478E-9C71-E911-68C0-69247F70587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137B314-B5C5-EA74-4884-BE945014EA0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CF264B4B-8DD7-6F48-4069-4DB09C64E05E}"/>
              </a:ext>
            </a:extLst>
          </p:cNvPr>
          <p:cNvSpPr>
            <a:spLocks noGrp="1"/>
          </p:cNvSpPr>
          <p:nvPr>
            <p:ph type="body" sz="quarter" idx="24"/>
          </p:nvPr>
        </p:nvSpPr>
        <p:spPr/>
        <p:txBody>
          <a:bodyPr/>
          <a:lstStyle/>
          <a:p>
            <a:r>
              <a:rPr lang="en-GB" dirty="0"/>
              <a:t>Introduction</a:t>
            </a:r>
          </a:p>
        </p:txBody>
      </p:sp>
      <p:sp>
        <p:nvSpPr>
          <p:cNvPr id="10" name="Text Placeholder 9">
            <a:extLst>
              <a:ext uri="{FF2B5EF4-FFF2-40B4-BE49-F238E27FC236}">
                <a16:creationId xmlns:a16="http://schemas.microsoft.com/office/drawing/2014/main" id="{A85C6479-8B58-4FCE-1E0A-C9F1100C6FA3}"/>
              </a:ext>
            </a:extLst>
          </p:cNvPr>
          <p:cNvSpPr>
            <a:spLocks noGrp="1"/>
          </p:cNvSpPr>
          <p:nvPr>
            <p:ph type="body" sz="quarter" idx="15"/>
          </p:nvPr>
        </p:nvSpPr>
        <p:spPr>
          <a:xfrm>
            <a:off x="684583" y="1385353"/>
            <a:ext cx="8011362" cy="760325"/>
          </a:xfrm>
        </p:spPr>
        <p:txBody>
          <a:bodyPr/>
          <a:lstStyle/>
          <a:p>
            <a:r>
              <a:rPr lang="en-GB" sz="2000" b="1" dirty="0">
                <a:solidFill>
                  <a:schemeClr val="tx2"/>
                </a:solidFill>
              </a:rPr>
              <a:t>Challenges in skills development</a:t>
            </a:r>
          </a:p>
          <a:p>
            <a:pPr lvl="1">
              <a:lnSpc>
                <a:spcPct val="100000"/>
              </a:lnSpc>
            </a:pPr>
            <a:r>
              <a:rPr lang="en-GB" sz="2000" dirty="0">
                <a:solidFill>
                  <a:schemeClr val="tx2"/>
                </a:solidFill>
              </a:rPr>
              <a:t>Open access / entry – varied starting points</a:t>
            </a:r>
          </a:p>
          <a:p>
            <a:pPr lvl="1">
              <a:lnSpc>
                <a:spcPct val="100000"/>
              </a:lnSpc>
            </a:pPr>
            <a:r>
              <a:rPr lang="en-GB" sz="2000" dirty="0">
                <a:solidFill>
                  <a:schemeClr val="tx2"/>
                </a:solidFill>
              </a:rPr>
              <a:t>Skills are less tangible than knowledge</a:t>
            </a:r>
          </a:p>
          <a:p>
            <a:pPr lvl="2">
              <a:lnSpc>
                <a:spcPct val="100000"/>
              </a:lnSpc>
              <a:buFont typeface="Courier New" panose="02070309020205020404" pitchFamily="49" charset="0"/>
              <a:buChar char="o"/>
            </a:pPr>
            <a:r>
              <a:rPr lang="en-GB" sz="1800" dirty="0">
                <a:solidFill>
                  <a:schemeClr val="tx2"/>
                </a:solidFill>
              </a:rPr>
              <a:t>May appear less important</a:t>
            </a:r>
          </a:p>
          <a:p>
            <a:pPr lvl="2">
              <a:buFont typeface="Courier New" panose="02070309020205020404" pitchFamily="49" charset="0"/>
              <a:buChar char="o"/>
            </a:pPr>
            <a:r>
              <a:rPr lang="en-GB" sz="1800" dirty="0">
                <a:solidFill>
                  <a:schemeClr val="tx2"/>
                </a:solidFill>
              </a:rPr>
              <a:t>Students’ self-evaluations vary</a:t>
            </a:r>
          </a:p>
          <a:p>
            <a:pPr lvl="2">
              <a:buFont typeface="Courier New" panose="02070309020205020404" pitchFamily="49" charset="0"/>
              <a:buChar char="o"/>
            </a:pPr>
            <a:r>
              <a:rPr lang="en-GB" sz="1800" dirty="0">
                <a:solidFill>
                  <a:schemeClr val="tx2"/>
                </a:solidFill>
              </a:rPr>
              <a:t>Students may be resistant to advice</a:t>
            </a:r>
          </a:p>
          <a:p>
            <a:pPr lvl="1">
              <a:lnSpc>
                <a:spcPct val="100000"/>
              </a:lnSpc>
            </a:pPr>
            <a:r>
              <a:rPr lang="en-GB" sz="2000" dirty="0">
                <a:solidFill>
                  <a:schemeClr val="tx2"/>
                </a:solidFill>
              </a:rPr>
              <a:t>Promoting engagement is difficult</a:t>
            </a:r>
          </a:p>
          <a:p>
            <a:pPr lvl="1">
              <a:lnSpc>
                <a:spcPct val="100000"/>
              </a:lnSpc>
            </a:pPr>
            <a:r>
              <a:rPr lang="en-GB" sz="2000" dirty="0">
                <a:solidFill>
                  <a:schemeClr val="tx2"/>
                </a:solidFill>
              </a:rPr>
              <a:t>Reflection and PDP are often unpopular</a:t>
            </a:r>
          </a:p>
          <a:p>
            <a:endParaRPr lang="en-GB" sz="2000" dirty="0">
              <a:solidFill>
                <a:schemeClr val="tx2"/>
              </a:solidFill>
            </a:endParaRPr>
          </a:p>
          <a:p>
            <a:r>
              <a:rPr lang="en-GB" sz="2000" dirty="0">
                <a:solidFill>
                  <a:schemeClr val="tx2"/>
                </a:solidFill>
              </a:rPr>
              <a:t>Improving awareness and forming bridges between present and past / future study is valuable for progression.</a:t>
            </a:r>
          </a:p>
          <a:p>
            <a:pPr marL="0" indent="0">
              <a:buNone/>
            </a:pPr>
            <a:endParaRPr lang="en-GB" dirty="0"/>
          </a:p>
        </p:txBody>
      </p:sp>
      <p:pic>
        <p:nvPicPr>
          <p:cNvPr id="2" name="Picture 1">
            <a:extLst>
              <a:ext uri="{FF2B5EF4-FFF2-40B4-BE49-F238E27FC236}">
                <a16:creationId xmlns:a16="http://schemas.microsoft.com/office/drawing/2014/main" id="{E4E22A9B-E18D-6E91-EC48-D51AB8CA6DB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pic>
        <p:nvPicPr>
          <p:cNvPr id="5" name="Picture 4">
            <a:extLst>
              <a:ext uri="{FF2B5EF4-FFF2-40B4-BE49-F238E27FC236}">
                <a16:creationId xmlns:a16="http://schemas.microsoft.com/office/drawing/2014/main" id="{3D070EE6-2FA5-6BB8-E26E-F317278F1189}"/>
              </a:ext>
            </a:extLst>
          </p:cNvPr>
          <p:cNvPicPr>
            <a:picLocks noChangeAspect="1"/>
          </p:cNvPicPr>
          <p:nvPr/>
        </p:nvPicPr>
        <p:blipFill>
          <a:blip r:embed="rId4" cstate="print">
            <a:alphaModFix amt="20000"/>
            <a:extLst>
              <a:ext uri="{28A0092B-C50C-407E-A947-70E740481C1C}">
                <a14:useLocalDpi xmlns:a14="http://schemas.microsoft.com/office/drawing/2010/main"/>
              </a:ext>
            </a:extLst>
          </a:blip>
          <a:srcRect/>
          <a:stretch>
            <a:fillRect/>
          </a:stretch>
        </p:blipFill>
        <p:spPr>
          <a:xfrm>
            <a:off x="8800211" y="168026"/>
            <a:ext cx="3191257" cy="5587940"/>
          </a:xfrm>
          <a:prstGeom prst="rect">
            <a:avLst/>
          </a:prstGeom>
          <a:effectLst>
            <a:softEdge rad="127000"/>
          </a:effectLst>
        </p:spPr>
      </p:pic>
      <p:sp>
        <p:nvSpPr>
          <p:cNvPr id="7" name="TextBox 6">
            <a:extLst>
              <a:ext uri="{FF2B5EF4-FFF2-40B4-BE49-F238E27FC236}">
                <a16:creationId xmlns:a16="http://schemas.microsoft.com/office/drawing/2014/main" id="{84D5FC2D-4F84-476F-8B50-23732D5EA36C}"/>
              </a:ext>
            </a:extLst>
          </p:cNvPr>
          <p:cNvSpPr txBox="1"/>
          <p:nvPr/>
        </p:nvSpPr>
        <p:spPr>
          <a:xfrm>
            <a:off x="5874132" y="5659121"/>
            <a:ext cx="6117336" cy="276999"/>
          </a:xfrm>
          <a:prstGeom prst="rect">
            <a:avLst/>
          </a:prstGeom>
          <a:noFill/>
        </p:spPr>
        <p:txBody>
          <a:bodyPr wrap="square">
            <a:spAutoFit/>
          </a:bodyPr>
          <a:lstStyle/>
          <a:p>
            <a:pPr algn="r"/>
            <a:r>
              <a:rPr lang="en-GB" sz="1200" b="0" i="0" dirty="0">
                <a:solidFill>
                  <a:srgbClr val="000000"/>
                </a:solidFill>
                <a:effectLst/>
              </a:rPr>
              <a:t>Photo by </a:t>
            </a:r>
            <a:r>
              <a:rPr lang="en-GB" sz="1200" dirty="0">
                <a:solidFill>
                  <a:srgbClr val="000000"/>
                </a:solidFill>
                <a:hlinkClick r:id="rId5"/>
              </a:rPr>
              <a:t>AHMAD IRFANDI </a:t>
            </a:r>
            <a:endParaRPr lang="en-GB" sz="1200" dirty="0"/>
          </a:p>
        </p:txBody>
      </p:sp>
    </p:spTree>
    <p:extLst>
      <p:ext uri="{BB962C8B-B14F-4D97-AF65-F5344CB8AC3E}">
        <p14:creationId xmlns:p14="http://schemas.microsoft.com/office/powerpoint/2010/main" val="267117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4F86-DD20-6845-6110-38FF918FCD8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04AF79F-CF3E-3049-A70A-D7B444CA7FE0}"/>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4AA1FDC1-1FB1-3EFC-F63E-821EFC3AE227}"/>
              </a:ext>
            </a:extLst>
          </p:cNvPr>
          <p:cNvSpPr>
            <a:spLocks noGrp="1"/>
          </p:cNvSpPr>
          <p:nvPr>
            <p:ph type="body" sz="quarter" idx="24"/>
          </p:nvPr>
        </p:nvSpPr>
        <p:spPr/>
        <p:txBody>
          <a:bodyPr/>
          <a:lstStyle/>
          <a:p>
            <a:r>
              <a:rPr lang="en-GB" dirty="0"/>
              <a:t>Introduction</a:t>
            </a:r>
          </a:p>
        </p:txBody>
      </p:sp>
      <p:sp>
        <p:nvSpPr>
          <p:cNvPr id="10" name="Text Placeholder 9">
            <a:extLst>
              <a:ext uri="{FF2B5EF4-FFF2-40B4-BE49-F238E27FC236}">
                <a16:creationId xmlns:a16="http://schemas.microsoft.com/office/drawing/2014/main" id="{3FC0D475-8B9C-C91D-FC11-2332C69E8997}"/>
              </a:ext>
            </a:extLst>
          </p:cNvPr>
          <p:cNvSpPr>
            <a:spLocks noGrp="1"/>
          </p:cNvSpPr>
          <p:nvPr>
            <p:ph type="body" sz="quarter" idx="15"/>
          </p:nvPr>
        </p:nvSpPr>
        <p:spPr>
          <a:xfrm>
            <a:off x="637690" y="1168121"/>
            <a:ext cx="9591229" cy="760325"/>
          </a:xfrm>
        </p:spPr>
        <p:txBody>
          <a:bodyPr/>
          <a:lstStyle/>
          <a:p>
            <a:r>
              <a:rPr lang="en-GB" sz="2000" b="1" dirty="0">
                <a:solidFill>
                  <a:schemeClr val="tx2"/>
                </a:solidFill>
              </a:rPr>
              <a:t>Discussion point:</a:t>
            </a:r>
          </a:p>
          <a:p>
            <a:pPr marL="457200" lvl="1" indent="0">
              <a:buNone/>
            </a:pPr>
            <a:r>
              <a:rPr lang="en-GB" sz="2000" i="1" dirty="0">
                <a:solidFill>
                  <a:schemeClr val="tx2"/>
                </a:solidFill>
              </a:rPr>
              <a:t>Which specific skills do students in your discipline area struggle with?</a:t>
            </a:r>
          </a:p>
          <a:p>
            <a:pPr marL="0" indent="0">
              <a:buNone/>
            </a:pPr>
            <a:endParaRPr lang="en-GB" sz="2000" dirty="0">
              <a:solidFill>
                <a:schemeClr val="tx2"/>
              </a:solidFill>
            </a:endParaRPr>
          </a:p>
          <a:p>
            <a:r>
              <a:rPr lang="en-GB" sz="2000" b="1" dirty="0">
                <a:solidFill>
                  <a:schemeClr val="tx2"/>
                </a:solidFill>
              </a:rPr>
              <a:t>Our chosen focus skills </a:t>
            </a:r>
            <a:r>
              <a:rPr lang="en-GB" sz="2000" dirty="0">
                <a:solidFill>
                  <a:schemeClr val="tx2"/>
                </a:solidFill>
              </a:rPr>
              <a:t>(in Earth and Environment)</a:t>
            </a:r>
          </a:p>
          <a:p>
            <a:pPr lvl="1"/>
            <a:r>
              <a:rPr lang="en-GB" sz="2000" dirty="0">
                <a:solidFill>
                  <a:schemeClr val="tx2"/>
                </a:solidFill>
              </a:rPr>
              <a:t>Basic maths</a:t>
            </a:r>
          </a:p>
          <a:p>
            <a:pPr lvl="1"/>
            <a:r>
              <a:rPr lang="en-GB" sz="2000" dirty="0">
                <a:solidFill>
                  <a:schemeClr val="tx2"/>
                </a:solidFill>
              </a:rPr>
              <a:t>Data handling and analysis</a:t>
            </a:r>
          </a:p>
          <a:p>
            <a:pPr lvl="1"/>
            <a:r>
              <a:rPr lang="en-GB" sz="2000" dirty="0">
                <a:solidFill>
                  <a:schemeClr val="tx2"/>
                </a:solidFill>
              </a:rPr>
              <a:t>Foundation subjects (e.g. basic chemistry…)</a:t>
            </a:r>
          </a:p>
          <a:p>
            <a:pPr lvl="1"/>
            <a:r>
              <a:rPr lang="en-GB" sz="2000" dirty="0">
                <a:solidFill>
                  <a:schemeClr val="tx2"/>
                </a:solidFill>
              </a:rPr>
              <a:t>Field and practical skills</a:t>
            </a:r>
          </a:p>
          <a:p>
            <a:pPr lvl="1"/>
            <a:r>
              <a:rPr lang="en-GB" sz="2000" dirty="0">
                <a:solidFill>
                  <a:schemeClr val="tx2"/>
                </a:solidFill>
              </a:rPr>
              <a:t>Study skills (e.g. time management)</a:t>
            </a:r>
          </a:p>
          <a:p>
            <a:endParaRPr lang="en-GB" dirty="0"/>
          </a:p>
        </p:txBody>
      </p:sp>
      <p:pic>
        <p:nvPicPr>
          <p:cNvPr id="2" name="Picture 1">
            <a:extLst>
              <a:ext uri="{FF2B5EF4-FFF2-40B4-BE49-F238E27FC236}">
                <a16:creationId xmlns:a16="http://schemas.microsoft.com/office/drawing/2014/main" id="{F0D065D6-D2FE-2768-2D4F-C9B2D54283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
        <p:nvSpPr>
          <p:cNvPr id="9" name="TextBox 8">
            <a:extLst>
              <a:ext uri="{FF2B5EF4-FFF2-40B4-BE49-F238E27FC236}">
                <a16:creationId xmlns:a16="http://schemas.microsoft.com/office/drawing/2014/main" id="{FA85E84E-55C5-070D-655C-1E73E172CF0D}"/>
              </a:ext>
            </a:extLst>
          </p:cNvPr>
          <p:cNvSpPr txBox="1"/>
          <p:nvPr/>
        </p:nvSpPr>
        <p:spPr>
          <a:xfrm>
            <a:off x="5797266" y="5412880"/>
            <a:ext cx="6117336" cy="276999"/>
          </a:xfrm>
          <a:prstGeom prst="rect">
            <a:avLst/>
          </a:prstGeom>
          <a:noFill/>
        </p:spPr>
        <p:txBody>
          <a:bodyPr wrap="square">
            <a:spAutoFit/>
          </a:bodyPr>
          <a:lstStyle/>
          <a:p>
            <a:pPr algn="r"/>
            <a:r>
              <a:rPr lang="en-GB" sz="1200" b="0" i="0" dirty="0">
                <a:solidFill>
                  <a:srgbClr val="000000"/>
                </a:solidFill>
                <a:effectLst/>
              </a:rPr>
              <a:t>Photo by </a:t>
            </a:r>
            <a:r>
              <a:rPr lang="en-GB" sz="1200" dirty="0">
                <a:solidFill>
                  <a:srgbClr val="000000"/>
                </a:solidFill>
                <a:hlinkClick r:id="rId4"/>
              </a:rPr>
              <a:t>RDNE Stock project </a:t>
            </a:r>
            <a:endParaRPr lang="en-GB" sz="1200" dirty="0"/>
          </a:p>
        </p:txBody>
      </p:sp>
      <p:pic>
        <p:nvPicPr>
          <p:cNvPr id="13" name="Picture 12">
            <a:extLst>
              <a:ext uri="{FF2B5EF4-FFF2-40B4-BE49-F238E27FC236}">
                <a16:creationId xmlns:a16="http://schemas.microsoft.com/office/drawing/2014/main" id="{55C90BF5-F08B-8646-CD94-52C6B27AEDA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23246" y="2751976"/>
            <a:ext cx="3991356" cy="2660904"/>
          </a:xfrm>
          <a:prstGeom prst="rect">
            <a:avLst/>
          </a:prstGeom>
        </p:spPr>
      </p:pic>
    </p:spTree>
    <p:extLst>
      <p:ext uri="{BB962C8B-B14F-4D97-AF65-F5344CB8AC3E}">
        <p14:creationId xmlns:p14="http://schemas.microsoft.com/office/powerpoint/2010/main" val="151687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58C0-D9A1-8B42-8169-48AAB9455F2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DCB1760-0973-104A-1023-C55F9C07E425}"/>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97A20533-9737-C60D-51E8-F2153F214D07}"/>
              </a:ext>
            </a:extLst>
          </p:cNvPr>
          <p:cNvSpPr>
            <a:spLocks noGrp="1"/>
          </p:cNvSpPr>
          <p:nvPr>
            <p:ph type="body" sz="quarter" idx="24"/>
          </p:nvPr>
        </p:nvSpPr>
        <p:spPr/>
        <p:txBody>
          <a:bodyPr/>
          <a:lstStyle/>
          <a:p>
            <a:r>
              <a:rPr lang="en-GB" dirty="0"/>
              <a:t>Introduction: Aims and Objectives</a:t>
            </a:r>
          </a:p>
        </p:txBody>
      </p:sp>
      <p:sp>
        <p:nvSpPr>
          <p:cNvPr id="10" name="Text Placeholder 9">
            <a:extLst>
              <a:ext uri="{FF2B5EF4-FFF2-40B4-BE49-F238E27FC236}">
                <a16:creationId xmlns:a16="http://schemas.microsoft.com/office/drawing/2014/main" id="{B68FFBAC-285A-FF2B-8B07-A7334CECBE8F}"/>
              </a:ext>
            </a:extLst>
          </p:cNvPr>
          <p:cNvSpPr>
            <a:spLocks noGrp="1"/>
          </p:cNvSpPr>
          <p:nvPr>
            <p:ph type="body" sz="quarter" idx="15"/>
          </p:nvPr>
        </p:nvSpPr>
        <p:spPr>
          <a:xfrm>
            <a:off x="649413" y="1472920"/>
            <a:ext cx="9591229" cy="760325"/>
          </a:xfrm>
        </p:spPr>
        <p:txBody>
          <a:bodyPr/>
          <a:lstStyle/>
          <a:p>
            <a:pPr marL="0" indent="0">
              <a:buNone/>
            </a:pPr>
            <a:r>
              <a:rPr lang="en-GB" sz="2000" dirty="0"/>
              <a:t>1. Identify the main challenges students face in their transferable skills when starting stage 2 or stage 3. [Phase 1]</a:t>
            </a:r>
          </a:p>
          <a:p>
            <a:pPr marL="0" indent="0">
              <a:buNone/>
            </a:pPr>
            <a:endParaRPr lang="en-GB" sz="2000" dirty="0"/>
          </a:p>
          <a:p>
            <a:pPr marL="0" indent="0">
              <a:buNone/>
            </a:pPr>
            <a:r>
              <a:rPr lang="en-GB" sz="2000" dirty="0">
                <a:solidFill>
                  <a:schemeClr val="tx2">
                    <a:lumMod val="50000"/>
                    <a:lumOff val="50000"/>
                  </a:schemeClr>
                </a:solidFill>
              </a:rPr>
              <a:t>[To be followed by Phase 2…]</a:t>
            </a:r>
          </a:p>
          <a:p>
            <a:pPr marL="0" indent="0">
              <a:buNone/>
            </a:pPr>
            <a:endParaRPr lang="en-GB" sz="2000" dirty="0">
              <a:solidFill>
                <a:schemeClr val="tx2">
                  <a:lumMod val="50000"/>
                  <a:lumOff val="50000"/>
                </a:schemeClr>
              </a:solidFill>
            </a:endParaRPr>
          </a:p>
          <a:p>
            <a:pPr marL="0" indent="0">
              <a:buNone/>
            </a:pPr>
            <a:r>
              <a:rPr lang="en-GB" sz="2000" dirty="0">
                <a:solidFill>
                  <a:schemeClr val="tx2">
                    <a:lumMod val="50000"/>
                    <a:lumOff val="50000"/>
                  </a:schemeClr>
                </a:solidFill>
              </a:rPr>
              <a:t>2. Identify and trial an intervention for one of the skills gaps identified.  </a:t>
            </a:r>
          </a:p>
          <a:p>
            <a:pPr marL="0" indent="0">
              <a:buNone/>
            </a:pPr>
            <a:r>
              <a:rPr lang="en-GB" sz="2000" dirty="0">
                <a:solidFill>
                  <a:schemeClr val="tx2">
                    <a:lumMod val="50000"/>
                    <a:lumOff val="50000"/>
                  </a:schemeClr>
                </a:solidFill>
              </a:rPr>
              <a:t>3. Evaluate the efficacy of the intervention.  </a:t>
            </a:r>
          </a:p>
          <a:p>
            <a:pPr marL="0" indent="0">
              <a:buNone/>
            </a:pPr>
            <a:r>
              <a:rPr lang="en-GB" sz="2000" dirty="0">
                <a:solidFill>
                  <a:schemeClr val="tx2">
                    <a:lumMod val="50000"/>
                    <a:lumOff val="50000"/>
                  </a:schemeClr>
                </a:solidFill>
              </a:rPr>
              <a:t>4. Share the findings internally and externally.  </a:t>
            </a:r>
          </a:p>
          <a:p>
            <a:endParaRPr lang="en-GB" dirty="0"/>
          </a:p>
          <a:p>
            <a:endParaRPr lang="en-GB" dirty="0"/>
          </a:p>
        </p:txBody>
      </p:sp>
      <p:pic>
        <p:nvPicPr>
          <p:cNvPr id="2" name="Picture 1">
            <a:extLst>
              <a:ext uri="{FF2B5EF4-FFF2-40B4-BE49-F238E27FC236}">
                <a16:creationId xmlns:a16="http://schemas.microsoft.com/office/drawing/2014/main" id="{FA5BD678-B07C-D1FD-CF42-9E38105BB9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Tree>
    <p:extLst>
      <p:ext uri="{BB962C8B-B14F-4D97-AF65-F5344CB8AC3E}">
        <p14:creationId xmlns:p14="http://schemas.microsoft.com/office/powerpoint/2010/main" val="1860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923AD-A157-3E56-1C1B-589AB94B21F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571FD48-D25D-B70C-06DF-6797E8E70F6E}"/>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4E3B66A6-F965-9769-DBF9-3C1D127D6B26}"/>
              </a:ext>
            </a:extLst>
          </p:cNvPr>
          <p:cNvSpPr>
            <a:spLocks noGrp="1"/>
          </p:cNvSpPr>
          <p:nvPr>
            <p:ph type="body" sz="quarter" idx="24"/>
          </p:nvPr>
        </p:nvSpPr>
        <p:spPr>
          <a:xfrm>
            <a:off x="413914" y="239469"/>
            <a:ext cx="10766703" cy="497161"/>
          </a:xfrm>
        </p:spPr>
        <p:txBody>
          <a:bodyPr/>
          <a:lstStyle/>
          <a:p>
            <a:r>
              <a:rPr lang="en-GB" dirty="0"/>
              <a:t>Background</a:t>
            </a:r>
          </a:p>
        </p:txBody>
      </p:sp>
      <p:sp>
        <p:nvSpPr>
          <p:cNvPr id="12" name="Text Placeholder 11">
            <a:extLst>
              <a:ext uri="{FF2B5EF4-FFF2-40B4-BE49-F238E27FC236}">
                <a16:creationId xmlns:a16="http://schemas.microsoft.com/office/drawing/2014/main" id="{0BE162DD-11CE-14B2-1B3D-D09D8A7634C8}"/>
              </a:ext>
            </a:extLst>
          </p:cNvPr>
          <p:cNvSpPr>
            <a:spLocks noGrp="1"/>
          </p:cNvSpPr>
          <p:nvPr>
            <p:ph type="body" sz="quarter" idx="25"/>
          </p:nvPr>
        </p:nvSpPr>
        <p:spPr>
          <a:xfrm>
            <a:off x="413914" y="838909"/>
            <a:ext cx="10766703" cy="289311"/>
          </a:xfrm>
        </p:spPr>
        <p:txBody>
          <a:bodyPr/>
          <a:lstStyle/>
          <a:p>
            <a:r>
              <a:rPr lang="en-GB" dirty="0"/>
              <a:t>Previous projects covering aspects of skills development</a:t>
            </a:r>
          </a:p>
        </p:txBody>
      </p:sp>
      <p:sp>
        <p:nvSpPr>
          <p:cNvPr id="10" name="Text Placeholder 9">
            <a:extLst>
              <a:ext uri="{FF2B5EF4-FFF2-40B4-BE49-F238E27FC236}">
                <a16:creationId xmlns:a16="http://schemas.microsoft.com/office/drawing/2014/main" id="{F56B97AF-56D1-8DB7-F7A4-CE5F108C92D9}"/>
              </a:ext>
            </a:extLst>
          </p:cNvPr>
          <p:cNvSpPr>
            <a:spLocks noGrp="1"/>
          </p:cNvSpPr>
          <p:nvPr>
            <p:ph type="body" sz="quarter" idx="15"/>
          </p:nvPr>
        </p:nvSpPr>
        <p:spPr>
          <a:xfrm>
            <a:off x="766643" y="1519812"/>
            <a:ext cx="9591229" cy="760325"/>
          </a:xfrm>
        </p:spPr>
        <p:txBody>
          <a:bodyPr/>
          <a:lstStyle/>
          <a:p>
            <a:r>
              <a:rPr lang="en-GB" sz="1800" dirty="0"/>
              <a:t>These projects covered incorporating employability skills into modules through practical work. </a:t>
            </a:r>
          </a:p>
          <a:p>
            <a:pPr lvl="1"/>
            <a:r>
              <a:rPr lang="en-GB" sz="1400" dirty="0" err="1">
                <a:solidFill>
                  <a:schemeClr val="tx2"/>
                </a:solidFill>
              </a:rPr>
              <a:t>Haresnape</a:t>
            </a:r>
            <a:r>
              <a:rPr lang="en-GB" sz="1400" dirty="0">
                <a:solidFill>
                  <a:schemeClr val="tx2"/>
                </a:solidFill>
              </a:rPr>
              <a:t>, Janet (2022). Practical skills progression and employability in the Life Sciences pathway at the Open University. </a:t>
            </a:r>
            <a:r>
              <a:rPr lang="en-GB" sz="1400" dirty="0" err="1">
                <a:solidFill>
                  <a:schemeClr val="tx2"/>
                </a:solidFill>
              </a:rPr>
              <a:t>eSTEeM</a:t>
            </a:r>
            <a:r>
              <a:rPr lang="en-GB" sz="1400" dirty="0">
                <a:solidFill>
                  <a:schemeClr val="tx2"/>
                </a:solidFill>
              </a:rPr>
              <a:t> Final Report. The Open University Scholarship Exchange. Report. </a:t>
            </a:r>
            <a:r>
              <a:rPr lang="en-GB" sz="1400" u="sng" dirty="0">
                <a:solidFill>
                  <a:schemeClr val="tx2"/>
                </a:solidFill>
                <a:hlinkClick r:id="rId3">
                  <a:extLst>
                    <a:ext uri="{A12FA001-AC4F-418D-AE19-62706E023703}">
                      <ahyp:hlinkClr xmlns:ahyp="http://schemas.microsoft.com/office/drawing/2018/hyperlinkcolor" val="tx"/>
                    </a:ext>
                  </a:extLst>
                </a:hlinkClick>
              </a:rPr>
              <a:t>https://hdl.handle.net/10779/ou.se.24353509.v2</a:t>
            </a:r>
            <a:endParaRPr lang="en-GB" sz="1400" dirty="0">
              <a:solidFill>
                <a:schemeClr val="tx2"/>
              </a:solidFill>
            </a:endParaRPr>
          </a:p>
          <a:p>
            <a:pPr lvl="1"/>
            <a:r>
              <a:rPr lang="en-GB" sz="1400" dirty="0" err="1">
                <a:solidFill>
                  <a:schemeClr val="tx2"/>
                </a:solidFill>
              </a:rPr>
              <a:t>Cayless</a:t>
            </a:r>
            <a:r>
              <a:rPr lang="en-GB" sz="1400" dirty="0">
                <a:solidFill>
                  <a:schemeClr val="tx2"/>
                </a:solidFill>
              </a:rPr>
              <a:t>, Alan; Nock, Arabella; Bradbury, Stella; </a:t>
            </a:r>
            <a:r>
              <a:rPr lang="en-GB" sz="1400" dirty="0" err="1">
                <a:solidFill>
                  <a:schemeClr val="tx2"/>
                </a:solidFill>
              </a:rPr>
              <a:t>McJury</a:t>
            </a:r>
            <a:r>
              <a:rPr lang="en-GB" sz="1400" dirty="0">
                <a:solidFill>
                  <a:schemeClr val="tx2"/>
                </a:solidFill>
              </a:rPr>
              <a:t>, Mark (2024). Learning Logs in SXPS288 – Employability skills for remote experiments. </a:t>
            </a:r>
            <a:r>
              <a:rPr lang="en-GB" sz="1400" dirty="0" err="1">
                <a:solidFill>
                  <a:schemeClr val="tx2"/>
                </a:solidFill>
              </a:rPr>
              <a:t>eSTEeM</a:t>
            </a:r>
            <a:r>
              <a:rPr lang="en-GB" sz="1400" dirty="0">
                <a:solidFill>
                  <a:schemeClr val="tx2"/>
                </a:solidFill>
              </a:rPr>
              <a:t> Final Report. The Open University Scholarship Exchange. Report. </a:t>
            </a:r>
            <a:r>
              <a:rPr lang="en-GB" sz="1400" u="sng" dirty="0">
                <a:solidFill>
                  <a:schemeClr val="tx2"/>
                </a:solidFill>
                <a:hlinkClick r:id="rId4">
                  <a:extLst>
                    <a:ext uri="{A12FA001-AC4F-418D-AE19-62706E023703}">
                      <ahyp:hlinkClr xmlns:ahyp="http://schemas.microsoft.com/office/drawing/2018/hyperlinkcolor" val="tx"/>
                    </a:ext>
                  </a:extLst>
                </a:hlinkClick>
              </a:rPr>
              <a:t>https://doi.org/10.21954/ou.se.25976902.v1</a:t>
            </a:r>
            <a:endParaRPr lang="en-GB" sz="1400" dirty="0">
              <a:solidFill>
                <a:schemeClr val="tx2"/>
              </a:solidFill>
            </a:endParaRPr>
          </a:p>
          <a:p>
            <a:endParaRPr lang="en-GB" sz="1800" dirty="0"/>
          </a:p>
          <a:p>
            <a:r>
              <a:rPr lang="en-GB" sz="1800" dirty="0"/>
              <a:t>A project in FBL by Saroli et al investigated skills development across a qualification.</a:t>
            </a:r>
          </a:p>
          <a:p>
            <a:pPr lvl="1"/>
            <a:r>
              <a:rPr lang="en-GB" sz="1400" dirty="0">
                <a:solidFill>
                  <a:schemeClr val="tx2"/>
                </a:solidFill>
              </a:rPr>
              <a:t>Saroli, Alessandro (2024). Investigating student engagement with module activities and tasks aimed at facilitating skills development, as part of the OU’s BA (Honours) Business and Management (Q91) and assessing associations between student  engagement and performance. The Open University Scholarship Exchange. Report. </a:t>
            </a:r>
            <a:r>
              <a:rPr lang="en-GB" sz="1400" u="sng" dirty="0">
                <a:solidFill>
                  <a:schemeClr val="tx2"/>
                </a:solidFill>
                <a:hlinkClick r:id="rId5">
                  <a:extLst>
                    <a:ext uri="{A12FA001-AC4F-418D-AE19-62706E023703}">
                      <ahyp:hlinkClr xmlns:ahyp="http://schemas.microsoft.com/office/drawing/2018/hyperlinkcolor" val="tx"/>
                    </a:ext>
                  </a:extLst>
                </a:hlinkClick>
              </a:rPr>
              <a:t>https://doi.org/10.21954/ou.se.25836184.v1</a:t>
            </a:r>
            <a:endParaRPr lang="en-GB" sz="1400" dirty="0">
              <a:solidFill>
                <a:schemeClr val="tx2"/>
              </a:solidFill>
            </a:endParaRPr>
          </a:p>
          <a:p>
            <a:endParaRPr lang="en-GB" dirty="0"/>
          </a:p>
        </p:txBody>
      </p:sp>
      <p:pic>
        <p:nvPicPr>
          <p:cNvPr id="2" name="Picture 1">
            <a:extLst>
              <a:ext uri="{FF2B5EF4-FFF2-40B4-BE49-F238E27FC236}">
                <a16:creationId xmlns:a16="http://schemas.microsoft.com/office/drawing/2014/main" id="{EDA08BBE-5213-29CA-5755-140BA920F8C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Tree>
    <p:extLst>
      <p:ext uri="{BB962C8B-B14F-4D97-AF65-F5344CB8AC3E}">
        <p14:creationId xmlns:p14="http://schemas.microsoft.com/office/powerpoint/2010/main" val="378984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9142D-17AB-8451-57C6-91421F4C681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EBD78AB-76D3-AA8D-FAA7-10B7DE12BCD0}"/>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0BD095C1-EC18-6682-802B-FE02C4DC175C}"/>
              </a:ext>
            </a:extLst>
          </p:cNvPr>
          <p:cNvSpPr>
            <a:spLocks noGrp="1"/>
          </p:cNvSpPr>
          <p:nvPr>
            <p:ph type="body" sz="quarter" idx="24"/>
          </p:nvPr>
        </p:nvSpPr>
        <p:spPr/>
        <p:txBody>
          <a:bodyPr/>
          <a:lstStyle/>
          <a:p>
            <a:r>
              <a:rPr lang="en-GB" dirty="0"/>
              <a:t>What does the literature say?</a:t>
            </a:r>
          </a:p>
        </p:txBody>
      </p:sp>
      <p:sp>
        <p:nvSpPr>
          <p:cNvPr id="10" name="Text Placeholder 9">
            <a:extLst>
              <a:ext uri="{FF2B5EF4-FFF2-40B4-BE49-F238E27FC236}">
                <a16:creationId xmlns:a16="http://schemas.microsoft.com/office/drawing/2014/main" id="{E0622C0B-D6FD-85E4-8070-8B6E5DC3D634}"/>
              </a:ext>
            </a:extLst>
          </p:cNvPr>
          <p:cNvSpPr>
            <a:spLocks noGrp="1"/>
          </p:cNvSpPr>
          <p:nvPr>
            <p:ph type="body" sz="quarter" idx="15"/>
          </p:nvPr>
        </p:nvSpPr>
        <p:spPr>
          <a:xfrm>
            <a:off x="462185" y="1186060"/>
            <a:ext cx="10218007" cy="760325"/>
          </a:xfrm>
        </p:spPr>
        <p:txBody>
          <a:bodyPr/>
          <a:lstStyle/>
          <a:p>
            <a:pPr>
              <a:lnSpc>
                <a:spcPct val="100000"/>
              </a:lnSpc>
            </a:pPr>
            <a:r>
              <a:rPr lang="en-GB" sz="2000" dirty="0"/>
              <a:t>Since the academic year 2003-2004 UK universities must align with QAA national framework (QAA,2001)</a:t>
            </a:r>
          </a:p>
          <a:p>
            <a:pPr marL="0" indent="0">
              <a:lnSpc>
                <a:spcPct val="100000"/>
              </a:lnSpc>
              <a:buNone/>
            </a:pPr>
            <a:endParaRPr lang="en-GB" sz="400" dirty="0">
              <a:latin typeface="+mj-lt"/>
            </a:endParaRPr>
          </a:p>
          <a:p>
            <a:pPr>
              <a:lnSpc>
                <a:spcPct val="100000"/>
              </a:lnSpc>
            </a:pPr>
            <a:r>
              <a:rPr lang="en-GB" sz="2000" dirty="0"/>
              <a:t>It has a requirement for the incorporation of appropriate transferable skills</a:t>
            </a:r>
          </a:p>
          <a:p>
            <a:pPr marL="0" indent="0">
              <a:lnSpc>
                <a:spcPct val="100000"/>
              </a:lnSpc>
              <a:buNone/>
            </a:pPr>
            <a:endParaRPr lang="en-GB" sz="400" dirty="0"/>
          </a:p>
          <a:p>
            <a:pPr>
              <a:lnSpc>
                <a:spcPct val="100000"/>
              </a:lnSpc>
            </a:pPr>
            <a:r>
              <a:rPr lang="en-GB" sz="2000" dirty="0"/>
              <a:t>Dakin and Main (2002) propose that transferable skills such as communication, teamwork and research skills can be developed through study skills support and peer mentoring.</a:t>
            </a:r>
          </a:p>
          <a:p>
            <a:pPr marL="0" indent="0">
              <a:lnSpc>
                <a:spcPct val="100000"/>
              </a:lnSpc>
              <a:buNone/>
            </a:pPr>
            <a:endParaRPr lang="en-GB" sz="400" dirty="0"/>
          </a:p>
          <a:p>
            <a:pPr>
              <a:lnSpc>
                <a:spcPct val="100000"/>
              </a:lnSpc>
            </a:pPr>
            <a:r>
              <a:rPr lang="en-GB" sz="2000" dirty="0"/>
              <a:t>More specifically for Environmental Science, Kneale, (2011) identifies a range of areas where students need guidance to develop their skills e.g.  in reflection and in grasping threshold concepts. </a:t>
            </a:r>
          </a:p>
          <a:p>
            <a:pPr marL="0" indent="0">
              <a:lnSpc>
                <a:spcPct val="100000"/>
              </a:lnSpc>
              <a:buNone/>
            </a:pPr>
            <a:endParaRPr lang="en-GB" sz="400" dirty="0"/>
          </a:p>
          <a:p>
            <a:pPr>
              <a:lnSpc>
                <a:spcPct val="100000"/>
              </a:lnSpc>
            </a:pPr>
            <a:r>
              <a:rPr lang="en-GB" sz="2000"/>
              <a:t>Kneale (2011) also </a:t>
            </a:r>
            <a:r>
              <a:rPr lang="en-GB" sz="2000" dirty="0"/>
              <a:t>identifies numeracy and report writing as areas where students need additional guidance. </a:t>
            </a:r>
          </a:p>
          <a:p>
            <a:endParaRPr lang="en-GB" dirty="0"/>
          </a:p>
        </p:txBody>
      </p:sp>
      <p:pic>
        <p:nvPicPr>
          <p:cNvPr id="2" name="Picture 1">
            <a:extLst>
              <a:ext uri="{FF2B5EF4-FFF2-40B4-BE49-F238E27FC236}">
                <a16:creationId xmlns:a16="http://schemas.microsoft.com/office/drawing/2014/main" id="{0206CAF7-BD64-983B-6FC5-31517513BE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Tree>
    <p:extLst>
      <p:ext uri="{BB962C8B-B14F-4D97-AF65-F5344CB8AC3E}">
        <p14:creationId xmlns:p14="http://schemas.microsoft.com/office/powerpoint/2010/main" val="380970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D4740-5AC0-7B75-8E9D-7D282460452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C10D663-5407-F510-7DAB-8262430C983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581458D6-2ABF-2770-0913-49736F83EE1B}"/>
              </a:ext>
            </a:extLst>
          </p:cNvPr>
          <p:cNvSpPr>
            <a:spLocks noGrp="1"/>
          </p:cNvSpPr>
          <p:nvPr>
            <p:ph type="body" sz="quarter" idx="24"/>
          </p:nvPr>
        </p:nvSpPr>
        <p:spPr/>
        <p:txBody>
          <a:bodyPr/>
          <a:lstStyle/>
          <a:p>
            <a:r>
              <a:rPr lang="en-GB" dirty="0"/>
              <a:t>Methods</a:t>
            </a:r>
          </a:p>
        </p:txBody>
      </p:sp>
      <p:sp>
        <p:nvSpPr>
          <p:cNvPr id="10" name="Text Placeholder 9">
            <a:extLst>
              <a:ext uri="{FF2B5EF4-FFF2-40B4-BE49-F238E27FC236}">
                <a16:creationId xmlns:a16="http://schemas.microsoft.com/office/drawing/2014/main" id="{5C80C8C9-A1CB-1BF2-8049-C59844A077AF}"/>
              </a:ext>
            </a:extLst>
          </p:cNvPr>
          <p:cNvSpPr>
            <a:spLocks noGrp="1"/>
          </p:cNvSpPr>
          <p:nvPr>
            <p:ph type="body" sz="quarter" idx="15"/>
          </p:nvPr>
        </p:nvSpPr>
        <p:spPr>
          <a:xfrm>
            <a:off x="462185" y="1385353"/>
            <a:ext cx="9591229" cy="760325"/>
          </a:xfrm>
        </p:spPr>
        <p:txBody>
          <a:bodyPr/>
          <a:lstStyle/>
          <a:p>
            <a:r>
              <a:rPr lang="en-GB" sz="2000" b="1" dirty="0">
                <a:solidFill>
                  <a:schemeClr val="tx2"/>
                </a:solidFill>
              </a:rPr>
              <a:t>For phase 1…</a:t>
            </a:r>
          </a:p>
          <a:p>
            <a:pPr lvl="1"/>
            <a:r>
              <a:rPr lang="en-GB" sz="2000" dirty="0">
                <a:solidFill>
                  <a:schemeClr val="tx2"/>
                </a:solidFill>
              </a:rPr>
              <a:t>Literature review</a:t>
            </a:r>
          </a:p>
          <a:p>
            <a:pPr lvl="1"/>
            <a:r>
              <a:rPr lang="en-GB" sz="2000" dirty="0">
                <a:solidFill>
                  <a:schemeClr val="tx2"/>
                </a:solidFill>
              </a:rPr>
              <a:t>Focus groups</a:t>
            </a:r>
          </a:p>
          <a:p>
            <a:pPr lvl="2"/>
            <a:r>
              <a:rPr lang="en-GB" dirty="0">
                <a:solidFill>
                  <a:schemeClr val="tx2"/>
                </a:solidFill>
              </a:rPr>
              <a:t>Associate Lecturers</a:t>
            </a:r>
          </a:p>
          <a:p>
            <a:pPr lvl="2"/>
            <a:r>
              <a:rPr lang="en-GB" dirty="0">
                <a:solidFill>
                  <a:schemeClr val="tx2"/>
                </a:solidFill>
              </a:rPr>
              <a:t>Student Support Hub and Guidance Services</a:t>
            </a:r>
          </a:p>
          <a:p>
            <a:pPr lvl="1"/>
            <a:r>
              <a:rPr lang="en-GB" sz="2000" dirty="0">
                <a:solidFill>
                  <a:schemeClr val="tx2"/>
                </a:solidFill>
              </a:rPr>
              <a:t>Student survey</a:t>
            </a:r>
          </a:p>
          <a:p>
            <a:endParaRPr lang="en-GB" sz="2000" dirty="0">
              <a:solidFill>
                <a:schemeClr val="tx2"/>
              </a:solidFill>
            </a:endParaRPr>
          </a:p>
          <a:p>
            <a:r>
              <a:rPr lang="en-GB" sz="2000" b="1" dirty="0">
                <a:solidFill>
                  <a:schemeClr val="tx2"/>
                </a:solidFill>
              </a:rPr>
              <a:t>For phase 2</a:t>
            </a:r>
          </a:p>
          <a:p>
            <a:pPr lvl="1"/>
            <a:r>
              <a:rPr lang="en-GB" sz="2000" dirty="0">
                <a:solidFill>
                  <a:schemeClr val="tx2"/>
                </a:solidFill>
              </a:rPr>
              <a:t>To be decided based on findings of phase 1, resulting interventions and time scales</a:t>
            </a:r>
          </a:p>
        </p:txBody>
      </p:sp>
      <p:pic>
        <p:nvPicPr>
          <p:cNvPr id="2" name="Picture 1">
            <a:extLst>
              <a:ext uri="{FF2B5EF4-FFF2-40B4-BE49-F238E27FC236}">
                <a16:creationId xmlns:a16="http://schemas.microsoft.com/office/drawing/2014/main" id="{4077C150-ACCD-5DA3-29D7-6F326FD8C9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6153" y="5852810"/>
            <a:ext cx="4559817" cy="655321"/>
          </a:xfrm>
          <a:prstGeom prst="rect">
            <a:avLst/>
          </a:prstGeom>
        </p:spPr>
      </p:pic>
      <p:sp>
        <p:nvSpPr>
          <p:cNvPr id="5" name="TextBox 4">
            <a:extLst>
              <a:ext uri="{FF2B5EF4-FFF2-40B4-BE49-F238E27FC236}">
                <a16:creationId xmlns:a16="http://schemas.microsoft.com/office/drawing/2014/main" id="{B9799506-FCBF-35E6-1215-605C62080073}"/>
              </a:ext>
            </a:extLst>
          </p:cNvPr>
          <p:cNvSpPr txBox="1"/>
          <p:nvPr/>
        </p:nvSpPr>
        <p:spPr>
          <a:xfrm>
            <a:off x="5792724" y="3977354"/>
            <a:ext cx="6117336" cy="276999"/>
          </a:xfrm>
          <a:prstGeom prst="rect">
            <a:avLst/>
          </a:prstGeom>
          <a:noFill/>
        </p:spPr>
        <p:txBody>
          <a:bodyPr wrap="square">
            <a:spAutoFit/>
          </a:bodyPr>
          <a:lstStyle/>
          <a:p>
            <a:pPr algn="r"/>
            <a:r>
              <a:rPr lang="en-GB" sz="1200" b="0" i="0" dirty="0">
                <a:solidFill>
                  <a:srgbClr val="000000"/>
                </a:solidFill>
                <a:effectLst/>
              </a:rPr>
              <a:t>Photo by </a:t>
            </a:r>
            <a:r>
              <a:rPr lang="en-GB" sz="1200" dirty="0">
                <a:solidFill>
                  <a:srgbClr val="000000"/>
                </a:solidFill>
                <a:hlinkClick r:id="rId4"/>
              </a:rPr>
              <a:t>Diva </a:t>
            </a:r>
            <a:r>
              <a:rPr lang="en-GB" sz="1200" dirty="0" err="1">
                <a:solidFill>
                  <a:srgbClr val="000000"/>
                </a:solidFill>
                <a:hlinkClick r:id="rId4"/>
              </a:rPr>
              <a:t>Plavalaguna</a:t>
            </a:r>
            <a:endParaRPr lang="en-GB" sz="1200" dirty="0"/>
          </a:p>
        </p:txBody>
      </p:sp>
      <p:pic>
        <p:nvPicPr>
          <p:cNvPr id="7" name="Picture 6">
            <a:extLst>
              <a:ext uri="{FF2B5EF4-FFF2-40B4-BE49-F238E27FC236}">
                <a16:creationId xmlns:a16="http://schemas.microsoft.com/office/drawing/2014/main" id="{FB42E23F-EB4D-5EB0-CB9C-AE6565C1A9D8}"/>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9134856" y="244714"/>
            <a:ext cx="2694125" cy="3732640"/>
          </a:xfrm>
          <a:prstGeom prst="rect">
            <a:avLst/>
          </a:prstGeom>
          <a:effectLst>
            <a:softEdge rad="63500"/>
          </a:effectLst>
        </p:spPr>
      </p:pic>
    </p:spTree>
    <p:extLst>
      <p:ext uri="{BB962C8B-B14F-4D97-AF65-F5344CB8AC3E}">
        <p14:creationId xmlns:p14="http://schemas.microsoft.com/office/powerpoint/2010/main" val="2330800887"/>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175</TotalTime>
  <Words>1444</Words>
  <Application>Microsoft Office PowerPoint</Application>
  <PresentationFormat>Widescreen</PresentationFormat>
  <Paragraphs>200</Paragraphs>
  <Slides>18</Slides>
  <Notes>18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Arial</vt:lpstr>
      <vt:lpstr>Courier New</vt:lpstr>
      <vt:lpstr>Poppins</vt:lpstr>
      <vt:lpstr>Poppins SemiBold</vt:lpstr>
      <vt:lpstr>Covers</vt:lpstr>
      <vt:lpstr>Contents Slides</vt:lpstr>
      <vt:lpstr>Chapter Headings / Dividers</vt:lpstr>
      <vt:lpstr>Slide Options</vt:lpstr>
      <vt:lpstr>End Slides</vt:lpstr>
      <vt:lpstr>Intro Slide Title 1</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11</cp:revision>
  <dcterms:created xsi:type="dcterms:W3CDTF">2022-10-21T14:33:01Z</dcterms:created>
  <dcterms:modified xsi:type="dcterms:W3CDTF">2026-04-23T13:51:34Z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