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</p:sldMasterIdLst>
  <p:notesMasterIdLst>
    <p:notesMasterId r:id="rId20"/>
  </p:notesMasterIdLst>
  <p:handoutMasterIdLst>
    <p:handoutMasterId r:id="rId21"/>
  </p:handoutMasterIdLst>
  <p:sldIdLst>
    <p:sldId id="256" r:id="rId9"/>
    <p:sldId id="456" r:id="rId10"/>
    <p:sldId id="543" r:id="rId11"/>
    <p:sldId id="542" r:id="rId12"/>
    <p:sldId id="537" r:id="rId13"/>
    <p:sldId id="545" r:id="rId14"/>
    <p:sldId id="547" r:id="rId15"/>
    <p:sldId id="546" r:id="rId16"/>
    <p:sldId id="548" r:id="rId17"/>
    <p:sldId id="544" r:id="rId18"/>
    <p:sldId id="52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0B4"/>
    <a:srgbClr val="FF8A77"/>
    <a:srgbClr val="FFE7FF"/>
    <a:srgbClr val="686868"/>
    <a:srgbClr val="1C46C1"/>
    <a:srgbClr val="FCF287"/>
    <a:srgbClr val="FFFFFF"/>
    <a:srgbClr val="7DFFD3"/>
    <a:srgbClr val="66EEFA"/>
    <a:srgbClr val="FFF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60262-D21E-49A4-A8D4-60E5DB23543F}" v="210" dt="2026-04-29T20:46:30.0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203" autoAdjust="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FE4-2A89-2C48-B077-AF8EE4693F3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D80B4-3417-B74B-BDCD-C7836226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81C5A-73AA-3FD7-D3DE-F7A2D758B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C6123-CABD-E721-3E3C-D33445EF9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E8D7A-2235-F8DA-A7FF-80B7CB0F9A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29131-EAE3-FFBF-54D0-BDD4EA46D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7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F9F6A-61E3-FEDB-BB5B-D8475CB2B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720B7A-4D54-BACF-F111-5F0E06BE2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0FC11-8034-0DBE-2B1A-BC71909FB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3133B-1274-6BAB-F5B8-8E0DF390E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37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AA22E-8433-AAB2-662F-E25D59240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DC0393-F9AD-B9B5-882A-0CC3D35A3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ED5870-3CD4-E9AF-4BA7-5D2F39C0D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8631D-109B-FA24-15A5-FEAD3B3BA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9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B8D95-54A4-6423-051B-903F663A8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4B5FD-1736-C128-17C6-6C4F744A8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DADF5-9C86-4AFA-3499-F820E26F4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61559-5D51-C951-E4CA-FFA045F52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34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F6FA2-C6E7-8945-A828-3CEE8A50D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B433D0-6867-B89C-0D1A-B6120B51C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97F779-CAE3-00B3-B0C2-0BD284829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4F8EE-8A0C-A4FC-BDD5-A4EA8CD8A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7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32F49-7994-164A-B141-CBF6A213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AF2BC-562F-137E-C22F-A9519F038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35E9A-16D5-0BE5-9D5E-21DB82377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66B00-38F8-B7D5-84E8-961143F67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77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925A2-1C5C-5456-1621-229C258D0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F4B59-E261-D624-172B-3BD48EF710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18FC39-5510-DB8A-44FF-9CD2E9085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>
              <a:lnSpc>
                <a:spcPts val="1500"/>
              </a:lnSpc>
              <a:buNone/>
            </a:pPr>
            <a:endParaRPr lang="en-GB" b="0" i="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069AB-EB8E-EF99-9254-728CFB755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0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5B0BE-AD32-7BDB-E393-71C1910D3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04DB3-3422-6A38-AB96-709C0B5EE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BC57EE-E5E4-98F8-D0E8-498B91913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59DA3-81EF-8679-ABE3-735237685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13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9172B-7291-C231-EF27-4560A0D8C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9E651-36CA-52A5-958C-ACB4DF99E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CF14E-60C4-FA4F-0B87-8E62F7820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40E23-F2A0-4BCF-4F59-45C1AFED8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0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0828ED38-053B-074D-A6A5-1C9374EA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C1F544-4F91-82A6-00C9-2CD07BD90F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D9A59EDF-990B-8A48-B3FB-ACAE78C6B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1B024-02F2-5EFA-230E-7EF4CB1584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76635-0D9A-318C-7E7A-70539D9E69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78491E11-C10D-5DDF-F581-B813FF8360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B1BE7-2571-2635-2BAE-7919281B9E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DC83551F-5FB0-9945-E01E-6CB9436CE2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hqprint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C0329EC4-43A1-4C93-CC9C-F8056BDA6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Green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hape&#10;&#10;Description automatically generated">
            <a:extLst>
              <a:ext uri="{FF2B5EF4-FFF2-40B4-BE49-F238E27FC236}">
                <a16:creationId xmlns:a16="http://schemas.microsoft.com/office/drawing/2014/main" id="{D0C3721D-6354-0D00-0D29-E1A27C93E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5565AC2-DB77-DCDB-808B-BF51C9FFA89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A903AE-E2D6-5F9D-50A4-1473F92182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01E99E-260A-2E00-5A10-B640DA7C8C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6DAC74-8EE3-1746-99BA-A5E8DA7424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626BEB0-893F-DB77-7783-7CC66EADF5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34433D2-285A-2138-B801-9350BFC7DF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B0C5214-C8B5-BB5C-400E-6D335A90D8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8C2F145-D295-DD87-F65F-5B20EF149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7C453FF-E315-37FD-0D9E-C09E04B12F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8F9FC77-DF8B-FDB1-2221-949F35B1E2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2515635-1F1A-5EC5-9397-A7584981B6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19EE6-532E-7816-0325-42D8941AE6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Pink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CAEB22FC-8717-3ACD-B1AA-0DDD82CD2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A74F5EC-4A0A-EE9E-CEEC-0C8B1DEDD4A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EC74F6E-3E12-4CC9-3CF9-A0A016ADF3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AC45FAB-EC84-4094-4E00-5D39E06DC8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971CCC8-8887-2D6D-F859-840625714F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3C70281-93BC-78B1-39A7-6A9CC9422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913BF3-8DA6-86CE-9297-CF7440C214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6994FB5-5FB6-3649-0B5C-0DE7371587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0BC2B6-2F32-2B89-2F65-DEDFE06C5F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F834E28-71E5-8B57-FCC7-46E2FEE233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984B553-0CF7-BBE3-8247-C11CDDCFA73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1AC7231-C3AA-8DB0-7055-96197A3F30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66997-B6CA-C429-0D2C-74E70FBC7A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ED31C04-0A53-3A47-8287-081AE26B8A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ADE654-C78D-7069-71BF-CB8E04298D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Yellow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1E32E92A-D60B-13B9-30ED-6BA5F1EDCE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09E5BE0-09DA-15C3-2ADE-E1DB04ED1C1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A34D264-D08C-0201-6BF1-636745F054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30135D4-803B-4DF5-9DDF-8CFC64C30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C9476F1-805D-12F6-C40A-921E21A365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B542CF-469A-BF23-4EF9-B73FE940A5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C7EF676-AF43-70E8-FB03-904CA94EC6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1A30F3-E0AB-4333-FC27-1CA81121A4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C6F3B42-12FA-AB16-C752-2D3AA399C5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CBCFE3C-98F5-4CBE-B476-7DA12DB92E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BBEC787-2362-ECDC-D4F9-5B3386B217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5316AE4E-85A5-6332-E3F9-F94D352860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E81DC-D1F7-D057-AEF0-4BBDAFA30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8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C107E3E2-7CA3-497F-C4E8-4ECE3460E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5BD7FBF3-7226-2149-BBD3-098185173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CDFCC4E-7800-CD8E-7918-FDBF10EDE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4CE98-E3B1-6061-EDE1-1BE86846C7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C4C01CCF-0DB7-F246-ABF2-EC18516A0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3273484-F508-2B81-CCEE-DC47E2E8AA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0601-4580-5ADA-F52F-147800921B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7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2C2B24-B59D-4045-B95F-60BA9A0169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Round Single Corner of Rectangle 6">
            <a:extLst>
              <a:ext uri="{FF2B5EF4-FFF2-40B4-BE49-F238E27FC236}">
                <a16:creationId xmlns:a16="http://schemas.microsoft.com/office/drawing/2014/main" id="{52BFE576-A66B-7FC2-2AF8-D9E087E5F717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86881BD-54AC-7487-0941-5BB9151601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D97A87F-8E6A-F78D-2518-1700657A7F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B87BCE-4110-4945-8965-86EF471BD5C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EC8079-8BCF-9E9A-455F-1A5CAC8155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E5E9D17-411D-CACE-6EE7-57DAEF36B3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18EF7DC-1E5C-B9D3-A788-F0B8F2A68C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86181-7C71-E362-374D-D81E521D3D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7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urpl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70BCA8-BFE1-BD4C-8A2B-F873ACAEF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5" r="1105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4" name="Round Single Corner of Rectangle 6">
            <a:extLst>
              <a:ext uri="{FF2B5EF4-FFF2-40B4-BE49-F238E27FC236}">
                <a16:creationId xmlns:a16="http://schemas.microsoft.com/office/drawing/2014/main" id="{5EE03332-6A33-A4DC-1B53-C8E0ED83CF34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2594254-34B5-3D2F-8C9E-B4CF5619E4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1CFF534-4266-FB7E-ECB3-915EBA7E4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870DDD-0474-0E67-8EE1-F6A7B942272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ED43E-DEDD-8388-30B6-DA88176A24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95E836-04B5-EA96-187B-20C706FCC9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BAC910-D562-B43B-D4A6-4369B25191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8D57-D7F0-C0BA-B1AB-FA27880A4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1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697FB0-A487-634A-AFFC-B0FA0F107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Round Single Corner of Rectangle 6">
            <a:extLst>
              <a:ext uri="{FF2B5EF4-FFF2-40B4-BE49-F238E27FC236}">
                <a16:creationId xmlns:a16="http://schemas.microsoft.com/office/drawing/2014/main" id="{F81D5E62-54E8-91C1-B1DC-3631E16FFAEC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AD0970C-6421-A42E-0F95-DCB033DB9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6478310-0DF0-9183-8E4A-BBB12EE20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CD6409-287B-3038-1114-7628DCD1F30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A0FF1C-9422-2209-7C7A-E0A2D747B0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9F0D77-12CE-8ADC-96D3-AC1745EFF6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B19F31F-971E-506B-20EB-7212F8B763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E0C39-A58A-88F5-7763-881132BDF9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C4C01CCF-0DB7-F246-ABF2-EC18516A0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9290A-21C8-252A-8F81-5329E41ECF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98C54-E3BB-6758-54CF-5A28F76F67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B3074-1854-E7EC-F48F-3A436A9ECE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5" r="1105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9A77A-2865-2800-84A5-23627231AA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F88F0-EB3C-10FF-135B-7E354D928A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07E50EC8-E5C7-AD40-90E5-430C56B1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2A1E28-041A-B3F5-D5FB-EABC446DAE3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47471-0055-301D-46FD-68020323DA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229558BF-A54E-47FA-68A6-97DFAB2933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213F3-4453-A554-A2A2-1E2477D6A25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81F7C-61DD-D358-4A52-ABFFD0542A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9DCE3FF2-F47F-EF71-B12F-36613C1F6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F1C98-6D29-CDD1-9F34-084D00E4780D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7109C-F92E-0D50-7E20-FC588E76B0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C8EEEF07-1889-D507-89A8-BB2EE63EB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B80B5-A611-770D-A4A5-4985E7825C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0828ED38-053B-074D-A6A5-1C9374EA7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C1F544-4F91-82A6-00C9-2CD07BD90F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66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4DD4F8-C9DA-CD10-7F0A-98A2826C7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C3B3B649-1EB8-9846-A24F-3002667E7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25C514-5CFA-FD4E-BB21-038E4D8FF8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12D21-2F9E-2846-20E0-F0307CE08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ax, tool&#10;&#10;Description automatically generated">
            <a:extLst>
              <a:ext uri="{FF2B5EF4-FFF2-40B4-BE49-F238E27FC236}">
                <a16:creationId xmlns:a16="http://schemas.microsoft.com/office/drawing/2014/main" id="{331C3DB8-28FE-CD4A-AC01-87EE1020C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ax, tool, vector graphics&#10;&#10;Description automatically generated">
            <a:extLst>
              <a:ext uri="{FF2B5EF4-FFF2-40B4-BE49-F238E27FC236}">
                <a16:creationId xmlns:a16="http://schemas.microsoft.com/office/drawing/2014/main" id="{044E638D-6AD4-9B4C-B7A9-1F0500BFE0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 descr="A picture containing ax, vector graphics&#10;&#10;Description automatically generated">
            <a:extLst>
              <a:ext uri="{FF2B5EF4-FFF2-40B4-BE49-F238E27FC236}">
                <a16:creationId xmlns:a16="http://schemas.microsoft.com/office/drawing/2014/main" id="{19B06383-A6CB-5648-834D-B48F23705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A8F9F-42A8-344E-BFDB-6B187AAC9728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E0D0-DB37-5740-9BD9-F5C7BF39F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9" r:id="rId12"/>
    <p:sldLayoutId id="2147483842" r:id="rId13"/>
    <p:sldLayoutId id="2147483918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93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846CBF74-7AED-681F-0721-D3F36CD73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Poppins SemiBold" panose="00000700000000000000" pitchFamily="2" charset="0"/>
                <a:cs typeface="Poppins SemiBold" panose="00000700000000000000" pitchFamily="2" charset="0"/>
              </a:rPr>
              <a:t>Slide 1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A70DD9C5-439C-48E0-E55A-8FE340B90F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7988" y="651197"/>
            <a:ext cx="5557837" cy="100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Understanding students’ emotion regulation when learning online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1A18EA-A9B5-381F-97C4-750E95378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2715" y="2613991"/>
            <a:ext cx="5557617" cy="866561"/>
          </a:xfrm>
        </p:spPr>
        <p:txBody>
          <a:bodyPr/>
          <a:lstStyle/>
          <a:p>
            <a:r>
              <a:rPr lang="en-GB" sz="2800"/>
              <a:t>Jake Hilliard, Karen Kear and Helen Donelan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CCC83C-A3BB-829E-51E0-D71CBA10B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241" y="4193589"/>
            <a:ext cx="5557584" cy="347039"/>
          </a:xfrm>
        </p:spPr>
        <p:txBody>
          <a:bodyPr/>
          <a:lstStyle/>
          <a:p>
            <a:r>
              <a:rPr lang="en-GB"/>
              <a:t>15th </a:t>
            </a:r>
            <a:r>
              <a:rPr lang="en-GB" err="1"/>
              <a:t>eSTEeM</a:t>
            </a:r>
            <a:r>
              <a:rPr lang="en-GB"/>
              <a:t> Annual Conference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582E8A-5AC5-EBB0-D16B-4437F42A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494" y="4613148"/>
            <a:ext cx="5557584" cy="347039"/>
          </a:xfrm>
        </p:spPr>
        <p:txBody>
          <a:bodyPr/>
          <a:lstStyle/>
          <a:p>
            <a:r>
              <a:rPr lang="en-GB"/>
              <a:t>30 April 2026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F1AF79C-AEEF-54D8-E879-60FE75F45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" b="3435"/>
          <a:stretch/>
        </p:blipFill>
        <p:spPr>
          <a:xfrm>
            <a:off x="6095998" y="0"/>
            <a:ext cx="6098726" cy="3810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DC8703-5079-FCBC-53D4-2134172C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185" y="5888803"/>
            <a:ext cx="3386147" cy="48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DC214-F1A1-1A62-881C-F987E2DD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A44E53F7-0A0E-667D-CEDC-925B21DF0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Slide 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487687-FD13-3EE5-5E98-A3E08405F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9488"/>
            <a:ext cx="182880" cy="551367"/>
          </a:xfrm>
          <a:prstGeom prst="rect">
            <a:avLst/>
          </a:prstGeom>
          <a:solidFill>
            <a:srgbClr val="FF8A77"/>
          </a:solidFill>
          <a:ln>
            <a:solidFill>
              <a:srgbClr val="FF8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2FB10233-4514-D641-4668-A69E1197D2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821" y="346591"/>
            <a:ext cx="11391252" cy="497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200">
                <a:latin typeface="+mj-lt"/>
              </a:rPr>
              <a:t>Discussion activity </a:t>
            </a:r>
            <a:br>
              <a:rPr lang="en-GB" sz="3200">
                <a:latin typeface="+mj-lt"/>
              </a:rPr>
            </a:br>
            <a:r>
              <a:rPr lang="en-GB" i="1">
                <a:latin typeface="+mj-lt"/>
              </a:rPr>
              <a:t>Supporting students’ emotion regulation</a:t>
            </a:r>
            <a:endParaRPr kumimoji="0" lang="en-GB" sz="320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0D9DA-23A6-6C54-BC65-A29B4B20B53B}"/>
              </a:ext>
            </a:extLst>
          </p:cNvPr>
          <p:cNvSpPr txBox="1"/>
          <p:nvPr/>
        </p:nvSpPr>
        <p:spPr>
          <a:xfrm>
            <a:off x="755374" y="1697058"/>
            <a:ext cx="102472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/>
              <a:t>Thinking about an online course or activity you know well (as an author, tutor, support staff member, student, etc):</a:t>
            </a:r>
          </a:p>
          <a:p>
            <a:endParaRPr lang="en-GB" sz="20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Where do students seem to experience the biggest emotional challenges?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/>
              <a:t>What could be done through design, teaching, or support to better help students manage these emotions? This could be one small change.</a:t>
            </a:r>
          </a:p>
          <a:p>
            <a:pPr lvl="1"/>
            <a:endParaRPr lang="en-GB" sz="2000"/>
          </a:p>
          <a:p>
            <a:r>
              <a:rPr lang="en-GB" sz="2000" b="1"/>
              <a:t>In‑person: </a:t>
            </a:r>
            <a:r>
              <a:rPr lang="en-GB" sz="2000"/>
              <a:t>discuss with someone near you</a:t>
            </a:r>
          </a:p>
          <a:p>
            <a:r>
              <a:rPr lang="en-GB" sz="2000" b="1"/>
              <a:t>Online: </a:t>
            </a:r>
            <a:r>
              <a:rPr lang="en-GB" sz="2000"/>
              <a:t>share your thoughts in the chat</a:t>
            </a:r>
          </a:p>
          <a:p>
            <a:endParaRPr lang="en-GB" sz="2000"/>
          </a:p>
          <a:p>
            <a:r>
              <a:rPr lang="en-GB" sz="2000"/>
              <a:t>We’ll then come back together for a whole group discussion.</a:t>
            </a:r>
          </a:p>
        </p:txBody>
      </p:sp>
    </p:spTree>
    <p:extLst>
      <p:ext uri="{BB962C8B-B14F-4D97-AF65-F5344CB8AC3E}">
        <p14:creationId xmlns:p14="http://schemas.microsoft.com/office/powerpoint/2010/main" val="3239122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86F5B8-2CF5-62FC-7A81-00114C821D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299" y="1543938"/>
            <a:ext cx="10681401" cy="608965"/>
          </a:xfrm>
        </p:spPr>
        <p:txBody>
          <a:bodyPr/>
          <a:lstStyle/>
          <a:p>
            <a:r>
              <a:rPr lang="en-GB"/>
              <a:t>Thank you for attending</a:t>
            </a:r>
          </a:p>
          <a:p>
            <a:endParaRPr lang="en-GB"/>
          </a:p>
          <a:p>
            <a:r>
              <a:rPr lang="en-GB"/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BB4914-CAA4-E45E-E516-4A5B71D2F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731" y="2868123"/>
            <a:ext cx="2573669" cy="25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8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F06D5-BA28-972C-EDE9-F616D1F0A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8567BD0F-6FF3-18CA-D56B-5E0C0530C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Slide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34EF04-3E03-88D8-EEB4-5D29C88F9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9488"/>
            <a:ext cx="182880" cy="551367"/>
          </a:xfrm>
          <a:prstGeom prst="rect">
            <a:avLst/>
          </a:prstGeom>
          <a:solidFill>
            <a:srgbClr val="FF8A77"/>
          </a:solidFill>
          <a:ln>
            <a:solidFill>
              <a:srgbClr val="FF8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F5A4D84-42FD-1121-1D8C-199FCA1F3A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821" y="346591"/>
            <a:ext cx="11391252" cy="497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Hello!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E57CDD90-65E9-763E-2406-65A9B6BDB373}"/>
              </a:ext>
            </a:extLst>
          </p:cNvPr>
          <p:cNvSpPr txBox="1">
            <a:spLocks/>
          </p:cNvSpPr>
          <p:nvPr/>
        </p:nvSpPr>
        <p:spPr>
          <a:xfrm>
            <a:off x="953333" y="3747558"/>
            <a:ext cx="3427659" cy="110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>
                <a:sym typeface="Wingdings" panose="05000000000000000000" pitchFamily="2" charset="2"/>
              </a:rPr>
              <a:t>Jake Hilliard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600">
                <a:sym typeface="Wingdings" panose="05000000000000000000" pitchFamily="2" charset="2"/>
              </a:rPr>
              <a:t>(Learning Designer in Learner and Discovery Services)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60D92-74BC-05F3-2053-4629086F7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024" y="2079161"/>
            <a:ext cx="1438275" cy="1438275"/>
          </a:xfrm>
          <a:prstGeom prst="ellipse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0A79429-7023-78A9-AED7-8DCAB394333B}"/>
              </a:ext>
            </a:extLst>
          </p:cNvPr>
          <p:cNvSpPr txBox="1">
            <a:spLocks/>
          </p:cNvSpPr>
          <p:nvPr/>
        </p:nvSpPr>
        <p:spPr>
          <a:xfrm>
            <a:off x="4380992" y="3747558"/>
            <a:ext cx="3028442" cy="110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>
                <a:sym typeface="Wingdings" panose="05000000000000000000" pitchFamily="2" charset="2"/>
              </a:rPr>
              <a:t>Karen Kear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600">
                <a:sym typeface="Wingdings" panose="05000000000000000000" pitchFamily="2" charset="2"/>
              </a:rPr>
              <a:t>(Professor of Online Education in the School of Computing and Communications)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3CE67-4CD5-BE23-9181-A95B3C762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699" y="2126785"/>
            <a:ext cx="1343025" cy="1343025"/>
          </a:xfrm>
          <a:prstGeom prst="ellipse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3B3943D-7D70-FFD2-57AC-A7315D6F5A54}"/>
              </a:ext>
            </a:extLst>
          </p:cNvPr>
          <p:cNvSpPr txBox="1">
            <a:spLocks/>
          </p:cNvSpPr>
          <p:nvPr/>
        </p:nvSpPr>
        <p:spPr>
          <a:xfrm>
            <a:off x="7579151" y="3747558"/>
            <a:ext cx="3139125" cy="1107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>
                <a:sym typeface="Wingdings" panose="05000000000000000000" pitchFamily="2" charset="2"/>
              </a:rPr>
              <a:t>Helen Donelan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600">
                <a:sym typeface="Wingdings" panose="05000000000000000000" pitchFamily="2" charset="2"/>
              </a:rPr>
              <a:t>(Senior Lecturer in the School of Computing and Communications)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F55CE-3C65-8EFD-619A-B96738A10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125" y="2079161"/>
            <a:ext cx="1438275" cy="14382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89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C3A70-1FA8-39C9-62A8-456CC0D31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8BD093DD-A529-9E7C-CEE8-1041F00DE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Slide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90543C-F80F-DEC0-B807-984745298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9488"/>
            <a:ext cx="182880" cy="551367"/>
          </a:xfrm>
          <a:prstGeom prst="rect">
            <a:avLst/>
          </a:prstGeom>
          <a:solidFill>
            <a:srgbClr val="FF8A77"/>
          </a:solidFill>
          <a:ln>
            <a:solidFill>
              <a:srgbClr val="FF8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253880-67BE-C745-B878-F7390871C3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821" y="346591"/>
            <a:ext cx="11391252" cy="497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Emotion regulation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0105FA-1692-51A1-E7FD-B6C1DA60D487}"/>
              </a:ext>
            </a:extLst>
          </p:cNvPr>
          <p:cNvSpPr/>
          <p:nvPr/>
        </p:nvSpPr>
        <p:spPr>
          <a:xfrm>
            <a:off x="2133212" y="1009999"/>
            <a:ext cx="7872804" cy="1029111"/>
          </a:xfrm>
          <a:prstGeom prst="roundRect">
            <a:avLst>
              <a:gd name="adj" fmla="val 1181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Emotion regulation refers to thoughts and behaviours performed to alter the identity, intensity, and/or expression of emotions (Gross, 1998).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E63120-E5C7-FE0A-673B-3A2E71238D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0" r="14232" b="13016"/>
          <a:stretch>
            <a:fillRect/>
          </a:stretch>
        </p:blipFill>
        <p:spPr>
          <a:xfrm>
            <a:off x="2981522" y="3038224"/>
            <a:ext cx="2432275" cy="2839958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CE9E41-5E9C-3685-1F39-0D3C7E9F09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22" t="1762" r="276" b="14640"/>
          <a:stretch>
            <a:fillRect/>
          </a:stretch>
        </p:blipFill>
        <p:spPr>
          <a:xfrm>
            <a:off x="6725432" y="3248656"/>
            <a:ext cx="3280584" cy="2812775"/>
          </a:xfrm>
          <a:prstGeom prst="ellipse">
            <a:avLst/>
          </a:prstGeom>
        </p:spPr>
      </p:pic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7B83ADEC-C280-AE98-ABDE-7549ADED351E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 rot="5400000">
            <a:off x="4634080" y="1602690"/>
            <a:ext cx="999114" cy="1871954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5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8A575AE1-0438-B0C0-6867-F8CEC294DC45}"/>
              </a:ext>
            </a:extLst>
          </p:cNvPr>
          <p:cNvCxnSpPr>
            <a:cxnSpLocks/>
            <a:stCxn id="4" idx="2"/>
            <a:endCxn id="11" idx="0"/>
          </p:cNvCxnSpPr>
          <p:nvPr/>
        </p:nvCxnSpPr>
        <p:spPr>
          <a:xfrm rot="16200000" flipH="1">
            <a:off x="6612896" y="1495828"/>
            <a:ext cx="1209546" cy="2296110"/>
          </a:xfrm>
          <a:prstGeom prst="curvedConnector3">
            <a:avLst/>
          </a:prstGeom>
          <a:ln w="25400">
            <a:solidFill>
              <a:schemeClr val="accent5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676E990-DEB5-3A3E-8BF8-0E18DB92EB90}"/>
              </a:ext>
            </a:extLst>
          </p:cNvPr>
          <p:cNvSpPr txBox="1"/>
          <p:nvPr/>
        </p:nvSpPr>
        <p:spPr>
          <a:xfrm>
            <a:off x="1188476" y="3740435"/>
            <a:ext cx="1889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Intrinsic (self-) regulation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EC5216-B367-103C-360E-409C109394CF}"/>
              </a:ext>
            </a:extLst>
          </p:cNvPr>
          <p:cNvSpPr txBox="1"/>
          <p:nvPr/>
        </p:nvSpPr>
        <p:spPr>
          <a:xfrm>
            <a:off x="9893003" y="3767803"/>
            <a:ext cx="1889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Extrinsic (other-) regulation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364928-CBD7-95A2-5B13-E2A3416246F3}"/>
              </a:ext>
            </a:extLst>
          </p:cNvPr>
          <p:cNvSpPr/>
          <p:nvPr/>
        </p:nvSpPr>
        <p:spPr>
          <a:xfrm>
            <a:off x="221339" y="2210196"/>
            <a:ext cx="2432275" cy="99911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AA98772-D2EF-D268-EDB2-ED2F268E2E27}"/>
              </a:ext>
            </a:extLst>
          </p:cNvPr>
          <p:cNvSpPr/>
          <p:nvPr/>
        </p:nvSpPr>
        <p:spPr>
          <a:xfrm>
            <a:off x="9350199" y="2210196"/>
            <a:ext cx="2432275" cy="99911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E9611E-BC4F-09AD-FB9F-B74345255970}"/>
              </a:ext>
            </a:extLst>
          </p:cNvPr>
          <p:cNvSpPr txBox="1"/>
          <p:nvPr/>
        </p:nvSpPr>
        <p:spPr>
          <a:xfrm>
            <a:off x="508485" y="2478920"/>
            <a:ext cx="1771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Strategies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A922B2-8FCF-F9D6-E78C-2CAE2CA6258C}"/>
              </a:ext>
            </a:extLst>
          </p:cNvPr>
          <p:cNvSpPr txBox="1"/>
          <p:nvPr/>
        </p:nvSpPr>
        <p:spPr>
          <a:xfrm>
            <a:off x="9680685" y="2489838"/>
            <a:ext cx="1771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Motives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988332E-FC64-15E2-D5DE-7C4BF3C03A9C}"/>
              </a:ext>
            </a:extLst>
          </p:cNvPr>
          <p:cNvSpPr/>
          <p:nvPr/>
        </p:nvSpPr>
        <p:spPr>
          <a:xfrm>
            <a:off x="4428770" y="5923477"/>
            <a:ext cx="1884183" cy="616225"/>
          </a:xfrm>
          <a:prstGeom prst="ellipse">
            <a:avLst/>
          </a:prstGeom>
          <a:solidFill>
            <a:schemeClr val="accent5">
              <a:lumMod val="9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929C011-8A87-CE28-8800-762B253EE381}"/>
              </a:ext>
            </a:extLst>
          </p:cNvPr>
          <p:cNvSpPr/>
          <p:nvPr/>
        </p:nvSpPr>
        <p:spPr>
          <a:xfrm>
            <a:off x="5740405" y="5923476"/>
            <a:ext cx="1884183" cy="616225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8F3D98-CD05-07C7-C83A-CEDCA78ECE91}"/>
              </a:ext>
            </a:extLst>
          </p:cNvPr>
          <p:cNvSpPr txBox="1"/>
          <p:nvPr/>
        </p:nvSpPr>
        <p:spPr>
          <a:xfrm>
            <a:off x="4607417" y="6031533"/>
            <a:ext cx="130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Implicit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8A7016-73FA-048E-3286-825FD01B66B3}"/>
              </a:ext>
            </a:extLst>
          </p:cNvPr>
          <p:cNvSpPr txBox="1"/>
          <p:nvPr/>
        </p:nvSpPr>
        <p:spPr>
          <a:xfrm>
            <a:off x="6171212" y="6031533"/>
            <a:ext cx="130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Explicit</a:t>
            </a:r>
          </a:p>
        </p:txBody>
      </p:sp>
    </p:spTree>
    <p:extLst>
      <p:ext uri="{BB962C8B-B14F-4D97-AF65-F5344CB8AC3E}">
        <p14:creationId xmlns:p14="http://schemas.microsoft.com/office/powerpoint/2010/main" val="3709599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AD92A-BA3A-E829-D08A-7DF0C41E8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5923183F-9E23-F726-F0E5-490B31606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Slide 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5C7874-3838-18D7-1232-7A32AF235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9488"/>
            <a:ext cx="182880" cy="551367"/>
          </a:xfrm>
          <a:prstGeom prst="rect">
            <a:avLst/>
          </a:prstGeom>
          <a:solidFill>
            <a:srgbClr val="FF8A77"/>
          </a:solidFill>
          <a:ln>
            <a:solidFill>
              <a:srgbClr val="FF8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89D1741B-CDE3-E481-C108-83F76904E8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821" y="346591"/>
            <a:ext cx="11391252" cy="497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200">
                <a:latin typeface="+mj-lt"/>
              </a:rPr>
              <a:t>Reason for the project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E6BD67-3925-12EA-A4C8-F587B14915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37" r="4802" b="19365"/>
          <a:stretch>
            <a:fillRect/>
          </a:stretch>
        </p:blipFill>
        <p:spPr>
          <a:xfrm>
            <a:off x="3758534" y="2430870"/>
            <a:ext cx="4699826" cy="2865736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EFBA2A-A00F-DE1F-72BA-9DC6BD34F572}"/>
              </a:ext>
            </a:extLst>
          </p:cNvPr>
          <p:cNvSpPr txBox="1"/>
          <p:nvPr/>
        </p:nvSpPr>
        <p:spPr>
          <a:xfrm>
            <a:off x="412821" y="1646040"/>
            <a:ext cx="28838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/>
              <a:t>Students’ emotional experiences and the regulation of their own and others’ emotions are often overlooked in education.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3DAF1-9525-D566-DA15-0B214E8E24DD}"/>
              </a:ext>
            </a:extLst>
          </p:cNvPr>
          <p:cNvSpPr txBox="1"/>
          <p:nvPr/>
        </p:nvSpPr>
        <p:spPr>
          <a:xfrm>
            <a:off x="412821" y="4133916"/>
            <a:ext cx="28838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/>
              <a:t>This is despite research showing emotions and emotion regulation play a crucial part in students’ learning experiences.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8822D3-7B00-D680-61DA-0E943B75DC2A}"/>
              </a:ext>
            </a:extLst>
          </p:cNvPr>
          <p:cNvSpPr txBox="1"/>
          <p:nvPr/>
        </p:nvSpPr>
        <p:spPr>
          <a:xfrm>
            <a:off x="9039857" y="1425310"/>
            <a:ext cx="25948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Currently very little is known about how and why students regulate they own and other students' emotions in online higher education.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4E32B4-E40A-2FFA-AA5F-85B056781F29}"/>
              </a:ext>
            </a:extLst>
          </p:cNvPr>
          <p:cNvSpPr txBox="1"/>
          <p:nvPr/>
        </p:nvSpPr>
        <p:spPr>
          <a:xfrm>
            <a:off x="8895347" y="4132685"/>
            <a:ext cx="28838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/>
              <a:t>Digital learning environments present unique challenges and opportunities for the regulation of emotions.</a:t>
            </a:r>
          </a:p>
        </p:txBody>
      </p: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F98BF9BD-0C47-93B9-E629-70363D4BC1CF}"/>
              </a:ext>
            </a:extLst>
          </p:cNvPr>
          <p:cNvCxnSpPr>
            <a:cxnSpLocks/>
            <a:stCxn id="9" idx="3"/>
            <a:endCxn id="11" idx="3"/>
          </p:cNvCxnSpPr>
          <p:nvPr/>
        </p:nvCxnSpPr>
        <p:spPr>
          <a:xfrm rot="5400000" flipH="1">
            <a:off x="3831084" y="4261206"/>
            <a:ext cx="81293" cy="1150155"/>
          </a:xfrm>
          <a:prstGeom prst="curvedConnector4">
            <a:avLst>
              <a:gd name="adj1" fmla="val -281205"/>
              <a:gd name="adj2" fmla="val 79921"/>
            </a:avLst>
          </a:prstGeom>
          <a:ln w="25400">
            <a:solidFill>
              <a:schemeClr val="accent5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6AD30F4A-A694-19AE-F3C3-961BA556B4C5}"/>
              </a:ext>
            </a:extLst>
          </p:cNvPr>
          <p:cNvCxnSpPr>
            <a:cxnSpLocks/>
            <a:stCxn id="9" idx="5"/>
            <a:endCxn id="36" idx="1"/>
          </p:cNvCxnSpPr>
          <p:nvPr/>
        </p:nvCxnSpPr>
        <p:spPr>
          <a:xfrm rot="5400000" flipH="1" flipV="1">
            <a:off x="8291454" y="4273036"/>
            <a:ext cx="82524" cy="1125261"/>
          </a:xfrm>
          <a:prstGeom prst="curvedConnector4">
            <a:avLst>
              <a:gd name="adj1" fmla="val -277010"/>
              <a:gd name="adj2" fmla="val 80583"/>
            </a:avLst>
          </a:prstGeom>
          <a:ln w="25400">
            <a:solidFill>
              <a:schemeClr val="accent5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Curved 79">
            <a:extLst>
              <a:ext uri="{FF2B5EF4-FFF2-40B4-BE49-F238E27FC236}">
                <a16:creationId xmlns:a16="http://schemas.microsoft.com/office/drawing/2014/main" id="{BF6BE238-92E2-32D5-6959-DE97D7F509ED}"/>
              </a:ext>
            </a:extLst>
          </p:cNvPr>
          <p:cNvCxnSpPr>
            <a:cxnSpLocks/>
            <a:stCxn id="9" idx="7"/>
            <a:endCxn id="35" idx="1"/>
          </p:cNvCxnSpPr>
          <p:nvPr/>
        </p:nvCxnSpPr>
        <p:spPr>
          <a:xfrm rot="5400000" flipH="1" flipV="1">
            <a:off x="8146323" y="1957014"/>
            <a:ext cx="517296" cy="1269771"/>
          </a:xfrm>
          <a:prstGeom prst="curvedConnector2">
            <a:avLst/>
          </a:prstGeom>
          <a:ln w="25400">
            <a:solidFill>
              <a:schemeClr val="accent5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4B09E507-371D-4F6B-36A1-7DBB26C97EC9}"/>
              </a:ext>
            </a:extLst>
          </p:cNvPr>
          <p:cNvCxnSpPr>
            <a:cxnSpLocks/>
            <a:stCxn id="9" idx="1"/>
            <a:endCxn id="10" idx="3"/>
          </p:cNvCxnSpPr>
          <p:nvPr/>
        </p:nvCxnSpPr>
        <p:spPr>
          <a:xfrm rot="16200000" flipV="1">
            <a:off x="3661893" y="2065631"/>
            <a:ext cx="419677" cy="1150155"/>
          </a:xfrm>
          <a:prstGeom prst="curvedConnector4">
            <a:avLst>
              <a:gd name="adj1" fmla="val 54470"/>
              <a:gd name="adj2" fmla="val 79921"/>
            </a:avLst>
          </a:prstGeom>
          <a:ln w="25400">
            <a:solidFill>
              <a:schemeClr val="accent5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49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E2B3E-AE1D-60C1-6724-D122208BC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919B4532-944C-DF90-B8F2-B66C2A4EC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Slide 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C1AFCA-AC78-C772-F5C7-C58D8F16E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9488"/>
            <a:ext cx="182880" cy="551367"/>
          </a:xfrm>
          <a:prstGeom prst="rect">
            <a:avLst/>
          </a:prstGeom>
          <a:solidFill>
            <a:srgbClr val="FF8A77"/>
          </a:solidFill>
          <a:ln>
            <a:solidFill>
              <a:srgbClr val="FF8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2C3FCC33-55C2-7640-C2AE-6AD620ACAFF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821" y="346591"/>
            <a:ext cx="11391252" cy="497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200">
                <a:latin typeface="+mj-lt"/>
              </a:rPr>
              <a:t>What we’re trying to find out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641A5-FB96-6F7F-21CB-AAFEE3DEC9D2}"/>
              </a:ext>
            </a:extLst>
          </p:cNvPr>
          <p:cNvSpPr txBox="1"/>
          <p:nvPr/>
        </p:nvSpPr>
        <p:spPr>
          <a:xfrm>
            <a:off x="1581221" y="1532887"/>
            <a:ext cx="8934379" cy="3477875"/>
          </a:xfrm>
          <a:prstGeom prst="rect">
            <a:avLst/>
          </a:prstGeom>
          <a:solidFill>
            <a:schemeClr val="accent3">
              <a:alpha val="23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How and why do students regulate their own emotions, and those of other students, when learning online?</a:t>
            </a:r>
          </a:p>
          <a:p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In what ways does the online learning environment influence these processes?</a:t>
            </a:r>
          </a:p>
          <a:p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How are digital tools used to support students’ emotional regulation in online settings?</a:t>
            </a:r>
          </a:p>
          <a:p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What can be done to better support students’ emotion regulation in online learning environments?</a:t>
            </a:r>
          </a:p>
        </p:txBody>
      </p:sp>
    </p:spTree>
    <p:extLst>
      <p:ext uri="{BB962C8B-B14F-4D97-AF65-F5344CB8AC3E}">
        <p14:creationId xmlns:p14="http://schemas.microsoft.com/office/powerpoint/2010/main" val="362265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026BF-B163-77CB-9EFD-A6E3BAF4C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ED9030D-9B1F-22B0-F9CC-137E885A093D}"/>
              </a:ext>
            </a:extLst>
          </p:cNvPr>
          <p:cNvSpPr/>
          <p:nvPr/>
        </p:nvSpPr>
        <p:spPr>
          <a:xfrm>
            <a:off x="360437" y="2416730"/>
            <a:ext cx="5347730" cy="2981180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349D0A1C-12A6-51F7-E31D-6E4302CEF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Slide 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2E1A16-464B-BEE3-4662-9623AA3B4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9488"/>
            <a:ext cx="182880" cy="551367"/>
          </a:xfrm>
          <a:prstGeom prst="rect">
            <a:avLst/>
          </a:prstGeom>
          <a:solidFill>
            <a:srgbClr val="FF8A77"/>
          </a:solidFill>
          <a:ln>
            <a:solidFill>
              <a:srgbClr val="FF8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1734B7E8-65F7-41DA-9C14-9EC0821DDA5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821" y="346591"/>
            <a:ext cx="5263817" cy="497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What we’ve found so far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694A69A-D090-F418-2701-E17BF367C042}"/>
              </a:ext>
            </a:extLst>
          </p:cNvPr>
          <p:cNvSpPr txBox="1">
            <a:spLocks/>
          </p:cNvSpPr>
          <p:nvPr/>
        </p:nvSpPr>
        <p:spPr>
          <a:xfrm>
            <a:off x="469675" y="912168"/>
            <a:ext cx="10741666" cy="2761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/>
              <a:t>Emotions targeted for regulated</a:t>
            </a:r>
            <a:endParaRPr lang="en-GB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769A9-F382-BF40-EC59-98A6C82C9930}"/>
              </a:ext>
            </a:extLst>
          </p:cNvPr>
          <p:cNvSpPr txBox="1"/>
          <p:nvPr/>
        </p:nvSpPr>
        <p:spPr>
          <a:xfrm>
            <a:off x="1179277" y="1512715"/>
            <a:ext cx="9823517" cy="369332"/>
          </a:xfrm>
          <a:prstGeom prst="rect">
            <a:avLst/>
          </a:prstGeom>
          <a:noFill/>
          <a:ln>
            <a:solidFill>
              <a:schemeClr val="accent5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Students primarily described regulating unpleasant emotions when learning online.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6E4BF6-FE2D-95CD-2226-0DF55D417551}"/>
              </a:ext>
            </a:extLst>
          </p:cNvPr>
          <p:cNvSpPr txBox="1"/>
          <p:nvPr/>
        </p:nvSpPr>
        <p:spPr>
          <a:xfrm>
            <a:off x="1524115" y="3653739"/>
            <a:ext cx="2081347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3400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Anxiety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A25D1A-DAF8-CD42-73DC-B1D16B4E406B}"/>
              </a:ext>
            </a:extLst>
          </p:cNvPr>
          <p:cNvSpPr txBox="1"/>
          <p:nvPr/>
        </p:nvSpPr>
        <p:spPr>
          <a:xfrm>
            <a:off x="412821" y="2512986"/>
            <a:ext cx="257055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Frustration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0FE48-C5AA-BCB0-AD6D-EAB6D0964522}"/>
              </a:ext>
            </a:extLst>
          </p:cNvPr>
          <p:cNvSpPr txBox="1"/>
          <p:nvPr/>
        </p:nvSpPr>
        <p:spPr>
          <a:xfrm>
            <a:off x="2983375" y="4701703"/>
            <a:ext cx="257055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GB" sz="3200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Overwhelm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99D0B-9B8B-C1BE-28DA-4B4134681CF2}"/>
              </a:ext>
            </a:extLst>
          </p:cNvPr>
          <p:cNvSpPr txBox="1"/>
          <p:nvPr/>
        </p:nvSpPr>
        <p:spPr>
          <a:xfrm>
            <a:off x="463748" y="4461849"/>
            <a:ext cx="257055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Confusion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6360F7-8057-5B49-1BBC-15339BF57253}"/>
              </a:ext>
            </a:extLst>
          </p:cNvPr>
          <p:cNvSpPr txBox="1"/>
          <p:nvPr/>
        </p:nvSpPr>
        <p:spPr>
          <a:xfrm>
            <a:off x="2569475" y="3009372"/>
            <a:ext cx="312572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Disappointment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D450B4-0F30-7E74-0B9C-47CDE280FA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51" t="42014" r="86109" b="45907"/>
          <a:stretch>
            <a:fillRect/>
          </a:stretch>
        </p:blipFill>
        <p:spPr>
          <a:xfrm>
            <a:off x="6457704" y="4015911"/>
            <a:ext cx="2130354" cy="794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B50FF0-B4DF-814E-4C52-6976F0663E90}"/>
              </a:ext>
            </a:extLst>
          </p:cNvPr>
          <p:cNvSpPr txBox="1"/>
          <p:nvPr/>
        </p:nvSpPr>
        <p:spPr>
          <a:xfrm>
            <a:off x="3124642" y="3832497"/>
            <a:ext cx="257055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Boredom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6A2EE-D32A-7817-A815-D914E61F4F1E}"/>
              </a:ext>
            </a:extLst>
          </p:cNvPr>
          <p:cNvSpPr txBox="1"/>
          <p:nvPr/>
        </p:nvSpPr>
        <p:spPr>
          <a:xfrm>
            <a:off x="360437" y="3177679"/>
            <a:ext cx="16376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  <a:ea typeface="ADLaM Display" panose="02010000000000000000" pitchFamily="2" charset="0"/>
                <a:cs typeface="ADLaM Display" panose="02010000000000000000" pitchFamily="2" charset="0"/>
              </a:rPr>
              <a:t>Anger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F6EC41-6F0C-4B01-1ABE-74AAC53AF0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199" t="6666" r="37339" b="64861"/>
          <a:stretch>
            <a:fillRect/>
          </a:stretch>
        </p:blipFill>
        <p:spPr>
          <a:xfrm>
            <a:off x="7710910" y="4012770"/>
            <a:ext cx="1134821" cy="12210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975F-1FD4-D76B-F6A3-5734AC08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51" t="6406" r="68994" b="65838"/>
          <a:stretch>
            <a:fillRect/>
          </a:stretch>
        </p:blipFill>
        <p:spPr>
          <a:xfrm>
            <a:off x="6362615" y="3008997"/>
            <a:ext cx="1154540" cy="11714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BC7870-D05A-0D9B-C1A1-709278E162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053" t="5055" r="3398" b="66349"/>
          <a:stretch>
            <a:fillRect/>
          </a:stretch>
        </p:blipFill>
        <p:spPr>
          <a:xfrm>
            <a:off x="9115131" y="2932746"/>
            <a:ext cx="1176327" cy="12210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9A5058-662F-4564-2B69-7FE7807791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05" t="49909" r="53767" b="20159"/>
          <a:stretch>
            <a:fillRect/>
          </a:stretch>
        </p:blipFill>
        <p:spPr>
          <a:xfrm>
            <a:off x="10549131" y="4171702"/>
            <a:ext cx="1331694" cy="10621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10D3A1-58D0-4E0D-2107-0E94C8EEC4D4}"/>
              </a:ext>
            </a:extLst>
          </p:cNvPr>
          <p:cNvSpPr txBox="1"/>
          <p:nvPr/>
        </p:nvSpPr>
        <p:spPr>
          <a:xfrm>
            <a:off x="6225893" y="4171908"/>
            <a:ext cx="1204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/>
              <a:t>Assessment pressure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CEFF4D-148F-0235-443E-1C4BBE2BC947}"/>
              </a:ext>
            </a:extLst>
          </p:cNvPr>
          <p:cNvSpPr txBox="1"/>
          <p:nvPr/>
        </p:nvSpPr>
        <p:spPr>
          <a:xfrm>
            <a:off x="7744903" y="5300428"/>
            <a:ext cx="1091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/>
              <a:t>Academic workload and time pressure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51FB2A-3D0A-CDBC-3317-56E48E35DF3B}"/>
              </a:ext>
            </a:extLst>
          </p:cNvPr>
          <p:cNvSpPr txBox="1"/>
          <p:nvPr/>
        </p:nvSpPr>
        <p:spPr>
          <a:xfrm>
            <a:off x="9181091" y="4195967"/>
            <a:ext cx="1091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/>
              <a:t>Difficult course material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DC34CA-2B7B-7182-968E-8884FEF0C14A}"/>
              </a:ext>
            </a:extLst>
          </p:cNvPr>
          <p:cNvSpPr txBox="1"/>
          <p:nvPr/>
        </p:nvSpPr>
        <p:spPr>
          <a:xfrm>
            <a:off x="10668231" y="5286543"/>
            <a:ext cx="1091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/>
              <a:t>Life-study conflict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03918-3EA4-157E-016C-38311976B347}"/>
              </a:ext>
            </a:extLst>
          </p:cNvPr>
          <p:cNvSpPr txBox="1"/>
          <p:nvPr/>
        </p:nvSpPr>
        <p:spPr>
          <a:xfrm>
            <a:off x="6113221" y="2387765"/>
            <a:ext cx="163687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ea typeface="ADLaM Display" panose="02010000000000000000" pitchFamily="2" charset="0"/>
                <a:cs typeface="ADLaM Display" panose="02010000000000000000" pitchFamily="2" charset="0"/>
              </a:rPr>
              <a:t>Caused by …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EC35270-BC33-9DD8-13AE-513B4D380B8F}"/>
              </a:ext>
            </a:extLst>
          </p:cNvPr>
          <p:cNvSpPr/>
          <p:nvPr/>
        </p:nvSpPr>
        <p:spPr>
          <a:xfrm>
            <a:off x="5914093" y="4165010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282E2E8-A322-6136-47F3-CD32C4021696}"/>
              </a:ext>
            </a:extLst>
          </p:cNvPr>
          <p:cNvSpPr/>
          <p:nvPr/>
        </p:nvSpPr>
        <p:spPr>
          <a:xfrm>
            <a:off x="5909897" y="4328573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F2E5025-C654-2D5F-0B97-E95F5BD416E7}"/>
              </a:ext>
            </a:extLst>
          </p:cNvPr>
          <p:cNvSpPr/>
          <p:nvPr/>
        </p:nvSpPr>
        <p:spPr>
          <a:xfrm>
            <a:off x="5909897" y="4492136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0AF8C8A1-B6E9-D4E3-4E72-F6B0476E231E}"/>
              </a:ext>
            </a:extLst>
          </p:cNvPr>
          <p:cNvSpPr/>
          <p:nvPr/>
        </p:nvSpPr>
        <p:spPr>
          <a:xfrm>
            <a:off x="5909897" y="4654921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BA5BBA7A-AE8B-DE25-3C04-0DE5CF2DA74C}"/>
              </a:ext>
            </a:extLst>
          </p:cNvPr>
          <p:cNvSpPr/>
          <p:nvPr/>
        </p:nvSpPr>
        <p:spPr>
          <a:xfrm>
            <a:off x="5909897" y="4818484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9C6301D2-F43D-454F-3C0F-3BBF49AFDFC8}"/>
              </a:ext>
            </a:extLst>
          </p:cNvPr>
          <p:cNvSpPr/>
          <p:nvPr/>
        </p:nvSpPr>
        <p:spPr>
          <a:xfrm>
            <a:off x="5911264" y="5000136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0EF58974-DBAF-82FD-F949-CAFD62669F04}"/>
              </a:ext>
            </a:extLst>
          </p:cNvPr>
          <p:cNvSpPr/>
          <p:nvPr/>
        </p:nvSpPr>
        <p:spPr>
          <a:xfrm>
            <a:off x="5911264" y="5163699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B2DAA836-2C5A-2510-A2F2-24BD93C2CCCF}"/>
              </a:ext>
            </a:extLst>
          </p:cNvPr>
          <p:cNvSpPr/>
          <p:nvPr/>
        </p:nvSpPr>
        <p:spPr>
          <a:xfrm>
            <a:off x="5911264" y="5326484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11355314-31AA-1D22-2331-76B437E01EB6}"/>
              </a:ext>
            </a:extLst>
          </p:cNvPr>
          <p:cNvSpPr/>
          <p:nvPr/>
        </p:nvSpPr>
        <p:spPr>
          <a:xfrm>
            <a:off x="5911264" y="5490047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66001A46-8ED8-FAAA-FB53-340800042271}"/>
              </a:ext>
            </a:extLst>
          </p:cNvPr>
          <p:cNvSpPr/>
          <p:nvPr/>
        </p:nvSpPr>
        <p:spPr>
          <a:xfrm>
            <a:off x="5914093" y="5647890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50DCB58B-30A7-C5B5-0F6B-3F9244332E9A}"/>
              </a:ext>
            </a:extLst>
          </p:cNvPr>
          <p:cNvSpPr/>
          <p:nvPr/>
        </p:nvSpPr>
        <p:spPr>
          <a:xfrm>
            <a:off x="5909897" y="5811453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DCA10BC3-CA91-AB89-C049-5B7B4C9C1C93}"/>
              </a:ext>
            </a:extLst>
          </p:cNvPr>
          <p:cNvSpPr/>
          <p:nvPr/>
        </p:nvSpPr>
        <p:spPr>
          <a:xfrm>
            <a:off x="5909897" y="5975016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29D6C452-5073-59A5-CA04-71B6E334E3F5}"/>
              </a:ext>
            </a:extLst>
          </p:cNvPr>
          <p:cNvSpPr/>
          <p:nvPr/>
        </p:nvSpPr>
        <p:spPr>
          <a:xfrm>
            <a:off x="5909897" y="6137801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75369F7A-E714-1ECD-DF5A-5116DCF6DC61}"/>
              </a:ext>
            </a:extLst>
          </p:cNvPr>
          <p:cNvSpPr/>
          <p:nvPr/>
        </p:nvSpPr>
        <p:spPr>
          <a:xfrm>
            <a:off x="5909897" y="6301364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52092337-FC5E-F1C3-4262-28CC20AAC7BB}"/>
              </a:ext>
            </a:extLst>
          </p:cNvPr>
          <p:cNvSpPr/>
          <p:nvPr/>
        </p:nvSpPr>
        <p:spPr>
          <a:xfrm>
            <a:off x="5908524" y="2204364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9C86B443-4DD8-1570-6DE1-4EBCE0C7CC4C}"/>
              </a:ext>
            </a:extLst>
          </p:cNvPr>
          <p:cNvSpPr/>
          <p:nvPr/>
        </p:nvSpPr>
        <p:spPr>
          <a:xfrm>
            <a:off x="5908524" y="2367927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18846AC2-E4C5-D6F6-4682-43D1035DEDEF}"/>
              </a:ext>
            </a:extLst>
          </p:cNvPr>
          <p:cNvSpPr/>
          <p:nvPr/>
        </p:nvSpPr>
        <p:spPr>
          <a:xfrm>
            <a:off x="5908524" y="2530712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6C790B7D-C73B-A0E1-0EF2-F5D668CC0D27}"/>
              </a:ext>
            </a:extLst>
          </p:cNvPr>
          <p:cNvSpPr/>
          <p:nvPr/>
        </p:nvSpPr>
        <p:spPr>
          <a:xfrm>
            <a:off x="5908524" y="2694275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1437F795-A22A-07E6-7EAC-7C0DA8D6C585}"/>
              </a:ext>
            </a:extLst>
          </p:cNvPr>
          <p:cNvSpPr/>
          <p:nvPr/>
        </p:nvSpPr>
        <p:spPr>
          <a:xfrm>
            <a:off x="5909891" y="2875927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A5FB6522-A52F-FA93-0DE8-34D7AC7AB149}"/>
              </a:ext>
            </a:extLst>
          </p:cNvPr>
          <p:cNvSpPr/>
          <p:nvPr/>
        </p:nvSpPr>
        <p:spPr>
          <a:xfrm>
            <a:off x="5909891" y="3039490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DA331865-9A3B-CAC7-C8F3-5E61D6AFF726}"/>
              </a:ext>
            </a:extLst>
          </p:cNvPr>
          <p:cNvSpPr/>
          <p:nvPr/>
        </p:nvSpPr>
        <p:spPr>
          <a:xfrm>
            <a:off x="5909891" y="3202275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ABF5028B-DF51-4806-6DED-3B2143E753F0}"/>
              </a:ext>
            </a:extLst>
          </p:cNvPr>
          <p:cNvSpPr/>
          <p:nvPr/>
        </p:nvSpPr>
        <p:spPr>
          <a:xfrm>
            <a:off x="5909891" y="3365838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E73DE01D-5B5C-A462-9FBA-FB401CEFB8B4}"/>
              </a:ext>
            </a:extLst>
          </p:cNvPr>
          <p:cNvSpPr/>
          <p:nvPr/>
        </p:nvSpPr>
        <p:spPr>
          <a:xfrm>
            <a:off x="5912720" y="3523681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5CF92FFC-688D-C3F8-C16D-EDAF5A0AF07E}"/>
              </a:ext>
            </a:extLst>
          </p:cNvPr>
          <p:cNvSpPr/>
          <p:nvPr/>
        </p:nvSpPr>
        <p:spPr>
          <a:xfrm>
            <a:off x="5908524" y="3687244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88317620-684B-6A3C-EF95-5D2991A0B6D5}"/>
              </a:ext>
            </a:extLst>
          </p:cNvPr>
          <p:cNvSpPr/>
          <p:nvPr/>
        </p:nvSpPr>
        <p:spPr>
          <a:xfrm>
            <a:off x="5908524" y="3850807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DC382A33-E655-B37D-FBE7-3C6C26DA883F}"/>
              </a:ext>
            </a:extLst>
          </p:cNvPr>
          <p:cNvSpPr/>
          <p:nvPr/>
        </p:nvSpPr>
        <p:spPr>
          <a:xfrm>
            <a:off x="5908524" y="4013592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8F4E68D2-C9C1-E2AA-A054-052150CF6758}"/>
              </a:ext>
            </a:extLst>
          </p:cNvPr>
          <p:cNvSpPr/>
          <p:nvPr/>
        </p:nvSpPr>
        <p:spPr>
          <a:xfrm>
            <a:off x="5908524" y="4177155"/>
            <a:ext cx="122709" cy="115777"/>
          </a:xfrm>
          <a:prstGeom prst="rightArrow">
            <a:avLst/>
          </a:prstGeom>
          <a:solidFill>
            <a:srgbClr val="FFE7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67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7CDE-B19B-801C-D6CD-200F237EB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C635CF-7FBF-2DAC-08C8-BF8D171BA851}"/>
              </a:ext>
            </a:extLst>
          </p:cNvPr>
          <p:cNvSpPr/>
          <p:nvPr/>
        </p:nvSpPr>
        <p:spPr>
          <a:xfrm>
            <a:off x="7331205" y="4342881"/>
            <a:ext cx="2277631" cy="9741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38AB968-7BC3-4CAA-F41D-05BD755B4F46}"/>
              </a:ext>
            </a:extLst>
          </p:cNvPr>
          <p:cNvSpPr/>
          <p:nvPr/>
        </p:nvSpPr>
        <p:spPr>
          <a:xfrm>
            <a:off x="2467898" y="5741332"/>
            <a:ext cx="6988436" cy="866052"/>
          </a:xfrm>
          <a:prstGeom prst="roundRect">
            <a:avLst/>
          </a:prstGeom>
          <a:solidFill>
            <a:srgbClr val="FFE7FF"/>
          </a:solidFill>
          <a:ln>
            <a:solidFill>
              <a:srgbClr val="FFE7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C6AB57A-3AB9-B74A-9149-3EA40B8DB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Slide 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9B9172-0824-136A-9B86-8B83CAF2A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9488"/>
            <a:ext cx="182880" cy="551367"/>
          </a:xfrm>
          <a:prstGeom prst="rect">
            <a:avLst/>
          </a:prstGeom>
          <a:solidFill>
            <a:srgbClr val="FF8A77"/>
          </a:solidFill>
          <a:ln>
            <a:solidFill>
              <a:srgbClr val="FF8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18D07A7-0E40-25E0-DB45-566DD9580F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821" y="346591"/>
            <a:ext cx="5263817" cy="497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What we’ve found so far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F85214-85C2-E9CB-E971-A70D257219A4}"/>
              </a:ext>
            </a:extLst>
          </p:cNvPr>
          <p:cNvSpPr txBox="1">
            <a:spLocks/>
          </p:cNvSpPr>
          <p:nvPr/>
        </p:nvSpPr>
        <p:spPr>
          <a:xfrm>
            <a:off x="469675" y="912168"/>
            <a:ext cx="10741666" cy="2761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/>
              <a:t>How and why emotions were regulated</a:t>
            </a:r>
            <a:endParaRPr lang="en-GB" sz="2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CF250-AF36-D115-398B-05CA05A2499B}"/>
              </a:ext>
            </a:extLst>
          </p:cNvPr>
          <p:cNvSpPr txBox="1"/>
          <p:nvPr/>
        </p:nvSpPr>
        <p:spPr>
          <a:xfrm>
            <a:off x="972257" y="1429838"/>
            <a:ext cx="10247486" cy="646331"/>
          </a:xfrm>
          <a:prstGeom prst="rect">
            <a:avLst/>
          </a:prstGeom>
          <a:noFill/>
          <a:ln>
            <a:solidFill>
              <a:schemeClr val="accent5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Students reported employing a range of strategies to manage their emotions, primarily aimed at maintaining or improving task performance.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A8DF786-18D3-276F-C2DE-6074C5B1DC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70" r="14232" b="13016"/>
          <a:stretch>
            <a:fillRect/>
          </a:stretch>
        </p:blipFill>
        <p:spPr>
          <a:xfrm>
            <a:off x="4750899" y="3114598"/>
            <a:ext cx="2093699" cy="2444631"/>
          </a:xfrm>
          <a:prstGeom prst="ellipse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F3F322-4340-34F0-D865-19C1A5B977E5}"/>
              </a:ext>
            </a:extLst>
          </p:cNvPr>
          <p:cNvSpPr/>
          <p:nvPr/>
        </p:nvSpPr>
        <p:spPr>
          <a:xfrm>
            <a:off x="2541674" y="3121013"/>
            <a:ext cx="1530646" cy="8443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DFF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636339-BCF8-59DB-7624-2A6482EBE239}"/>
              </a:ext>
            </a:extLst>
          </p:cNvPr>
          <p:cNvSpPr txBox="1"/>
          <p:nvPr/>
        </p:nvSpPr>
        <p:spPr>
          <a:xfrm>
            <a:off x="2541674" y="3121013"/>
            <a:ext cx="1532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Cognitive reappraisal and self-talk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524162-284A-87C4-FF80-ECA562EAC69D}"/>
              </a:ext>
            </a:extLst>
          </p:cNvPr>
          <p:cNvSpPr/>
          <p:nvPr/>
        </p:nvSpPr>
        <p:spPr>
          <a:xfrm>
            <a:off x="4072320" y="2271869"/>
            <a:ext cx="1530646" cy="6606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DFF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81D020-FA3C-D90C-ADEA-5B1DA4C8AA09}"/>
              </a:ext>
            </a:extLst>
          </p:cNvPr>
          <p:cNvSpPr txBox="1"/>
          <p:nvPr/>
        </p:nvSpPr>
        <p:spPr>
          <a:xfrm>
            <a:off x="4072320" y="2347720"/>
            <a:ext cx="1532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Physiological calming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FF5AB-12FF-B968-DD2D-1BE39082A3B1}"/>
              </a:ext>
            </a:extLst>
          </p:cNvPr>
          <p:cNvSpPr/>
          <p:nvPr/>
        </p:nvSpPr>
        <p:spPr>
          <a:xfrm>
            <a:off x="6005307" y="2233872"/>
            <a:ext cx="1530646" cy="7553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DFF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E0541F-6E2E-79CA-FCA9-8AFDDB94B8D1}"/>
              </a:ext>
            </a:extLst>
          </p:cNvPr>
          <p:cNvSpPr txBox="1"/>
          <p:nvPr/>
        </p:nvSpPr>
        <p:spPr>
          <a:xfrm>
            <a:off x="5962116" y="2319165"/>
            <a:ext cx="1617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Task‑focused behaviours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B63DC9-4617-AC03-10C0-BF99D46572B6}"/>
              </a:ext>
            </a:extLst>
          </p:cNvPr>
          <p:cNvSpPr/>
          <p:nvPr/>
        </p:nvSpPr>
        <p:spPr>
          <a:xfrm>
            <a:off x="2182927" y="4326533"/>
            <a:ext cx="1970919" cy="100685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DFF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88BE2A-9A05-CE4B-3EEF-679C381C73C7}"/>
              </a:ext>
            </a:extLst>
          </p:cNvPr>
          <p:cNvSpPr txBox="1"/>
          <p:nvPr/>
        </p:nvSpPr>
        <p:spPr>
          <a:xfrm>
            <a:off x="2182927" y="4314843"/>
            <a:ext cx="1970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Strategic disengagement, pausing, and distraction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C9A19E3-F951-492B-AE55-5D6D20B22156}"/>
              </a:ext>
            </a:extLst>
          </p:cNvPr>
          <p:cNvSpPr/>
          <p:nvPr/>
        </p:nvSpPr>
        <p:spPr>
          <a:xfrm>
            <a:off x="7290062" y="3121013"/>
            <a:ext cx="1987346" cy="9741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7DFF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DEC127-1FB2-68BE-2215-283CADAF74CB}"/>
              </a:ext>
            </a:extLst>
          </p:cNvPr>
          <p:cNvSpPr txBox="1"/>
          <p:nvPr/>
        </p:nvSpPr>
        <p:spPr>
          <a:xfrm>
            <a:off x="7236886" y="3174784"/>
            <a:ext cx="20936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Social and external support seeking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5039D0-F8EB-EA91-9EF1-22ECA5CB87B3}"/>
              </a:ext>
            </a:extLst>
          </p:cNvPr>
          <p:cNvSpPr txBox="1"/>
          <p:nvPr/>
        </p:nvSpPr>
        <p:spPr>
          <a:xfrm>
            <a:off x="2469084" y="5766407"/>
            <a:ext cx="6988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The primary motive for regulation was to enhance task performance. However, regulation was also employed to feel better and to maintain social relationships.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95A128-F76E-16EB-F675-FAFA86A31B02}"/>
              </a:ext>
            </a:extLst>
          </p:cNvPr>
          <p:cNvSpPr txBox="1"/>
          <p:nvPr/>
        </p:nvSpPr>
        <p:spPr>
          <a:xfrm>
            <a:off x="7314126" y="4420377"/>
            <a:ext cx="2330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Maladaptive/ high‑cost regulation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2766107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11455-00C8-B6C2-0D10-80D4CD34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4A2B323E-C992-886A-2526-E498E7C3F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Slide 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2960BE-EEAA-D570-5015-EC4C09701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9488"/>
            <a:ext cx="182880" cy="551367"/>
          </a:xfrm>
          <a:prstGeom prst="rect">
            <a:avLst/>
          </a:prstGeom>
          <a:solidFill>
            <a:srgbClr val="FF8A77"/>
          </a:solidFill>
          <a:ln>
            <a:solidFill>
              <a:srgbClr val="FF8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E856D44-9697-0595-724A-6D6FB175FA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821" y="346591"/>
            <a:ext cx="11391252" cy="497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200">
                <a:latin typeface="+mj-lt"/>
              </a:rPr>
              <a:t>What we’ve found so far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635403D-5187-9964-BF92-1204B55263A3}"/>
              </a:ext>
            </a:extLst>
          </p:cNvPr>
          <p:cNvSpPr txBox="1">
            <a:spLocks/>
          </p:cNvSpPr>
          <p:nvPr/>
        </p:nvSpPr>
        <p:spPr>
          <a:xfrm>
            <a:off x="469675" y="912168"/>
            <a:ext cx="10741666" cy="2761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/>
              <a:t>Regulating emotions online</a:t>
            </a:r>
            <a:endParaRPr lang="en-GB" sz="2400" i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055ACD-1D87-5001-FB88-51A92B194A2A}"/>
              </a:ext>
            </a:extLst>
          </p:cNvPr>
          <p:cNvCxnSpPr>
            <a:cxnSpLocks/>
          </p:cNvCxnSpPr>
          <p:nvPr/>
        </p:nvCxnSpPr>
        <p:spPr>
          <a:xfrm>
            <a:off x="6096000" y="2365636"/>
            <a:ext cx="0" cy="3744268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D5AEC16-11C4-970E-8AD0-C690F1C8F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51" t="42014" r="86109" b="45907"/>
          <a:stretch>
            <a:fillRect/>
          </a:stretch>
        </p:blipFill>
        <p:spPr>
          <a:xfrm>
            <a:off x="6539243" y="3497480"/>
            <a:ext cx="2130354" cy="7940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C208B7E-CA44-AF6C-2150-527F633E8E9E}"/>
              </a:ext>
            </a:extLst>
          </p:cNvPr>
          <p:cNvSpPr txBox="1"/>
          <p:nvPr/>
        </p:nvSpPr>
        <p:spPr>
          <a:xfrm>
            <a:off x="1224273" y="1511234"/>
            <a:ext cx="9768348" cy="369332"/>
          </a:xfrm>
          <a:prstGeom prst="rect">
            <a:avLst/>
          </a:prstGeom>
          <a:noFill/>
          <a:ln>
            <a:solidFill>
              <a:schemeClr val="accent5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Online learning presents both affordances and challenges for emotional regulation.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BCDF6A-2DC6-4EF3-AD85-87D4BF3E97F9}"/>
              </a:ext>
            </a:extLst>
          </p:cNvPr>
          <p:cNvSpPr txBox="1"/>
          <p:nvPr/>
        </p:nvSpPr>
        <p:spPr>
          <a:xfrm>
            <a:off x="189753" y="2692099"/>
            <a:ext cx="1719854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Being able to learn at your own pace reduces unpleasant emotions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65030A-F754-DC10-47FC-5F7F24DA7F8D}"/>
              </a:ext>
            </a:extLst>
          </p:cNvPr>
          <p:cNvSpPr txBox="1"/>
          <p:nvPr/>
        </p:nvSpPr>
        <p:spPr>
          <a:xfrm>
            <a:off x="4043759" y="2791334"/>
            <a:ext cx="1551403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Less social pressure makes learning feel emotionally safer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0EC9E6-8F2B-6806-7B31-4B8AF99C8F18}"/>
              </a:ext>
            </a:extLst>
          </p:cNvPr>
          <p:cNvSpPr txBox="1"/>
          <p:nvPr/>
        </p:nvSpPr>
        <p:spPr>
          <a:xfrm>
            <a:off x="2140551" y="2925035"/>
            <a:ext cx="153047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Taking breaks and stepping away is easier online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BDAED9-0FB8-4B72-9A6B-9E74185DBD8D}"/>
              </a:ext>
            </a:extLst>
          </p:cNvPr>
          <p:cNvSpPr txBox="1"/>
          <p:nvPr/>
        </p:nvSpPr>
        <p:spPr>
          <a:xfrm>
            <a:off x="135284" y="4375828"/>
            <a:ext cx="1728173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Studying in private makes it easier to manage strong emotions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E24C3E-0585-52F1-7198-6DAE9CE2BE4D}"/>
              </a:ext>
            </a:extLst>
          </p:cNvPr>
          <p:cNvSpPr txBox="1"/>
          <p:nvPr/>
        </p:nvSpPr>
        <p:spPr>
          <a:xfrm>
            <a:off x="2087780" y="4160384"/>
            <a:ext cx="1756744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Not constantly comparing yourself to others lowers unpleasant feelings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E78A93-4D6A-A5E0-A9B7-2C4129ED3C26}"/>
              </a:ext>
            </a:extLst>
          </p:cNvPr>
          <p:cNvSpPr txBox="1"/>
          <p:nvPr/>
        </p:nvSpPr>
        <p:spPr>
          <a:xfrm>
            <a:off x="3994209" y="4336090"/>
            <a:ext cx="1846299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Asynchronous communication feels lower‑risk for sharing ideas and feelings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198AB0-E29B-D778-E951-1C51FC0BBBF2}"/>
              </a:ext>
            </a:extLst>
          </p:cNvPr>
          <p:cNvSpPr txBox="1"/>
          <p:nvPr/>
        </p:nvSpPr>
        <p:spPr>
          <a:xfrm>
            <a:off x="6372572" y="2945205"/>
            <a:ext cx="1719854" cy="116955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Delayed support can intensify and prolong unpleasant emotions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6EB06F-AE4C-2E50-5BE7-6B9D857889C6}"/>
              </a:ext>
            </a:extLst>
          </p:cNvPr>
          <p:cNvSpPr txBox="1"/>
          <p:nvPr/>
        </p:nvSpPr>
        <p:spPr>
          <a:xfrm>
            <a:off x="10106541" y="2917381"/>
            <a:ext cx="1719854" cy="116955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It can be difficult to feel seen, heard, or understood by tutors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93E79C-FE69-6CE3-0940-A61D660B9C1C}"/>
              </a:ext>
            </a:extLst>
          </p:cNvPr>
          <p:cNvSpPr txBox="1"/>
          <p:nvPr/>
        </p:nvSpPr>
        <p:spPr>
          <a:xfrm>
            <a:off x="8392872" y="2801172"/>
            <a:ext cx="1530474" cy="160043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Feeling isolated makes emotional difficulties harder to cope with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38C36D-3DDC-98D7-DBB8-FDCFBFE5A8D2}"/>
              </a:ext>
            </a:extLst>
          </p:cNvPr>
          <p:cNvSpPr txBox="1"/>
          <p:nvPr/>
        </p:nvSpPr>
        <p:spPr>
          <a:xfrm>
            <a:off x="6510224" y="4542638"/>
            <a:ext cx="2470776" cy="116955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The loss of non‑verbal and emotional cues makes it harder to know how others are feeling online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06A08E-7D0C-2729-582D-3A790F530B35}"/>
              </a:ext>
            </a:extLst>
          </p:cNvPr>
          <p:cNvSpPr txBox="1"/>
          <p:nvPr/>
        </p:nvSpPr>
        <p:spPr>
          <a:xfrm>
            <a:off x="9774880" y="4568066"/>
            <a:ext cx="1756744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Building supportive relationships is harder online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6F2A54-4295-4C26-391E-938B39C8C38F}"/>
              </a:ext>
            </a:extLst>
          </p:cNvPr>
          <p:cNvSpPr txBox="1">
            <a:spLocks/>
          </p:cNvSpPr>
          <p:nvPr/>
        </p:nvSpPr>
        <p:spPr>
          <a:xfrm>
            <a:off x="189753" y="2282761"/>
            <a:ext cx="2344009" cy="348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i="1" dirty="0"/>
              <a:t>Affordances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BDD2615-A7BF-549C-6A3A-B8FC3A4B3B61}"/>
              </a:ext>
            </a:extLst>
          </p:cNvPr>
          <p:cNvSpPr txBox="1">
            <a:spLocks/>
          </p:cNvSpPr>
          <p:nvPr/>
        </p:nvSpPr>
        <p:spPr>
          <a:xfrm>
            <a:off x="6325588" y="2365272"/>
            <a:ext cx="2344009" cy="348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i="1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656977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367A9-E917-2782-249F-93C6B474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D047381F-F7D4-C2DB-6BF4-5048840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Slide 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979820-8388-7057-6C1A-D781117E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9488"/>
            <a:ext cx="182880" cy="551367"/>
          </a:xfrm>
          <a:prstGeom prst="rect">
            <a:avLst/>
          </a:prstGeom>
          <a:solidFill>
            <a:srgbClr val="FF8A77"/>
          </a:solidFill>
          <a:ln>
            <a:solidFill>
              <a:srgbClr val="FF8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1AD4D8A-A4DA-4AAF-A0F9-E233561CFD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821" y="346591"/>
            <a:ext cx="11391252" cy="497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3200">
                <a:latin typeface="+mj-lt"/>
              </a:rPr>
              <a:t>What we’ve found so far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F59DB0C-FBC9-CCC4-5FE4-9CE40D5A4D13}"/>
              </a:ext>
            </a:extLst>
          </p:cNvPr>
          <p:cNvSpPr txBox="1">
            <a:spLocks/>
          </p:cNvSpPr>
          <p:nvPr/>
        </p:nvSpPr>
        <p:spPr>
          <a:xfrm>
            <a:off x="469675" y="912168"/>
            <a:ext cx="10741666" cy="2761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/>
              <a:t>Regulating emotions online and use of digital tools</a:t>
            </a:r>
            <a:endParaRPr lang="en-GB" sz="2400" i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85E57-2EF5-EFC5-DF76-6A5C00A06F6D}"/>
              </a:ext>
            </a:extLst>
          </p:cNvPr>
          <p:cNvSpPr txBox="1"/>
          <p:nvPr/>
        </p:nvSpPr>
        <p:spPr>
          <a:xfrm>
            <a:off x="1274674" y="1593732"/>
            <a:ext cx="9642651" cy="646331"/>
          </a:xfrm>
          <a:prstGeom prst="rect">
            <a:avLst/>
          </a:prstGeom>
          <a:noFill/>
          <a:ln>
            <a:solidFill>
              <a:schemeClr val="accent5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Students use a diverse variety of digital technologies to help manage their emotions when learning online.</a:t>
            </a:r>
          </a:p>
        </p:txBody>
      </p:sp>
      <p:pic>
        <p:nvPicPr>
          <p:cNvPr id="13" name="Graphic 12" descr="Headphones with solid fill">
            <a:extLst>
              <a:ext uri="{FF2B5EF4-FFF2-40B4-BE49-F238E27FC236}">
                <a16:creationId xmlns:a16="http://schemas.microsoft.com/office/drawing/2014/main" id="{494C5598-19E3-1398-608C-473B96AEC2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9491" y="2416816"/>
            <a:ext cx="1407808" cy="1407808"/>
          </a:xfrm>
          <a:prstGeom prst="rect">
            <a:avLst/>
          </a:prstGeom>
        </p:spPr>
      </p:pic>
      <p:pic>
        <p:nvPicPr>
          <p:cNvPr id="18" name="Graphic 17" descr="Game controller with solid fill">
            <a:extLst>
              <a:ext uri="{FF2B5EF4-FFF2-40B4-BE49-F238E27FC236}">
                <a16:creationId xmlns:a16="http://schemas.microsoft.com/office/drawing/2014/main" id="{BB950063-0B3C-B279-1E9F-E2862EB3BD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9247" y="2443126"/>
            <a:ext cx="1407808" cy="1407808"/>
          </a:xfrm>
          <a:prstGeom prst="rect">
            <a:avLst/>
          </a:prstGeom>
        </p:spPr>
      </p:pic>
      <p:pic>
        <p:nvPicPr>
          <p:cNvPr id="20" name="Graphic 19" descr="Alarm Ringing with solid fill">
            <a:extLst>
              <a:ext uri="{FF2B5EF4-FFF2-40B4-BE49-F238E27FC236}">
                <a16:creationId xmlns:a16="http://schemas.microsoft.com/office/drawing/2014/main" id="{703C3DD7-7F0E-A90D-A5B5-10AEC22E38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0164" y="4272605"/>
            <a:ext cx="1407807" cy="1407807"/>
          </a:xfrm>
          <a:prstGeom prst="rect">
            <a:avLst/>
          </a:prstGeom>
        </p:spPr>
      </p:pic>
      <p:pic>
        <p:nvPicPr>
          <p:cNvPr id="22" name="Graphic 21" descr="Meditation with solid fill">
            <a:extLst>
              <a:ext uri="{FF2B5EF4-FFF2-40B4-BE49-F238E27FC236}">
                <a16:creationId xmlns:a16="http://schemas.microsoft.com/office/drawing/2014/main" id="{DCE56E17-1EF2-9E0E-AACF-AD32537C8C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95552" y="4272604"/>
            <a:ext cx="1407808" cy="1407808"/>
          </a:xfrm>
          <a:prstGeom prst="rect">
            <a:avLst/>
          </a:prstGeom>
        </p:spPr>
      </p:pic>
      <p:pic>
        <p:nvPicPr>
          <p:cNvPr id="24" name="Graphic 23" descr="Chat bubble with solid fill">
            <a:extLst>
              <a:ext uri="{FF2B5EF4-FFF2-40B4-BE49-F238E27FC236}">
                <a16:creationId xmlns:a16="http://schemas.microsoft.com/office/drawing/2014/main" id="{56039D2B-86B7-9284-F7B3-AA5814B80A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39003" y="2532382"/>
            <a:ext cx="1407808" cy="14078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B91551-2241-1FA4-6200-0A1C9E30DB4C}"/>
              </a:ext>
            </a:extLst>
          </p:cNvPr>
          <p:cNvSpPr txBox="1"/>
          <p:nvPr/>
        </p:nvSpPr>
        <p:spPr>
          <a:xfrm>
            <a:off x="2431192" y="3687829"/>
            <a:ext cx="1407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Video and audio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E596E5-3CA1-5A2A-F898-CE6764FE38E7}"/>
              </a:ext>
            </a:extLst>
          </p:cNvPr>
          <p:cNvSpPr txBox="1"/>
          <p:nvPr/>
        </p:nvSpPr>
        <p:spPr>
          <a:xfrm>
            <a:off x="5270750" y="3678838"/>
            <a:ext cx="1624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Tools for diversion and distraction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8491ED-3102-C366-55F0-BE413A948429}"/>
              </a:ext>
            </a:extLst>
          </p:cNvPr>
          <p:cNvSpPr txBox="1"/>
          <p:nvPr/>
        </p:nvSpPr>
        <p:spPr>
          <a:xfrm>
            <a:off x="8026062" y="3698601"/>
            <a:ext cx="2033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Online communication tools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09B225-4B7D-01C3-C5B6-DBC43043F4F6}"/>
              </a:ext>
            </a:extLst>
          </p:cNvPr>
          <p:cNvSpPr txBox="1"/>
          <p:nvPr/>
        </p:nvSpPr>
        <p:spPr>
          <a:xfrm>
            <a:off x="3601666" y="5680412"/>
            <a:ext cx="1624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Tools for supporting productivity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B99FAD-28BE-06AB-1E34-0CC9B99862AE}"/>
              </a:ext>
            </a:extLst>
          </p:cNvPr>
          <p:cNvSpPr txBox="1"/>
          <p:nvPr/>
        </p:nvSpPr>
        <p:spPr>
          <a:xfrm>
            <a:off x="6787264" y="5653027"/>
            <a:ext cx="1624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Tools for supporting wellbeing</a:t>
            </a:r>
          </a:p>
        </p:txBody>
      </p:sp>
    </p:spTree>
    <p:extLst>
      <p:ext uri="{BB962C8B-B14F-4D97-AF65-F5344CB8AC3E}">
        <p14:creationId xmlns:p14="http://schemas.microsoft.com/office/powerpoint/2010/main" val="231143969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.pptx" id="{84530E31-3FFD-4219-879D-13C47D119E21}" vid="{F4447C5F-C815-422E-A5B9-B7DC33DA697F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.pptx" id="{84530E31-3FFD-4219-879D-13C47D119E21}" vid="{2BC9DF97-4BA9-4873-9EFA-D9CB2AC82A8E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.pptx" id="{84530E31-3FFD-4219-879D-13C47D119E21}" vid="{13AF81A5-141F-4A06-97AF-1BEC93EC2DC8}"/>
    </a:ext>
  </a:extLst>
</a:theme>
</file>

<file path=ppt/theme/theme4.xml><?xml version="1.0" encoding="utf-8"?>
<a:theme xmlns:a="http://schemas.openxmlformats.org/drawingml/2006/main" name="Slide Option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.pptx" id="{84530E31-3FFD-4219-879D-13C47D119E21}" vid="{DBE03DBE-19D2-4498-948F-98A96AEF092D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.pptx" id="{84530E31-3FFD-4219-879D-13C47D119E21}" vid="{CADFBB77-9719-4E45-BCA8-B3131FE29AB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7AB00C1994404DB4236E3DC2775AD0" ma:contentTypeVersion="22" ma:contentTypeDescription="Create a new document." ma:contentTypeScope="" ma:versionID="528b88ef36f764472c1be461a72f02ef">
  <xsd:schema xmlns:xsd="http://www.w3.org/2001/XMLSchema" xmlns:xs="http://www.w3.org/2001/XMLSchema" xmlns:p="http://schemas.microsoft.com/office/2006/metadata/properties" xmlns:ns2="17c2f1f1-6d21-4c7d-a1ac-5f7e60310577" xmlns:ns3="0352b25e-b53d-44bf-ad47-923fa40f722f" xmlns:ns4="e4476828-269d-41e7-8c7f-463a607b843c" targetNamespace="http://schemas.microsoft.com/office/2006/metadata/properties" ma:root="true" ma:fieldsID="c940678248fe26e4c1360064c4095265" ns2:_="" ns3:_="" ns4:_="">
    <xsd:import namespace="17c2f1f1-6d21-4c7d-a1ac-5f7e60310577"/>
    <xsd:import namespace="0352b25e-b53d-44bf-ad47-923fa40f722f"/>
    <xsd:import namespace="e4476828-269d-41e7-8c7f-463a607b8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Comments" minOccurs="0"/>
                <xsd:element ref="ns4:TaxKeywordTaxHTField" minOccurs="0"/>
                <xsd:element ref="ns4:TaxCatchAll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number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2f1f1-6d21-4c7d-a1ac-5f7e603105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Comments" ma:index="18" nillable="true" ma:displayName="Comments" ma:internalName="Comments">
      <xsd:simpleType>
        <xsd:restriction base="dms:Text">
          <xsd:maxLength value="50"/>
        </xsd:restriction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umber" ma:index="27" ma:displayName="number" ma:default="1" ma:format="Dropdown" ma:internalName="number" ma:percentage="FALSE">
      <xsd:simpleType>
        <xsd:restriction base="dms:Number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2b25e-b53d-44bf-ad47-923fa40f722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76828-269d-41e7-8c7f-463a607b843c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0" nillable="true" ma:taxonomy="true" ma:internalName="TaxKeywordTaxHTField" ma:taxonomyFieldName="TaxKeyword" ma:displayName="Enterprise Keywords" ma:fieldId="{23f27201-bee3-471e-b2e7-b64fd8b7ca38}" ma:taxonomyMulti="true" ma:sspId="bfb35f09-1364-44fa-bda6-079b81d03a2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1" nillable="true" ma:displayName="Taxonomy Catch All Column" ma:hidden="true" ma:list="{7a35e29d-27e4-4109-927d-a54ff8054cd1}" ma:internalName="TaxCatchAll" ma:showField="CatchAllData" ma:web="0352b25e-b53d-44bf-ad47-923fa40f72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476828-269d-41e7-8c7f-463a607b843c" xsi:nil="true"/>
    <lcf76f155ced4ddcb4097134ff3c332f xmlns="17c2f1f1-6d21-4c7d-a1ac-5f7e60310577">
      <Terms xmlns="http://schemas.microsoft.com/office/infopath/2007/PartnerControls"/>
    </lcf76f155ced4ddcb4097134ff3c332f>
    <number xmlns="17c2f1f1-6d21-4c7d-a1ac-5f7e60310577">1</number>
    <TaxKeywordTaxHTField xmlns="e4476828-269d-41e7-8c7f-463a607b843c">
      <Terms xmlns="http://schemas.microsoft.com/office/infopath/2007/PartnerControls"/>
    </TaxKeywordTaxHTField>
    <Comments xmlns="17c2f1f1-6d21-4c7d-a1ac-5f7e60310577" xsi:nil="true"/>
  </documentManagement>
</p:properties>
</file>

<file path=customXml/itemProps1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70352F-7230-481F-ABDD-DB9C2E09DE40}">
  <ds:schemaRefs>
    <ds:schemaRef ds:uri="0352b25e-b53d-44bf-ad47-923fa40f722f"/>
    <ds:schemaRef ds:uri="17c2f1f1-6d21-4c7d-a1ac-5f7e60310577"/>
    <ds:schemaRef ds:uri="e4476828-269d-41e7-8c7f-463a607b84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D1F123D-72E4-47AA-AF87-050EE8541186}">
  <ds:schemaRefs>
    <ds:schemaRef ds:uri="0352b25e-b53d-44bf-ad47-923fa40f722f"/>
    <ds:schemaRef ds:uri="17c2f1f1-6d21-4c7d-a1ac-5f7e60310577"/>
    <ds:schemaRef ds:uri="e4476828-269d-41e7-8c7f-463a607b84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OU_Powerpoint_Template_England</Template>
  <TotalTime>1127</TotalTime>
  <Words>700</Words>
  <Application>Microsoft Office PowerPoint</Application>
  <PresentationFormat>Widescreen</PresentationFormat>
  <Paragraphs>115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ADLaM Display</vt:lpstr>
      <vt:lpstr>Arial</vt:lpstr>
      <vt:lpstr>Calibri</vt:lpstr>
      <vt:lpstr>Poppins</vt:lpstr>
      <vt:lpstr>Poppins SemiBold</vt:lpstr>
      <vt:lpstr>Segoe UI</vt:lpstr>
      <vt:lpstr>Wingdings</vt:lpstr>
      <vt:lpstr>Covers</vt:lpstr>
      <vt:lpstr>Contents Slides</vt:lpstr>
      <vt:lpstr>Chapter Headings / Dividers</vt:lpstr>
      <vt:lpstr>Slide Options</vt:lpstr>
      <vt:lpstr>End Slides</vt:lpstr>
      <vt:lpstr>Understanding students’ emotion regulation when learning online</vt:lpstr>
      <vt:lpstr>Hello!</vt:lpstr>
      <vt:lpstr>Emotion regulation</vt:lpstr>
      <vt:lpstr>Reason for the project</vt:lpstr>
      <vt:lpstr>What we’re trying to find out</vt:lpstr>
      <vt:lpstr>What we’ve found so far</vt:lpstr>
      <vt:lpstr>What we’ve found so far</vt:lpstr>
      <vt:lpstr>What we’ve found so far</vt:lpstr>
      <vt:lpstr>What we’ve found so far</vt:lpstr>
      <vt:lpstr>Discussion activity  Supporting students’ emotion regulation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Inclusivity Launch V1 Presentation</dc:title>
  <dc:creator>Jannah.Aljafri</dc:creator>
  <cp:lastModifiedBy>Diane.Ford</cp:lastModifiedBy>
  <cp:revision>2</cp:revision>
  <dcterms:created xsi:type="dcterms:W3CDTF">2022-10-18T12:15:15Z</dcterms:created>
  <dcterms:modified xsi:type="dcterms:W3CDTF">2026-04-30T08:41:13Z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0x010100787AB00C1994404DB4236E3DC2775AD0</vt:lpwstr>
  </property>
  <property fmtid="{D5CDD505-2E9C-101B-9397-08002B2CF9AE}" pid="3" name="MediaServiceImageTags">
    <vt:lpwstr/>
  </property>
  <property fmtid="{D5CDD505-2E9C-101B-9397-08002B2CF9AE}" pid="4" name="TaxKeyword">
    <vt:lpwstr/>
  </property>
</Properties>
</file>