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 id="2147483939" r:id="rId9"/>
  </p:sldMasterIdLst>
  <p:notesMasterIdLst>
    <p:notesMasterId r:id="rId36"/>
  </p:notesMasterIdLst>
  <p:handoutMasterIdLst>
    <p:handoutMasterId r:id="rId37"/>
  </p:handoutMasterIdLst>
  <p:sldIdLst>
    <p:sldId id="316" r:id="rId10"/>
    <p:sldId id="258" r:id="rId11"/>
    <p:sldId id="380" r:id="rId12"/>
    <p:sldId id="395" r:id="rId13"/>
    <p:sldId id="392" r:id="rId14"/>
    <p:sldId id="397" r:id="rId15"/>
    <p:sldId id="396" r:id="rId16"/>
    <p:sldId id="370" r:id="rId17"/>
    <p:sldId id="409" r:id="rId18"/>
    <p:sldId id="334" r:id="rId19"/>
    <p:sldId id="375" r:id="rId20"/>
    <p:sldId id="377" r:id="rId21"/>
    <p:sldId id="330" r:id="rId22"/>
    <p:sldId id="398" r:id="rId23"/>
    <p:sldId id="399" r:id="rId24"/>
    <p:sldId id="400" r:id="rId25"/>
    <p:sldId id="408" r:id="rId26"/>
    <p:sldId id="401" r:id="rId27"/>
    <p:sldId id="403" r:id="rId28"/>
    <p:sldId id="402" r:id="rId29"/>
    <p:sldId id="404" r:id="rId30"/>
    <p:sldId id="406" r:id="rId31"/>
    <p:sldId id="407" r:id="rId32"/>
    <p:sldId id="411" r:id="rId33"/>
    <p:sldId id="304" r:id="rId34"/>
    <p:sldId id="31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83141-2A45-B0A6-4BC2-302D9C121C58}" v="9" dt="2026-04-22T13:05:25.459"/>
    <p1510:client id="{59C93A41-D0DA-4950-88B1-9ACC10E4E0B6}" v="15" dt="2026-04-22T13:20:39.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24/04/2026</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a:t>
            </a:fld>
            <a:endParaRPr lang="en-US"/>
          </a:p>
        </p:txBody>
      </p:sp>
    </p:spTree>
    <p:extLst>
      <p:ext uri="{BB962C8B-B14F-4D97-AF65-F5344CB8AC3E}">
        <p14:creationId xmlns:p14="http://schemas.microsoft.com/office/powerpoint/2010/main" val="20055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Poppins"/>
                <a:cs typeface="Poppins"/>
              </a:rPr>
              <a:t>This one was from a Principal Fellowship application</a:t>
            </a:r>
          </a:p>
        </p:txBody>
      </p:sp>
      <p:sp>
        <p:nvSpPr>
          <p:cNvPr id="4" name="Slide Number Placeholder 3"/>
          <p:cNvSpPr>
            <a:spLocks noGrp="1"/>
          </p:cNvSpPr>
          <p:nvPr>
            <p:ph type="sldNum" sz="quarter" idx="5"/>
          </p:nvPr>
        </p:nvSpPr>
        <p:spPr/>
        <p:txBody>
          <a:bodyPr/>
          <a:lstStyle/>
          <a:p>
            <a:fld id="{8CCD80B4-3417-B74B-BDCD-C7836226A258}" type="slidenum">
              <a:rPr lang="en-US" smtClean="0"/>
              <a:pPr/>
              <a:t>22</a:t>
            </a:fld>
            <a:endParaRPr lang="en-US"/>
          </a:p>
        </p:txBody>
      </p:sp>
    </p:spTree>
    <p:extLst>
      <p:ext uri="{BB962C8B-B14F-4D97-AF65-F5344CB8AC3E}">
        <p14:creationId xmlns:p14="http://schemas.microsoft.com/office/powerpoint/2010/main" val="4063521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Poppins"/>
                <a:cs typeface="Poppins"/>
              </a:rPr>
              <a:t>This one was from a Principal Fellowship application</a:t>
            </a:r>
          </a:p>
        </p:txBody>
      </p:sp>
      <p:sp>
        <p:nvSpPr>
          <p:cNvPr id="4" name="Slide Number Placeholder 3"/>
          <p:cNvSpPr>
            <a:spLocks noGrp="1"/>
          </p:cNvSpPr>
          <p:nvPr>
            <p:ph type="sldNum" sz="quarter" idx="5"/>
          </p:nvPr>
        </p:nvSpPr>
        <p:spPr/>
        <p:txBody>
          <a:bodyPr/>
          <a:lstStyle/>
          <a:p>
            <a:fld id="{8CCD80B4-3417-B74B-BDCD-C7836226A258}" type="slidenum">
              <a:rPr lang="en-US" smtClean="0"/>
              <a:pPr/>
              <a:t>23</a:t>
            </a:fld>
            <a:endParaRPr lang="en-US"/>
          </a:p>
        </p:txBody>
      </p:sp>
    </p:spTree>
    <p:extLst>
      <p:ext uri="{BB962C8B-B14F-4D97-AF65-F5344CB8AC3E}">
        <p14:creationId xmlns:p14="http://schemas.microsoft.com/office/powerpoint/2010/main" val="4152792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25</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26</a:t>
            </a:fld>
            <a:endParaRPr lang="en-US"/>
          </a:p>
        </p:txBody>
      </p:sp>
    </p:spTree>
    <p:extLst>
      <p:ext uri="{BB962C8B-B14F-4D97-AF65-F5344CB8AC3E}">
        <p14:creationId xmlns:p14="http://schemas.microsoft.com/office/powerpoint/2010/main" val="411748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50276" rtl="0" eaLnBrk="1" fontAlgn="auto" latinLnBrk="0" hangingPunct="1">
              <a:lnSpc>
                <a:spcPct val="100000"/>
              </a:lnSpc>
              <a:spcBef>
                <a:spcPts val="0"/>
              </a:spcBef>
              <a:spcAft>
                <a:spcPts val="0"/>
              </a:spcAft>
              <a:buClrTx/>
              <a:buSzTx/>
              <a:buFontTx/>
              <a:buNone/>
              <a:tabLst/>
              <a:defRPr/>
            </a:pPr>
            <a:fld id="{5DC5EB07-C2F8-2C48-8B7E-66B2468E546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50276"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7954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participants </a:t>
            </a:r>
            <a:r>
              <a:rPr lang="en-GB" b="1"/>
              <a:t>to create a folder </a:t>
            </a:r>
            <a:r>
              <a:rPr lang="en-GB"/>
              <a:t>for their future fellowship application. Ask them to outline </a:t>
            </a:r>
            <a:r>
              <a:rPr lang="en-GB" b="1"/>
              <a:t>at least one evidence</a:t>
            </a:r>
            <a:r>
              <a:rPr lang="en-GB"/>
              <a:t>.</a:t>
            </a:r>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3161933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1302534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We have some examples which participants can discuss if they prefer (next few slides)</a:t>
            </a:r>
          </a:p>
        </p:txBody>
      </p:sp>
      <p:sp>
        <p:nvSpPr>
          <p:cNvPr id="4" name="Slide Number Placeholder 3"/>
          <p:cNvSpPr>
            <a:spLocks noGrp="1"/>
          </p:cNvSpPr>
          <p:nvPr>
            <p:ph type="sldNum" sz="quarter" idx="5"/>
          </p:nvPr>
        </p:nvSpPr>
        <p:spPr/>
        <p:txBody>
          <a:bodyPr/>
          <a:lstStyle/>
          <a:p>
            <a:fld id="{8CCD80B4-3417-B74B-BDCD-C7836226A258}" type="slidenum">
              <a:rPr lang="en-US" smtClean="0"/>
              <a:pPr/>
              <a:t>17</a:t>
            </a:fld>
            <a:endParaRPr lang="en-US"/>
          </a:p>
        </p:txBody>
      </p:sp>
    </p:spTree>
    <p:extLst>
      <p:ext uri="{BB962C8B-B14F-4D97-AF65-F5344CB8AC3E}">
        <p14:creationId xmlns:p14="http://schemas.microsoft.com/office/powerpoint/2010/main" val="3597781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This one was from a Fellowship application</a:t>
            </a:r>
          </a:p>
        </p:txBody>
      </p:sp>
      <p:sp>
        <p:nvSpPr>
          <p:cNvPr id="4" name="Slide Number Placeholder 3"/>
          <p:cNvSpPr>
            <a:spLocks noGrp="1"/>
          </p:cNvSpPr>
          <p:nvPr>
            <p:ph type="sldNum" sz="quarter" idx="5"/>
          </p:nvPr>
        </p:nvSpPr>
        <p:spPr/>
        <p:txBody>
          <a:bodyPr/>
          <a:lstStyle/>
          <a:p>
            <a:fld id="{8CCD80B4-3417-B74B-BDCD-C7836226A258}" type="slidenum">
              <a:rPr lang="en-US" smtClean="0"/>
              <a:pPr/>
              <a:t>18</a:t>
            </a:fld>
            <a:endParaRPr lang="en-US"/>
          </a:p>
        </p:txBody>
      </p:sp>
    </p:spTree>
    <p:extLst>
      <p:ext uri="{BB962C8B-B14F-4D97-AF65-F5344CB8AC3E}">
        <p14:creationId xmlns:p14="http://schemas.microsoft.com/office/powerpoint/2010/main" val="382772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one was from a Senior Fellowship application</a:t>
            </a:r>
          </a:p>
        </p:txBody>
      </p:sp>
      <p:sp>
        <p:nvSpPr>
          <p:cNvPr id="4" name="Slide Number Placeholder 3"/>
          <p:cNvSpPr>
            <a:spLocks noGrp="1"/>
          </p:cNvSpPr>
          <p:nvPr>
            <p:ph type="sldNum" sz="quarter" idx="5"/>
          </p:nvPr>
        </p:nvSpPr>
        <p:spPr/>
        <p:txBody>
          <a:bodyPr/>
          <a:lstStyle/>
          <a:p>
            <a:fld id="{8CCD80B4-3417-B74B-BDCD-C7836226A258}" type="slidenum">
              <a:rPr lang="en-US" smtClean="0"/>
              <a:pPr/>
              <a:t>19</a:t>
            </a:fld>
            <a:endParaRPr lang="en-US"/>
          </a:p>
        </p:txBody>
      </p:sp>
    </p:spTree>
    <p:extLst>
      <p:ext uri="{BB962C8B-B14F-4D97-AF65-F5344CB8AC3E}">
        <p14:creationId xmlns:p14="http://schemas.microsoft.com/office/powerpoint/2010/main" val="372487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Poppins"/>
                <a:cs typeface="Poppins"/>
              </a:rPr>
              <a:t>This one was from a Senior Fellowship application – note this replaces the original example which was on ‘sense of belonging’.</a:t>
            </a:r>
          </a:p>
        </p:txBody>
      </p:sp>
      <p:sp>
        <p:nvSpPr>
          <p:cNvPr id="4" name="Slide Number Placeholder 3"/>
          <p:cNvSpPr>
            <a:spLocks noGrp="1"/>
          </p:cNvSpPr>
          <p:nvPr>
            <p:ph type="sldNum" sz="quarter" idx="5"/>
          </p:nvPr>
        </p:nvSpPr>
        <p:spPr/>
        <p:txBody>
          <a:bodyPr/>
          <a:lstStyle/>
          <a:p>
            <a:fld id="{8CCD80B4-3417-B74B-BDCD-C7836226A258}" type="slidenum">
              <a:rPr lang="en-US" smtClean="0"/>
              <a:pPr/>
              <a:t>20</a:t>
            </a:fld>
            <a:endParaRPr lang="en-US"/>
          </a:p>
        </p:txBody>
      </p:sp>
    </p:spTree>
    <p:extLst>
      <p:ext uri="{BB962C8B-B14F-4D97-AF65-F5344CB8AC3E}">
        <p14:creationId xmlns:p14="http://schemas.microsoft.com/office/powerpoint/2010/main" val="1139322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one was from a Senior Fellowship application</a:t>
            </a:r>
          </a:p>
        </p:txBody>
      </p:sp>
      <p:sp>
        <p:nvSpPr>
          <p:cNvPr id="4" name="Slide Number Placeholder 3"/>
          <p:cNvSpPr>
            <a:spLocks noGrp="1"/>
          </p:cNvSpPr>
          <p:nvPr>
            <p:ph type="sldNum" sz="quarter" idx="5"/>
          </p:nvPr>
        </p:nvSpPr>
        <p:spPr/>
        <p:txBody>
          <a:bodyPr/>
          <a:lstStyle/>
          <a:p>
            <a:fld id="{8CCD80B4-3417-B74B-BDCD-C7836226A258}" type="slidenum">
              <a:rPr lang="en-US" smtClean="0"/>
              <a:pPr/>
              <a:t>21</a:t>
            </a:fld>
            <a:endParaRPr lang="en-US"/>
          </a:p>
        </p:txBody>
      </p:sp>
    </p:spTree>
    <p:extLst>
      <p:ext uri="{BB962C8B-B14F-4D97-AF65-F5344CB8AC3E}">
        <p14:creationId xmlns:p14="http://schemas.microsoft.com/office/powerpoint/2010/main" val="1530593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518402" y="1150618"/>
            <a:ext cx="11017991"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Tree>
    <p:extLst>
      <p:ext uri="{BB962C8B-B14F-4D97-AF65-F5344CB8AC3E}">
        <p14:creationId xmlns:p14="http://schemas.microsoft.com/office/powerpoint/2010/main" val="155981292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498"/>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799"/>
            </a:lvl1pPr>
            <a:lvl2pPr marL="342737" indent="0" algn="ctr">
              <a:buNone/>
              <a:defRPr sz="1499"/>
            </a:lvl2pPr>
            <a:lvl3pPr marL="685474" indent="0" algn="ctr">
              <a:buNone/>
              <a:defRPr sz="1350"/>
            </a:lvl3pPr>
            <a:lvl4pPr marL="1028210" indent="0" algn="ctr">
              <a:buNone/>
              <a:defRPr sz="1199"/>
            </a:lvl4pPr>
            <a:lvl5pPr marL="1370947" indent="0" algn="ctr">
              <a:buNone/>
              <a:defRPr sz="1199"/>
            </a:lvl5pPr>
            <a:lvl6pPr marL="1713684" indent="0" algn="ctr">
              <a:buNone/>
              <a:defRPr sz="1199"/>
            </a:lvl6pPr>
            <a:lvl7pPr marL="2056420" indent="0" algn="ctr">
              <a:buNone/>
              <a:defRPr sz="1199"/>
            </a:lvl7pPr>
            <a:lvl8pPr marL="2399157" indent="0" algn="ctr">
              <a:buNone/>
              <a:defRPr sz="1199"/>
            </a:lvl8pPr>
            <a:lvl9pPr marL="2741893" indent="0" algn="ctr">
              <a:buNone/>
              <a:defRPr sz="1199"/>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205436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92071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4498"/>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1799">
                <a:solidFill>
                  <a:schemeClr val="tx1">
                    <a:tint val="75000"/>
                  </a:schemeClr>
                </a:solidFill>
              </a:defRPr>
            </a:lvl1pPr>
            <a:lvl2pPr marL="342737" indent="0">
              <a:buNone/>
              <a:defRPr sz="1499">
                <a:solidFill>
                  <a:schemeClr val="tx1">
                    <a:tint val="75000"/>
                  </a:schemeClr>
                </a:solidFill>
              </a:defRPr>
            </a:lvl2pPr>
            <a:lvl3pPr marL="685474" indent="0">
              <a:buNone/>
              <a:defRPr sz="1350">
                <a:solidFill>
                  <a:schemeClr val="tx1">
                    <a:tint val="75000"/>
                  </a:schemeClr>
                </a:solidFill>
              </a:defRPr>
            </a:lvl3pPr>
            <a:lvl4pPr marL="1028210" indent="0">
              <a:buNone/>
              <a:defRPr sz="1199">
                <a:solidFill>
                  <a:schemeClr val="tx1">
                    <a:tint val="75000"/>
                  </a:schemeClr>
                </a:solidFill>
              </a:defRPr>
            </a:lvl4pPr>
            <a:lvl5pPr marL="1370947" indent="0">
              <a:buNone/>
              <a:defRPr sz="1199">
                <a:solidFill>
                  <a:schemeClr val="tx1">
                    <a:tint val="75000"/>
                  </a:schemeClr>
                </a:solidFill>
              </a:defRPr>
            </a:lvl5pPr>
            <a:lvl6pPr marL="1713684" indent="0">
              <a:buNone/>
              <a:defRPr sz="1199">
                <a:solidFill>
                  <a:schemeClr val="tx1">
                    <a:tint val="75000"/>
                  </a:schemeClr>
                </a:solidFill>
              </a:defRPr>
            </a:lvl6pPr>
            <a:lvl7pPr marL="2056420" indent="0">
              <a:buNone/>
              <a:defRPr sz="1199">
                <a:solidFill>
                  <a:schemeClr val="tx1">
                    <a:tint val="75000"/>
                  </a:schemeClr>
                </a:solidFill>
              </a:defRPr>
            </a:lvl7pPr>
            <a:lvl8pPr marL="2399157" indent="0">
              <a:buNone/>
              <a:defRPr sz="1199">
                <a:solidFill>
                  <a:schemeClr val="tx1">
                    <a:tint val="75000"/>
                  </a:schemeClr>
                </a:solidFill>
              </a:defRPr>
            </a:lvl8pPr>
            <a:lvl9pPr marL="2741893" indent="0">
              <a:buNone/>
              <a:defRPr sz="11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04848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73257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5643171" y="1176737"/>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6363171" y="1176734"/>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6363171" y="1445872"/>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5643171" y="1877244"/>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6363171" y="1877241"/>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6363171" y="2146379"/>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5643171" y="2577751"/>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6363171" y="2577748"/>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6363171" y="2846886"/>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5643171" y="3278256"/>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6363171" y="3278255"/>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6363171" y="3547393"/>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5643171" y="3978764"/>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6363171" y="3978762"/>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6363171" y="4247900"/>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5643171" y="4679272"/>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6363171" y="4679269"/>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6363171" y="4948407"/>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5101227" cy="6858000"/>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5643171" y="770473"/>
            <a:ext cx="13925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Tree>
    <p:extLst>
      <p:ext uri="{BB962C8B-B14F-4D97-AF65-F5344CB8AC3E}">
        <p14:creationId xmlns:p14="http://schemas.microsoft.com/office/powerpoint/2010/main" val="264514483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799" b="1"/>
            </a:lvl1pPr>
            <a:lvl2pPr marL="342737" indent="0">
              <a:buNone/>
              <a:defRPr sz="1499" b="1"/>
            </a:lvl2pPr>
            <a:lvl3pPr marL="685474" indent="0">
              <a:buNone/>
              <a:defRPr sz="1350" b="1"/>
            </a:lvl3pPr>
            <a:lvl4pPr marL="1028210" indent="0">
              <a:buNone/>
              <a:defRPr sz="1199" b="1"/>
            </a:lvl4pPr>
            <a:lvl5pPr marL="1370947" indent="0">
              <a:buNone/>
              <a:defRPr sz="1199" b="1"/>
            </a:lvl5pPr>
            <a:lvl6pPr marL="1713684" indent="0">
              <a:buNone/>
              <a:defRPr sz="1199" b="1"/>
            </a:lvl6pPr>
            <a:lvl7pPr marL="2056420" indent="0">
              <a:buNone/>
              <a:defRPr sz="1199" b="1"/>
            </a:lvl7pPr>
            <a:lvl8pPr marL="2399157" indent="0">
              <a:buNone/>
              <a:defRPr sz="1199" b="1"/>
            </a:lvl8pPr>
            <a:lvl9pPr marL="2741893" indent="0">
              <a:buNone/>
              <a:defRPr sz="1199"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799" b="1"/>
            </a:lvl1pPr>
            <a:lvl2pPr marL="342737" indent="0">
              <a:buNone/>
              <a:defRPr sz="1499" b="1"/>
            </a:lvl2pPr>
            <a:lvl3pPr marL="685474" indent="0">
              <a:buNone/>
              <a:defRPr sz="1350" b="1"/>
            </a:lvl3pPr>
            <a:lvl4pPr marL="1028210" indent="0">
              <a:buNone/>
              <a:defRPr sz="1199" b="1"/>
            </a:lvl4pPr>
            <a:lvl5pPr marL="1370947" indent="0">
              <a:buNone/>
              <a:defRPr sz="1199" b="1"/>
            </a:lvl5pPr>
            <a:lvl6pPr marL="1713684" indent="0">
              <a:buNone/>
              <a:defRPr sz="1199" b="1"/>
            </a:lvl6pPr>
            <a:lvl7pPr marL="2056420" indent="0">
              <a:buNone/>
              <a:defRPr sz="1199" b="1"/>
            </a:lvl7pPr>
            <a:lvl8pPr marL="2399157" indent="0">
              <a:buNone/>
              <a:defRPr sz="1199" b="1"/>
            </a:lvl8pPr>
            <a:lvl9pPr marL="2741893" indent="0">
              <a:buNone/>
              <a:defRPr sz="1199"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673673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94533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79358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0"/>
          </a:xfrm>
        </p:spPr>
        <p:txBody>
          <a:bodyPr anchor="b"/>
          <a:lstStyle>
            <a:lvl1pPr>
              <a:defRPr sz="2399"/>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199"/>
            </a:lvl1pPr>
            <a:lvl2pPr marL="342737" indent="0">
              <a:buNone/>
              <a:defRPr sz="1049"/>
            </a:lvl2pPr>
            <a:lvl3pPr marL="685474" indent="0">
              <a:buNone/>
              <a:defRPr sz="900"/>
            </a:lvl3pPr>
            <a:lvl4pPr marL="1028210" indent="0">
              <a:buNone/>
              <a:defRPr sz="750"/>
            </a:lvl4pPr>
            <a:lvl5pPr marL="1370947" indent="0">
              <a:buNone/>
              <a:defRPr sz="750"/>
            </a:lvl5pPr>
            <a:lvl6pPr marL="1713684" indent="0">
              <a:buNone/>
              <a:defRPr sz="750"/>
            </a:lvl6pPr>
            <a:lvl7pPr marL="2056420" indent="0">
              <a:buNone/>
              <a:defRPr sz="750"/>
            </a:lvl7pPr>
            <a:lvl8pPr marL="2399157" indent="0">
              <a:buNone/>
              <a:defRPr sz="750"/>
            </a:lvl8pPr>
            <a:lvl9pPr marL="2741893"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839394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0"/>
          </a:xfrm>
        </p:spPr>
        <p:txBody>
          <a:bodyPr anchor="b"/>
          <a:lstStyle>
            <a:lvl1pPr>
              <a:defRPr sz="2399"/>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2399"/>
            </a:lvl1pPr>
            <a:lvl2pPr marL="342737" indent="0">
              <a:buNone/>
              <a:defRPr sz="2099"/>
            </a:lvl2pPr>
            <a:lvl3pPr marL="685474" indent="0">
              <a:buNone/>
              <a:defRPr sz="1799"/>
            </a:lvl3pPr>
            <a:lvl4pPr marL="1028210" indent="0">
              <a:buNone/>
              <a:defRPr sz="1499"/>
            </a:lvl4pPr>
            <a:lvl5pPr marL="1370947" indent="0">
              <a:buNone/>
              <a:defRPr sz="1499"/>
            </a:lvl5pPr>
            <a:lvl6pPr marL="1713684" indent="0">
              <a:buNone/>
              <a:defRPr sz="1499"/>
            </a:lvl6pPr>
            <a:lvl7pPr marL="2056420" indent="0">
              <a:buNone/>
              <a:defRPr sz="1499"/>
            </a:lvl7pPr>
            <a:lvl8pPr marL="2399157" indent="0">
              <a:buNone/>
              <a:defRPr sz="1499"/>
            </a:lvl8pPr>
            <a:lvl9pPr marL="2741893" indent="0">
              <a:buNone/>
              <a:defRPr sz="1499"/>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199"/>
            </a:lvl1pPr>
            <a:lvl2pPr marL="342737" indent="0">
              <a:buNone/>
              <a:defRPr sz="1049"/>
            </a:lvl2pPr>
            <a:lvl3pPr marL="685474" indent="0">
              <a:buNone/>
              <a:defRPr sz="900"/>
            </a:lvl3pPr>
            <a:lvl4pPr marL="1028210" indent="0">
              <a:buNone/>
              <a:defRPr sz="750"/>
            </a:lvl4pPr>
            <a:lvl5pPr marL="1370947" indent="0">
              <a:buNone/>
              <a:defRPr sz="750"/>
            </a:lvl5pPr>
            <a:lvl6pPr marL="1713684" indent="0">
              <a:buNone/>
              <a:defRPr sz="750"/>
            </a:lvl6pPr>
            <a:lvl7pPr marL="2056420" indent="0">
              <a:buNone/>
              <a:defRPr sz="750"/>
            </a:lvl7pPr>
            <a:lvl8pPr marL="2399157" indent="0">
              <a:buNone/>
              <a:defRPr sz="750"/>
            </a:lvl8pPr>
            <a:lvl9pPr marL="2741893"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40033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722797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44526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Title and Content_Blue">
    <p:spTree>
      <p:nvGrpSpPr>
        <p:cNvPr id="1" name=""/>
        <p:cNvGrpSpPr/>
        <p:nvPr/>
      </p:nvGrpSpPr>
      <p:grpSpPr>
        <a:xfrm>
          <a:off x="0" y="0"/>
          <a:ext cx="0" cy="0"/>
          <a:chOff x="0" y="0"/>
          <a:chExt cx="0" cy="0"/>
        </a:xfrm>
      </p:grpSpPr>
      <p:sp>
        <p:nvSpPr>
          <p:cNvPr id="10" name="Oval 9"/>
          <p:cNvSpPr/>
          <p:nvPr userDrawn="1"/>
        </p:nvSpPr>
        <p:spPr>
          <a:xfrm>
            <a:off x="11375011" y="6484198"/>
            <a:ext cx="274534" cy="20580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48"/>
          </a:p>
        </p:txBody>
      </p:sp>
      <p:sp>
        <p:nvSpPr>
          <p:cNvPr id="9" name="Slide Number Placeholder 5"/>
          <p:cNvSpPr>
            <a:spLocks noGrp="1"/>
          </p:cNvSpPr>
          <p:nvPr>
            <p:ph type="sldNum" sz="quarter" idx="4"/>
          </p:nvPr>
        </p:nvSpPr>
        <p:spPr>
          <a:xfrm>
            <a:off x="11283498" y="6398506"/>
            <a:ext cx="471892" cy="365125"/>
          </a:xfrm>
          <a:prstGeom prst="rect">
            <a:avLst/>
          </a:prstGeom>
        </p:spPr>
        <p:txBody>
          <a:bodyPr vert="horz" lIns="130055" tIns="65028" rIns="130055" bIns="65028" rtlCol="0" anchor="ctr"/>
          <a:lstStyle>
            <a:lvl1pPr algn="r">
              <a:defRPr sz="527">
                <a:solidFill>
                  <a:srgbClr val="FFFFFF"/>
                </a:solidFill>
              </a:defRPr>
            </a:lvl1pPr>
          </a:lstStyle>
          <a:p>
            <a:pPr algn="ctr"/>
            <a:fld id="{C0BADC3D-1509-2C4E-AB5E-AF0356668A88}" type="slidenum">
              <a:rPr lang="en-GB" smtClean="0"/>
              <a:pPr algn="ctr"/>
              <a:t>‹#›</a:t>
            </a:fld>
            <a:endParaRPr lang="en-GB"/>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91447" y="1"/>
            <a:ext cx="2800552" cy="2091077"/>
          </a:xfrm>
          <a:prstGeom prst="rect">
            <a:avLst/>
          </a:prstGeom>
        </p:spPr>
      </p:pic>
      <p:pic>
        <p:nvPicPr>
          <p:cNvPr id="7" name="Picture 6" descr="OU ICO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00958" y="255157"/>
            <a:ext cx="712415" cy="623886"/>
          </a:xfrm>
          <a:prstGeom prst="rect">
            <a:avLst/>
          </a:prstGeom>
        </p:spPr>
      </p:pic>
      <p:sp>
        <p:nvSpPr>
          <p:cNvPr id="12" name="Subtitle 2"/>
          <p:cNvSpPr>
            <a:spLocks noGrp="1"/>
          </p:cNvSpPr>
          <p:nvPr>
            <p:ph type="subTitle" idx="13"/>
          </p:nvPr>
        </p:nvSpPr>
        <p:spPr>
          <a:xfrm>
            <a:off x="675944" y="1087056"/>
            <a:ext cx="8913447" cy="319318"/>
          </a:xfrm>
        </p:spPr>
        <p:txBody>
          <a:bodyPr wrap="square">
            <a:spAutoFit/>
          </a:bodyPr>
          <a:lstStyle>
            <a:lvl1pPr marL="0" indent="0" algn="l">
              <a:lnSpc>
                <a:spcPct val="100000"/>
              </a:lnSpc>
              <a:spcBef>
                <a:spcPts val="0"/>
              </a:spcBef>
              <a:spcAft>
                <a:spcPts val="0"/>
              </a:spcAft>
              <a:buNone/>
              <a:defRPr sz="1475">
                <a:solidFill>
                  <a:schemeClr val="tx1"/>
                </a:solidFill>
              </a:defRPr>
            </a:lvl1pPr>
            <a:lvl2pPr marL="342646" indent="0" algn="ctr">
              <a:buNone/>
              <a:defRPr>
                <a:solidFill>
                  <a:schemeClr val="tx1">
                    <a:tint val="75000"/>
                  </a:schemeClr>
                </a:solidFill>
              </a:defRPr>
            </a:lvl2pPr>
            <a:lvl3pPr marL="685291" indent="0" algn="ctr">
              <a:buNone/>
              <a:defRPr>
                <a:solidFill>
                  <a:schemeClr val="tx1">
                    <a:tint val="75000"/>
                  </a:schemeClr>
                </a:solidFill>
              </a:defRPr>
            </a:lvl3pPr>
            <a:lvl4pPr marL="1027937" indent="0" algn="ctr">
              <a:buNone/>
              <a:defRPr>
                <a:solidFill>
                  <a:schemeClr val="tx1">
                    <a:tint val="75000"/>
                  </a:schemeClr>
                </a:solidFill>
              </a:defRPr>
            </a:lvl4pPr>
            <a:lvl5pPr marL="1370583" indent="0" algn="ctr">
              <a:buNone/>
              <a:defRPr>
                <a:solidFill>
                  <a:schemeClr val="tx1">
                    <a:tint val="75000"/>
                  </a:schemeClr>
                </a:solidFill>
              </a:defRPr>
            </a:lvl5pPr>
            <a:lvl6pPr marL="1713229" indent="0" algn="ctr">
              <a:buNone/>
              <a:defRPr>
                <a:solidFill>
                  <a:schemeClr val="tx1">
                    <a:tint val="75000"/>
                  </a:schemeClr>
                </a:solidFill>
              </a:defRPr>
            </a:lvl6pPr>
            <a:lvl7pPr marL="2055874" indent="0" algn="ctr">
              <a:buNone/>
              <a:defRPr>
                <a:solidFill>
                  <a:schemeClr val="tx1">
                    <a:tint val="75000"/>
                  </a:schemeClr>
                </a:solidFill>
              </a:defRPr>
            </a:lvl7pPr>
            <a:lvl8pPr marL="2398520" indent="0" algn="ctr">
              <a:buNone/>
              <a:defRPr>
                <a:solidFill>
                  <a:schemeClr val="tx1">
                    <a:tint val="75000"/>
                  </a:schemeClr>
                </a:solidFill>
              </a:defRPr>
            </a:lvl8pPr>
            <a:lvl9pPr marL="2741166" indent="0" algn="ctr">
              <a:buNone/>
              <a:defRPr>
                <a:solidFill>
                  <a:schemeClr val="tx1">
                    <a:tint val="75000"/>
                  </a:schemeClr>
                </a:solidFill>
              </a:defRPr>
            </a:lvl9pPr>
          </a:lstStyle>
          <a:p>
            <a:r>
              <a:rPr lang="en-US"/>
              <a:t>Click to edit Master subtitle style</a:t>
            </a:r>
            <a:endParaRPr lang="en-GB"/>
          </a:p>
        </p:txBody>
      </p:sp>
      <p:sp>
        <p:nvSpPr>
          <p:cNvPr id="13" name="Title 1"/>
          <p:cNvSpPr>
            <a:spLocks noGrp="1"/>
          </p:cNvSpPr>
          <p:nvPr>
            <p:ph type="title"/>
          </p:nvPr>
        </p:nvSpPr>
        <p:spPr>
          <a:xfrm>
            <a:off x="670983" y="293043"/>
            <a:ext cx="8916887" cy="581174"/>
          </a:xfrm>
        </p:spPr>
        <p:txBody>
          <a:bodyPr/>
          <a:lstStyle>
            <a:lvl1pPr>
              <a:defRPr>
                <a:solidFill>
                  <a:srgbClr val="0B55A8"/>
                </a:solidFill>
              </a:defRPr>
            </a:lvl1pPr>
          </a:lstStyle>
          <a:p>
            <a:r>
              <a:rPr lang="en-US"/>
              <a:t>Click to edit Master title style</a:t>
            </a:r>
            <a:endParaRPr lang="en-GB"/>
          </a:p>
        </p:txBody>
      </p:sp>
      <p:sp>
        <p:nvSpPr>
          <p:cNvPr id="14" name="Content Placeholder 2"/>
          <p:cNvSpPr>
            <a:spLocks noGrp="1"/>
          </p:cNvSpPr>
          <p:nvPr>
            <p:ph idx="1"/>
          </p:nvPr>
        </p:nvSpPr>
        <p:spPr>
          <a:xfrm>
            <a:off x="675941" y="1915050"/>
            <a:ext cx="10853009" cy="4373902"/>
          </a:xfrm>
        </p:spPr>
        <p:txBody>
          <a:bodyPr/>
          <a:lstStyle>
            <a:lvl1pPr>
              <a:buClr>
                <a:schemeClr val="accent2"/>
              </a:buClr>
              <a:defRPr/>
            </a:lvl1pPr>
            <a:lvl2pPr>
              <a:buClr>
                <a:schemeClr val="accent2"/>
              </a:buClr>
              <a:defRPr/>
            </a:lvl2pPr>
            <a:lvl3pPr>
              <a:buClr>
                <a:schemeClr val="accent2"/>
              </a:buClr>
              <a:defRPr/>
            </a:lvl3pPr>
          </a:lstStyle>
          <a:p>
            <a:pPr lvl="0"/>
            <a:r>
              <a:rPr lang="en-US"/>
              <a:t>Click to edit Master text styles</a:t>
            </a:r>
          </a:p>
        </p:txBody>
      </p:sp>
      <p:cxnSp>
        <p:nvCxnSpPr>
          <p:cNvPr id="15" name="Straight Connector 14"/>
          <p:cNvCxnSpPr/>
          <p:nvPr userDrawn="1"/>
        </p:nvCxnSpPr>
        <p:spPr>
          <a:xfrm>
            <a:off x="667338" y="892976"/>
            <a:ext cx="8439860" cy="0"/>
          </a:xfrm>
          <a:prstGeom prst="line">
            <a:avLst/>
          </a:prstGeom>
          <a:ln w="3810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02670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57523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7704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4/24/2026</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 id="2147483937" r:id="rId4"/>
    <p:sldLayoutId id="2147483938" r:id="rId5"/>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936"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4/24/2026</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995954518"/>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Lst>
  <p:txStyles>
    <p:titleStyle>
      <a:lvl1pPr algn="l" defTabSz="685474"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68" indent="-171368" algn="l" defTabSz="685474"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05" indent="-171368" algn="l" defTabSz="685474"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6842" indent="-171368" algn="l" defTabSz="685474" rtl="0" eaLnBrk="1" latinLnBrk="0" hangingPunct="1">
        <a:lnSpc>
          <a:spcPct val="90000"/>
        </a:lnSpc>
        <a:spcBef>
          <a:spcPts val="375"/>
        </a:spcBef>
        <a:buFont typeface="Arial" panose="020B0604020202020204" pitchFamily="34" charset="0"/>
        <a:buChar char="•"/>
        <a:defRPr sz="1499" kern="1200">
          <a:solidFill>
            <a:schemeClr val="tx1"/>
          </a:solidFill>
          <a:latin typeface="+mn-lt"/>
          <a:ea typeface="+mn-ea"/>
          <a:cs typeface="+mn-cs"/>
        </a:defRPr>
      </a:lvl3pPr>
      <a:lvl4pPr marL="1199578" indent="-171368" algn="l" defTabSz="6854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315" indent="-171368" algn="l" defTabSz="6854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052" indent="-171368" algn="l" defTabSz="6854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789" indent="-171368" algn="l" defTabSz="6854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526" indent="-171368" algn="l" defTabSz="6854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262" indent="-171368" algn="l" defTabSz="6854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474" rtl="0" eaLnBrk="1" latinLnBrk="0" hangingPunct="1">
        <a:defRPr sz="1350" kern="1200">
          <a:solidFill>
            <a:schemeClr val="tx1"/>
          </a:solidFill>
          <a:latin typeface="+mn-lt"/>
          <a:ea typeface="+mn-ea"/>
          <a:cs typeface="+mn-cs"/>
        </a:defRPr>
      </a:lvl1pPr>
      <a:lvl2pPr marL="342737" algn="l" defTabSz="685474" rtl="0" eaLnBrk="1" latinLnBrk="0" hangingPunct="1">
        <a:defRPr sz="1350" kern="1200">
          <a:solidFill>
            <a:schemeClr val="tx1"/>
          </a:solidFill>
          <a:latin typeface="+mn-lt"/>
          <a:ea typeface="+mn-ea"/>
          <a:cs typeface="+mn-cs"/>
        </a:defRPr>
      </a:lvl2pPr>
      <a:lvl3pPr marL="685474" algn="l" defTabSz="685474" rtl="0" eaLnBrk="1" latinLnBrk="0" hangingPunct="1">
        <a:defRPr sz="1350" kern="1200">
          <a:solidFill>
            <a:schemeClr val="tx1"/>
          </a:solidFill>
          <a:latin typeface="+mn-lt"/>
          <a:ea typeface="+mn-ea"/>
          <a:cs typeface="+mn-cs"/>
        </a:defRPr>
      </a:lvl3pPr>
      <a:lvl4pPr marL="1028210" algn="l" defTabSz="685474" rtl="0" eaLnBrk="1" latinLnBrk="0" hangingPunct="1">
        <a:defRPr sz="1350" kern="1200">
          <a:solidFill>
            <a:schemeClr val="tx1"/>
          </a:solidFill>
          <a:latin typeface="+mn-lt"/>
          <a:ea typeface="+mn-ea"/>
          <a:cs typeface="+mn-cs"/>
        </a:defRPr>
      </a:lvl4pPr>
      <a:lvl5pPr marL="1370947" algn="l" defTabSz="685474" rtl="0" eaLnBrk="1" latinLnBrk="0" hangingPunct="1">
        <a:defRPr sz="1350" kern="1200">
          <a:solidFill>
            <a:schemeClr val="tx1"/>
          </a:solidFill>
          <a:latin typeface="+mn-lt"/>
          <a:ea typeface="+mn-ea"/>
          <a:cs typeface="+mn-cs"/>
        </a:defRPr>
      </a:lvl5pPr>
      <a:lvl6pPr marL="1713684" algn="l" defTabSz="685474" rtl="0" eaLnBrk="1" latinLnBrk="0" hangingPunct="1">
        <a:defRPr sz="1350" kern="1200">
          <a:solidFill>
            <a:schemeClr val="tx1"/>
          </a:solidFill>
          <a:latin typeface="+mn-lt"/>
          <a:ea typeface="+mn-ea"/>
          <a:cs typeface="+mn-cs"/>
        </a:defRPr>
      </a:lvl6pPr>
      <a:lvl7pPr marL="2056420" algn="l" defTabSz="685474" rtl="0" eaLnBrk="1" latinLnBrk="0" hangingPunct="1">
        <a:defRPr sz="1350" kern="1200">
          <a:solidFill>
            <a:schemeClr val="tx1"/>
          </a:solidFill>
          <a:latin typeface="+mn-lt"/>
          <a:ea typeface="+mn-ea"/>
          <a:cs typeface="+mn-cs"/>
        </a:defRPr>
      </a:lvl7pPr>
      <a:lvl8pPr marL="2399157" algn="l" defTabSz="685474" rtl="0" eaLnBrk="1" latinLnBrk="0" hangingPunct="1">
        <a:defRPr sz="1350" kern="1200">
          <a:solidFill>
            <a:schemeClr val="tx1"/>
          </a:solidFill>
          <a:latin typeface="+mn-lt"/>
          <a:ea typeface="+mn-ea"/>
          <a:cs typeface="+mn-cs"/>
        </a:defRPr>
      </a:lvl8pPr>
      <a:lvl9pPr marL="2741893" algn="l" defTabSz="68547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uodpress.files.wordpress.com/2015/05/press-fit-to-submit-assignment-checklist-png.png" TargetMode="External"/><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hyperlink" Target="https://www.advance-he.ac.uk/knowledge-hub/aligning-teaching-constructing-learning" TargetMode="External"/><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hyperlink" Target="http://www.etl.tla.ed.ac.uk/docs/ETLreport4.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E0AFA1-F0AA-ED9B-0FE9-574F57F2EAB4}"/>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a:ln>
                  <a:noFill/>
                </a:ln>
                <a:solidFill>
                  <a:schemeClr val="tx1"/>
                </a:solidFill>
                <a:effectLst/>
                <a:uLnTx/>
                <a:uFillTx/>
                <a:latin typeface="Poppins" panose="00000500000000000000" pitchFamily="2" charset="0"/>
                <a:ea typeface="+mj-ea"/>
                <a:cs typeface="+mj-cs"/>
              </a:rPr>
              <a:t>Intro Slide Title 3</a:t>
            </a:r>
          </a:p>
        </p:txBody>
      </p:sp>
      <p:sp>
        <p:nvSpPr>
          <p:cNvPr id="4" name="Text Placeholder 3">
            <a:extLst>
              <a:ext uri="{FF2B5EF4-FFF2-40B4-BE49-F238E27FC236}">
                <a16:creationId xmlns:a16="http://schemas.microsoft.com/office/drawing/2014/main" id="{AA8A0E77-2B57-4FEC-0AF7-242A4B2D832D}"/>
              </a:ext>
            </a:extLst>
          </p:cNvPr>
          <p:cNvSpPr>
            <a:spLocks noGrp="1"/>
          </p:cNvSpPr>
          <p:nvPr>
            <p:ph type="body" sz="quarter" idx="11"/>
          </p:nvPr>
        </p:nvSpPr>
        <p:spPr>
          <a:xfrm>
            <a:off x="725780" y="760149"/>
            <a:ext cx="10740439" cy="1800200"/>
          </a:xfrm>
        </p:spPr>
        <p:txBody>
          <a:bodyPr/>
          <a:lstStyle/>
          <a:p>
            <a:r>
              <a:rPr lang="en-GB" sz="3200"/>
              <a:t>The crucial role that scholarship of teaching and learning plays in Fellowship of the Higher Education Academy (HEA) applications</a:t>
            </a:r>
          </a:p>
        </p:txBody>
      </p:sp>
      <p:sp>
        <p:nvSpPr>
          <p:cNvPr id="5" name="Text Placeholder 4">
            <a:extLst>
              <a:ext uri="{FF2B5EF4-FFF2-40B4-BE49-F238E27FC236}">
                <a16:creationId xmlns:a16="http://schemas.microsoft.com/office/drawing/2014/main" id="{2625D85C-5154-D2DD-1FEC-AA78356CE63B}"/>
              </a:ext>
            </a:extLst>
          </p:cNvPr>
          <p:cNvSpPr>
            <a:spLocks noGrp="1"/>
          </p:cNvSpPr>
          <p:nvPr>
            <p:ph type="body" sz="quarter" idx="13"/>
          </p:nvPr>
        </p:nvSpPr>
        <p:spPr>
          <a:xfrm>
            <a:off x="900576" y="2415378"/>
            <a:ext cx="10072224" cy="347039"/>
          </a:xfrm>
        </p:spPr>
        <p:txBody>
          <a:bodyPr/>
          <a:lstStyle/>
          <a:p>
            <a:r>
              <a:rPr lang="en-GB" sz="1800"/>
              <a:t>Janet Haresnape PFHEA, </a:t>
            </a:r>
            <a:r>
              <a:rPr lang="en-GB" sz="1800" b="0"/>
              <a:t>Former Senior Lecturer and Staff Tutor,  now Honorary Associate and AL,  School of Life, Health and Chemical Sciences (LHCS)</a:t>
            </a:r>
          </a:p>
          <a:p>
            <a:endParaRPr lang="en-GB" sz="1800"/>
          </a:p>
        </p:txBody>
      </p:sp>
      <p:sp>
        <p:nvSpPr>
          <p:cNvPr id="7" name="Text Placeholder 6">
            <a:extLst>
              <a:ext uri="{FF2B5EF4-FFF2-40B4-BE49-F238E27FC236}">
                <a16:creationId xmlns:a16="http://schemas.microsoft.com/office/drawing/2014/main" id="{369185B6-E2A1-5D6F-6DE0-0DC0B666FC17}"/>
              </a:ext>
            </a:extLst>
          </p:cNvPr>
          <p:cNvSpPr>
            <a:spLocks noGrp="1"/>
          </p:cNvSpPr>
          <p:nvPr>
            <p:ph type="body" sz="quarter" idx="15"/>
          </p:nvPr>
        </p:nvSpPr>
        <p:spPr>
          <a:xfrm>
            <a:off x="408207" y="5336797"/>
            <a:ext cx="5557584" cy="347039"/>
          </a:xfrm>
        </p:spPr>
        <p:txBody>
          <a:bodyPr/>
          <a:lstStyle/>
          <a:p>
            <a:r>
              <a:rPr lang="en-GB"/>
              <a:t>April 2026</a:t>
            </a:r>
          </a:p>
        </p:txBody>
      </p:sp>
      <p:sp>
        <p:nvSpPr>
          <p:cNvPr id="2" name="Text Placeholder 4">
            <a:extLst>
              <a:ext uri="{FF2B5EF4-FFF2-40B4-BE49-F238E27FC236}">
                <a16:creationId xmlns:a16="http://schemas.microsoft.com/office/drawing/2014/main" id="{750C40BD-CB15-8E1E-BA3C-9AECD53EF684}"/>
              </a:ext>
            </a:extLst>
          </p:cNvPr>
          <p:cNvSpPr txBox="1">
            <a:spLocks/>
          </p:cNvSpPr>
          <p:nvPr/>
        </p:nvSpPr>
        <p:spPr>
          <a:xfrm>
            <a:off x="900576" y="3399362"/>
            <a:ext cx="8741860" cy="347039"/>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0"/>
              </a:spcBef>
              <a:buFont typeface="Arial" panose="020B0604020202020204" pitchFamily="34" charset="0"/>
              <a:buNone/>
              <a:defRPr sz="1600" b="1" i="0" kern="1200">
                <a:ln>
                  <a:noFill/>
                </a:ln>
                <a:solidFill>
                  <a:schemeClr val="bg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latin typeface="Poppins"/>
                <a:cs typeface="Poppins"/>
              </a:rPr>
              <a:t>Sarah Daniell SFHEA, </a:t>
            </a:r>
            <a:r>
              <a:rPr lang="en-GB" sz="1800" b="0">
                <a:latin typeface="Poppins"/>
                <a:cs typeface="Poppins"/>
              </a:rPr>
              <a:t>Senior Lecturer, Staff Tutor, Scholarship Lead, LHCS.</a:t>
            </a:r>
          </a:p>
          <a:p>
            <a:endParaRPr lang="en-GB" sz="1800"/>
          </a:p>
        </p:txBody>
      </p:sp>
      <p:sp>
        <p:nvSpPr>
          <p:cNvPr id="8" name="Text Placeholder 5">
            <a:extLst>
              <a:ext uri="{FF2B5EF4-FFF2-40B4-BE49-F238E27FC236}">
                <a16:creationId xmlns:a16="http://schemas.microsoft.com/office/drawing/2014/main" id="{3E8326ED-4A0C-5C4E-C522-3B3411A127DA}"/>
              </a:ext>
            </a:extLst>
          </p:cNvPr>
          <p:cNvSpPr txBox="1">
            <a:spLocks/>
          </p:cNvSpPr>
          <p:nvPr/>
        </p:nvSpPr>
        <p:spPr>
          <a:xfrm>
            <a:off x="953125" y="3950613"/>
            <a:ext cx="9501602" cy="347039"/>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0"/>
              </a:spcBef>
              <a:buFont typeface="Arial" panose="020B0604020202020204" pitchFamily="34" charset="0"/>
              <a:buNone/>
              <a:defRPr sz="1600" b="0" i="0" kern="1200">
                <a:ln>
                  <a:noFill/>
                </a:ln>
                <a:solidFill>
                  <a:schemeClr val="bg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9" name="Text Placeholder 4">
            <a:extLst>
              <a:ext uri="{FF2B5EF4-FFF2-40B4-BE49-F238E27FC236}">
                <a16:creationId xmlns:a16="http://schemas.microsoft.com/office/drawing/2014/main" id="{B0DF0DFF-7FD5-44CD-F349-68E0A32EDC64}"/>
              </a:ext>
            </a:extLst>
          </p:cNvPr>
          <p:cNvSpPr txBox="1">
            <a:spLocks/>
          </p:cNvSpPr>
          <p:nvPr/>
        </p:nvSpPr>
        <p:spPr>
          <a:xfrm>
            <a:off x="886870" y="4042058"/>
            <a:ext cx="9816299" cy="347039"/>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0"/>
              </a:spcBef>
              <a:buFont typeface="Arial" panose="020B0604020202020204" pitchFamily="34" charset="0"/>
              <a:buNone/>
              <a:defRPr sz="1600" b="1" i="0" kern="1200">
                <a:ln>
                  <a:noFill/>
                </a:ln>
                <a:solidFill>
                  <a:schemeClr val="bg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Carina Bossu SFHEA, </a:t>
            </a:r>
            <a:r>
              <a:rPr lang="en-GB" sz="1800" b="0"/>
              <a:t> Senior Lecturer (Academic Professional Development), Institute of Educational Technology (IET), former Applaud academic lead</a:t>
            </a:r>
          </a:p>
          <a:p>
            <a:endParaRPr lang="en-GB" sz="1800" b="0"/>
          </a:p>
          <a:p>
            <a:endParaRPr lang="en-GB" sz="1800"/>
          </a:p>
        </p:txBody>
      </p:sp>
    </p:spTree>
    <p:extLst>
      <p:ext uri="{BB962C8B-B14F-4D97-AF65-F5344CB8AC3E}">
        <p14:creationId xmlns:p14="http://schemas.microsoft.com/office/powerpoint/2010/main" val="887091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046" y="1"/>
            <a:ext cx="91376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79"/>
            <a:endParaRPr lang="en-US" sz="1828">
              <a:solidFill>
                <a:prstClr val="white"/>
              </a:solidFill>
              <a:latin typeface="Calibri" panose="020F0502020204030204"/>
            </a:endParaRPr>
          </a:p>
        </p:txBody>
      </p:sp>
      <p:sp>
        <p:nvSpPr>
          <p:cNvPr id="2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6046" y="1"/>
            <a:ext cx="9139908"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defTabSz="457079"/>
            <a:endParaRPr lang="en-US" sz="1828">
              <a:solidFill>
                <a:prstClr val="black"/>
              </a:solidFill>
              <a:latin typeface="Calibri" panose="020F0502020204030204"/>
            </a:endParaRPr>
          </a:p>
        </p:txBody>
      </p:sp>
      <p:sp>
        <p:nvSpPr>
          <p:cNvPr id="3" name="Title 2">
            <a:extLst>
              <a:ext uri="{FF2B5EF4-FFF2-40B4-BE49-F238E27FC236}">
                <a16:creationId xmlns:a16="http://schemas.microsoft.com/office/drawing/2014/main" id="{FAB440F3-9045-4AC5-986B-38D06FBF525A}"/>
              </a:ext>
            </a:extLst>
          </p:cNvPr>
          <p:cNvSpPr>
            <a:spLocks noGrp="1"/>
          </p:cNvSpPr>
          <p:nvPr>
            <p:ph type="title"/>
          </p:nvPr>
        </p:nvSpPr>
        <p:spPr>
          <a:xfrm>
            <a:off x="2154415" y="401221"/>
            <a:ext cx="7883171" cy="1348065"/>
          </a:xfrm>
        </p:spPr>
        <p:txBody>
          <a:bodyPr vert="horz" lIns="64273" tIns="32136" rIns="64273" bIns="32136" rtlCol="0" anchor="ctr">
            <a:normAutofit/>
          </a:bodyPr>
          <a:lstStyle/>
          <a:p>
            <a:pPr defTabSz="642732"/>
            <a:r>
              <a:rPr lang="en-US" sz="4709">
                <a:solidFill>
                  <a:srgbClr val="FFFFFF"/>
                </a:solidFill>
              </a:rPr>
              <a:t>Activities that could count</a:t>
            </a:r>
          </a:p>
        </p:txBody>
      </p:sp>
      <p:sp>
        <p:nvSpPr>
          <p:cNvPr id="22" name="Content Placeholder 3">
            <a:extLst>
              <a:ext uri="{FF2B5EF4-FFF2-40B4-BE49-F238E27FC236}">
                <a16:creationId xmlns:a16="http://schemas.microsoft.com/office/drawing/2014/main" id="{FFAD95F2-7DE1-400D-9CC3-D94B6C2518D6}"/>
              </a:ext>
            </a:extLst>
          </p:cNvPr>
          <p:cNvSpPr>
            <a:spLocks noGrp="1"/>
          </p:cNvSpPr>
          <p:nvPr>
            <p:ph idx="4294967295"/>
          </p:nvPr>
        </p:nvSpPr>
        <p:spPr>
          <a:xfrm>
            <a:off x="1270000" y="2586789"/>
            <a:ext cx="8948181" cy="3869990"/>
          </a:xfrm>
        </p:spPr>
        <p:txBody>
          <a:bodyPr vert="horz" lIns="64273" tIns="32136" rIns="64273" bIns="32136" rtlCol="0">
            <a:normAutofit lnSpcReduction="10000"/>
          </a:bodyPr>
          <a:lstStyle/>
          <a:p>
            <a:pPr indent="-160683" defTabSz="642732"/>
            <a:r>
              <a:rPr lang="en-US" sz="1800"/>
              <a:t>Project leader or take a leadership role in some of the project activities.</a:t>
            </a:r>
          </a:p>
          <a:p>
            <a:pPr indent="-160683" defTabSz="642732"/>
            <a:r>
              <a:rPr lang="en-US" sz="1800"/>
              <a:t>Involved in the designing, planning, execution and implementation of the scholarship project.</a:t>
            </a:r>
          </a:p>
          <a:p>
            <a:pPr indent="-160683" defTabSz="642732"/>
            <a:r>
              <a:rPr lang="en-US" sz="1800"/>
              <a:t>Was the project informed by some existing scholarship of learning and teaching?</a:t>
            </a:r>
          </a:p>
          <a:p>
            <a:pPr indent="-160683" defTabSz="642732"/>
            <a:r>
              <a:rPr lang="en-US" sz="1800"/>
              <a:t>Collaboration with a range of stakeholders.</a:t>
            </a:r>
          </a:p>
          <a:p>
            <a:pPr indent="-160683" defTabSz="642732"/>
            <a:r>
              <a:rPr lang="en-US" sz="1800"/>
              <a:t>Your influence on others, for example, provide formal or informal guidance to other colleagues involved in the project.</a:t>
            </a:r>
          </a:p>
          <a:p>
            <a:pPr indent="-160683" defTabSz="642732"/>
            <a:r>
              <a:rPr lang="en-US" sz="1800"/>
              <a:t>Your professional learning from this experience.</a:t>
            </a:r>
          </a:p>
          <a:p>
            <a:pPr indent="-160683" defTabSz="642732"/>
            <a:r>
              <a:rPr lang="en-US" sz="1800"/>
              <a:t>Project evaluation to collect feedback from the stakeholders involved in the project and then implemented some of their suggestions (or not, why).</a:t>
            </a:r>
          </a:p>
          <a:p>
            <a:pPr indent="-160683" defTabSz="642732"/>
            <a:r>
              <a:rPr lang="en-US" sz="1800"/>
              <a:t>The project involved a diverse cohort of students/participants and careful measures were taken for them to be included and their needs addressed.</a:t>
            </a:r>
          </a:p>
          <a:p>
            <a:pPr indent="-160683" defTabSz="642732"/>
            <a:r>
              <a:rPr lang="en-US" sz="1800"/>
              <a:t>Project impact on module, </a:t>
            </a:r>
            <a:r>
              <a:rPr lang="en-US" sz="1800" err="1"/>
              <a:t>programme</a:t>
            </a:r>
            <a:r>
              <a:rPr lang="en-US" sz="1800"/>
              <a:t>, school, Faculty, </a:t>
            </a:r>
            <a:r>
              <a:rPr lang="en-US" sz="1800" err="1"/>
              <a:t>etc</a:t>
            </a:r>
            <a:endParaRPr lang="en-US" sz="1800"/>
          </a:p>
          <a:p>
            <a:pPr marL="0" indent="-160683" defTabSz="642732"/>
            <a:endParaRPr lang="en-US" sz="1617"/>
          </a:p>
        </p:txBody>
      </p:sp>
      <p:sp>
        <p:nvSpPr>
          <p:cNvPr id="2" name="Slide Number Placeholder 1">
            <a:extLst>
              <a:ext uri="{FF2B5EF4-FFF2-40B4-BE49-F238E27FC236}">
                <a16:creationId xmlns:a16="http://schemas.microsoft.com/office/drawing/2014/main" id="{147EACA7-A175-4B56-9069-E5BE541F59B8}"/>
              </a:ext>
            </a:extLst>
          </p:cNvPr>
          <p:cNvSpPr>
            <a:spLocks noGrp="1"/>
          </p:cNvSpPr>
          <p:nvPr>
            <p:ph type="sldNum" sz="quarter" idx="12"/>
          </p:nvPr>
        </p:nvSpPr>
        <p:spPr>
          <a:xfrm>
            <a:off x="7981106" y="6356350"/>
            <a:ext cx="2056480" cy="365125"/>
          </a:xfrm>
        </p:spPr>
        <p:txBody>
          <a:bodyPr vert="horz" lIns="64273" tIns="32136" rIns="64273" bIns="32136" rtlCol="0" anchor="ctr">
            <a:normAutofit/>
          </a:bodyPr>
          <a:lstStyle/>
          <a:p>
            <a:pPr defTabSz="642732">
              <a:spcAft>
                <a:spcPts val="422"/>
              </a:spcAft>
            </a:pPr>
            <a:fld id="{C0BADC3D-1509-2C4E-AB5E-AF0356668A88}" type="slidenum">
              <a:rPr lang="en-US" sz="843">
                <a:solidFill>
                  <a:prstClr val="black">
                    <a:tint val="75000"/>
                  </a:prstClr>
                </a:solidFill>
                <a:latin typeface="Calibri" panose="020F0502020204030204"/>
              </a:rPr>
              <a:pPr defTabSz="642732">
                <a:spcAft>
                  <a:spcPts val="422"/>
                </a:spcAft>
              </a:pPr>
              <a:t>10</a:t>
            </a:fld>
            <a:endParaRPr lang="en-US" sz="843">
              <a:solidFill>
                <a:prstClr val="black">
                  <a:tint val="75000"/>
                </a:prstClr>
              </a:solidFill>
              <a:latin typeface="Calibri" panose="020F0502020204030204"/>
            </a:endParaRPr>
          </a:p>
        </p:txBody>
      </p:sp>
    </p:spTree>
    <p:extLst>
      <p:ext uri="{BB962C8B-B14F-4D97-AF65-F5344CB8AC3E}">
        <p14:creationId xmlns:p14="http://schemas.microsoft.com/office/powerpoint/2010/main" val="3546855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13915" y="1667587"/>
            <a:ext cx="6446519" cy="3966210"/>
          </a:xfrm>
        </p:spPr>
        <p:txBody>
          <a:bodyPr vert="horz" lIns="64273" tIns="32136" rIns="64273" bIns="32136" rtlCol="0" anchor="t">
            <a:normAutofit fontScale="92500" lnSpcReduction="20000"/>
          </a:bodyPr>
          <a:lstStyle/>
          <a:p>
            <a:pPr marL="580572" indent="-342900" defTabSz="642732">
              <a:spcBef>
                <a:spcPts val="632"/>
              </a:spcBef>
              <a:spcAft>
                <a:spcPts val="316"/>
              </a:spcAft>
              <a:buFont typeface="Arial" panose="020B0604020202020204" pitchFamily="34" charset="0"/>
              <a:buChar char="•"/>
            </a:pPr>
            <a:r>
              <a:rPr lang="en-US" sz="1898"/>
              <a:t>Start early – so that evidence don’t get lost or forgotten (mini activity)</a:t>
            </a:r>
          </a:p>
          <a:p>
            <a:pPr marL="580572" indent="-342900" defTabSz="642732">
              <a:spcBef>
                <a:spcPts val="632"/>
              </a:spcBef>
              <a:spcAft>
                <a:spcPts val="316"/>
              </a:spcAft>
              <a:buFont typeface="Arial" panose="020B0604020202020204" pitchFamily="34" charset="0"/>
              <a:buChar char="•"/>
            </a:pPr>
            <a:r>
              <a:rPr lang="en-US" sz="1898"/>
              <a:t>Be familiar with the PSF and the Descriptor – it can help you to focus on what is missing or which dimension you would need further evidence, for example.</a:t>
            </a:r>
          </a:p>
          <a:p>
            <a:pPr marL="580572" indent="-342900" defTabSz="642732">
              <a:spcBef>
                <a:spcPts val="632"/>
              </a:spcBef>
              <a:spcAft>
                <a:spcPts val="316"/>
              </a:spcAft>
              <a:buFont typeface="Arial" panose="020B0604020202020204" pitchFamily="34" charset="0"/>
              <a:buChar char="•"/>
            </a:pPr>
            <a:r>
              <a:rPr lang="en-US" sz="1898"/>
              <a:t>Understand your role within the project – as they tend to involve a range of stakeholders, but the Applaud application is about your individual contribution.</a:t>
            </a:r>
          </a:p>
          <a:p>
            <a:pPr marL="580572" indent="-342900" defTabSz="642732">
              <a:spcBef>
                <a:spcPts val="632"/>
              </a:spcBef>
              <a:spcAft>
                <a:spcPts val="316"/>
              </a:spcAft>
              <a:buFont typeface="Arial" panose="020B0604020202020204" pitchFamily="34" charset="0"/>
              <a:buChar char="•"/>
            </a:pPr>
            <a:r>
              <a:rPr lang="en-US" sz="1898"/>
              <a:t>Keep a reflective journal about your professional learning during the time of the project and beyond. </a:t>
            </a:r>
          </a:p>
          <a:p>
            <a:pPr marL="398355" indent="-160683" defTabSz="642732">
              <a:spcBef>
                <a:spcPts val="632"/>
              </a:spcBef>
              <a:spcAft>
                <a:spcPts val="316"/>
              </a:spcAft>
            </a:pPr>
            <a:endParaRPr lang="en-US" sz="1898"/>
          </a:p>
        </p:txBody>
      </p:sp>
      <p:sp>
        <p:nvSpPr>
          <p:cNvPr id="4" name="Title 3"/>
          <p:cNvSpPr>
            <a:spLocks noGrp="1"/>
          </p:cNvSpPr>
          <p:nvPr>
            <p:ph type="title" idx="4294967295"/>
          </p:nvPr>
        </p:nvSpPr>
        <p:spPr>
          <a:xfrm>
            <a:off x="562505" y="337435"/>
            <a:ext cx="8280400" cy="886768"/>
          </a:xfrm>
          <a:prstGeom prst="rect">
            <a:avLst/>
          </a:prstGeom>
        </p:spPr>
        <p:txBody>
          <a:bodyPr vert="horz" lIns="64273" tIns="32136" rIns="64273" bIns="32136" rtlCol="0" anchor="b">
            <a:normAutofit/>
          </a:bodyPr>
          <a:lstStyle/>
          <a:p>
            <a:pPr defTabSz="642732"/>
            <a:r>
              <a:rPr lang="en-US" sz="4000">
                <a:solidFill>
                  <a:schemeClr val="tx1"/>
                </a:solidFill>
              </a:rPr>
              <a:t>Gathering evidence</a:t>
            </a:r>
          </a:p>
        </p:txBody>
      </p:sp>
      <p:sp>
        <p:nvSpPr>
          <p:cNvPr id="3" name="Slide Number Placeholder 2">
            <a:extLst>
              <a:ext uri="{FF2B5EF4-FFF2-40B4-BE49-F238E27FC236}">
                <a16:creationId xmlns:a16="http://schemas.microsoft.com/office/drawing/2014/main" id="{395682E9-C935-450A-A142-F459EF788B78}"/>
              </a:ext>
            </a:extLst>
          </p:cNvPr>
          <p:cNvSpPr>
            <a:spLocks noGrp="1"/>
          </p:cNvSpPr>
          <p:nvPr>
            <p:ph type="sldNum" sz="quarter" idx="4294967295"/>
          </p:nvPr>
        </p:nvSpPr>
        <p:spPr>
          <a:xfrm>
            <a:off x="10134600" y="6356350"/>
            <a:ext cx="2057400" cy="365125"/>
          </a:xfrm>
          <a:prstGeom prst="rect">
            <a:avLst/>
          </a:prstGeom>
        </p:spPr>
        <p:txBody>
          <a:bodyPr vert="horz" lIns="64273" tIns="32136" rIns="64273" bIns="32136" rtlCol="0" anchor="ctr">
            <a:normAutofit/>
          </a:bodyPr>
          <a:lstStyle/>
          <a:p>
            <a:pPr defTabSz="642732">
              <a:spcAft>
                <a:spcPts val="422"/>
              </a:spcAft>
              <a:defRPr/>
            </a:pPr>
            <a:fld id="{C0BADC3D-1509-2C4E-AB5E-AF0356668A88}" type="slidenum">
              <a:rPr lang="en-US" sz="843">
                <a:solidFill>
                  <a:prstClr val="black">
                    <a:tint val="75000"/>
                  </a:prstClr>
                </a:solidFill>
                <a:latin typeface="Calibri" panose="020F0502020204030204"/>
              </a:rPr>
              <a:pPr defTabSz="642732">
                <a:spcAft>
                  <a:spcPts val="422"/>
                </a:spcAft>
                <a:defRPr/>
              </a:pPr>
              <a:t>11</a:t>
            </a:fld>
            <a:endParaRPr lang="en-US" sz="843">
              <a:solidFill>
                <a:prstClr val="black">
                  <a:tint val="75000"/>
                </a:prstClr>
              </a:solidFill>
              <a:latin typeface="Calibri" panose="020F0502020204030204"/>
            </a:endParaRPr>
          </a:p>
        </p:txBody>
      </p:sp>
      <p:pic>
        <p:nvPicPr>
          <p:cNvPr id="2" name="Picture 1">
            <a:extLst>
              <a:ext uri="{FF2B5EF4-FFF2-40B4-BE49-F238E27FC236}">
                <a16:creationId xmlns:a16="http://schemas.microsoft.com/office/drawing/2014/main" id="{2A1ADAAF-561D-48F6-869F-D99DB3450BC5}"/>
              </a:ext>
            </a:extLst>
          </p:cNvPr>
          <p:cNvPicPr>
            <a:picLocks noChangeAspect="1"/>
          </p:cNvPicPr>
          <p:nvPr/>
        </p:nvPicPr>
        <p:blipFill rotWithShape="1">
          <a:blip r:embed="rId3"/>
          <a:srcRect l="44517" r="8492" b="-1"/>
          <a:stretch/>
        </p:blipFill>
        <p:spPr>
          <a:xfrm>
            <a:off x="8030315" y="642074"/>
            <a:ext cx="3747770" cy="5303758"/>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Tree>
    <p:extLst>
      <p:ext uri="{BB962C8B-B14F-4D97-AF65-F5344CB8AC3E}">
        <p14:creationId xmlns:p14="http://schemas.microsoft.com/office/powerpoint/2010/main" val="366460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1325563"/>
          </a:xfrm>
        </p:spPr>
        <p:txBody>
          <a:bodyPr vert="horz" lIns="64273" tIns="32136" rIns="64273" bIns="32136" rtlCol="0" anchor="ctr">
            <a:normAutofit/>
          </a:bodyPr>
          <a:lstStyle/>
          <a:p>
            <a:pPr defTabSz="642732"/>
            <a:r>
              <a:rPr lang="en-US" sz="3600" b="1"/>
              <a:t>Other considerations</a:t>
            </a:r>
          </a:p>
        </p:txBody>
      </p:sp>
      <p:pic>
        <p:nvPicPr>
          <p:cNvPr id="1026" name="Picture 2" descr="Thinking &amp; Awareness">
            <a:extLst>
              <a:ext uri="{FF2B5EF4-FFF2-40B4-BE49-F238E27FC236}">
                <a16:creationId xmlns:a16="http://schemas.microsoft.com/office/drawing/2014/main" id="{1EA974EE-0975-4824-B8D8-DBD712ADB0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38" r="15355" b="1"/>
          <a:stretch>
            <a:fillRect/>
          </a:stretch>
        </p:blipFill>
        <p:spPr bwMode="auto">
          <a:xfrm>
            <a:off x="838200" y="1825625"/>
            <a:ext cx="5181600" cy="4351338"/>
          </a:xfrm>
          <a:prstGeom prst="rect">
            <a:avLst/>
          </a:prstGeom>
          <a:solidFill>
            <a:srgbClr val="FFFFFF"/>
          </a:solidFill>
        </p:spPr>
      </p:pic>
      <p:sp>
        <p:nvSpPr>
          <p:cNvPr id="6" name="Content Placeholder 5"/>
          <p:cNvSpPr>
            <a:spLocks noGrp="1"/>
          </p:cNvSpPr>
          <p:nvPr>
            <p:ph sz="half" idx="2"/>
          </p:nvPr>
        </p:nvSpPr>
        <p:spPr>
          <a:xfrm>
            <a:off x="6019800" y="1690689"/>
            <a:ext cx="5490210" cy="4000500"/>
          </a:xfrm>
        </p:spPr>
        <p:txBody>
          <a:bodyPr vert="horz" lIns="64273" tIns="32136" rIns="64273" bIns="32136" rtlCol="0">
            <a:normAutofit/>
          </a:bodyPr>
          <a:lstStyle/>
          <a:p>
            <a:pPr marL="398355" indent="-160683" defTabSz="642732">
              <a:spcBef>
                <a:spcPts val="632"/>
              </a:spcBef>
              <a:spcAft>
                <a:spcPts val="316"/>
              </a:spcAft>
            </a:pPr>
            <a:r>
              <a:rPr lang="en-US" sz="2000"/>
              <a:t>Engagement with only one scholarship project will not provide enough evidence for a FHEA, SFHEA, PFHEA case – but it is a wonderful start!</a:t>
            </a:r>
          </a:p>
          <a:p>
            <a:pPr marL="398355" indent="-160683" defTabSz="642732">
              <a:spcBef>
                <a:spcPts val="632"/>
              </a:spcBef>
              <a:spcAft>
                <a:spcPts val="316"/>
              </a:spcAft>
            </a:pPr>
            <a:r>
              <a:rPr lang="en-US" sz="2000"/>
              <a:t>Use examples of practice (or projects) that have already happened, not what you are planning to do, so that there is enough time for you to demonstrate your expertise, impact and influence.</a:t>
            </a:r>
          </a:p>
          <a:p>
            <a:pPr marL="398355" indent="-160683" defTabSz="642732">
              <a:spcBef>
                <a:spcPts val="632"/>
              </a:spcBef>
              <a:spcAft>
                <a:spcPts val="316"/>
              </a:spcAft>
            </a:pPr>
            <a:r>
              <a:rPr lang="en-US" sz="2000"/>
              <a:t>Examples of practice should not be older than 3 years for AFHEA and FHEA, and 5 years for SFHEA and PFHEA.</a:t>
            </a:r>
          </a:p>
        </p:txBody>
      </p:sp>
      <p:sp>
        <p:nvSpPr>
          <p:cNvPr id="2" name="Slide Number Placeholder 1" hidden="1">
            <a:extLst>
              <a:ext uri="{FF2B5EF4-FFF2-40B4-BE49-F238E27FC236}">
                <a16:creationId xmlns:a16="http://schemas.microsoft.com/office/drawing/2014/main" id="{F44CAB6B-BE00-4A88-B5E5-FB6966E075E1}"/>
              </a:ext>
            </a:extLst>
          </p:cNvPr>
          <p:cNvSpPr>
            <a:spLocks noGrp="1"/>
          </p:cNvSpPr>
          <p:nvPr>
            <p:ph type="sldNum" sz="quarter" idx="4294967295"/>
          </p:nvPr>
        </p:nvSpPr>
        <p:spPr>
          <a:xfrm>
            <a:off x="7981106" y="6356350"/>
            <a:ext cx="2056480" cy="365125"/>
          </a:xfrm>
        </p:spPr>
        <p:txBody>
          <a:bodyPr vert="horz" lIns="64273" tIns="32136" rIns="64273" bIns="32136" rtlCol="0" anchor="ctr">
            <a:normAutofit/>
          </a:bodyPr>
          <a:lstStyle/>
          <a:p>
            <a:pPr defTabSz="642732">
              <a:spcAft>
                <a:spcPts val="422"/>
              </a:spcAft>
              <a:defRPr/>
            </a:pPr>
            <a:fld id="{C0BADC3D-1509-2C4E-AB5E-AF0356668A88}" type="slidenum">
              <a:rPr lang="en-US" sz="843">
                <a:solidFill>
                  <a:prstClr val="black">
                    <a:tint val="75000"/>
                  </a:prstClr>
                </a:solidFill>
                <a:latin typeface="Calibri" panose="020F0502020204030204"/>
              </a:rPr>
              <a:pPr defTabSz="642732">
                <a:spcAft>
                  <a:spcPts val="422"/>
                </a:spcAft>
                <a:defRPr/>
              </a:pPr>
              <a:t>12</a:t>
            </a:fld>
            <a:endParaRPr lang="en-US" sz="843">
              <a:solidFill>
                <a:prstClr val="black">
                  <a:tint val="75000"/>
                </a:prstClr>
              </a:solidFill>
              <a:latin typeface="Calibri" panose="020F0502020204030204"/>
            </a:endParaRPr>
          </a:p>
        </p:txBody>
      </p:sp>
    </p:spTree>
    <p:extLst>
      <p:ext uri="{BB962C8B-B14F-4D97-AF65-F5344CB8AC3E}">
        <p14:creationId xmlns:p14="http://schemas.microsoft.com/office/powerpoint/2010/main" val="833657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2" name="Title 13">
            <a:extLst>
              <a:ext uri="{FF2B5EF4-FFF2-40B4-BE49-F238E27FC236}">
                <a16:creationId xmlns:a16="http://schemas.microsoft.com/office/drawing/2014/main" id="{7DCE0522-5BF9-CC30-06AA-725C30872C78}"/>
              </a:ext>
            </a:extLst>
          </p:cNvPr>
          <p:cNvSpPr txBox="1">
            <a:spLocks/>
          </p:cNvSpPr>
          <p:nvPr/>
        </p:nvSpPr>
        <p:spPr>
          <a:xfrm>
            <a:off x="457200" y="560864"/>
            <a:ext cx="5551431" cy="17513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b="1">
                <a:solidFill>
                  <a:srgbClr val="060645"/>
                </a:solidFill>
                <a:latin typeface="Poppins SemiBold" pitchFamily="2" charset="77"/>
                <a:ea typeface="+mn-ea"/>
                <a:cs typeface="Poppins SemiBold" pitchFamily="2" charset="77"/>
              </a:rPr>
              <a:t>Am I ready to apply? Which category would best suit my practice? </a:t>
            </a:r>
          </a:p>
        </p:txBody>
      </p:sp>
      <p:pic>
        <p:nvPicPr>
          <p:cNvPr id="6" name="Picture 5">
            <a:extLst>
              <a:ext uri="{FF2B5EF4-FFF2-40B4-BE49-F238E27FC236}">
                <a16:creationId xmlns:a16="http://schemas.microsoft.com/office/drawing/2014/main" id="{14DBF5FA-1CC8-0C2D-0E55-B51AE8813D94}"/>
              </a:ext>
            </a:extLst>
          </p:cNvPr>
          <p:cNvPicPr>
            <a:picLocks noChangeAspect="1"/>
          </p:cNvPicPr>
          <p:nvPr/>
        </p:nvPicPr>
        <p:blipFill>
          <a:blip r:embed="rId3"/>
          <a:stretch>
            <a:fillRect/>
          </a:stretch>
        </p:blipFill>
        <p:spPr>
          <a:xfrm>
            <a:off x="7217228" y="1200997"/>
            <a:ext cx="4692661" cy="4692661"/>
          </a:xfrm>
          <a:prstGeom prst="rect">
            <a:avLst/>
          </a:prstGeom>
        </p:spPr>
      </p:pic>
      <p:sp>
        <p:nvSpPr>
          <p:cNvPr id="7" name="TextBox 6">
            <a:extLst>
              <a:ext uri="{FF2B5EF4-FFF2-40B4-BE49-F238E27FC236}">
                <a16:creationId xmlns:a16="http://schemas.microsoft.com/office/drawing/2014/main" id="{F91C4E0C-0B35-56B4-5AB1-CA74FC2E161F}"/>
              </a:ext>
            </a:extLst>
          </p:cNvPr>
          <p:cNvSpPr txBox="1"/>
          <p:nvPr/>
        </p:nvSpPr>
        <p:spPr>
          <a:xfrm>
            <a:off x="457200" y="2951946"/>
            <a:ext cx="6080511" cy="954107"/>
          </a:xfrm>
          <a:prstGeom prst="rect">
            <a:avLst/>
          </a:prstGeom>
          <a:noFill/>
        </p:spPr>
        <p:txBody>
          <a:bodyPr wrap="none" rtlCol="0">
            <a:spAutoFit/>
          </a:bodyPr>
          <a:lstStyle/>
          <a:p>
            <a:r>
              <a:rPr lang="en-GB" sz="2800"/>
              <a:t>Please complete the Advance HE</a:t>
            </a:r>
          </a:p>
          <a:p>
            <a:r>
              <a:rPr lang="en-GB" sz="2800"/>
              <a:t>Fellowship Category Tool</a:t>
            </a:r>
            <a:endParaRPr lang="pt-BR" sz="2800"/>
          </a:p>
        </p:txBody>
      </p:sp>
    </p:spTree>
    <p:extLst>
      <p:ext uri="{BB962C8B-B14F-4D97-AF65-F5344CB8AC3E}">
        <p14:creationId xmlns:p14="http://schemas.microsoft.com/office/powerpoint/2010/main" val="1586197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A188D3C-4F5B-F90A-15BF-14537E813D8B}"/>
              </a:ext>
            </a:extLst>
          </p:cNvPr>
          <p:cNvSpPr>
            <a:spLocks noGrp="1"/>
          </p:cNvSpPr>
          <p:nvPr>
            <p:ph idx="1"/>
          </p:nvPr>
        </p:nvSpPr>
        <p:spPr>
          <a:xfrm>
            <a:off x="587004" y="1408525"/>
            <a:ext cx="10174349" cy="5214348"/>
          </a:xfrm>
        </p:spPr>
        <p:txBody>
          <a:bodyPr lIns="36000" tIns="36000" rIns="36000" bIns="36000" anchor="t"/>
          <a:lstStyle/>
          <a:p>
            <a:r>
              <a:rPr lang="en-GB" sz="2000">
                <a:latin typeface="Abadi" panose="020F0502020204030204" pitchFamily="34" charset="0"/>
              </a:rPr>
              <a:t>I make deliberate use of interactive tools such as drawing functions and polls to check comprehension, encourage active participation, and adjust the pace of the session accordingly. </a:t>
            </a:r>
          </a:p>
          <a:p>
            <a:r>
              <a:rPr lang="en-GB" sz="2000">
                <a:latin typeface="Abadi" panose="020F0502020204030204" pitchFamily="34" charset="0"/>
              </a:rPr>
              <a:t>This approach aligns with evidence showing that active learning and formative assessment improve student outcomes and confidence (Freeman et al., 2014).  </a:t>
            </a:r>
          </a:p>
          <a:p>
            <a:r>
              <a:rPr lang="en-GB" sz="2000">
                <a:latin typeface="Abadi" panose="020F0502020204030204" pitchFamily="34" charset="0"/>
              </a:rPr>
              <a:t>Students have commented that these features increase their confidence in applying concepts to unfamiliar contexts, which suggests that the approach fosters both engagement and deeper learning</a:t>
            </a:r>
          </a:p>
          <a:p>
            <a:r>
              <a:rPr lang="en-GB" sz="1400">
                <a:latin typeface="Abadi"/>
              </a:rPr>
              <a:t>Freeman et al. (2014). Active learning increases student performance in science, engineering, and mathematics. Proceedings of the National Academy of Sciences, 111(23), 8410–8415. https://doi.org/10.1073/pnas.1319030111</a:t>
            </a:r>
          </a:p>
          <a:p>
            <a:endParaRPr lang="en-GB"/>
          </a:p>
        </p:txBody>
      </p:sp>
      <p:sp>
        <p:nvSpPr>
          <p:cNvPr id="5" name="Text Placeholder 3">
            <a:extLst>
              <a:ext uri="{FF2B5EF4-FFF2-40B4-BE49-F238E27FC236}">
                <a16:creationId xmlns:a16="http://schemas.microsoft.com/office/drawing/2014/main" id="{157D60D2-56A0-6D2B-57AF-8592035A4E28}"/>
              </a:ext>
            </a:extLst>
          </p:cNvPr>
          <p:cNvSpPr txBox="1">
            <a:spLocks/>
          </p:cNvSpPr>
          <p:nvPr/>
        </p:nvSpPr>
        <p:spPr>
          <a:xfrm>
            <a:off x="413915" y="493034"/>
            <a:ext cx="10766703" cy="4971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t>Example from a Fellowship (FHEA) Submission</a:t>
            </a:r>
          </a:p>
        </p:txBody>
      </p:sp>
      <p:sp>
        <p:nvSpPr>
          <p:cNvPr id="6" name="TextBox 5">
            <a:extLst>
              <a:ext uri="{FF2B5EF4-FFF2-40B4-BE49-F238E27FC236}">
                <a16:creationId xmlns:a16="http://schemas.microsoft.com/office/drawing/2014/main" id="{45C3B72F-0912-E876-0740-81BCDDD7244E}"/>
              </a:ext>
            </a:extLst>
          </p:cNvPr>
          <p:cNvSpPr txBox="1"/>
          <p:nvPr/>
        </p:nvSpPr>
        <p:spPr>
          <a:xfrm>
            <a:off x="587004" y="5618755"/>
            <a:ext cx="10901611" cy="646331"/>
          </a:xfrm>
          <a:prstGeom prst="rect">
            <a:avLst/>
          </a:prstGeom>
          <a:noFill/>
        </p:spPr>
        <p:txBody>
          <a:bodyPr wrap="square" rtlCol="0">
            <a:spAutoFit/>
          </a:bodyPr>
          <a:lstStyle/>
          <a:p>
            <a:r>
              <a:rPr lang="en-GB" b="1"/>
              <a:t>Provides evidence of use of scholarship/ evidence-based approaches, as a basis for effective practice  </a:t>
            </a:r>
            <a:endParaRPr lang="en-GB"/>
          </a:p>
        </p:txBody>
      </p:sp>
    </p:spTree>
    <p:extLst>
      <p:ext uri="{BB962C8B-B14F-4D97-AF65-F5344CB8AC3E}">
        <p14:creationId xmlns:p14="http://schemas.microsoft.com/office/powerpoint/2010/main" val="41877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AC5C1-0EB4-65BD-A39C-C959027DDC8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50E029-5E9C-1349-8997-81F64F64ADFD}"/>
              </a:ext>
            </a:extLst>
          </p:cNvPr>
          <p:cNvSpPr>
            <a:spLocks noGrp="1"/>
          </p:cNvSpPr>
          <p:nvPr>
            <p:ph idx="1"/>
          </p:nvPr>
        </p:nvSpPr>
        <p:spPr>
          <a:xfrm>
            <a:off x="413915" y="1361192"/>
            <a:ext cx="11017991" cy="5214348"/>
          </a:xfrm>
        </p:spPr>
        <p:txBody>
          <a:bodyPr lIns="36000" tIns="36000" rIns="36000" bIns="36000" anchor="t"/>
          <a:lstStyle/>
          <a:p>
            <a:r>
              <a:rPr lang="en-GB" sz="2000" err="1">
                <a:latin typeface="Abadi"/>
              </a:rPr>
              <a:t>eSTEeM</a:t>
            </a:r>
            <a:r>
              <a:rPr lang="en-GB" sz="2000">
                <a:latin typeface="Abadi"/>
              </a:rPr>
              <a:t> Scholarship Project on Marking Grids</a:t>
            </a:r>
          </a:p>
          <a:p>
            <a:r>
              <a:rPr lang="en-GB" sz="2000">
                <a:latin typeface="Abadi"/>
              </a:rPr>
              <a:t>The scholarship project I led provided clear evidence that the use of module grids as part of correspondence tuition was popular with and beneficial to students – it gave them a clearer indication of where they needed to improve.</a:t>
            </a:r>
          </a:p>
          <a:p>
            <a:r>
              <a:rPr lang="en-GB" sz="2000">
                <a:latin typeface="Abadi"/>
              </a:rPr>
              <a:t>As a consequence, the module team implemented the use of module grids as part of their assessment strategy. </a:t>
            </a:r>
          </a:p>
          <a:p>
            <a:r>
              <a:rPr lang="en-GB" sz="2000">
                <a:latin typeface="Abadi"/>
              </a:rPr>
              <a:t>The positive influence this had on students has been disseminated to AL colleagues, and similar marking grids are now being used not only on this module but also on at least six other modules within my School, and some in other parts of STEM. </a:t>
            </a:r>
          </a:p>
          <a:p>
            <a:r>
              <a:rPr lang="en-GB" sz="2000">
                <a:latin typeface="Abadi"/>
              </a:rPr>
              <a:t>Hence my scholarship work has influenced the practise of several other module teams.</a:t>
            </a:r>
            <a:endParaRPr lang="en-GB"/>
          </a:p>
          <a:p>
            <a:r>
              <a:rPr lang="en-GB" sz="1600">
                <a:ea typeface="+mn-lt"/>
                <a:cs typeface="+mn-lt"/>
              </a:rPr>
              <a:t>Presentations on this project given at STEM Horizons conference in 2022, at </a:t>
            </a:r>
            <a:r>
              <a:rPr lang="en-GB" sz="1600" err="1">
                <a:ea typeface="+mn-lt"/>
                <a:cs typeface="+mn-lt"/>
              </a:rPr>
              <a:t>eSTEeM</a:t>
            </a:r>
            <a:r>
              <a:rPr lang="en-GB" sz="1600">
                <a:ea typeface="+mn-lt"/>
                <a:cs typeface="+mn-lt"/>
              </a:rPr>
              <a:t> conferences in 2022 and 2023 and at Advance HE Advance HE Teaching and Learning Conference in 2023, as well as at the Board of Studies for my School.</a:t>
            </a:r>
            <a:r>
              <a:rPr lang="en-US" sz="1600">
                <a:latin typeface="Arial"/>
                <a:cs typeface="Arial"/>
              </a:rPr>
              <a:t> </a:t>
            </a:r>
            <a:endParaRPr lang="en-GB" sz="1600"/>
          </a:p>
          <a:p>
            <a:endParaRPr lang="en-GB" sz="2000">
              <a:latin typeface="Abadi" panose="020B0604020104020204" pitchFamily="34" charset="0"/>
            </a:endParaRPr>
          </a:p>
          <a:p>
            <a:endParaRPr lang="en-GB" sz="2000">
              <a:latin typeface="Abadi" panose="020B0604020104020204" pitchFamily="34" charset="0"/>
            </a:endParaRPr>
          </a:p>
        </p:txBody>
      </p:sp>
      <p:sp>
        <p:nvSpPr>
          <p:cNvPr id="5" name="Text Placeholder 3">
            <a:extLst>
              <a:ext uri="{FF2B5EF4-FFF2-40B4-BE49-F238E27FC236}">
                <a16:creationId xmlns:a16="http://schemas.microsoft.com/office/drawing/2014/main" id="{2E3D4338-99C6-8603-C706-CA17600225B6}"/>
              </a:ext>
            </a:extLst>
          </p:cNvPr>
          <p:cNvSpPr txBox="1">
            <a:spLocks/>
          </p:cNvSpPr>
          <p:nvPr/>
        </p:nvSpPr>
        <p:spPr>
          <a:xfrm>
            <a:off x="413915" y="493034"/>
            <a:ext cx="10766703" cy="4971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t>Example from a Senior Fellowship (SFHEA) Submission</a:t>
            </a:r>
          </a:p>
        </p:txBody>
      </p:sp>
      <p:sp>
        <p:nvSpPr>
          <p:cNvPr id="2" name="TextBox 1">
            <a:extLst>
              <a:ext uri="{FF2B5EF4-FFF2-40B4-BE49-F238E27FC236}">
                <a16:creationId xmlns:a16="http://schemas.microsoft.com/office/drawing/2014/main" id="{A1796881-4629-D7B3-6AE0-FC8C32B43793}"/>
              </a:ext>
            </a:extLst>
          </p:cNvPr>
          <p:cNvSpPr txBox="1"/>
          <p:nvPr/>
        </p:nvSpPr>
        <p:spPr>
          <a:xfrm>
            <a:off x="413914" y="5698352"/>
            <a:ext cx="10617501" cy="646331"/>
          </a:xfrm>
          <a:prstGeom prst="rect">
            <a:avLst/>
          </a:prstGeom>
          <a:noFill/>
        </p:spPr>
        <p:txBody>
          <a:bodyPr wrap="square" rtlCol="0">
            <a:spAutoFit/>
          </a:bodyPr>
          <a:lstStyle/>
          <a:p>
            <a:r>
              <a:rPr lang="en-GB" b="1"/>
              <a:t>Provides evidence of leading or influencing those who teach and/or support high-quality learning. </a:t>
            </a:r>
            <a:endParaRPr lang="en-GB"/>
          </a:p>
        </p:txBody>
      </p:sp>
    </p:spTree>
    <p:extLst>
      <p:ext uri="{BB962C8B-B14F-4D97-AF65-F5344CB8AC3E}">
        <p14:creationId xmlns:p14="http://schemas.microsoft.com/office/powerpoint/2010/main" val="100071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9EFBE-405F-6548-E32E-5C93DBECC63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F2107B7-6921-D4C7-4686-009806338CD1}"/>
              </a:ext>
            </a:extLst>
          </p:cNvPr>
          <p:cNvSpPr>
            <a:spLocks noGrp="1"/>
          </p:cNvSpPr>
          <p:nvPr>
            <p:ph idx="1"/>
          </p:nvPr>
        </p:nvSpPr>
        <p:spPr>
          <a:xfrm>
            <a:off x="587004" y="1182857"/>
            <a:ext cx="11017991" cy="5214348"/>
          </a:xfrm>
        </p:spPr>
        <p:txBody>
          <a:bodyPr lIns="36000" tIns="36000" rIns="36000" bIns="36000" anchor="t"/>
          <a:lstStyle/>
          <a:p>
            <a:r>
              <a:rPr lang="en-GB" sz="2000">
                <a:latin typeface="Abadi"/>
              </a:rPr>
              <a:t>In my role as external examiner at another UK University for BSc (Hons) Biology and Biomedical Science degrees, I discovered that attempts were being made to offer randomly assigned questions to different students to reduce risk of collusion for the newly-introduced online exams – e.g. some were assigned an essay-style and others a calculation-style question. </a:t>
            </a:r>
          </a:p>
          <a:p>
            <a:r>
              <a:rPr lang="en-GB" sz="2000">
                <a:latin typeface="Abadi"/>
              </a:rPr>
              <a:t>I am very aware, through wide experience of trying to produce alternative questions of equal difficulty for computer marked assignments, of the pitfalls of using different variants of assessment questions for different students, for example men and women may have different strengths and perform more or less well on certain types of question (Jordan </a:t>
            </a:r>
            <a:r>
              <a:rPr lang="en-GB" sz="2000" i="1">
                <a:latin typeface="Abadi"/>
              </a:rPr>
              <a:t>et al</a:t>
            </a:r>
            <a:r>
              <a:rPr lang="en-GB" sz="2000">
                <a:latin typeface="Abadi"/>
              </a:rPr>
              <a:t>, 2012).  I identified that these pitfalls had not been sufficiently well addressed.</a:t>
            </a:r>
          </a:p>
          <a:p>
            <a:r>
              <a:rPr lang="en-GB" sz="2000">
                <a:latin typeface="Abadi"/>
              </a:rPr>
              <a:t>As a result, measures were introduced throughout this University to ensure that alternative question versions used for exams are more equivalent.  </a:t>
            </a:r>
            <a:endParaRPr lang="en-GB">
              <a:latin typeface="Poppins"/>
              <a:cs typeface="Poppins"/>
            </a:endParaRPr>
          </a:p>
          <a:p>
            <a:r>
              <a:rPr lang="en-GB" sz="2000">
                <a:latin typeface="Abadi"/>
              </a:rPr>
              <a:t>Hence I influenced the assessment strategy throughout an entire UK university.</a:t>
            </a:r>
            <a:endParaRPr lang="en-GB">
              <a:cs typeface="Poppins"/>
            </a:endParaRPr>
          </a:p>
          <a:p>
            <a:r>
              <a:rPr lang="pt-BR" sz="1600">
                <a:latin typeface="Abadi"/>
              </a:rPr>
              <a:t>Jordan </a:t>
            </a:r>
            <a:r>
              <a:rPr lang="pt-BR" sz="1600" i="1">
                <a:latin typeface="Abadi"/>
              </a:rPr>
              <a:t>et al.</a:t>
            </a:r>
            <a:r>
              <a:rPr lang="pt-BR" sz="1600">
                <a:latin typeface="Abadi"/>
              </a:rPr>
              <a:t> (2012). </a:t>
            </a:r>
            <a:r>
              <a:rPr lang="en-GB" sz="1600">
                <a:latin typeface="Abadi"/>
              </a:rPr>
              <a:t>Same but different, but is it fair? An analysis of the use of variants of interactive computer-marked questions. </a:t>
            </a:r>
            <a:r>
              <a:rPr lang="en-US" sz="1600" i="1">
                <a:latin typeface="Abadi"/>
              </a:rPr>
              <a:t>International Journal of </a:t>
            </a:r>
            <a:r>
              <a:rPr lang="en-US" sz="1600" i="1" err="1">
                <a:latin typeface="Abadi"/>
              </a:rPr>
              <a:t>eAssessment</a:t>
            </a:r>
            <a:r>
              <a:rPr lang="en-US" sz="1600" i="1">
                <a:latin typeface="Abadi"/>
              </a:rPr>
              <a:t>,</a:t>
            </a:r>
            <a:r>
              <a:rPr lang="en-US" sz="1600">
                <a:latin typeface="Abadi"/>
              </a:rPr>
              <a:t> </a:t>
            </a:r>
            <a:r>
              <a:rPr lang="en-US" sz="1600" i="1">
                <a:latin typeface="Abadi"/>
              </a:rPr>
              <a:t>2</a:t>
            </a:r>
            <a:r>
              <a:rPr lang="en-US" sz="1600">
                <a:latin typeface="Abadi"/>
              </a:rPr>
              <a:t>(1), 1-12.</a:t>
            </a:r>
            <a:endParaRPr lang="en-GB" sz="1600">
              <a:latin typeface="Abadi"/>
            </a:endParaRPr>
          </a:p>
          <a:p>
            <a:endParaRPr lang="en-GB"/>
          </a:p>
        </p:txBody>
      </p:sp>
      <p:sp>
        <p:nvSpPr>
          <p:cNvPr id="5" name="Text Placeholder 3">
            <a:extLst>
              <a:ext uri="{FF2B5EF4-FFF2-40B4-BE49-F238E27FC236}">
                <a16:creationId xmlns:a16="http://schemas.microsoft.com/office/drawing/2014/main" id="{A7A955BF-6711-3E5E-FF2D-CB1D114B19CA}"/>
              </a:ext>
            </a:extLst>
          </p:cNvPr>
          <p:cNvSpPr txBox="1">
            <a:spLocks/>
          </p:cNvSpPr>
          <p:nvPr/>
        </p:nvSpPr>
        <p:spPr>
          <a:xfrm>
            <a:off x="413915" y="493034"/>
            <a:ext cx="10766703" cy="4971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t>Example from a Principal Fellowship (PFHEA) Submission</a:t>
            </a:r>
          </a:p>
        </p:txBody>
      </p:sp>
      <p:sp>
        <p:nvSpPr>
          <p:cNvPr id="2" name="TextBox 1">
            <a:extLst>
              <a:ext uri="{FF2B5EF4-FFF2-40B4-BE49-F238E27FC236}">
                <a16:creationId xmlns:a16="http://schemas.microsoft.com/office/drawing/2014/main" id="{0486A7D9-CFDE-EA0F-CCFC-9F002160C744}"/>
              </a:ext>
            </a:extLst>
          </p:cNvPr>
          <p:cNvSpPr txBox="1"/>
          <p:nvPr/>
        </p:nvSpPr>
        <p:spPr>
          <a:xfrm>
            <a:off x="598506" y="5607032"/>
            <a:ext cx="10397519" cy="646331"/>
          </a:xfrm>
          <a:prstGeom prst="rect">
            <a:avLst/>
          </a:prstGeom>
          <a:noFill/>
        </p:spPr>
        <p:txBody>
          <a:bodyPr wrap="square" rtlCol="0">
            <a:spAutoFit/>
          </a:bodyPr>
          <a:lstStyle/>
          <a:p>
            <a:r>
              <a:rPr lang="en-GB" b="1"/>
              <a:t>Provides evidence of strategic leadership of high-quality learning with impact beyond the OU  </a:t>
            </a:r>
            <a:endParaRPr lang="en-GB"/>
          </a:p>
        </p:txBody>
      </p:sp>
    </p:spTree>
    <p:extLst>
      <p:ext uri="{BB962C8B-B14F-4D97-AF65-F5344CB8AC3E}">
        <p14:creationId xmlns:p14="http://schemas.microsoft.com/office/powerpoint/2010/main" val="71579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B415E-795A-A82A-5AA1-7A4D05EC220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626A24-7478-EA99-E45D-4B074FADDEF6}"/>
              </a:ext>
            </a:extLst>
          </p:cNvPr>
          <p:cNvSpPr>
            <a:spLocks noGrp="1"/>
          </p:cNvSpPr>
          <p:nvPr>
            <p:ph idx="1"/>
          </p:nvPr>
        </p:nvSpPr>
        <p:spPr>
          <a:xfrm>
            <a:off x="500124" y="2018126"/>
            <a:ext cx="11017991" cy="5214348"/>
          </a:xfrm>
        </p:spPr>
        <p:txBody>
          <a:bodyPr/>
          <a:lstStyle/>
          <a:p>
            <a:endParaRPr lang="en-GB"/>
          </a:p>
        </p:txBody>
      </p:sp>
      <p:sp>
        <p:nvSpPr>
          <p:cNvPr id="5" name="Text Placeholder 3">
            <a:extLst>
              <a:ext uri="{FF2B5EF4-FFF2-40B4-BE49-F238E27FC236}">
                <a16:creationId xmlns:a16="http://schemas.microsoft.com/office/drawing/2014/main" id="{4849394F-C451-A62E-350E-DE0C04D4D459}"/>
              </a:ext>
            </a:extLst>
          </p:cNvPr>
          <p:cNvSpPr txBox="1">
            <a:spLocks/>
          </p:cNvSpPr>
          <p:nvPr/>
        </p:nvSpPr>
        <p:spPr>
          <a:xfrm>
            <a:off x="406340" y="493034"/>
            <a:ext cx="10766703" cy="4971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t>Group work:</a:t>
            </a:r>
          </a:p>
          <a:p>
            <a:pPr marL="0" indent="0">
              <a:buNone/>
            </a:pPr>
            <a:r>
              <a:rPr lang="en-GB" b="1"/>
              <a:t>Consider your own examples – what level (F, SF, PF) might they be appropriate for?</a:t>
            </a:r>
            <a:endParaRPr lang="en-GB" b="1">
              <a:cs typeface="Poppins"/>
            </a:endParaRPr>
          </a:p>
        </p:txBody>
      </p:sp>
    </p:spTree>
    <p:extLst>
      <p:ext uri="{BB962C8B-B14F-4D97-AF65-F5344CB8AC3E}">
        <p14:creationId xmlns:p14="http://schemas.microsoft.com/office/powerpoint/2010/main" val="2107458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75C2728-CC68-AB60-201D-82E3C5FCC5E4}"/>
              </a:ext>
            </a:extLst>
          </p:cNvPr>
          <p:cNvSpPr>
            <a:spLocks noGrp="1"/>
          </p:cNvSpPr>
          <p:nvPr>
            <p:ph idx="1"/>
          </p:nvPr>
        </p:nvSpPr>
        <p:spPr>
          <a:xfrm>
            <a:off x="587004" y="1923014"/>
            <a:ext cx="11017991" cy="5214348"/>
          </a:xfrm>
        </p:spPr>
        <p:txBody>
          <a:bodyPr lIns="36000" tIns="36000" rIns="36000" bIns="36000" anchor="t"/>
          <a:lstStyle/>
          <a:p>
            <a:r>
              <a:rPr lang="en-GB" sz="2000">
                <a:latin typeface="Abadi" panose="020B0604020104020204" pitchFamily="34" charset="0"/>
              </a:rPr>
              <a:t>As an AL, I mark tutor-marked assignments (TMAs) using module-specific criteria. </a:t>
            </a:r>
          </a:p>
          <a:p>
            <a:r>
              <a:rPr lang="en-GB" sz="2000">
                <a:latin typeface="Abadi"/>
              </a:rPr>
              <a:t>I provide detailed comments and constructive individual feedback linked to the module learning outcomes, designed to help students identify and close gaps in knowledge, and build confidence.  </a:t>
            </a:r>
          </a:p>
          <a:p>
            <a:r>
              <a:rPr lang="en-GB" sz="2000">
                <a:latin typeface="Abadi"/>
              </a:rPr>
              <a:t>This is not simply correction, but correspondence tuition, for example by identifying recurring mistakes and offering proactive guidance in recommending targeted topics for review. </a:t>
            </a:r>
          </a:p>
          <a:p>
            <a:r>
              <a:rPr lang="en-GB" sz="2000">
                <a:latin typeface="Abadi" panose="020B0604020104020204" pitchFamily="34" charset="0"/>
              </a:rPr>
              <a:t>I also provide formative feedback through emails and tutorials, particularly ahead of exam periods, offering guidance on conceptual understanding and problem-solving strategies (Nicol &amp; Macfarlane-Dick, 2006). </a:t>
            </a:r>
          </a:p>
          <a:p>
            <a:r>
              <a:rPr lang="en-GB" sz="2000">
                <a:latin typeface="Abadi" panose="020B0604020104020204" pitchFamily="34" charset="0"/>
              </a:rPr>
              <a:t>By using detailed rubrics aligned with module learning outcomes, I ensure that feedback is both transparent and actionable and will also aid students to understand assessment criteria.</a:t>
            </a:r>
          </a:p>
          <a:p>
            <a:endParaRPr lang="en-GB" sz="1600">
              <a:latin typeface="Abadi"/>
            </a:endParaRPr>
          </a:p>
          <a:p>
            <a:r>
              <a:rPr lang="en-GB" sz="1600">
                <a:latin typeface="Abadi"/>
              </a:rPr>
              <a:t>Nicol, D. J., &amp; Macfarlane-Dick, D. (2006). </a:t>
            </a:r>
            <a:r>
              <a:rPr lang="en-GB" sz="1600" i="1">
                <a:latin typeface="Abadi"/>
              </a:rPr>
              <a:t>Formative assessment and self-regulated learning: A model and seven principles of good feedback practice.</a:t>
            </a:r>
            <a:r>
              <a:rPr lang="en-GB" sz="1600">
                <a:latin typeface="Abadi"/>
              </a:rPr>
              <a:t> Studies in Higher Education, 31(2), 199–218. </a:t>
            </a:r>
            <a:endParaRPr lang="en-GB"/>
          </a:p>
          <a:p>
            <a:endParaRPr lang="en-GB"/>
          </a:p>
          <a:p>
            <a:endParaRPr lang="en-GB">
              <a:cs typeface="Poppins"/>
            </a:endParaRPr>
          </a:p>
        </p:txBody>
      </p:sp>
      <p:sp>
        <p:nvSpPr>
          <p:cNvPr id="5" name="Text Placeholder 3">
            <a:extLst>
              <a:ext uri="{FF2B5EF4-FFF2-40B4-BE49-F238E27FC236}">
                <a16:creationId xmlns:a16="http://schemas.microsoft.com/office/drawing/2014/main" id="{1730EB2A-54FC-401D-923F-282525DF64C9}"/>
              </a:ext>
            </a:extLst>
          </p:cNvPr>
          <p:cNvSpPr txBox="1">
            <a:spLocks/>
          </p:cNvSpPr>
          <p:nvPr/>
        </p:nvSpPr>
        <p:spPr>
          <a:xfrm>
            <a:off x="406340" y="493034"/>
            <a:ext cx="10766703" cy="4971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t>Example for discussion – what level (F, SF, PF) might they be appropriate for?  What might be missing?</a:t>
            </a:r>
            <a:endParaRPr lang="en-US"/>
          </a:p>
        </p:txBody>
      </p:sp>
    </p:spTree>
    <p:extLst>
      <p:ext uri="{BB962C8B-B14F-4D97-AF65-F5344CB8AC3E}">
        <p14:creationId xmlns:p14="http://schemas.microsoft.com/office/powerpoint/2010/main" val="3889625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58707-8255-0230-EC28-B6DBDED12BA8}"/>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84D2298-D6BC-8229-F408-DB026DBC9413}"/>
              </a:ext>
            </a:extLst>
          </p:cNvPr>
          <p:cNvSpPr>
            <a:spLocks noGrp="1"/>
          </p:cNvSpPr>
          <p:nvPr>
            <p:ph idx="1"/>
          </p:nvPr>
        </p:nvSpPr>
        <p:spPr>
          <a:xfrm>
            <a:off x="823283" y="2018126"/>
            <a:ext cx="10601048" cy="5214348"/>
          </a:xfrm>
        </p:spPr>
        <p:txBody>
          <a:bodyPr lIns="36000" tIns="36000" rIns="36000" bIns="36000" anchor="t"/>
          <a:lstStyle/>
          <a:p>
            <a:endParaRPr lang="en-GB" sz="2000">
              <a:latin typeface="Abadi" panose="020B0604020104020204" pitchFamily="34" charset="0"/>
            </a:endParaRPr>
          </a:p>
          <a:p>
            <a:r>
              <a:rPr lang="en-GB" sz="2000">
                <a:latin typeface="Abadi"/>
              </a:rPr>
              <a:t>I identified the learning outcomes and the assessment strategy early in the module design lifecycle, thus ensuring constructive alignment between learning outcomes, module materials (learning activities) and assessment (Biggs 2003).</a:t>
            </a:r>
          </a:p>
          <a:p>
            <a:endParaRPr lang="en-GB" sz="2000">
              <a:latin typeface="Abadi"/>
            </a:endParaRPr>
          </a:p>
          <a:p>
            <a:r>
              <a:rPr lang="en-GB" sz="1600">
                <a:latin typeface="Abadi"/>
              </a:rPr>
              <a:t>Biggs, J (2003). Aligning teaching for constructing learning. Higher Education Academy, 1(4), pp.1-4.</a:t>
            </a:r>
          </a:p>
          <a:p>
            <a:endParaRPr lang="en-GB"/>
          </a:p>
          <a:p>
            <a:endParaRPr lang="en-GB">
              <a:cs typeface="Poppins"/>
            </a:endParaRPr>
          </a:p>
        </p:txBody>
      </p:sp>
      <p:sp>
        <p:nvSpPr>
          <p:cNvPr id="3" name="Text Placeholder 3">
            <a:extLst>
              <a:ext uri="{FF2B5EF4-FFF2-40B4-BE49-F238E27FC236}">
                <a16:creationId xmlns:a16="http://schemas.microsoft.com/office/drawing/2014/main" id="{FACCB04C-15EA-0A9F-27F1-78F653B7C26E}"/>
              </a:ext>
            </a:extLst>
          </p:cNvPr>
          <p:cNvSpPr txBox="1">
            <a:spLocks/>
          </p:cNvSpPr>
          <p:nvPr/>
        </p:nvSpPr>
        <p:spPr>
          <a:xfrm>
            <a:off x="659381" y="846717"/>
            <a:ext cx="10766703" cy="4971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t>Example for discussion – what level (F, SF, PF) might they be appropriate for?  What might be missing?</a:t>
            </a:r>
            <a:endParaRPr lang="en-US"/>
          </a:p>
        </p:txBody>
      </p:sp>
    </p:spTree>
    <p:extLst>
      <p:ext uri="{BB962C8B-B14F-4D97-AF65-F5344CB8AC3E}">
        <p14:creationId xmlns:p14="http://schemas.microsoft.com/office/powerpoint/2010/main" val="41334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ight bulb from a string&#10;&#10;Description automatically generated with medium confidence">
            <a:extLst>
              <a:ext uri="{FF2B5EF4-FFF2-40B4-BE49-F238E27FC236}">
                <a16:creationId xmlns:a16="http://schemas.microsoft.com/office/drawing/2014/main" id="{D2457FE1-F396-479B-9B0E-2051AFCB7AE9}"/>
              </a:ext>
            </a:extLst>
          </p:cNvPr>
          <p:cNvPicPr>
            <a:picLocks noChangeAspect="1"/>
          </p:cNvPicPr>
          <p:nvPr/>
        </p:nvPicPr>
        <p:blipFill rotWithShape="1">
          <a:blip r:embed="rId2">
            <a:extLst>
              <a:ext uri="{28A0092B-C50C-407E-A947-70E740481C1C}">
                <a14:useLocalDpi xmlns:a14="http://schemas.microsoft.com/office/drawing/2010/main" val="0"/>
              </a:ext>
            </a:extLst>
          </a:blip>
          <a:srcRect l="8159" r="8159"/>
          <a:stretch/>
        </p:blipFill>
        <p:spPr>
          <a:xfrm>
            <a:off x="0" y="0"/>
            <a:ext cx="3825920" cy="6858000"/>
          </a:xfrm>
          <a:prstGeom prst="rect">
            <a:avLst/>
          </a:prstGeom>
        </p:spPr>
      </p:pic>
      <p:sp>
        <p:nvSpPr>
          <p:cNvPr id="26" name="TextBox 25">
            <a:extLst>
              <a:ext uri="{FF2B5EF4-FFF2-40B4-BE49-F238E27FC236}">
                <a16:creationId xmlns:a16="http://schemas.microsoft.com/office/drawing/2014/main" id="{7723D87E-5CDB-4984-B59C-D1F4645523BA}"/>
              </a:ext>
            </a:extLst>
          </p:cNvPr>
          <p:cNvSpPr txBox="1"/>
          <p:nvPr/>
        </p:nvSpPr>
        <p:spPr>
          <a:xfrm>
            <a:off x="4479175" y="1707629"/>
            <a:ext cx="6746594" cy="3754874"/>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GB" sz="2200">
                <a:latin typeface="Montserrat" panose="00000500000000000000" pitchFamily="2" charset="0"/>
              </a:rPr>
              <a:t>Understand the elements of a Fellowship application (Dimensions and Descriptors)</a:t>
            </a:r>
          </a:p>
          <a:p>
            <a:pPr marL="342900" indent="-342900">
              <a:spcBef>
                <a:spcPts val="600"/>
              </a:spcBef>
              <a:spcAft>
                <a:spcPts val="600"/>
              </a:spcAft>
              <a:buFont typeface="Arial" panose="020B0604020202020204" pitchFamily="34" charset="0"/>
              <a:buChar char="•"/>
            </a:pPr>
            <a:r>
              <a:rPr lang="en-GB" sz="2200">
                <a:latin typeface="Montserrat" panose="00000500000000000000" pitchFamily="2" charset="0"/>
              </a:rPr>
              <a:t>How to evidence the scholarship of teaching and learning in a Fellowship application?</a:t>
            </a:r>
          </a:p>
          <a:p>
            <a:pPr marL="342900" indent="-342900">
              <a:spcBef>
                <a:spcPts val="600"/>
              </a:spcBef>
              <a:spcAft>
                <a:spcPts val="600"/>
              </a:spcAft>
              <a:buFont typeface="Arial" panose="020B0604020202020204" pitchFamily="34" charset="0"/>
              <a:buChar char="•"/>
            </a:pPr>
            <a:r>
              <a:rPr lang="en-GB" sz="2200">
                <a:latin typeface="Montserrat" panose="00000500000000000000" pitchFamily="2" charset="0"/>
              </a:rPr>
              <a:t>Which category is the best fit for my practice at the moment?</a:t>
            </a:r>
          </a:p>
          <a:p>
            <a:pPr marL="342900" indent="-342900">
              <a:spcBef>
                <a:spcPts val="600"/>
              </a:spcBef>
              <a:spcAft>
                <a:spcPts val="600"/>
              </a:spcAft>
              <a:buFont typeface="Arial" panose="020B0604020202020204" pitchFamily="34" charset="0"/>
              <a:buChar char="•"/>
            </a:pPr>
            <a:r>
              <a:rPr lang="en-GB" sz="2200">
                <a:latin typeface="Montserrat" panose="00000500000000000000" pitchFamily="2" charset="0"/>
              </a:rPr>
              <a:t>Examples</a:t>
            </a:r>
          </a:p>
          <a:p>
            <a:pPr marL="342900" indent="-342900">
              <a:spcBef>
                <a:spcPts val="600"/>
              </a:spcBef>
              <a:spcAft>
                <a:spcPts val="600"/>
              </a:spcAft>
              <a:buFont typeface="Arial" panose="020B0604020202020204" pitchFamily="34" charset="0"/>
              <a:buChar char="•"/>
            </a:pPr>
            <a:r>
              <a:rPr lang="en-GB" sz="2200">
                <a:latin typeface="Montserrat" panose="00000500000000000000" pitchFamily="2" charset="0"/>
              </a:rPr>
              <a:t>Group activities</a:t>
            </a:r>
          </a:p>
        </p:txBody>
      </p:sp>
      <p:sp>
        <p:nvSpPr>
          <p:cNvPr id="4" name="Text Placeholder 3">
            <a:extLst>
              <a:ext uri="{FF2B5EF4-FFF2-40B4-BE49-F238E27FC236}">
                <a16:creationId xmlns:a16="http://schemas.microsoft.com/office/drawing/2014/main" id="{74B59D37-A8AC-5982-1C5A-13249C5D112D}"/>
              </a:ext>
            </a:extLst>
          </p:cNvPr>
          <p:cNvSpPr txBox="1">
            <a:spLocks/>
          </p:cNvSpPr>
          <p:nvPr/>
        </p:nvSpPr>
        <p:spPr>
          <a:xfrm>
            <a:off x="4783975" y="607130"/>
            <a:ext cx="4787349" cy="7883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1" kern="1200">
                <a:solidFill>
                  <a:schemeClr val="tx1"/>
                </a:solidFill>
                <a:latin typeface="Poppins" panose="00000500000000000000" pitchFamily="2" charset="0"/>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Poppins" panose="00000500000000000000" pitchFamily="2" charset="0"/>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Poppins" panose="00000500000000000000" pitchFamily="2" charset="0"/>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Poppins" panose="00000500000000000000" pitchFamily="2" charset="0"/>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sz="2800">
                <a:solidFill>
                  <a:srgbClr val="060645"/>
                </a:solidFill>
                <a:latin typeface="Poppins SemiBold" pitchFamily="2" charset="77"/>
                <a:cs typeface="Poppins SemiBold" pitchFamily="2" charset="77"/>
              </a:rPr>
              <a:t>About this workshop</a:t>
            </a:r>
          </a:p>
        </p:txBody>
      </p:sp>
    </p:spTree>
    <p:extLst>
      <p:ext uri="{BB962C8B-B14F-4D97-AF65-F5344CB8AC3E}">
        <p14:creationId xmlns:p14="http://schemas.microsoft.com/office/powerpoint/2010/main" val="2710119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325AC-98E0-F71B-2D47-245687C4AC7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CDAC2DE-CDFE-1204-74C2-0A5A8813B87A}"/>
              </a:ext>
            </a:extLst>
          </p:cNvPr>
          <p:cNvSpPr>
            <a:spLocks noGrp="1"/>
          </p:cNvSpPr>
          <p:nvPr>
            <p:ph idx="1"/>
          </p:nvPr>
        </p:nvSpPr>
        <p:spPr>
          <a:xfrm>
            <a:off x="406340" y="1554954"/>
            <a:ext cx="11017991" cy="5214348"/>
          </a:xfrm>
        </p:spPr>
        <p:txBody>
          <a:bodyPr lIns="36000" tIns="36000" rIns="36000" bIns="36000" anchor="t"/>
          <a:lstStyle/>
          <a:p>
            <a:r>
              <a:rPr lang="en-GB" sz="2000">
                <a:latin typeface="Abadi"/>
              </a:rPr>
              <a:t>I undertook an </a:t>
            </a:r>
            <a:r>
              <a:rPr lang="en-GB" sz="2000" err="1">
                <a:latin typeface="Abadi"/>
              </a:rPr>
              <a:t>eSTEeM</a:t>
            </a:r>
            <a:r>
              <a:rPr lang="en-GB" sz="2000">
                <a:latin typeface="Abadi"/>
              </a:rPr>
              <a:t> project on the impact of TMA checklists – a low-cost intervention, providing targeted support to those with additional needs, whilst also benefiting all students.  They aim to help students overcome setbacks e.g. assessment-related anxiety (</a:t>
            </a:r>
            <a:r>
              <a:rPr lang="en-GB" sz="2000" err="1">
                <a:latin typeface="Abadi"/>
              </a:rPr>
              <a:t>Putwain</a:t>
            </a:r>
            <a:r>
              <a:rPr lang="en-GB" sz="2000">
                <a:latin typeface="Abadi"/>
              </a:rPr>
              <a:t> et al, 2023), which has significant consequences for student attainment, confidence and retention. (Cavanaugh et al, 2012).</a:t>
            </a:r>
          </a:p>
          <a:p>
            <a:r>
              <a:rPr lang="en-GB" sz="2000">
                <a:latin typeface="Abadi"/>
              </a:rPr>
              <a:t>….. This strategy drew inspiration from “Fit to submit” checklists trialled at the University of Derby (Wilson, 2015), which had narrowed attainment gaps and improved timely submissions.</a:t>
            </a:r>
          </a:p>
          <a:p>
            <a:r>
              <a:rPr lang="en-GB" sz="2000">
                <a:latin typeface="Abadi"/>
              </a:rPr>
              <a:t>Introduction of the checklists led to improved TMA submission rates and scores; moreover they were of particular benefit to students with mental health challenges and/or neurodivergence.</a:t>
            </a:r>
          </a:p>
          <a:p>
            <a:r>
              <a:rPr lang="en-GB" sz="2000">
                <a:latin typeface="Abadi"/>
              </a:rPr>
              <a:t>….. Building on the positive results so far, the use of checklists has been extended to more student cohorts.  I am currently exploring integration of the findings within the work of the Quality Enhancement and Innovation Team in IET, indicating potential cross-departmental collaborations and impact.</a:t>
            </a:r>
          </a:p>
          <a:p>
            <a:r>
              <a:rPr lang="en-US"/>
              <a:t>Cavanaugh et al (2012) “Using a generalized checklist to improve student assignment submission times in an online course,” </a:t>
            </a:r>
            <a:r>
              <a:rPr lang="en-US" i="1"/>
              <a:t>Journal of asynchronous learning networks JALN</a:t>
            </a:r>
            <a:r>
              <a:rPr lang="en-US"/>
              <a:t>, 16(4). </a:t>
            </a:r>
          </a:p>
          <a:p>
            <a:r>
              <a:rPr lang="en-GB" err="1"/>
              <a:t>Putwain</a:t>
            </a:r>
            <a:r>
              <a:rPr lang="en-GB"/>
              <a:t> et al (2023). Academic Buoyancy: Overcoming Test Anxiety and Setbacks</a:t>
            </a:r>
            <a:r>
              <a:rPr lang="en-GB" i="1"/>
              <a:t>. J </a:t>
            </a:r>
            <a:r>
              <a:rPr lang="en-GB" i="1" err="1"/>
              <a:t>Intell</a:t>
            </a:r>
            <a:r>
              <a:rPr lang="en-GB"/>
              <a:t>. 11(3):42. </a:t>
            </a:r>
          </a:p>
          <a:p>
            <a:r>
              <a:rPr lang="en-GB"/>
              <a:t>Wilson, H (2015) University of Derby Fit to Submit: Assignment Checklist. Available at </a:t>
            </a:r>
            <a:r>
              <a:rPr lang="en-GB" u="sng">
                <a:hlinkClick r:id="rId3"/>
              </a:rPr>
              <a:t>https://uodpress.files.wordpress.com/2015/05/press-fit-to-submit-assignment-checklist-png.png</a:t>
            </a:r>
            <a:endParaRPr lang="en-GB" sz="2000">
              <a:latin typeface="Abadi"/>
            </a:endParaRPr>
          </a:p>
          <a:p>
            <a:pPr fontAlgn="base"/>
            <a:endParaRPr lang="en-GB" sz="2000">
              <a:latin typeface="Abadi"/>
            </a:endParaRPr>
          </a:p>
          <a:p>
            <a:endParaRPr lang="en-GB"/>
          </a:p>
          <a:p>
            <a:endParaRPr lang="en-GB">
              <a:cs typeface="Poppins"/>
            </a:endParaRPr>
          </a:p>
        </p:txBody>
      </p:sp>
      <p:sp>
        <p:nvSpPr>
          <p:cNvPr id="3" name="Text Placeholder 3">
            <a:extLst>
              <a:ext uri="{FF2B5EF4-FFF2-40B4-BE49-F238E27FC236}">
                <a16:creationId xmlns:a16="http://schemas.microsoft.com/office/drawing/2014/main" id="{AEE44D9C-3613-4751-7C6E-E86314BBAB2C}"/>
              </a:ext>
            </a:extLst>
          </p:cNvPr>
          <p:cNvSpPr txBox="1">
            <a:spLocks/>
          </p:cNvSpPr>
          <p:nvPr/>
        </p:nvSpPr>
        <p:spPr>
          <a:xfrm>
            <a:off x="406340" y="493034"/>
            <a:ext cx="10766703" cy="4971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t>Example for discussion – what level (F, SF, PF) might they be appropriate for?  What might be missing?</a:t>
            </a:r>
            <a:endParaRPr lang="en-US"/>
          </a:p>
        </p:txBody>
      </p:sp>
    </p:spTree>
    <p:extLst>
      <p:ext uri="{BB962C8B-B14F-4D97-AF65-F5344CB8AC3E}">
        <p14:creationId xmlns:p14="http://schemas.microsoft.com/office/powerpoint/2010/main" val="1395038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DA101-738B-44A5-D455-F8BB9F57BEA5}"/>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13225B-CE88-A98E-7C3D-A9A6CC8CCFDE}"/>
              </a:ext>
            </a:extLst>
          </p:cNvPr>
          <p:cNvSpPr>
            <a:spLocks noGrp="1"/>
          </p:cNvSpPr>
          <p:nvPr>
            <p:ph idx="1"/>
          </p:nvPr>
        </p:nvSpPr>
        <p:spPr>
          <a:xfrm>
            <a:off x="406340" y="1716201"/>
            <a:ext cx="11017991" cy="5214348"/>
          </a:xfrm>
        </p:spPr>
        <p:txBody>
          <a:bodyPr lIns="36000" tIns="36000" rIns="36000" bIns="36000" anchor="t"/>
          <a:lstStyle/>
          <a:p>
            <a:r>
              <a:rPr lang="en-GB" sz="2000">
                <a:latin typeface="Abadi" panose="020B0604020104020204" pitchFamily="34" charset="0"/>
              </a:rPr>
              <a:t>For a ‘good’ tutorial, most of my effort goes into preparation of the session – to ensure that during the tutorial time, the students will be most active. </a:t>
            </a:r>
          </a:p>
          <a:p>
            <a:r>
              <a:rPr lang="en-GB" sz="2000">
                <a:latin typeface="Abadi" panose="020B0604020104020204" pitchFamily="34" charset="0"/>
              </a:rPr>
              <a:t>I use my understanding of ‘deep learning’ (summarised by HEA 2011) and Meyer and Land’s ‘threshold concepts’ (Meyer and Land 2003) to decide the focus for tutorials.  Following this, mindful of Biggs’ theory of constructive alignment (Biggs, 2003), I develop aligned learning outcomes for the tutorial. </a:t>
            </a:r>
          </a:p>
          <a:p>
            <a:r>
              <a:rPr lang="en-GB" sz="2000">
                <a:latin typeface="Abadi"/>
              </a:rPr>
              <a:t>Presenting my tutorial approach with colleagues at a STEM-</a:t>
            </a:r>
            <a:r>
              <a:rPr lang="en-GB" sz="2000" err="1">
                <a:latin typeface="Abadi"/>
              </a:rPr>
              <a:t>ByALs</a:t>
            </a:r>
            <a:r>
              <a:rPr lang="en-GB" sz="2000">
                <a:latin typeface="Abadi"/>
              </a:rPr>
              <a:t>-</a:t>
            </a:r>
            <a:r>
              <a:rPr lang="en-GB" sz="2000" err="1">
                <a:latin typeface="Abadi"/>
              </a:rPr>
              <a:t>ForALs’</a:t>
            </a:r>
            <a:r>
              <a:rPr lang="en-GB" sz="2000">
                <a:latin typeface="Abadi"/>
              </a:rPr>
              <a:t> workshop stimulated a lively discussion around the value of defining learning outcomes for teaching activities, with some tutors agreeing there was value in sharing defined learning outcomes for tutorials with students in future.</a:t>
            </a:r>
          </a:p>
          <a:p>
            <a:r>
              <a:rPr lang="en-GB" sz="1600">
                <a:latin typeface="Abadi"/>
              </a:rPr>
              <a:t>Biggs , J. (2003</a:t>
            </a:r>
            <a:r>
              <a:rPr lang="en-GB" sz="1600" i="1">
                <a:latin typeface="Abadi"/>
              </a:rPr>
              <a:t>).Aligning teaching for constructive learning</a:t>
            </a:r>
            <a:r>
              <a:rPr lang="en-GB" sz="1600">
                <a:latin typeface="Abadi"/>
              </a:rPr>
              <a:t>- Advance HE</a:t>
            </a:r>
            <a:r>
              <a:rPr lang="en-GB" sz="1600" i="1">
                <a:latin typeface="Abadi"/>
              </a:rPr>
              <a:t> </a:t>
            </a:r>
            <a:r>
              <a:rPr lang="en-GB" sz="1600" u="sng">
                <a:latin typeface="Abadi"/>
                <a:hlinkClick r:id="rId3"/>
              </a:rPr>
              <a:t>https://www.advance-he.ac.uk/knowledge-hub/aligning-teaching-constructing-learning</a:t>
            </a:r>
            <a:r>
              <a:rPr lang="en-GB" sz="1600">
                <a:latin typeface="Abadi"/>
              </a:rPr>
              <a:t> </a:t>
            </a:r>
          </a:p>
          <a:p>
            <a:r>
              <a:rPr lang="en-GB" sz="1600">
                <a:latin typeface="Abadi"/>
              </a:rPr>
              <a:t>Meyer J.H.F &amp; Land R (2003) </a:t>
            </a:r>
            <a:r>
              <a:rPr lang="en-GB" sz="1600" i="1">
                <a:latin typeface="Abadi"/>
              </a:rPr>
              <a:t>Threshold concepts and troublesome knowledge: linkages to ways of thinking and practising within the discipline</a:t>
            </a:r>
            <a:r>
              <a:rPr lang="en-GB" sz="1600">
                <a:latin typeface="Abadi"/>
              </a:rPr>
              <a:t> Occasional Report (4) ETL Project, University of Edinburgh [online], available at: </a:t>
            </a:r>
            <a:r>
              <a:rPr lang="en-GB" sz="1600" u="sng">
                <a:latin typeface="Abadi"/>
                <a:hlinkClick r:id="rId4" tooltip="Download or view PDF document"/>
              </a:rPr>
              <a:t>http://www.etl.tla.ed.ac.uk/docs/ETLreport4.pdf</a:t>
            </a:r>
            <a:r>
              <a:rPr lang="en-GB" sz="1600">
                <a:latin typeface="Abadi"/>
              </a:rPr>
              <a:t>, </a:t>
            </a:r>
          </a:p>
          <a:p>
            <a:endParaRPr lang="en-GB">
              <a:cs typeface="Poppins"/>
            </a:endParaRPr>
          </a:p>
        </p:txBody>
      </p:sp>
      <p:sp>
        <p:nvSpPr>
          <p:cNvPr id="3" name="Text Placeholder 3">
            <a:extLst>
              <a:ext uri="{FF2B5EF4-FFF2-40B4-BE49-F238E27FC236}">
                <a16:creationId xmlns:a16="http://schemas.microsoft.com/office/drawing/2014/main" id="{B5433588-8B1D-39AA-0EA5-1B70B6938022}"/>
              </a:ext>
            </a:extLst>
          </p:cNvPr>
          <p:cNvSpPr txBox="1">
            <a:spLocks/>
          </p:cNvSpPr>
          <p:nvPr/>
        </p:nvSpPr>
        <p:spPr>
          <a:xfrm>
            <a:off x="406340" y="493034"/>
            <a:ext cx="10766703" cy="4971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t>Example for discussion – what level (F, SF, PF) might they be appropriate for?  What might be missing?</a:t>
            </a:r>
            <a:endParaRPr lang="en-US"/>
          </a:p>
        </p:txBody>
      </p:sp>
    </p:spTree>
    <p:extLst>
      <p:ext uri="{BB962C8B-B14F-4D97-AF65-F5344CB8AC3E}">
        <p14:creationId xmlns:p14="http://schemas.microsoft.com/office/powerpoint/2010/main" val="1596302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B4639-E3DB-8CF7-6104-86A4AFADFF7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889AFC6-06B0-E4E6-51AC-D279909601E1}"/>
              </a:ext>
            </a:extLst>
          </p:cNvPr>
          <p:cNvSpPr>
            <a:spLocks noGrp="1"/>
          </p:cNvSpPr>
          <p:nvPr>
            <p:ph idx="1"/>
          </p:nvPr>
        </p:nvSpPr>
        <p:spPr>
          <a:xfrm>
            <a:off x="399483" y="1716201"/>
            <a:ext cx="11017991" cy="5214348"/>
          </a:xfrm>
        </p:spPr>
        <p:txBody>
          <a:bodyPr lIns="36000" tIns="36000" rIns="36000" bIns="36000" anchor="t"/>
          <a:lstStyle/>
          <a:p>
            <a:r>
              <a:rPr lang="en-GB" sz="2000">
                <a:latin typeface="Abadi"/>
              </a:rPr>
              <a:t>My setting up of a highly successful online AL-led staff development programme – called </a:t>
            </a:r>
            <a:r>
              <a:rPr lang="en-GB" sz="2000" err="1">
                <a:latin typeface="Abadi"/>
              </a:rPr>
              <a:t>ByALs-ForALs</a:t>
            </a:r>
            <a:r>
              <a:rPr lang="en-GB" sz="2000">
                <a:latin typeface="Abadi"/>
              </a:rPr>
              <a:t> - for Science ALs in 2015 was a strategic change, leading to a novel way for ALs to co-create regular development opportunities and resources.  </a:t>
            </a:r>
          </a:p>
          <a:p>
            <a:r>
              <a:rPr lang="en-GB" sz="2000">
                <a:latin typeface="Abadi" panose="020B0604020104020204" pitchFamily="34" charset="0"/>
              </a:rPr>
              <a:t>It resulted in ALs feeling more valued and proved invaluable for those working in isolation. Since many STEM modules at the OU are now all online, the opportunity for ALs to share concerns and develop a sense of community was particularly appreciated. </a:t>
            </a:r>
          </a:p>
          <a:p>
            <a:r>
              <a:rPr lang="en-GB" sz="2000">
                <a:latin typeface="Abadi"/>
              </a:rPr>
              <a:t>Moreover, many ALs reported incorporating advice and suggestions made by other ALs during these workshops into their subsequent teaching demonstrating the lasting impact of the programme throughout the STEM Faculty (Haresnape, Aiken and Wynne, 2020).</a:t>
            </a:r>
          </a:p>
          <a:p>
            <a:r>
              <a:rPr lang="en-GB" sz="2000">
                <a:latin typeface="Abadi"/>
              </a:rPr>
              <a:t>Influenced by the STEM-ByALs-ForALs programme, similar programmes of online AL-led workshops have been established elsewhere in the OU.  For example, in the School of Education, Childhood, Youth and Sports (Faculty of WELS), this approach was adopted in 2018.</a:t>
            </a:r>
          </a:p>
          <a:p>
            <a:endParaRPr lang="en-GB" sz="2000">
              <a:latin typeface="Abadi"/>
            </a:endParaRPr>
          </a:p>
          <a:p>
            <a:r>
              <a:rPr lang="en-GB" sz="1600">
                <a:latin typeface="Abadi"/>
              </a:rPr>
              <a:t>Haresnape, J., Aiken, F. and  Wynn, C. (2020) Sharing good practice and encouraging community cohesion online: a programme of tutor-led online events for Open University tutors, </a:t>
            </a:r>
            <a:r>
              <a:rPr lang="en-GB" sz="1600" i="1">
                <a:latin typeface="Abadi"/>
              </a:rPr>
              <a:t>Open Learning: The Journal of Open, Distance and e-Learning</a:t>
            </a:r>
            <a:r>
              <a:rPr lang="en-GB" sz="1600">
                <a:latin typeface="Abadi"/>
              </a:rPr>
              <a:t>, </a:t>
            </a:r>
            <a:r>
              <a:rPr lang="en-GB"/>
              <a:t>37(1) pp. 30–52</a:t>
            </a:r>
            <a:endParaRPr lang="en-GB" sz="1600">
              <a:latin typeface="Abadi"/>
            </a:endParaRPr>
          </a:p>
          <a:p>
            <a:endParaRPr lang="en-GB">
              <a:cs typeface="Poppins"/>
            </a:endParaRPr>
          </a:p>
        </p:txBody>
      </p:sp>
      <p:sp>
        <p:nvSpPr>
          <p:cNvPr id="3" name="Text Placeholder 3">
            <a:extLst>
              <a:ext uri="{FF2B5EF4-FFF2-40B4-BE49-F238E27FC236}">
                <a16:creationId xmlns:a16="http://schemas.microsoft.com/office/drawing/2014/main" id="{A35056BB-01AA-7697-028F-ED5768A29E7F}"/>
              </a:ext>
            </a:extLst>
          </p:cNvPr>
          <p:cNvSpPr txBox="1">
            <a:spLocks/>
          </p:cNvSpPr>
          <p:nvPr/>
        </p:nvSpPr>
        <p:spPr>
          <a:xfrm>
            <a:off x="400589" y="458528"/>
            <a:ext cx="10766703" cy="4971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t>Example for discussion – what level (F, SF, PF) might they be appropriate for?  What might be missing?</a:t>
            </a:r>
            <a:endParaRPr lang="en-US"/>
          </a:p>
        </p:txBody>
      </p:sp>
    </p:spTree>
    <p:extLst>
      <p:ext uri="{BB962C8B-B14F-4D97-AF65-F5344CB8AC3E}">
        <p14:creationId xmlns:p14="http://schemas.microsoft.com/office/powerpoint/2010/main" val="2676177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407CB-6D09-D6B7-FA1E-C5133E84D3A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C4A572-ED00-8294-CECF-D7E59D99020E}"/>
              </a:ext>
            </a:extLst>
          </p:cNvPr>
          <p:cNvSpPr>
            <a:spLocks noGrp="1"/>
          </p:cNvSpPr>
          <p:nvPr>
            <p:ph idx="1"/>
          </p:nvPr>
        </p:nvSpPr>
        <p:spPr>
          <a:xfrm>
            <a:off x="586388" y="1644315"/>
            <a:ext cx="11017991" cy="5214348"/>
          </a:xfrm>
        </p:spPr>
        <p:txBody>
          <a:bodyPr lIns="36000" tIns="36000" rIns="36000" bIns="36000" anchor="t"/>
          <a:lstStyle/>
          <a:p>
            <a:r>
              <a:rPr lang="en-GB" sz="2000">
                <a:latin typeface="Abadi" panose="020B0604020104020204" pitchFamily="34" charset="0"/>
              </a:rPr>
              <a:t>Enabling students to complete the practical elements of their modules became particularly challenging during the Covid pandemic.  </a:t>
            </a:r>
          </a:p>
          <a:p>
            <a:r>
              <a:rPr lang="en-GB" sz="2000">
                <a:latin typeface="Abadi"/>
              </a:rPr>
              <a:t>A successful assessment strategy developed during the pandemic involved provision of photographic and video resources (initially developed for disabled students) for students unable to work in the field or with access to only a limited area for collecting data.  This enabled  students with little or no access to outside space to complete the practical elements despite Covid restrictions, giving all students the opportunity to meet the learning outcomes of their modules during the pandemic (</a:t>
            </a:r>
            <a:r>
              <a:rPr lang="en-GB" sz="2000" err="1">
                <a:latin typeface="Abadi"/>
              </a:rPr>
              <a:t>Haresnape</a:t>
            </a:r>
            <a:r>
              <a:rPr lang="en-GB" sz="2000">
                <a:latin typeface="Abadi"/>
              </a:rPr>
              <a:t> et al, 2021).  </a:t>
            </a:r>
          </a:p>
          <a:p>
            <a:r>
              <a:rPr lang="en-GB" sz="2000">
                <a:latin typeface="Abadi"/>
              </a:rPr>
              <a:t>I shared examples of particularly innovative projects which students had developed during the pandemic at an </a:t>
            </a:r>
            <a:r>
              <a:rPr lang="en-GB" sz="2000" err="1">
                <a:latin typeface="Abadi"/>
              </a:rPr>
              <a:t>eSTEeM</a:t>
            </a:r>
            <a:r>
              <a:rPr lang="en-GB" sz="2000">
                <a:latin typeface="Abadi"/>
              </a:rPr>
              <a:t> conference, and a colleague from the School of Physical Sciences who heard my presentation then incorporated these examples into a talk “Lessons for assessment in a post-COVID world”, at a University of Kent Digitally Enhanced Education webinar attended by around 75 people from across the HE sector.</a:t>
            </a:r>
          </a:p>
          <a:p>
            <a:endParaRPr lang="en-GB" sz="2000">
              <a:latin typeface="Abadi"/>
            </a:endParaRPr>
          </a:p>
          <a:p>
            <a:r>
              <a:rPr lang="en-GB" sz="1600" err="1">
                <a:latin typeface="Abadi"/>
              </a:rPr>
              <a:t>Haresnape</a:t>
            </a:r>
            <a:r>
              <a:rPr lang="en-GB" sz="1600">
                <a:latin typeface="Abadi"/>
              </a:rPr>
              <a:t>, J.M., Taylor, V. and Gauci, H. (2021).  A successful assessment strategy even in times of Covid-19. Presented at 2</a:t>
            </a:r>
            <a:r>
              <a:rPr lang="en-GB" sz="1600" baseline="30000">
                <a:latin typeface="Abadi"/>
              </a:rPr>
              <a:t>nd</a:t>
            </a:r>
            <a:r>
              <a:rPr lang="en-GB" sz="1600">
                <a:latin typeface="Abadi"/>
              </a:rPr>
              <a:t> Annual STEM Teaching Conference, held online, March 2021.</a:t>
            </a:r>
          </a:p>
          <a:p>
            <a:endParaRPr lang="en-GB">
              <a:cs typeface="Poppins"/>
            </a:endParaRPr>
          </a:p>
        </p:txBody>
      </p:sp>
      <p:sp>
        <p:nvSpPr>
          <p:cNvPr id="5" name="Text Placeholder 3">
            <a:extLst>
              <a:ext uri="{FF2B5EF4-FFF2-40B4-BE49-F238E27FC236}">
                <a16:creationId xmlns:a16="http://schemas.microsoft.com/office/drawing/2014/main" id="{9F7AD50F-D747-F31A-9F65-99FB102F4F27}"/>
              </a:ext>
            </a:extLst>
          </p:cNvPr>
          <p:cNvSpPr txBox="1">
            <a:spLocks/>
          </p:cNvSpPr>
          <p:nvPr/>
        </p:nvSpPr>
        <p:spPr>
          <a:xfrm>
            <a:off x="406340" y="493034"/>
            <a:ext cx="10766703" cy="4971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t>Example for discussion – what level (F, SF, PF) might they be appropriate for?  What might be missing?</a:t>
            </a:r>
            <a:endParaRPr lang="en-US"/>
          </a:p>
        </p:txBody>
      </p:sp>
    </p:spTree>
    <p:extLst>
      <p:ext uri="{BB962C8B-B14F-4D97-AF65-F5344CB8AC3E}">
        <p14:creationId xmlns:p14="http://schemas.microsoft.com/office/powerpoint/2010/main" val="1736230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6AE69-4DD1-8F86-1D2E-CCB28AD251E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8F4B72-51B9-590A-3B6F-FEA609D9AD6F}"/>
              </a:ext>
            </a:extLst>
          </p:cNvPr>
          <p:cNvSpPr>
            <a:spLocks noGrp="1"/>
          </p:cNvSpPr>
          <p:nvPr>
            <p:ph idx="1"/>
          </p:nvPr>
        </p:nvSpPr>
        <p:spPr>
          <a:xfrm>
            <a:off x="355600" y="499364"/>
            <a:ext cx="4287520" cy="6155436"/>
          </a:xfrm>
        </p:spPr>
        <p:txBody>
          <a:bodyPr>
            <a:normAutofit lnSpcReduction="10000"/>
          </a:bodyPr>
          <a:lstStyle/>
          <a:p>
            <a:pPr marL="0" indent="0">
              <a:buNone/>
            </a:pPr>
            <a:r>
              <a:rPr lang="en-GB" sz="3200" b="1">
                <a:solidFill>
                  <a:schemeClr val="bg1"/>
                </a:solidFill>
              </a:rPr>
              <a:t>Please share ideas from what you’ve discussed…</a:t>
            </a:r>
          </a:p>
          <a:p>
            <a:pPr marL="0" indent="0">
              <a:buNone/>
            </a:pPr>
            <a:endParaRPr lang="en-GB" sz="3200" b="1">
              <a:solidFill>
                <a:schemeClr val="bg1"/>
              </a:solidFill>
            </a:endParaRPr>
          </a:p>
          <a:p>
            <a:pPr marL="0" indent="0">
              <a:buNone/>
            </a:pPr>
            <a:r>
              <a:rPr lang="en-GB" sz="3200">
                <a:solidFill>
                  <a:schemeClr val="bg1"/>
                </a:solidFill>
              </a:rPr>
              <a:t>Do you have an example from your own work you could use towards an HEA application?</a:t>
            </a:r>
          </a:p>
          <a:p>
            <a:pPr marL="0" indent="0">
              <a:buNone/>
            </a:pPr>
            <a:endParaRPr lang="en-GB" sz="3200" b="1">
              <a:solidFill>
                <a:schemeClr val="bg1"/>
              </a:solidFill>
            </a:endParaRPr>
          </a:p>
          <a:p>
            <a:pPr marL="0" indent="0">
              <a:buNone/>
            </a:pPr>
            <a:r>
              <a:rPr lang="en-GB" sz="3200">
                <a:solidFill>
                  <a:schemeClr val="bg1"/>
                </a:solidFill>
              </a:rPr>
              <a:t>Did you look at any of the examples on your table?</a:t>
            </a:r>
            <a:endParaRPr lang="en-GB">
              <a:solidFill>
                <a:schemeClr val="bg1"/>
              </a:solidFill>
            </a:endParaRPr>
          </a:p>
          <a:p>
            <a:pPr marL="0" indent="0">
              <a:buNone/>
            </a:pPr>
            <a:endParaRPr lang="en-GB">
              <a:solidFill>
                <a:schemeClr val="bg1"/>
              </a:solidFill>
            </a:endParaRPr>
          </a:p>
        </p:txBody>
      </p:sp>
      <p:pic>
        <p:nvPicPr>
          <p:cNvPr id="7" name="Picture 6" descr="Materials on table">
            <a:extLst>
              <a:ext uri="{FF2B5EF4-FFF2-40B4-BE49-F238E27FC236}">
                <a16:creationId xmlns:a16="http://schemas.microsoft.com/office/drawing/2014/main" id="{734EB22F-9C97-023D-B724-0D4C3820192A}"/>
              </a:ext>
            </a:extLst>
          </p:cNvPr>
          <p:cNvPicPr>
            <a:picLocks noChangeAspect="1"/>
          </p:cNvPicPr>
          <p:nvPr/>
        </p:nvPicPr>
        <p:blipFill>
          <a:blip r:embed="rId2"/>
          <a:srcRect l="5438" r="22630" b="-1"/>
          <a:stretch>
            <a:fillRect/>
          </a:stretch>
        </p:blipFill>
        <p:spPr>
          <a:xfrm>
            <a:off x="4801757" y="10"/>
            <a:ext cx="7390243" cy="6857990"/>
          </a:xfrm>
          <a:prstGeom prst="rect">
            <a:avLst/>
          </a:prstGeom>
        </p:spPr>
      </p:pic>
    </p:spTree>
    <p:extLst>
      <p:ext uri="{BB962C8B-B14F-4D97-AF65-F5344CB8AC3E}">
        <p14:creationId xmlns:p14="http://schemas.microsoft.com/office/powerpoint/2010/main" val="2640789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a:xfrm>
            <a:off x="340167" y="3124517"/>
            <a:ext cx="8250940" cy="608965"/>
          </a:xfrm>
        </p:spPr>
        <p:txBody>
          <a:bodyPr/>
          <a:lstStyle/>
          <a:p>
            <a:r>
              <a:rPr lang="en-GB"/>
              <a:t>Thank you – any questions?</a:t>
            </a:r>
          </a:p>
        </p:txBody>
      </p:sp>
    </p:spTree>
    <p:extLst>
      <p:ext uri="{BB962C8B-B14F-4D97-AF65-F5344CB8AC3E}">
        <p14:creationId xmlns:p14="http://schemas.microsoft.com/office/powerpoint/2010/main" val="1339148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1EB4D-CEE5-492E-8F28-E4FD37B99EAE}"/>
              </a:ext>
            </a:extLst>
          </p:cNvPr>
          <p:cNvSpPr>
            <a:spLocks noGrp="1"/>
          </p:cNvSpPr>
          <p:nvPr>
            <p:ph type="title"/>
          </p:nvPr>
        </p:nvSpPr>
        <p:spPr>
          <a:xfrm>
            <a:off x="5497590" y="329184"/>
            <a:ext cx="4686235" cy="1783080"/>
          </a:xfrm>
        </p:spPr>
        <p:txBody>
          <a:bodyPr anchor="b">
            <a:normAutofit/>
          </a:bodyPr>
          <a:lstStyle/>
          <a:p>
            <a:r>
              <a:rPr lang="en-GB" sz="4709"/>
              <a:t>Introductions</a:t>
            </a:r>
          </a:p>
        </p:txBody>
      </p:sp>
      <p:pic>
        <p:nvPicPr>
          <p:cNvPr id="5" name="Picture 4" descr="Close up image of hands applauding">
            <a:extLst>
              <a:ext uri="{FF2B5EF4-FFF2-40B4-BE49-F238E27FC236}">
                <a16:creationId xmlns:a16="http://schemas.microsoft.com/office/drawing/2014/main" id="{5F75F3A2-BD62-0999-3581-3E87B15721FC}"/>
              </a:ext>
            </a:extLst>
          </p:cNvPr>
          <p:cNvPicPr>
            <a:picLocks noChangeAspect="1"/>
          </p:cNvPicPr>
          <p:nvPr/>
        </p:nvPicPr>
        <p:blipFill rotWithShape="1">
          <a:blip r:embed="rId2"/>
          <a:srcRect l="39699" r="26318" b="-1"/>
          <a:stretch/>
        </p:blipFill>
        <p:spPr>
          <a:xfrm>
            <a:off x="0" y="7"/>
            <a:ext cx="3491445" cy="685799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37170D77-EA20-4B66-AFE3-1FE6727C5249}"/>
              </a:ext>
            </a:extLst>
          </p:cNvPr>
          <p:cNvSpPr>
            <a:spLocks noGrp="1"/>
          </p:cNvSpPr>
          <p:nvPr>
            <p:ph idx="1"/>
          </p:nvPr>
        </p:nvSpPr>
        <p:spPr>
          <a:xfrm>
            <a:off x="4612640" y="1121664"/>
            <a:ext cx="6654800" cy="4395216"/>
          </a:xfrm>
        </p:spPr>
        <p:txBody>
          <a:bodyPr>
            <a:normAutofit/>
          </a:bodyPr>
          <a:lstStyle/>
          <a:p>
            <a:pPr marL="0" indent="0">
              <a:buNone/>
            </a:pPr>
            <a:r>
              <a:rPr lang="en-GB" sz="3200" b="1">
                <a:solidFill>
                  <a:schemeClr val="bg1"/>
                </a:solidFill>
              </a:rPr>
              <a:t>Icebreaker activity</a:t>
            </a:r>
            <a:endParaRPr lang="en-GB" b="1">
              <a:solidFill>
                <a:schemeClr val="bg1"/>
              </a:solidFill>
            </a:endParaRPr>
          </a:p>
          <a:p>
            <a:pPr marL="0" indent="0">
              <a:buNone/>
            </a:pPr>
            <a:endParaRPr lang="en-GB">
              <a:solidFill>
                <a:schemeClr val="bg1"/>
              </a:solidFill>
            </a:endParaRPr>
          </a:p>
          <a:p>
            <a:r>
              <a:rPr lang="en-GB">
                <a:solidFill>
                  <a:schemeClr val="bg1"/>
                </a:solidFill>
              </a:rPr>
              <a:t>Do you have a HEA Fellowship?</a:t>
            </a:r>
          </a:p>
          <a:p>
            <a:r>
              <a:rPr lang="en-GB">
                <a:solidFill>
                  <a:schemeClr val="bg1"/>
                </a:solidFill>
              </a:rPr>
              <a:t>Are you involved in a Scholarship project at the moment?</a:t>
            </a:r>
          </a:p>
          <a:p>
            <a:r>
              <a:rPr lang="en-GB">
                <a:solidFill>
                  <a:schemeClr val="bg1"/>
                </a:solidFill>
              </a:rPr>
              <a:t>Are you planning to apply for a Fellowship? </a:t>
            </a:r>
          </a:p>
          <a:p>
            <a:r>
              <a:rPr lang="en-GB">
                <a:solidFill>
                  <a:schemeClr val="bg1"/>
                </a:solidFill>
              </a:rPr>
              <a:t>FHEA? SFHEA? or PFHEA?</a:t>
            </a:r>
          </a:p>
        </p:txBody>
      </p:sp>
    </p:spTree>
    <p:extLst>
      <p:ext uri="{BB962C8B-B14F-4D97-AF65-F5344CB8AC3E}">
        <p14:creationId xmlns:p14="http://schemas.microsoft.com/office/powerpoint/2010/main" val="161589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framework&#10;&#10;Description automatically generated">
            <a:extLst>
              <a:ext uri="{FF2B5EF4-FFF2-40B4-BE49-F238E27FC236}">
                <a16:creationId xmlns:a16="http://schemas.microsoft.com/office/drawing/2014/main" id="{2A38C0B4-2BE2-8899-0682-34640CF43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0156" y="2041858"/>
            <a:ext cx="4435262" cy="3762135"/>
          </a:xfrm>
          <a:prstGeom prst="rect">
            <a:avLst/>
          </a:prstGeom>
        </p:spPr>
      </p:pic>
      <p:sp>
        <p:nvSpPr>
          <p:cNvPr id="2" name="Text Placeholder 1">
            <a:extLst>
              <a:ext uri="{FF2B5EF4-FFF2-40B4-BE49-F238E27FC236}">
                <a16:creationId xmlns:a16="http://schemas.microsoft.com/office/drawing/2014/main" id="{014C2797-9074-E34B-B6BD-6E42237DBB1A}"/>
              </a:ext>
            </a:extLst>
          </p:cNvPr>
          <p:cNvSpPr>
            <a:spLocks noGrp="1"/>
          </p:cNvSpPr>
          <p:nvPr>
            <p:ph type="body" sz="quarter" idx="12"/>
          </p:nvPr>
        </p:nvSpPr>
        <p:spPr>
          <a:xfrm>
            <a:off x="413915" y="1298929"/>
            <a:ext cx="9591229" cy="289311"/>
          </a:xfrm>
        </p:spPr>
        <p:txBody>
          <a:bodyPr/>
          <a:lstStyle/>
          <a:p>
            <a:r>
              <a:rPr lang="en-GB" b="0"/>
              <a:t>Consists of </a:t>
            </a:r>
            <a:r>
              <a:rPr lang="en-GB"/>
              <a:t>Descriptors and Dimensions</a:t>
            </a:r>
          </a:p>
        </p:txBody>
      </p:sp>
      <p:sp>
        <p:nvSpPr>
          <p:cNvPr id="4" name="Text Placeholder 3">
            <a:extLst>
              <a:ext uri="{FF2B5EF4-FFF2-40B4-BE49-F238E27FC236}">
                <a16:creationId xmlns:a16="http://schemas.microsoft.com/office/drawing/2014/main" id="{85299D81-9A34-437E-AD64-2F266B60358A}"/>
              </a:ext>
            </a:extLst>
          </p:cNvPr>
          <p:cNvSpPr>
            <a:spLocks noGrp="1"/>
          </p:cNvSpPr>
          <p:nvPr>
            <p:ph type="body" sz="quarter" idx="24"/>
          </p:nvPr>
        </p:nvSpPr>
        <p:spPr>
          <a:xfrm>
            <a:off x="413915" y="607813"/>
            <a:ext cx="10766703" cy="497161"/>
          </a:xfrm>
        </p:spPr>
        <p:txBody>
          <a:bodyPr/>
          <a:lstStyle/>
          <a:p>
            <a:r>
              <a:rPr lang="en-GB"/>
              <a:t>The Professional Standards Framework (PSF) 2023</a:t>
            </a:r>
          </a:p>
        </p:txBody>
      </p:sp>
      <p:sp>
        <p:nvSpPr>
          <p:cNvPr id="9" name="TextBox 8">
            <a:extLst>
              <a:ext uri="{FF2B5EF4-FFF2-40B4-BE49-F238E27FC236}">
                <a16:creationId xmlns:a16="http://schemas.microsoft.com/office/drawing/2014/main" id="{295FF974-7D54-0D65-AAD1-705CAA0CB5F5}"/>
              </a:ext>
            </a:extLst>
          </p:cNvPr>
          <p:cNvSpPr txBox="1"/>
          <p:nvPr/>
        </p:nvSpPr>
        <p:spPr>
          <a:xfrm>
            <a:off x="413915" y="3119372"/>
            <a:ext cx="6364120" cy="1969770"/>
          </a:xfrm>
          <a:prstGeom prst="rect">
            <a:avLst/>
          </a:prstGeom>
          <a:noFill/>
        </p:spPr>
        <p:txBody>
          <a:bodyPr wrap="square" rtlCol="0">
            <a:spAutoFit/>
          </a:bodyPr>
          <a:lstStyle/>
          <a:p>
            <a:r>
              <a:rPr lang="en-GB" sz="1600" b="1"/>
              <a:t>Advance HE operates the fellowship scheme and aligns its fellowships to the PSF 2023 Descriptors as follows</a:t>
            </a:r>
            <a:r>
              <a:rPr lang="en-GB" sz="1400"/>
              <a:t>: </a:t>
            </a:r>
          </a:p>
          <a:p>
            <a:endParaRPr lang="en-GB"/>
          </a:p>
          <a:p>
            <a:pPr marL="285750" indent="-285750">
              <a:buFont typeface="Arial" panose="020B0604020202020204" pitchFamily="34" charset="0"/>
              <a:buChar char="•"/>
            </a:pPr>
            <a:r>
              <a:rPr lang="en-GB"/>
              <a:t>Descriptor 1 (D1) aligns to Associate Fellow</a:t>
            </a:r>
          </a:p>
          <a:p>
            <a:pPr marL="285750" indent="-285750">
              <a:buFont typeface="Arial" panose="020B0604020202020204" pitchFamily="34" charset="0"/>
              <a:buChar char="•"/>
            </a:pPr>
            <a:r>
              <a:rPr lang="en-GB"/>
              <a:t>Descriptor 2 (D2) aligns to Fellow  </a:t>
            </a:r>
          </a:p>
          <a:p>
            <a:pPr marL="285750" indent="-285750">
              <a:buFont typeface="Arial" panose="020B0604020202020204" pitchFamily="34" charset="0"/>
              <a:buChar char="•"/>
            </a:pPr>
            <a:r>
              <a:rPr lang="en-GB"/>
              <a:t>Descriptor 3 (D3) aligns to Senior Fellow</a:t>
            </a:r>
          </a:p>
          <a:p>
            <a:pPr marL="285750" indent="-285750">
              <a:buFont typeface="Arial" panose="020B0604020202020204" pitchFamily="34" charset="0"/>
              <a:buChar char="•"/>
            </a:pPr>
            <a:r>
              <a:rPr lang="en-GB"/>
              <a:t>Descriptor 4 (D4) aligns to Principal Fellow</a:t>
            </a:r>
          </a:p>
        </p:txBody>
      </p:sp>
    </p:spTree>
    <p:extLst>
      <p:ext uri="{BB962C8B-B14F-4D97-AF65-F5344CB8AC3E}">
        <p14:creationId xmlns:p14="http://schemas.microsoft.com/office/powerpoint/2010/main" val="1046673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2A962-FB17-C1E0-8CA0-D03BC4A2FB4F}"/>
            </a:ext>
          </a:extLst>
        </p:cNvPr>
        <p:cNvGrpSpPr/>
        <p:nvPr/>
      </p:nvGrpSpPr>
      <p:grpSpPr>
        <a:xfrm>
          <a:off x="0" y="0"/>
          <a:ext cx="0" cy="0"/>
          <a:chOff x="0" y="0"/>
          <a:chExt cx="0" cy="0"/>
        </a:xfrm>
      </p:grpSpPr>
      <p:pic>
        <p:nvPicPr>
          <p:cNvPr id="3" name="Picture 2" descr="A diagram of a framework&#10;&#10;Description automatically generated">
            <a:extLst>
              <a:ext uri="{FF2B5EF4-FFF2-40B4-BE49-F238E27FC236}">
                <a16:creationId xmlns:a16="http://schemas.microsoft.com/office/drawing/2014/main" id="{E87138F9-8B41-49E0-87E1-131738DB19FA}"/>
              </a:ext>
            </a:extLst>
          </p:cNvPr>
          <p:cNvPicPr>
            <a:picLocks noChangeAspect="1"/>
          </p:cNvPicPr>
          <p:nvPr/>
        </p:nvPicPr>
        <p:blipFill>
          <a:blip r:embed="rId2"/>
          <a:srcRect l="5060" t="3218" r="4944" b="4776"/>
          <a:stretch/>
        </p:blipFill>
        <p:spPr>
          <a:xfrm>
            <a:off x="1406769" y="63257"/>
            <a:ext cx="5677789" cy="6731486"/>
          </a:xfrm>
          <a:prstGeom prst="rect">
            <a:avLst/>
          </a:prstGeom>
        </p:spPr>
      </p:pic>
      <p:sp>
        <p:nvSpPr>
          <p:cNvPr id="14" name="Title 3">
            <a:extLst>
              <a:ext uri="{FF2B5EF4-FFF2-40B4-BE49-F238E27FC236}">
                <a16:creationId xmlns:a16="http://schemas.microsoft.com/office/drawing/2014/main" id="{74781C00-6EB5-95C3-3772-29E01C464381}"/>
              </a:ext>
            </a:extLst>
          </p:cNvPr>
          <p:cNvSpPr txBox="1">
            <a:spLocks/>
          </p:cNvSpPr>
          <p:nvPr/>
        </p:nvSpPr>
        <p:spPr>
          <a:xfrm>
            <a:off x="7604289" y="2866680"/>
            <a:ext cx="2736254" cy="1479077"/>
          </a:xfrm>
          <a:prstGeom prst="rect">
            <a:avLst/>
          </a:prstGeom>
          <a:solidFill>
            <a:schemeClr val="bg1"/>
          </a:solidFill>
          <a:ln>
            <a:solidFill>
              <a:schemeClr val="bg1"/>
            </a:solidFill>
          </a:ln>
        </p:spPr>
        <p:txBody>
          <a:bodyPr wrap="square" lIns="91440" tIns="45720" rIns="91440" bIns="45720" anchor="t"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algn="ctr"/>
            <a:r>
              <a:rPr lang="en-GB" sz="2400">
                <a:solidFill>
                  <a:schemeClr val="accent1">
                    <a:lumMod val="75000"/>
                  </a:schemeClr>
                </a:solidFill>
              </a:rPr>
              <a:t>Dimensions of the </a:t>
            </a:r>
            <a:r>
              <a:rPr lang="x-none" sz="2400">
                <a:solidFill>
                  <a:schemeClr val="accent1">
                    <a:lumMod val="75000"/>
                  </a:schemeClr>
                </a:solidFill>
              </a:rPr>
              <a:t>Professional Standards Framework</a:t>
            </a:r>
            <a:r>
              <a:rPr lang="en-GB" sz="2400">
                <a:solidFill>
                  <a:schemeClr val="accent1">
                    <a:lumMod val="75000"/>
                  </a:schemeClr>
                </a:solidFill>
              </a:rPr>
              <a:t> </a:t>
            </a:r>
            <a:br>
              <a:rPr lang="en-GB" sz="2400">
                <a:solidFill>
                  <a:schemeClr val="accent1">
                    <a:lumMod val="75000"/>
                  </a:schemeClr>
                </a:solidFill>
              </a:rPr>
            </a:br>
            <a:r>
              <a:rPr lang="en-GB" sz="2400">
                <a:solidFill>
                  <a:schemeClr val="accent1">
                    <a:lumMod val="75000"/>
                  </a:schemeClr>
                </a:solidFill>
              </a:rPr>
              <a:t>2023</a:t>
            </a:r>
          </a:p>
        </p:txBody>
      </p:sp>
    </p:spTree>
    <p:extLst>
      <p:ext uri="{BB962C8B-B14F-4D97-AF65-F5344CB8AC3E}">
        <p14:creationId xmlns:p14="http://schemas.microsoft.com/office/powerpoint/2010/main" val="2938135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2160C-F1D1-BDDF-00EF-325F4A76CAB5}"/>
            </a:ext>
          </a:extLst>
        </p:cNvPr>
        <p:cNvGrpSpPr/>
        <p:nvPr/>
      </p:nvGrpSpPr>
      <p:grpSpPr>
        <a:xfrm>
          <a:off x="0" y="0"/>
          <a:ext cx="0" cy="0"/>
          <a:chOff x="0" y="0"/>
          <a:chExt cx="0" cy="0"/>
        </a:xfrm>
      </p:grpSpPr>
      <p:pic>
        <p:nvPicPr>
          <p:cNvPr id="3" name="Picture 2" descr="A diagram of a framework&#10;&#10;Description automatically generated">
            <a:extLst>
              <a:ext uri="{FF2B5EF4-FFF2-40B4-BE49-F238E27FC236}">
                <a16:creationId xmlns:a16="http://schemas.microsoft.com/office/drawing/2014/main" id="{3DD2DC23-0B59-7ACB-B36A-474A26762579}"/>
              </a:ext>
            </a:extLst>
          </p:cNvPr>
          <p:cNvPicPr>
            <a:picLocks noChangeAspect="1"/>
          </p:cNvPicPr>
          <p:nvPr/>
        </p:nvPicPr>
        <p:blipFill>
          <a:blip r:embed="rId2"/>
          <a:srcRect l="5060" t="3218" r="4944" b="4776"/>
          <a:stretch/>
        </p:blipFill>
        <p:spPr>
          <a:xfrm>
            <a:off x="1406769" y="63257"/>
            <a:ext cx="5677789" cy="6731486"/>
          </a:xfrm>
          <a:prstGeom prst="rect">
            <a:avLst/>
          </a:prstGeom>
        </p:spPr>
      </p:pic>
      <p:sp>
        <p:nvSpPr>
          <p:cNvPr id="14" name="Title 3">
            <a:extLst>
              <a:ext uri="{FF2B5EF4-FFF2-40B4-BE49-F238E27FC236}">
                <a16:creationId xmlns:a16="http://schemas.microsoft.com/office/drawing/2014/main" id="{BE7960CF-FD0C-1572-6674-613053AECF6D}"/>
              </a:ext>
            </a:extLst>
          </p:cNvPr>
          <p:cNvSpPr txBox="1">
            <a:spLocks/>
          </p:cNvSpPr>
          <p:nvPr/>
        </p:nvSpPr>
        <p:spPr>
          <a:xfrm>
            <a:off x="7577734" y="1007199"/>
            <a:ext cx="2736254" cy="1479077"/>
          </a:xfrm>
          <a:prstGeom prst="rect">
            <a:avLst/>
          </a:prstGeom>
          <a:solidFill>
            <a:schemeClr val="bg1"/>
          </a:solidFill>
          <a:ln>
            <a:solidFill>
              <a:schemeClr val="bg1"/>
            </a:solidFill>
          </a:ln>
        </p:spPr>
        <p:txBody>
          <a:bodyPr wrap="square" lIns="91440" tIns="45720" rIns="91440" bIns="45720" anchor="t" anchorCtr="0">
            <a:noAutofit/>
          </a:bodyPr>
          <a:lstStyle>
            <a:lvl1pPr algn="l" defTabSz="914400" rtl="0" eaLnBrk="1" latinLnBrk="0" hangingPunct="1">
              <a:lnSpc>
                <a:spcPct val="90000"/>
              </a:lnSpc>
              <a:spcBef>
                <a:spcPct val="0"/>
              </a:spcBef>
              <a:buNone/>
              <a:defRPr sz="1400" b="1" kern="1200" baseline="0">
                <a:solidFill>
                  <a:schemeClr val="bg1"/>
                </a:solidFill>
                <a:latin typeface="+mj-lt"/>
                <a:ea typeface="+mj-ea"/>
                <a:cs typeface="+mj-cs"/>
              </a:defRPr>
            </a:lvl1pPr>
          </a:lstStyle>
          <a:p>
            <a:pPr algn="ctr"/>
            <a:r>
              <a:rPr lang="en-GB" sz="2400">
                <a:solidFill>
                  <a:schemeClr val="accent1">
                    <a:lumMod val="75000"/>
                  </a:schemeClr>
                </a:solidFill>
              </a:rPr>
              <a:t>Dimensions of the </a:t>
            </a:r>
            <a:r>
              <a:rPr lang="x-none" sz="2400">
                <a:solidFill>
                  <a:schemeClr val="accent1">
                    <a:lumMod val="75000"/>
                  </a:schemeClr>
                </a:solidFill>
              </a:rPr>
              <a:t>Professional Standards Framework</a:t>
            </a:r>
            <a:r>
              <a:rPr lang="en-GB" sz="2400">
                <a:solidFill>
                  <a:schemeClr val="accent1">
                    <a:lumMod val="75000"/>
                  </a:schemeClr>
                </a:solidFill>
              </a:rPr>
              <a:t> </a:t>
            </a:r>
            <a:br>
              <a:rPr lang="en-GB" sz="2400">
                <a:solidFill>
                  <a:schemeClr val="accent1">
                    <a:lumMod val="75000"/>
                  </a:schemeClr>
                </a:solidFill>
              </a:rPr>
            </a:br>
            <a:r>
              <a:rPr lang="en-GB" sz="2400">
                <a:solidFill>
                  <a:schemeClr val="accent1">
                    <a:lumMod val="75000"/>
                  </a:schemeClr>
                </a:solidFill>
              </a:rPr>
              <a:t>2023</a:t>
            </a:r>
          </a:p>
          <a:p>
            <a:pPr algn="ctr"/>
            <a:endParaRPr lang="en-GB" sz="2400">
              <a:solidFill>
                <a:schemeClr val="accent1">
                  <a:lumMod val="75000"/>
                </a:schemeClr>
              </a:solidFill>
            </a:endParaRPr>
          </a:p>
          <a:p>
            <a:pPr algn="ctr"/>
            <a:r>
              <a:rPr lang="en-GB" sz="2400">
                <a:solidFill>
                  <a:srgbClr val="FF0000"/>
                </a:solidFill>
              </a:rPr>
              <a:t>Showing the role of scholarship</a:t>
            </a:r>
          </a:p>
        </p:txBody>
      </p:sp>
      <p:sp>
        <p:nvSpPr>
          <p:cNvPr id="4" name="Oval 3">
            <a:extLst>
              <a:ext uri="{FF2B5EF4-FFF2-40B4-BE49-F238E27FC236}">
                <a16:creationId xmlns:a16="http://schemas.microsoft.com/office/drawing/2014/main" id="{A5366C1C-0D2A-2EBC-6261-DAE435B45240}"/>
              </a:ext>
            </a:extLst>
          </p:cNvPr>
          <p:cNvSpPr/>
          <p:nvPr/>
        </p:nvSpPr>
        <p:spPr>
          <a:xfrm>
            <a:off x="1406769" y="1395046"/>
            <a:ext cx="2344616" cy="70338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892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C6B49-070E-F739-D66E-111CED828EA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7106110-6DAC-7417-B202-FE3A510E67F8}"/>
              </a:ext>
            </a:extLst>
          </p:cNvPr>
          <p:cNvSpPr>
            <a:spLocks noGrp="1"/>
          </p:cNvSpPr>
          <p:nvPr>
            <p:ph type="body" sz="quarter" idx="24"/>
          </p:nvPr>
        </p:nvSpPr>
        <p:spPr>
          <a:xfrm>
            <a:off x="413915" y="607813"/>
            <a:ext cx="10766703" cy="497161"/>
          </a:xfrm>
        </p:spPr>
        <p:txBody>
          <a:bodyPr lIns="91440" tIns="45720" rIns="91440" bIns="45720" anchor="t">
            <a:noAutofit/>
          </a:bodyPr>
          <a:lstStyle/>
          <a:p>
            <a:r>
              <a:rPr lang="en-GB">
                <a:latin typeface="Poppins SemiBold"/>
                <a:cs typeface="Poppins SemiBold"/>
              </a:rPr>
              <a:t>Descriptors of the 2023 PSF</a:t>
            </a:r>
            <a:endParaRPr lang="en-GB"/>
          </a:p>
        </p:txBody>
      </p:sp>
      <p:sp>
        <p:nvSpPr>
          <p:cNvPr id="7" name="TextBox 6">
            <a:extLst>
              <a:ext uri="{FF2B5EF4-FFF2-40B4-BE49-F238E27FC236}">
                <a16:creationId xmlns:a16="http://schemas.microsoft.com/office/drawing/2014/main" id="{7FBBFA22-0E02-C1EE-C17F-EBF4BE8B1EC3}"/>
              </a:ext>
            </a:extLst>
          </p:cNvPr>
          <p:cNvSpPr txBox="1"/>
          <p:nvPr/>
        </p:nvSpPr>
        <p:spPr>
          <a:xfrm>
            <a:off x="413915" y="1305341"/>
            <a:ext cx="10439164" cy="4247317"/>
          </a:xfrm>
          <a:prstGeom prst="rect">
            <a:avLst/>
          </a:prstGeom>
          <a:noFill/>
        </p:spPr>
        <p:txBody>
          <a:bodyPr wrap="square" rtlCol="0">
            <a:spAutoFit/>
          </a:bodyPr>
          <a:lstStyle/>
          <a:p>
            <a:endParaRPr lang="en-GB"/>
          </a:p>
          <a:p>
            <a:pPr marL="285750" indent="-285750">
              <a:buFont typeface="Arial" panose="020B0604020202020204" pitchFamily="34" charset="0"/>
              <a:buChar char="•"/>
            </a:pPr>
            <a:r>
              <a:rPr lang="en-GB"/>
              <a:t>D1. Associate Fellow - suitable for individuals whose practice enables them to evidence some Dimensions.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D2. Fellow  - suitable for individuals whose practice with learners has breadth and depth, enabling them to </a:t>
            </a:r>
            <a:r>
              <a:rPr lang="en-GB" b="1"/>
              <a:t>evidence all Dimensions</a:t>
            </a:r>
            <a:r>
              <a:rPr lang="en-GB"/>
              <a:t>.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D3. Senior Fellow - suitable for individuals whose comprehensive understanding and effective practice provides a basis from which they </a:t>
            </a:r>
            <a:r>
              <a:rPr lang="en-GB" b="1"/>
              <a:t>lead or influence those who teach and/or support high-quality learning.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D4.  Principal Fellow - suitable for highly experienced individuals whose practice involves a sustained record of effectiveness in </a:t>
            </a:r>
            <a:r>
              <a:rPr lang="en-GB" b="1"/>
              <a:t>strategic leadership of high-quality learning, with extensive impact beyond your own Faculty/Institution. </a:t>
            </a:r>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85477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3CB93D-A423-4B1C-ACAF-A5A950EBDB64}"/>
              </a:ext>
            </a:extLst>
          </p:cNvPr>
          <p:cNvSpPr>
            <a:spLocks noGrp="1"/>
          </p:cNvSpPr>
          <p:nvPr>
            <p:ph type="body" sz="quarter" idx="14"/>
          </p:nvPr>
        </p:nvSpPr>
        <p:spPr>
          <a:xfrm>
            <a:off x="235562" y="1745546"/>
            <a:ext cx="7568736" cy="3783383"/>
          </a:xfrm>
        </p:spPr>
        <p:txBody>
          <a:bodyPr vert="horz" lIns="64273" tIns="32136" rIns="64273" bIns="32136" rtlCol="0" anchor="t">
            <a:normAutofit lnSpcReduction="10000"/>
          </a:bodyPr>
          <a:lstStyle/>
          <a:p>
            <a:pPr indent="-160683" defTabSz="642732">
              <a:spcBef>
                <a:spcPts val="600"/>
              </a:spcBef>
            </a:pPr>
            <a:r>
              <a:rPr lang="en-US" sz="1800">
                <a:solidFill>
                  <a:schemeClr val="tx1"/>
                </a:solidFill>
              </a:rPr>
              <a:t>There are three main basic ways to get Scholarship </a:t>
            </a:r>
            <a:r>
              <a:rPr lang="en-US" sz="1800" err="1">
                <a:solidFill>
                  <a:schemeClr val="tx1"/>
                </a:solidFill>
              </a:rPr>
              <a:t>recognised</a:t>
            </a:r>
            <a:r>
              <a:rPr lang="en-US" sz="1800">
                <a:solidFill>
                  <a:schemeClr val="tx1"/>
                </a:solidFill>
              </a:rPr>
              <a:t> in a Fellowship application:</a:t>
            </a:r>
          </a:p>
          <a:p>
            <a:pPr marL="125067" indent="-285750" defTabSz="642732">
              <a:spcBef>
                <a:spcPts val="600"/>
              </a:spcBef>
              <a:buFont typeface="Arial" panose="020B0604020202020204" pitchFamily="34" charset="0"/>
              <a:buChar char="•"/>
            </a:pPr>
            <a:r>
              <a:rPr lang="en-US" sz="1800">
                <a:solidFill>
                  <a:schemeClr val="tx1"/>
                </a:solidFill>
              </a:rPr>
              <a:t>Use it to underpin/inform your teaching/support learning practice</a:t>
            </a:r>
          </a:p>
          <a:p>
            <a:pPr marL="799640" lvl="4" indent="-285750" defTabSz="642732">
              <a:spcBef>
                <a:spcPts val="600"/>
              </a:spcBef>
              <a:spcAft>
                <a:spcPts val="600"/>
              </a:spcAft>
            </a:pPr>
            <a:r>
              <a:rPr lang="en-US">
                <a:solidFill>
                  <a:schemeClr val="tx1"/>
                </a:solidFill>
              </a:rPr>
              <a:t>Use relevant readings and existing work and/or your own scholarship papers</a:t>
            </a:r>
          </a:p>
          <a:p>
            <a:pPr marL="342440" lvl="3" indent="-285750" defTabSz="642732">
              <a:spcBef>
                <a:spcPts val="600"/>
              </a:spcBef>
              <a:spcAft>
                <a:spcPts val="600"/>
              </a:spcAft>
            </a:pPr>
            <a:r>
              <a:rPr lang="en-US">
                <a:solidFill>
                  <a:schemeClr val="tx1"/>
                </a:solidFill>
              </a:rPr>
              <a:t>Influence/help others to engage with it</a:t>
            </a:r>
          </a:p>
          <a:p>
            <a:pPr marL="674573" lvl="4" indent="-160683" defTabSz="642732">
              <a:spcBef>
                <a:spcPts val="600"/>
              </a:spcBef>
              <a:spcAft>
                <a:spcPts val="600"/>
              </a:spcAft>
            </a:pPr>
            <a:r>
              <a:rPr lang="en-US">
                <a:solidFill>
                  <a:schemeClr val="tx1"/>
                </a:solidFill>
              </a:rPr>
              <a:t>Formal and informal ways to engage colleagues to use scholarship in their practice – for improvement</a:t>
            </a:r>
          </a:p>
          <a:p>
            <a:pPr marL="125067" indent="-285750" defTabSz="642732">
              <a:lnSpc>
                <a:spcPct val="120000"/>
              </a:lnSpc>
              <a:spcBef>
                <a:spcPts val="600"/>
              </a:spcBef>
              <a:buFont typeface="Arial" panose="020B0604020202020204" pitchFamily="34" charset="0"/>
              <a:buChar char="•"/>
            </a:pPr>
            <a:r>
              <a:rPr lang="en-US" sz="1800">
                <a:solidFill>
                  <a:schemeClr val="tx1"/>
                </a:solidFill>
              </a:rPr>
              <a:t>Engage with scholarship projects</a:t>
            </a:r>
          </a:p>
          <a:p>
            <a:pPr marL="674573" lvl="4" indent="-160683" defTabSz="642732">
              <a:spcBef>
                <a:spcPts val="600"/>
              </a:spcBef>
              <a:spcAft>
                <a:spcPts val="600"/>
              </a:spcAft>
            </a:pPr>
            <a:r>
              <a:rPr lang="en-US">
                <a:solidFill>
                  <a:schemeClr val="tx1"/>
                </a:solidFill>
              </a:rPr>
              <a:t>Undertake scholarship yourself</a:t>
            </a:r>
          </a:p>
        </p:txBody>
      </p:sp>
      <p:sp>
        <p:nvSpPr>
          <p:cNvPr id="7" name="Slide Number Placeholder 6">
            <a:extLst>
              <a:ext uri="{FF2B5EF4-FFF2-40B4-BE49-F238E27FC236}">
                <a16:creationId xmlns:a16="http://schemas.microsoft.com/office/drawing/2014/main" id="{40B1DDCA-9DCA-4100-9B89-C418533CD3D6}"/>
              </a:ext>
            </a:extLst>
          </p:cNvPr>
          <p:cNvSpPr>
            <a:spLocks noGrp="1"/>
          </p:cNvSpPr>
          <p:nvPr>
            <p:ph type="sldNum" sz="quarter" idx="4294967295"/>
          </p:nvPr>
        </p:nvSpPr>
        <p:spPr>
          <a:xfrm>
            <a:off x="10134600" y="6356350"/>
            <a:ext cx="2057400" cy="365125"/>
          </a:xfrm>
          <a:prstGeom prst="rect">
            <a:avLst/>
          </a:prstGeom>
        </p:spPr>
        <p:txBody>
          <a:bodyPr vert="horz" lIns="64273" tIns="32136" rIns="64273" bIns="32136" rtlCol="0" anchor="ctr">
            <a:normAutofit/>
          </a:bodyPr>
          <a:lstStyle/>
          <a:p>
            <a:pPr defTabSz="642732">
              <a:spcAft>
                <a:spcPts val="422"/>
              </a:spcAft>
              <a:defRPr/>
            </a:pPr>
            <a:fld id="{C0BADC3D-1509-2C4E-AB5E-AF0356668A88}" type="slidenum">
              <a:rPr lang="en-US" sz="843">
                <a:solidFill>
                  <a:prstClr val="black">
                    <a:tint val="75000"/>
                  </a:prstClr>
                </a:solidFill>
                <a:latin typeface="Calibri" panose="020F0502020204030204"/>
              </a:rPr>
              <a:pPr defTabSz="642732">
                <a:spcAft>
                  <a:spcPts val="422"/>
                </a:spcAft>
                <a:defRPr/>
              </a:pPr>
              <a:t>8</a:t>
            </a:fld>
            <a:endParaRPr lang="en-US" sz="843">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id="{0390097B-D358-4AE9-9973-C7F0DD3823E8}"/>
              </a:ext>
            </a:extLst>
          </p:cNvPr>
          <p:cNvPicPr>
            <a:picLocks noChangeAspect="1"/>
          </p:cNvPicPr>
          <p:nvPr/>
        </p:nvPicPr>
        <p:blipFill rotWithShape="1">
          <a:blip r:embed="rId2"/>
          <a:srcRect l="27766" r="24274"/>
          <a:stretch/>
        </p:blipFill>
        <p:spPr>
          <a:xfrm>
            <a:off x="8657362" y="1838795"/>
            <a:ext cx="2954475" cy="4096512"/>
          </a:xfrm>
          <a:prstGeom prst="rect">
            <a:avLst/>
          </a:prstGeom>
        </p:spPr>
      </p:pic>
      <p:sp>
        <p:nvSpPr>
          <p:cNvPr id="13" name="Text Placeholder 2">
            <a:extLst>
              <a:ext uri="{FF2B5EF4-FFF2-40B4-BE49-F238E27FC236}">
                <a16:creationId xmlns:a16="http://schemas.microsoft.com/office/drawing/2014/main" id="{6DB21921-A2A6-B561-F135-0B6A2F3EA886}"/>
              </a:ext>
            </a:extLst>
          </p:cNvPr>
          <p:cNvSpPr txBox="1">
            <a:spLocks/>
          </p:cNvSpPr>
          <p:nvPr/>
        </p:nvSpPr>
        <p:spPr>
          <a:xfrm>
            <a:off x="413915" y="326028"/>
            <a:ext cx="10766703" cy="49716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chemeClr val="bg1"/>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a:t>Evidencing scholarship of teaching and learning in a Fellowship application</a:t>
            </a:r>
          </a:p>
        </p:txBody>
      </p:sp>
    </p:spTree>
    <p:extLst>
      <p:ext uri="{BB962C8B-B14F-4D97-AF65-F5344CB8AC3E}">
        <p14:creationId xmlns:p14="http://schemas.microsoft.com/office/powerpoint/2010/main" val="2222680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26C653-6D06-E53E-FA63-59F14BA322F2}"/>
              </a:ext>
            </a:extLst>
          </p:cNvPr>
          <p:cNvSpPr>
            <a:spLocks noGrp="1"/>
          </p:cNvSpPr>
          <p:nvPr>
            <p:ph type="body" sz="quarter" idx="14"/>
          </p:nvPr>
        </p:nvSpPr>
        <p:spPr>
          <a:xfrm>
            <a:off x="822937" y="1756179"/>
            <a:ext cx="10546126" cy="4937697"/>
          </a:xfrm>
        </p:spPr>
        <p:txBody>
          <a:bodyPr/>
          <a:lstStyle/>
          <a:p>
            <a:r>
              <a:rPr lang="en-GB" sz="2000" b="1"/>
              <a:t>V3: In your CONTEXT, show how you use scholarship, or research, or professional learning, or other evidence-informed approaches as a basis for effective practice.</a:t>
            </a:r>
          </a:p>
          <a:p>
            <a:r>
              <a:rPr lang="en-GB" sz="1600"/>
              <a:t>Demonstrating V3 is about explaining about </a:t>
            </a:r>
            <a:r>
              <a:rPr lang="en-GB" sz="1600" b="1"/>
              <a:t>why you do what you do</a:t>
            </a:r>
            <a:r>
              <a:rPr lang="en-GB" sz="1600"/>
              <a:t>, in the </a:t>
            </a:r>
            <a:r>
              <a:rPr lang="en-GB" sz="1600" b="1"/>
              <a:t>way that you do it</a:t>
            </a:r>
            <a:r>
              <a:rPr lang="en-GB" sz="1600"/>
              <a:t>, and the sources of information, data, and evidence you use when making decisions about your learning and teaching practice. </a:t>
            </a:r>
            <a:r>
              <a:rPr lang="en-GB" sz="1600" b="1"/>
              <a:t>The key issue is to demonstrate that the approaches you adopt in your teaching and/or support for learning are not a matter of chance, but that your practice is evidence-based.</a:t>
            </a:r>
            <a:r>
              <a:rPr lang="en-GB" sz="1600"/>
              <a:t> </a:t>
            </a:r>
          </a:p>
          <a:p>
            <a:r>
              <a:rPr lang="en-GB" sz="1600"/>
              <a:t>The actual sources of that evidence that you point to can be varied, and will differ according to your context of work, your role, and the type of teaching and/or support of learning that you are involved in. </a:t>
            </a:r>
          </a:p>
          <a:p>
            <a:r>
              <a:rPr lang="en-GB" sz="1600"/>
              <a:t>Importantly, you should indicate how your learners responded to the activities, approaches or adaptations you introduced. Showing evidence of any positive impact on their engagement, learning and/or achievement will help demonstrate that </a:t>
            </a:r>
            <a:r>
              <a:rPr lang="en-GB" sz="1600" b="1"/>
              <a:t>your use of the evidence-based approaches has helped make your practice effective / has resulted in effective practice</a:t>
            </a:r>
            <a:r>
              <a:rPr lang="en-GB" sz="1600"/>
              <a:t>.</a:t>
            </a:r>
          </a:p>
          <a:p>
            <a:endParaRPr lang="en-GB" sz="2000" b="1"/>
          </a:p>
        </p:txBody>
      </p:sp>
      <p:sp>
        <p:nvSpPr>
          <p:cNvPr id="3" name="Text Placeholder 2">
            <a:extLst>
              <a:ext uri="{FF2B5EF4-FFF2-40B4-BE49-F238E27FC236}">
                <a16:creationId xmlns:a16="http://schemas.microsoft.com/office/drawing/2014/main" id="{04066CF4-F3E0-0EFD-0EA4-804C7235056F}"/>
              </a:ext>
            </a:extLst>
          </p:cNvPr>
          <p:cNvSpPr>
            <a:spLocks noGrp="1"/>
          </p:cNvSpPr>
          <p:nvPr>
            <p:ph type="body" sz="quarter" idx="21"/>
          </p:nvPr>
        </p:nvSpPr>
        <p:spPr/>
        <p:txBody>
          <a:bodyPr/>
          <a:lstStyle/>
          <a:p>
            <a:r>
              <a:rPr lang="en-GB" sz="2800"/>
              <a:t>Evidencing scholarship of teaching and learning in a Fellowship application</a:t>
            </a:r>
          </a:p>
        </p:txBody>
      </p:sp>
    </p:spTree>
    <p:extLst>
      <p:ext uri="{BB962C8B-B14F-4D97-AF65-F5344CB8AC3E}">
        <p14:creationId xmlns:p14="http://schemas.microsoft.com/office/powerpoint/2010/main" val="3162879484"/>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AB24DCB6-B19B-4A4B-82AA-A443AC496DAE}"/>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60A6B559-7EF3-1146-8945-35F68351DF66}"/>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45991D4C-FE3A-DD49-9F9D-812C6DA697D5}"/>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F7B079B8-8FBA-9E46-A97C-4ADCB3A31155}"/>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EB94B822-F5A1-864D-A2F5-29356FFCDE5D}"/>
    </a:ext>
  </a:ext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48D4F3A6659E4E8434A947BFBA403F" ma:contentTypeVersion="3" ma:contentTypeDescription="Create a new document." ma:contentTypeScope="" ma:versionID="a664657194a1d692c730cb84ff244175">
  <xsd:schema xmlns:xsd="http://www.w3.org/2001/XMLSchema" xmlns:xs="http://www.w3.org/2001/XMLSchema" xmlns:p="http://schemas.microsoft.com/office/2006/metadata/properties" xmlns:ns2="7f100067-6342-43e9-a220-a37aecdc43e6" targetNamespace="http://schemas.microsoft.com/office/2006/metadata/properties" ma:root="true" ma:fieldsID="0b3caf7de9eb7450f6f3a159d27f777f" ns2:_="">
    <xsd:import namespace="7f100067-6342-43e9-a220-a37aecdc43e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00067-6342-43e9-a220-a37aecdc43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1F123D-72E4-47AA-AF87-050EE8541186}">
  <ds:schemaRefs>
    <ds:schemaRef ds:uri="7f100067-6342-43e9-a220-a37aecdc43e6"/>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E1D514B-368C-4161-9B37-9F886364CFBB}">
  <ds:schemaRefs>
    <ds:schemaRef ds:uri="7f100067-6342-43e9-a220-a37aecdc43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OU-Powerpoint-Template-Master</Template>
  <TotalTime>0</TotalTime>
  <Words>3096</Words>
  <Application>Microsoft Office PowerPoint</Application>
  <PresentationFormat>Widescreen</PresentationFormat>
  <Paragraphs>173</Paragraphs>
  <Slides>26</Slides>
  <Notes>13</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26</vt:i4>
      </vt:variant>
    </vt:vector>
  </HeadingPairs>
  <TitlesOfParts>
    <vt:vector size="39" baseType="lpstr">
      <vt:lpstr>Abadi</vt:lpstr>
      <vt:lpstr>Arial</vt:lpstr>
      <vt:lpstr>Calibri</vt:lpstr>
      <vt:lpstr>Calibri Light</vt:lpstr>
      <vt:lpstr>Montserrat</vt:lpstr>
      <vt:lpstr>Poppins</vt:lpstr>
      <vt:lpstr>Poppins SemiBold</vt:lpstr>
      <vt:lpstr>Covers</vt:lpstr>
      <vt:lpstr>Contents Slides</vt:lpstr>
      <vt:lpstr>Chapter Headings / Dividers</vt:lpstr>
      <vt:lpstr>Slide Options</vt:lpstr>
      <vt:lpstr>End Slides</vt:lpstr>
      <vt:lpstr>office theme</vt:lpstr>
      <vt:lpstr>Intro Slide Title 3</vt:lpstr>
      <vt:lpstr>PowerPoint Presentation</vt:lpstr>
      <vt:lpstr>Introductions</vt:lpstr>
      <vt:lpstr>PowerPoint Presentation</vt:lpstr>
      <vt:lpstr>PowerPoint Presentation</vt:lpstr>
      <vt:lpstr>PowerPoint Presentation</vt:lpstr>
      <vt:lpstr>PowerPoint Presentation</vt:lpstr>
      <vt:lpstr>PowerPoint Presentation</vt:lpstr>
      <vt:lpstr>PowerPoint Presentation</vt:lpstr>
      <vt:lpstr>Activities that could count</vt:lpstr>
      <vt:lpstr>Gathering evidence</vt:lpstr>
      <vt:lpstr>Other considerations</vt:lpstr>
      <vt:lpstr>Slide Title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30</vt:lpstr>
      <vt:lpstr>Slide Title 31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 Title 2</dc:title>
  <dc:subject>OU Master PowerPoint Template with accessibility guidance and best practice tips</dc:subject>
  <dc:creator>Janet.Haresnape</dc:creator>
  <cp:keywords>OU Master PowerPoint Template</cp:keywords>
  <dc:description/>
  <cp:lastModifiedBy>Diane.Ford</cp:lastModifiedBy>
  <cp:revision>2</cp:revision>
  <dcterms:created xsi:type="dcterms:W3CDTF">2023-05-16T20:47:29Z</dcterms:created>
  <dcterms:modified xsi:type="dcterms:W3CDTF">2026-04-24T13:15:00Z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0x010100E848D4F3A6659E4E8434A947BFBA403F</vt:lpwstr>
  </property>
  <property fmtid="{D5CDD505-2E9C-101B-9397-08002B2CF9AE}" pid="3" name="MediaServiceImageTags">
    <vt:lpwstr/>
  </property>
</Properties>
</file>