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31"/>
  </p:notesMasterIdLst>
  <p:handoutMasterIdLst>
    <p:handoutMasterId r:id="rId32"/>
  </p:handoutMasterIdLst>
  <p:sldIdLst>
    <p:sldId id="333" r:id="rId9"/>
    <p:sldId id="341" r:id="rId10"/>
    <p:sldId id="342" r:id="rId11"/>
    <p:sldId id="340" r:id="rId12"/>
    <p:sldId id="338" r:id="rId13"/>
    <p:sldId id="339" r:id="rId14"/>
    <p:sldId id="344" r:id="rId15"/>
    <p:sldId id="266" r:id="rId16"/>
    <p:sldId id="267" r:id="rId17"/>
    <p:sldId id="268" r:id="rId18"/>
    <p:sldId id="270" r:id="rId19"/>
    <p:sldId id="350" r:id="rId20"/>
    <p:sldId id="351" r:id="rId21"/>
    <p:sldId id="312" r:id="rId22"/>
    <p:sldId id="345" r:id="rId23"/>
    <p:sldId id="348" r:id="rId24"/>
    <p:sldId id="346" r:id="rId25"/>
    <p:sldId id="347" r:id="rId26"/>
    <p:sldId id="349" r:id="rId27"/>
    <p:sldId id="343" r:id="rId28"/>
    <p:sldId id="304" r:id="rId29"/>
    <p:sldId id="318" r:id="rId30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B"/>
    <a:srgbClr val="060645"/>
    <a:srgbClr val="FFD7FD"/>
    <a:srgbClr val="FF8A76"/>
    <a:srgbClr val="FFB4FF"/>
    <a:srgbClr val="D6FFF2"/>
    <a:srgbClr val="CAD2FF"/>
    <a:srgbClr val="FEE3E9"/>
    <a:srgbClr val="4F9AE9"/>
    <a:srgbClr val="8A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213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72622-742B-4DF4-BA37-660C2684F28C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BEC14D-0808-41AD-B8CD-D6AECA406C60}">
      <dgm:prSet phldrT="[Text]" phldr="0"/>
      <dgm:spPr/>
      <dgm:t>
        <a:bodyPr/>
        <a:lstStyle/>
        <a:p>
          <a:r>
            <a:rPr lang="en-GB" dirty="0"/>
            <a:t>Define</a:t>
          </a:r>
        </a:p>
      </dgm:t>
    </dgm:pt>
    <dgm:pt modelId="{0566B97C-BFAE-4399-B87F-5998753FE813}" type="parTrans" cxnId="{3E13244F-7ED1-4563-ACE8-4E5A661D1E80}">
      <dgm:prSet/>
      <dgm:spPr/>
      <dgm:t>
        <a:bodyPr/>
        <a:lstStyle/>
        <a:p>
          <a:endParaRPr lang="en-GB"/>
        </a:p>
      </dgm:t>
    </dgm:pt>
    <dgm:pt modelId="{786CD355-FC6C-45E0-A841-9C953F4EAC2C}" type="sibTrans" cxnId="{3E13244F-7ED1-4563-ACE8-4E5A661D1E80}">
      <dgm:prSet/>
      <dgm:spPr/>
      <dgm:t>
        <a:bodyPr/>
        <a:lstStyle/>
        <a:p>
          <a:endParaRPr lang="en-GB"/>
        </a:p>
      </dgm:t>
    </dgm:pt>
    <dgm:pt modelId="{E8E2CF55-2773-44AC-9451-AB274763313C}">
      <dgm:prSet phldrT="[Text]" phldr="0"/>
      <dgm:spPr/>
      <dgm:t>
        <a:bodyPr/>
        <a:lstStyle/>
        <a:p>
          <a:r>
            <a:rPr lang="en-GB" dirty="0"/>
            <a:t>Brain</a:t>
          </a:r>
        </a:p>
        <a:p>
          <a:r>
            <a:rPr lang="en-GB" dirty="0"/>
            <a:t>Storm</a:t>
          </a:r>
        </a:p>
      </dgm:t>
    </dgm:pt>
    <dgm:pt modelId="{B1126FF0-A1C1-4601-B2C0-3F0A6D63FF73}" type="parTrans" cxnId="{42652129-8D37-4FB4-9D30-C97A7B960341}">
      <dgm:prSet/>
      <dgm:spPr/>
      <dgm:t>
        <a:bodyPr/>
        <a:lstStyle/>
        <a:p>
          <a:endParaRPr lang="en-GB"/>
        </a:p>
      </dgm:t>
    </dgm:pt>
    <dgm:pt modelId="{23E6DFDA-FFAE-4715-AD40-75424B00BF61}" type="sibTrans" cxnId="{42652129-8D37-4FB4-9D30-C97A7B960341}">
      <dgm:prSet/>
      <dgm:spPr/>
      <dgm:t>
        <a:bodyPr/>
        <a:lstStyle/>
        <a:p>
          <a:endParaRPr lang="en-GB"/>
        </a:p>
      </dgm:t>
    </dgm:pt>
    <dgm:pt modelId="{CE754448-AF80-4693-AA88-CD2F453AB83A}">
      <dgm:prSet phldrT="[Text]" phldr="0"/>
      <dgm:spPr/>
      <dgm:t>
        <a:bodyPr/>
        <a:lstStyle/>
        <a:p>
          <a:r>
            <a:rPr lang="en-GB" dirty="0"/>
            <a:t>Refine</a:t>
          </a:r>
        </a:p>
      </dgm:t>
    </dgm:pt>
    <dgm:pt modelId="{AF02189C-3FF8-4A33-BC4F-FAA375D7062D}" type="parTrans" cxnId="{64972E39-EF53-4FC8-9DCC-778B638A7125}">
      <dgm:prSet/>
      <dgm:spPr/>
      <dgm:t>
        <a:bodyPr/>
        <a:lstStyle/>
        <a:p>
          <a:endParaRPr lang="en-GB"/>
        </a:p>
      </dgm:t>
    </dgm:pt>
    <dgm:pt modelId="{A11C3DC0-23A8-47DA-B60C-24F739A63984}" type="sibTrans" cxnId="{64972E39-EF53-4FC8-9DCC-778B638A7125}">
      <dgm:prSet/>
      <dgm:spPr/>
      <dgm:t>
        <a:bodyPr/>
        <a:lstStyle/>
        <a:p>
          <a:endParaRPr lang="en-GB"/>
        </a:p>
      </dgm:t>
    </dgm:pt>
    <dgm:pt modelId="{E529769D-D7C0-4448-A6EC-12D09AB0F545}" type="pres">
      <dgm:prSet presAssocID="{3EA72622-742B-4DF4-BA37-660C2684F28C}" presName="CompostProcess" presStyleCnt="0">
        <dgm:presLayoutVars>
          <dgm:dir/>
          <dgm:resizeHandles val="exact"/>
        </dgm:presLayoutVars>
      </dgm:prSet>
      <dgm:spPr/>
    </dgm:pt>
    <dgm:pt modelId="{FA87796E-C7D3-47A6-B34B-DAD1BF78EE9C}" type="pres">
      <dgm:prSet presAssocID="{3EA72622-742B-4DF4-BA37-660C2684F28C}" presName="arrow" presStyleLbl="bgShp" presStyleIdx="0" presStyleCnt="1"/>
      <dgm:spPr/>
    </dgm:pt>
    <dgm:pt modelId="{F0A4CEDE-FF1B-4893-8FB4-2C480A6F34E6}" type="pres">
      <dgm:prSet presAssocID="{3EA72622-742B-4DF4-BA37-660C2684F28C}" presName="linearProcess" presStyleCnt="0"/>
      <dgm:spPr/>
    </dgm:pt>
    <dgm:pt modelId="{76C7CD4F-EB0B-4EED-9490-57F871946551}" type="pres">
      <dgm:prSet presAssocID="{F3BEC14D-0808-41AD-B8CD-D6AECA406C60}" presName="textNode" presStyleLbl="node1" presStyleIdx="0" presStyleCnt="3">
        <dgm:presLayoutVars>
          <dgm:bulletEnabled val="1"/>
        </dgm:presLayoutVars>
      </dgm:prSet>
      <dgm:spPr/>
    </dgm:pt>
    <dgm:pt modelId="{EDB966E3-2BAB-4F67-AC42-94BD11934E3B}" type="pres">
      <dgm:prSet presAssocID="{786CD355-FC6C-45E0-A841-9C953F4EAC2C}" presName="sibTrans" presStyleCnt="0"/>
      <dgm:spPr/>
    </dgm:pt>
    <dgm:pt modelId="{7E2BA6EF-BCB6-4752-9CCE-0B7920D92403}" type="pres">
      <dgm:prSet presAssocID="{E8E2CF55-2773-44AC-9451-AB274763313C}" presName="textNode" presStyleLbl="node1" presStyleIdx="1" presStyleCnt="3">
        <dgm:presLayoutVars>
          <dgm:bulletEnabled val="1"/>
        </dgm:presLayoutVars>
      </dgm:prSet>
      <dgm:spPr/>
    </dgm:pt>
    <dgm:pt modelId="{D224FCF8-C8B2-4A51-8314-B7337FCBA07E}" type="pres">
      <dgm:prSet presAssocID="{23E6DFDA-FFAE-4715-AD40-75424B00BF61}" presName="sibTrans" presStyleCnt="0"/>
      <dgm:spPr/>
    </dgm:pt>
    <dgm:pt modelId="{0DC1D019-CED9-45F9-981F-0D6FEFF434C7}" type="pres">
      <dgm:prSet presAssocID="{CE754448-AF80-4693-AA88-CD2F453AB83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3305F0E-7567-48C0-AD9F-0C623F09754B}" type="presOf" srcId="{F3BEC14D-0808-41AD-B8CD-D6AECA406C60}" destId="{76C7CD4F-EB0B-4EED-9490-57F871946551}" srcOrd="0" destOrd="0" presId="urn:microsoft.com/office/officeart/2005/8/layout/hProcess9"/>
    <dgm:cxn modelId="{42652129-8D37-4FB4-9D30-C97A7B960341}" srcId="{3EA72622-742B-4DF4-BA37-660C2684F28C}" destId="{E8E2CF55-2773-44AC-9451-AB274763313C}" srcOrd="1" destOrd="0" parTransId="{B1126FF0-A1C1-4601-B2C0-3F0A6D63FF73}" sibTransId="{23E6DFDA-FFAE-4715-AD40-75424B00BF61}"/>
    <dgm:cxn modelId="{64972E39-EF53-4FC8-9DCC-778B638A7125}" srcId="{3EA72622-742B-4DF4-BA37-660C2684F28C}" destId="{CE754448-AF80-4693-AA88-CD2F453AB83A}" srcOrd="2" destOrd="0" parTransId="{AF02189C-3FF8-4A33-BC4F-FAA375D7062D}" sibTransId="{A11C3DC0-23A8-47DA-B60C-24F739A63984}"/>
    <dgm:cxn modelId="{3E13244F-7ED1-4563-ACE8-4E5A661D1E80}" srcId="{3EA72622-742B-4DF4-BA37-660C2684F28C}" destId="{F3BEC14D-0808-41AD-B8CD-D6AECA406C60}" srcOrd="0" destOrd="0" parTransId="{0566B97C-BFAE-4399-B87F-5998753FE813}" sibTransId="{786CD355-FC6C-45E0-A841-9C953F4EAC2C}"/>
    <dgm:cxn modelId="{A499E7B7-E3C0-4661-BAEE-AFDB7B950021}" type="presOf" srcId="{E8E2CF55-2773-44AC-9451-AB274763313C}" destId="{7E2BA6EF-BCB6-4752-9CCE-0B7920D92403}" srcOrd="0" destOrd="0" presId="urn:microsoft.com/office/officeart/2005/8/layout/hProcess9"/>
    <dgm:cxn modelId="{686A2ADC-74B7-4D7D-992F-3A63DC038FFE}" type="presOf" srcId="{CE754448-AF80-4693-AA88-CD2F453AB83A}" destId="{0DC1D019-CED9-45F9-981F-0D6FEFF434C7}" srcOrd="0" destOrd="0" presId="urn:microsoft.com/office/officeart/2005/8/layout/hProcess9"/>
    <dgm:cxn modelId="{A96F50F4-3D37-4D60-893D-09E89E788958}" type="presOf" srcId="{3EA72622-742B-4DF4-BA37-660C2684F28C}" destId="{E529769D-D7C0-4448-A6EC-12D09AB0F545}" srcOrd="0" destOrd="0" presId="urn:microsoft.com/office/officeart/2005/8/layout/hProcess9"/>
    <dgm:cxn modelId="{947082B4-6D5A-4D33-822D-2B810E13347C}" type="presParOf" srcId="{E529769D-D7C0-4448-A6EC-12D09AB0F545}" destId="{FA87796E-C7D3-47A6-B34B-DAD1BF78EE9C}" srcOrd="0" destOrd="0" presId="urn:microsoft.com/office/officeart/2005/8/layout/hProcess9"/>
    <dgm:cxn modelId="{2469D6B4-5443-443B-A14B-76684CD06833}" type="presParOf" srcId="{E529769D-D7C0-4448-A6EC-12D09AB0F545}" destId="{F0A4CEDE-FF1B-4893-8FB4-2C480A6F34E6}" srcOrd="1" destOrd="0" presId="urn:microsoft.com/office/officeart/2005/8/layout/hProcess9"/>
    <dgm:cxn modelId="{F03E5199-9830-4A07-8AA2-E659334C1E6D}" type="presParOf" srcId="{F0A4CEDE-FF1B-4893-8FB4-2C480A6F34E6}" destId="{76C7CD4F-EB0B-4EED-9490-57F871946551}" srcOrd="0" destOrd="0" presId="urn:microsoft.com/office/officeart/2005/8/layout/hProcess9"/>
    <dgm:cxn modelId="{779A1803-4FE7-4BD3-9E6C-556EE871720B}" type="presParOf" srcId="{F0A4CEDE-FF1B-4893-8FB4-2C480A6F34E6}" destId="{EDB966E3-2BAB-4F67-AC42-94BD11934E3B}" srcOrd="1" destOrd="0" presId="urn:microsoft.com/office/officeart/2005/8/layout/hProcess9"/>
    <dgm:cxn modelId="{DD193F86-C737-45D8-BE0B-FA3DB9A870D6}" type="presParOf" srcId="{F0A4CEDE-FF1B-4893-8FB4-2C480A6F34E6}" destId="{7E2BA6EF-BCB6-4752-9CCE-0B7920D92403}" srcOrd="2" destOrd="0" presId="urn:microsoft.com/office/officeart/2005/8/layout/hProcess9"/>
    <dgm:cxn modelId="{9E3E7308-31AB-442E-BC20-A34BA12E78F0}" type="presParOf" srcId="{F0A4CEDE-FF1B-4893-8FB4-2C480A6F34E6}" destId="{D224FCF8-C8B2-4A51-8314-B7337FCBA07E}" srcOrd="3" destOrd="0" presId="urn:microsoft.com/office/officeart/2005/8/layout/hProcess9"/>
    <dgm:cxn modelId="{98619DE5-A88F-413B-BAE4-BB260A08CA03}" type="presParOf" srcId="{F0A4CEDE-FF1B-4893-8FB4-2C480A6F34E6}" destId="{0DC1D019-CED9-45F9-981F-0D6FEFF434C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7796E-C7D3-47A6-B34B-DAD1BF78EE9C}">
      <dsp:nvSpPr>
        <dsp:cNvPr id="0" name=""/>
        <dsp:cNvSpPr/>
      </dsp:nvSpPr>
      <dsp:spPr>
        <a:xfrm>
          <a:off x="640257" y="0"/>
          <a:ext cx="7256248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C7CD4F-EB0B-4EED-9490-57F871946551}">
      <dsp:nvSpPr>
        <dsp:cNvPr id="0" name=""/>
        <dsp:cNvSpPr/>
      </dsp:nvSpPr>
      <dsp:spPr>
        <a:xfrm>
          <a:off x="105459" y="1625600"/>
          <a:ext cx="2561028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Define</a:t>
          </a:r>
        </a:p>
      </dsp:txBody>
      <dsp:txXfrm>
        <a:off x="211266" y="1731407"/>
        <a:ext cx="2349414" cy="1955852"/>
      </dsp:txXfrm>
    </dsp:sp>
    <dsp:sp modelId="{7E2BA6EF-BCB6-4752-9CCE-0B7920D92403}">
      <dsp:nvSpPr>
        <dsp:cNvPr id="0" name=""/>
        <dsp:cNvSpPr/>
      </dsp:nvSpPr>
      <dsp:spPr>
        <a:xfrm>
          <a:off x="2987867" y="1625600"/>
          <a:ext cx="2561028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Brain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Storm</a:t>
          </a:r>
        </a:p>
      </dsp:txBody>
      <dsp:txXfrm>
        <a:off x="3093674" y="1731407"/>
        <a:ext cx="2349414" cy="1955852"/>
      </dsp:txXfrm>
    </dsp:sp>
    <dsp:sp modelId="{0DC1D019-CED9-45F9-981F-0D6FEFF434C7}">
      <dsp:nvSpPr>
        <dsp:cNvPr id="0" name=""/>
        <dsp:cNvSpPr/>
      </dsp:nvSpPr>
      <dsp:spPr>
        <a:xfrm>
          <a:off x="5870275" y="1625600"/>
          <a:ext cx="2561028" cy="216746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Refine</a:t>
          </a:r>
        </a:p>
      </dsp:txBody>
      <dsp:txXfrm>
        <a:off x="5976082" y="1731407"/>
        <a:ext cx="2349414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30/04/2026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photo/group-people-holding-plant-hands-together_2399447.htm#fromView=keyword&amp;page=2&amp;position=13&amp;uuid=00acb086-5244-45c7-a92e-609f0d54ffa1&amp;query=Environmental+protectio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aywood.burnabyschools.ca/wp-content/uploads/2023/04/Earth-Day_498255619-LAGG.png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link </a:t>
            </a:r>
            <a:r>
              <a:rPr lang="en-GB" dirty="0">
                <a:hlinkClick r:id="rId3"/>
              </a:rPr>
              <a:t>–</a:t>
            </a:r>
            <a:r>
              <a:rPr lang="en-GB" dirty="0"/>
              <a:t> </a:t>
            </a:r>
            <a:r>
              <a:rPr lang="en-GB" dirty="0">
                <a:hlinkClick r:id="rId4"/>
              </a:rPr>
              <a:t>Earth-Day_498255619-LAGG.png (800×398)</a:t>
            </a:r>
            <a:endParaRPr lang="en-GB" dirty="0"/>
          </a:p>
          <a:p>
            <a:r>
              <a:rPr lang="en-GB" dirty="0">
                <a:hlinkClick r:id="rId3"/>
              </a:rPr>
              <a:t>Group of people holding plant in hands together | Free Photo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Why are we here?</a:t>
            </a:r>
            <a:endParaRPr lang="en-GB" dirty="0"/>
          </a:p>
          <a:p>
            <a:r>
              <a:rPr lang="en-GB" dirty="0"/>
              <a:t>Explore how to embed sustainable employability into curricula</a:t>
            </a:r>
          </a:p>
          <a:p>
            <a:r>
              <a:rPr lang="en-GB" dirty="0"/>
              <a:t>Share and co-create practical approaches</a:t>
            </a:r>
          </a:p>
          <a:p>
            <a:r>
              <a:rPr lang="en-GB" dirty="0"/>
              <a:t>Learn through doing, not just listening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6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Created to connect students with real-world sustainability challenges</a:t>
            </a:r>
          </a:p>
          <a:p>
            <a:r>
              <a:rPr lang="en-GB" dirty="0"/>
              <a:t>Partnerships with charities and organisations (this year’s partners are also part of our EEES industrial board</a:t>
            </a:r>
          </a:p>
          <a:p>
            <a:r>
              <a:rPr lang="en-GB" dirty="0"/>
              <a:t>Students work collaboratively to solve live problems</a:t>
            </a:r>
          </a:p>
          <a:p>
            <a:r>
              <a:rPr lang="en-GB" b="1" dirty="0"/>
              <a:t>What participants gained:</a:t>
            </a:r>
            <a:endParaRPr lang="en-GB" dirty="0"/>
          </a:p>
          <a:p>
            <a:r>
              <a:rPr lang="en-GB" dirty="0"/>
              <a:t>Practical experience</a:t>
            </a:r>
          </a:p>
          <a:p>
            <a:r>
              <a:rPr lang="en-GB" dirty="0"/>
              <a:t>Employability skills</a:t>
            </a:r>
          </a:p>
          <a:p>
            <a:r>
              <a:rPr lang="en-GB" dirty="0"/>
              <a:t>Confidence in tackling real issues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Challenges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en-GB"/>
              <a:t>We have targets to reduce our waste overall (655 tonnes by half), including reducing general waste, increasing the % of recycling, reducing landfill. 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en-GB"/>
              <a:t>Need to consider actions of staff vs visitors, what influence we have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en-GB"/>
              <a:t>Mix of visitors mix of generations, with different ideas, understanding, experience, attitudes to waste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en-GB"/>
              <a:t>Dilemma, provide bins or not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en-GB"/>
              <a:t>Waste costs money, carbon and the environment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3D7505-9544-469F-9F48-1A6AE9AE77DB}" type="datetime4">
              <a:rPr lang="en-GB" smtClean="0"/>
              <a:pPr/>
              <a:t>30 April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9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3D7505-9544-469F-9F48-1A6AE9AE77DB}" type="datetime4">
              <a:rPr lang="en-GB" smtClean="0"/>
              <a:pPr/>
              <a:t>30 April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16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3D7505-9544-469F-9F48-1A6AE9AE77DB}" type="datetime4">
              <a:rPr lang="en-GB" smtClean="0"/>
              <a:pPr/>
              <a:t>30 April 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1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3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B7AA0-E460-3AD3-6B12-3629AB406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27567-6AC3-EAB6-D3C0-FA8C0FC62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15FF2-1E1C-C816-3ACF-0212CBB6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DEAC6-1597-F44A-FD13-3F60751A7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9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F49E8-E50C-CBEE-71F1-A756EDD37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FB90308-6D7D-FB0C-34E4-71A28225BC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5DA48E4-6642-FB6C-4E06-89985A0AC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B5A0D41-5B75-559D-E791-97ABA6572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5561B0-8994-5518-CD39-CB50B0DFD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06AC1C0C-3341-0694-EF72-A067099A10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3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3F1D352-AFC1-45BF-DC37-E6E2C2801A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199124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 as Poppins Regular.</a:t>
            </a:r>
          </a:p>
        </p:txBody>
      </p:sp>
    </p:spTree>
    <p:extLst>
      <p:ext uri="{BB962C8B-B14F-4D97-AF65-F5344CB8AC3E}">
        <p14:creationId xmlns:p14="http://schemas.microsoft.com/office/powerpoint/2010/main" val="259560829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540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DB33-CFBC-D985-3F03-F5FECB7A4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727" y="1406011"/>
            <a:ext cx="10294376" cy="1655762"/>
          </a:xfrm>
        </p:spPr>
        <p:txBody>
          <a:bodyPr anchor="t" anchorCtr="0">
            <a:normAutofit/>
          </a:bodyPr>
          <a:lstStyle>
            <a:lvl1pPr algn="l">
              <a:defRPr sz="5000" b="1">
                <a:solidFill>
                  <a:srgbClr val="F5DADF"/>
                </a:solidFill>
              </a:defRPr>
            </a:lvl1pPr>
          </a:lstStyle>
          <a:p>
            <a:r>
              <a:rPr lang="en-US"/>
              <a:t>Title line 1 here</a:t>
            </a:r>
            <a:br>
              <a:rPr lang="en-US"/>
            </a:br>
            <a:r>
              <a:rPr lang="en-US"/>
              <a:t>Title line 2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F1799-33B1-772B-FD1C-6680365295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3727" y="3087332"/>
            <a:ext cx="10294375" cy="206231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F5DAD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  <a:p>
            <a:r>
              <a:rPr lang="en-US"/>
              <a:t>Job 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DA94FA-253E-BC5A-521A-68E249A03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122" y="5355520"/>
            <a:ext cx="2729333" cy="138689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8872A4-3AF6-A390-5A3A-FA7F896587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23789" y="6150562"/>
            <a:ext cx="4024313" cy="458788"/>
          </a:xfrm>
        </p:spPr>
        <p:txBody>
          <a:bodyPr>
            <a:normAutofit/>
          </a:bodyPr>
          <a:lstStyle>
            <a:lvl1pPr algn="r">
              <a:defRPr sz="1100" baseline="0">
                <a:solidFill>
                  <a:schemeClr val="bg1"/>
                </a:solidFill>
              </a:defRPr>
            </a:lvl1pPr>
          </a:lstStyle>
          <a:p>
            <a:pPr lvl="0"/>
            <a:fld id="{A07476FD-D40C-4594-BD37-208CFE5066C0}" type="datetime4">
              <a:rPr lang="en-GB" smtClean="0"/>
              <a:t>17 July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4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rgbClr val="F5D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C62E-8D3B-0D2D-671B-8565F87C5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3897" y="1478243"/>
            <a:ext cx="10294374" cy="1325563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Section divider page title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2A0F19-6FC4-77F9-5F18-F21D0D977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40F2F"/>
                </a:solidFill>
              </a:defRPr>
            </a:lvl1pPr>
          </a:lstStyle>
          <a:p>
            <a:fld id="{1F2D8749-2311-49B1-9CA6-3197774D904D}" type="datetime4">
              <a:rPr lang="en-GB" smtClean="0"/>
              <a:t>30 April 2026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23FFBAA-5ADC-52B3-A334-F5D17A7A4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896" y="6356350"/>
            <a:ext cx="4009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540F2F"/>
                </a:solidFill>
              </a:defRPr>
            </a:lvl1pPr>
          </a:lstStyle>
          <a:p>
            <a:pPr algn="l"/>
            <a:r>
              <a:rPr lang="en-GB" b="1"/>
              <a:t>English Heritage   </a:t>
            </a:r>
            <a:r>
              <a:rPr lang="en-GB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80092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4B7FD-F7D3-DC4A-285D-87E75F419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560" y="914400"/>
            <a:ext cx="10274710" cy="776288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Title – two columns of text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7F5670-5499-B18E-AA34-302A9EA80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88" y="1825624"/>
            <a:ext cx="5065712" cy="41179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540F2F"/>
                </a:solidFill>
              </a:defRPr>
            </a:lvl1pPr>
            <a:lvl2pPr marL="457200" indent="0">
              <a:buFontTx/>
              <a:buNone/>
              <a:defRPr sz="2000">
                <a:solidFill>
                  <a:srgbClr val="540F2F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540F2F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40F2F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40F2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771949-BC61-7A46-2CCC-A5A8BB71E9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2200" y="1825625"/>
            <a:ext cx="5065713" cy="41179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D22D01-DE00-CA42-8FB0-1CC2C9973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40F2F"/>
                </a:solidFill>
              </a:defRPr>
            </a:lvl1pPr>
          </a:lstStyle>
          <a:p>
            <a:fld id="{C9817F6E-B6EF-4216-94EE-A55F2B0D5010}" type="datetime4">
              <a:rPr lang="en-GB" smtClean="0"/>
              <a:t>30 April 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27-BE67-F859-5971-AEA80E502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896" y="6356350"/>
            <a:ext cx="4009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540F2F"/>
                </a:solidFill>
              </a:defRPr>
            </a:lvl1pPr>
          </a:lstStyle>
          <a:p>
            <a:pPr algn="l"/>
            <a:r>
              <a:rPr lang="en-GB" b="1"/>
              <a:t>English Heritage   </a:t>
            </a:r>
            <a:r>
              <a:rPr lang="en-GB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1203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2D2950-5A57-114A-55D0-1CF0BF6A8A8F}"/>
              </a:ext>
            </a:extLst>
          </p:cNvPr>
          <p:cNvSpPr/>
          <p:nvPr userDrawn="1"/>
        </p:nvSpPr>
        <p:spPr>
          <a:xfrm>
            <a:off x="6813755" y="0"/>
            <a:ext cx="5378245" cy="6858000"/>
          </a:xfrm>
          <a:prstGeom prst="rect">
            <a:avLst/>
          </a:prstGeom>
          <a:solidFill>
            <a:srgbClr val="F5DA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8DF87-20AF-CDFE-B965-AEB897CB3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560" y="924231"/>
            <a:ext cx="4513008" cy="766918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Title – text and one image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87B7D-4E3E-6E6D-AB9D-8038CD66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3560" y="1918521"/>
            <a:ext cx="4513007" cy="39504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ED7FCC-BADC-F80D-71C3-2296333BB8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268361"/>
            <a:ext cx="6096000" cy="431636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F1798C-F516-8807-E5F7-1D752428C56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540F2F"/>
                </a:solidFill>
              </a:defRPr>
            </a:lvl1pPr>
          </a:lstStyle>
          <a:p>
            <a:fld id="{10B9BAF4-5ADE-43ED-90A1-FBDF194B69FC}" type="datetime4">
              <a:rPr lang="en-GB" smtClean="0"/>
              <a:t>30 April 2026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F0735F-3D61-048D-65E9-181D4E3BB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896" y="6356350"/>
            <a:ext cx="4009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540F2F"/>
                </a:solidFill>
              </a:defRPr>
            </a:lvl1pPr>
          </a:lstStyle>
          <a:p>
            <a:pPr algn="l"/>
            <a:r>
              <a:rPr lang="en-GB" b="1"/>
              <a:t>English Heritage   </a:t>
            </a:r>
            <a:r>
              <a:rPr lang="en-GB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243443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  <p:sldLayoutId id="2147483936" r:id="rId4"/>
    <p:sldLayoutId id="2147483937" r:id="rId5"/>
    <p:sldLayoutId id="2147483938" r:id="rId6"/>
    <p:sldLayoutId id="2147483939" r:id="rId7"/>
    <p:sldLayoutId id="214748394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  <p:sldLayoutId id="21474839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opportunityhub.open.ac.uk/students/events/Detail/4917979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ish-heritage.org.uk/link/9e4234017638498f8cf9f4fd344db3fb.asp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/>
              <a:t>Intro</a:t>
            </a:r>
            <a:r>
              <a:rPr lang="en-GB" sz="2000" baseline="0"/>
              <a:t> </a:t>
            </a:r>
            <a:r>
              <a:rPr lang="en-GB" sz="2000"/>
              <a:t>Slide Title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4000" dirty="0"/>
              <a:t>OU </a:t>
            </a:r>
            <a:r>
              <a:rPr lang="en-GB" sz="4000" dirty="0" err="1"/>
              <a:t>Sustainathon</a:t>
            </a:r>
            <a:r>
              <a:rPr lang="en-GB" sz="4000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311" y="1691904"/>
            <a:ext cx="5557584" cy="1305402"/>
          </a:xfrm>
        </p:spPr>
        <p:txBody>
          <a:bodyPr/>
          <a:lstStyle/>
          <a:p>
            <a:r>
              <a:rPr lang="en-GB" dirty="0"/>
              <a:t>Employability Skills through Sustainable Design Challenges 	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Vera Hale, Emma Dewberry &amp; Georgine Hawkins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STEM - Engineering &amp; Innovation &amp; Career and Employability Services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8" y="4992576"/>
            <a:ext cx="5557584" cy="347039"/>
          </a:xfrm>
        </p:spPr>
        <p:txBody>
          <a:bodyPr/>
          <a:lstStyle/>
          <a:p>
            <a:r>
              <a:rPr lang="en-GB" dirty="0"/>
              <a:t>April 2026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9ED78C9-41E5-9E5C-8CC2-F9358122F4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4" b="18764"/>
          <a:stretch/>
        </p:blipFill>
        <p:spPr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7489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8BCC-E342-FDCE-EDCA-C44D5650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challenge at Kenwood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15D2B-FECD-5135-50AE-3A2EC2E6B0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</a:t>
            </a:r>
            <a:r>
              <a:rPr lang="en-GB" baseline="30000"/>
              <a:t>th</a:t>
            </a:r>
            <a:r>
              <a:rPr lang="en-GB"/>
              <a:t> June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2826F-8A6A-3AB8-F020-57E212CA2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b="1"/>
              <a:t>English Heritage </a:t>
            </a:r>
            <a:r>
              <a:rPr lang="en-GB"/>
              <a:t>Open University </a:t>
            </a:r>
            <a:r>
              <a:rPr lang="en-GB" err="1"/>
              <a:t>Sustainathon</a:t>
            </a:r>
            <a:r>
              <a:rPr lang="en-GB"/>
              <a:t>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9B5FBC-E1B3-6D3D-7C3B-034B660EA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1382530"/>
            <a:ext cx="7115504" cy="4973820"/>
          </a:xfrm>
          <a:prstGeom prst="rect">
            <a:avLst/>
          </a:prstGeom>
        </p:spPr>
      </p:pic>
      <p:pic>
        <p:nvPicPr>
          <p:cNvPr id="16" name="Picture 15" descr="A large white building with a tree in front of it with Strokestown Park in the background&#10;&#10;AI-generated content may be incorrect.">
            <a:extLst>
              <a:ext uri="{FF2B5EF4-FFF2-40B4-BE49-F238E27FC236}">
                <a16:creationId xmlns:a16="http://schemas.microsoft.com/office/drawing/2014/main" id="{E2F1B5FF-FA72-388A-CDFE-3E99B003B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1" y="1474075"/>
            <a:ext cx="4711938" cy="2549444"/>
          </a:xfrm>
          <a:prstGeom prst="rect">
            <a:avLst/>
          </a:prstGeom>
        </p:spPr>
      </p:pic>
      <p:pic>
        <p:nvPicPr>
          <p:cNvPr id="10" name="Picture 9" descr="A counter with food on it&#10;&#10;AI-generated content may be incorrect.">
            <a:extLst>
              <a:ext uri="{FF2B5EF4-FFF2-40B4-BE49-F238E27FC236}">
                <a16:creationId xmlns:a16="http://schemas.microsoft.com/office/drawing/2014/main" id="{AE4CFD2D-BA19-6EC8-2481-DA8E4F5E1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0" y="3762005"/>
            <a:ext cx="3695678" cy="24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80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3AA72-D271-05AC-502B-8AD05AA5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8CECD-A076-975C-B165-1D4D78AB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25" y="361899"/>
            <a:ext cx="10294374" cy="1325563"/>
          </a:xfrm>
        </p:spPr>
        <p:txBody>
          <a:bodyPr anchor="t">
            <a:normAutofit/>
          </a:bodyPr>
          <a:lstStyle/>
          <a:p>
            <a:r>
              <a:rPr lang="en-GB" dirty="0"/>
              <a:t>The challenge at Kenwood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0C19C-D9A2-C3F6-3AAE-BC932871AD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18</a:t>
            </a:r>
            <a:r>
              <a:rPr lang="en-GB" baseline="30000"/>
              <a:t>th</a:t>
            </a:r>
            <a:r>
              <a:rPr lang="en-GB"/>
              <a:t> June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CD3C0-845F-C999-A38C-DBF2E8FC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 b="1"/>
              <a:t>English Heritage </a:t>
            </a:r>
            <a:r>
              <a:rPr lang="en-GB"/>
              <a:t>Open University </a:t>
            </a:r>
            <a:r>
              <a:rPr lang="en-GB" err="1"/>
              <a:t>Sustainathon</a:t>
            </a:r>
            <a:r>
              <a:rPr lang="en-GB"/>
              <a:t>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3DEBF0-1810-28F5-E9F4-443EAE5CD63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69257" y="1635023"/>
            <a:ext cx="4987925" cy="39497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Kenwood produces the most waste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135 tonnes (70% GW, 30% DMR), 20% of total EH 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Large successful café/restaurant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Grounds has unrestricted public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Local dog walkers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Affluent neighbourhood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need a solution</a:t>
            </a:r>
          </a:p>
          <a:p>
            <a:endParaRPr lang="en-GB" dirty="0"/>
          </a:p>
        </p:txBody>
      </p:sp>
      <p:pic>
        <p:nvPicPr>
          <p:cNvPr id="8" name="Picture 7" descr="A doorway leading to a room&#10;&#10;AI-generated content may be incorrect.">
            <a:extLst>
              <a:ext uri="{FF2B5EF4-FFF2-40B4-BE49-F238E27FC236}">
                <a16:creationId xmlns:a16="http://schemas.microsoft.com/office/drawing/2014/main" id="{FEDCBF9D-EE6A-96F3-9454-A87918AEF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6" b="25569"/>
          <a:stretch>
            <a:fillRect/>
          </a:stretch>
        </p:blipFill>
        <p:spPr>
          <a:xfrm>
            <a:off x="6096000" y="1268361"/>
            <a:ext cx="6096000" cy="4316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81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52F29-33F7-287C-8F91-547F43FFB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02E84-9060-7AE7-4F19-218B509A54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Activity – Micro </a:t>
            </a:r>
            <a:r>
              <a:rPr lang="en-GB" sz="3200" dirty="0" err="1"/>
              <a:t>Sustainathon</a:t>
            </a:r>
            <a:endParaRPr lang="en-GB" sz="32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DA4038-7D12-41B7-1ED6-021163598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544977"/>
              </p:ext>
            </p:extLst>
          </p:nvPr>
        </p:nvGraphicFramePr>
        <p:xfrm>
          <a:off x="2032000" y="275061"/>
          <a:ext cx="85367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1C6305-01FD-DA34-7547-871DD26AD5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82020" y="4781205"/>
            <a:ext cx="10974491" cy="199124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At tables / in breakout rooms:</a:t>
            </a:r>
            <a:endParaRPr lang="en-GB" sz="2000" dirty="0"/>
          </a:p>
          <a:p>
            <a:r>
              <a:rPr lang="en-GB" sz="2000" dirty="0"/>
              <a:t>Define the problem (5min)</a:t>
            </a:r>
          </a:p>
          <a:p>
            <a:r>
              <a:rPr lang="en-GB" sz="2000" dirty="0"/>
              <a:t>Brainstorm/ Identify Challenges and areas of Opportunities (5min)</a:t>
            </a:r>
          </a:p>
          <a:p>
            <a:r>
              <a:rPr lang="en-GB" sz="2000" dirty="0"/>
              <a:t>Refine to 3 possible solutions -&gt; Steps, sequence or related actions (5min)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0576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C2F52A-29A2-C423-B4F2-3C853F79D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432" y="4822698"/>
            <a:ext cx="1807535" cy="17720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9949F7-E3B1-F542-6475-CA57D607ECA8}"/>
              </a:ext>
            </a:extLst>
          </p:cNvPr>
          <p:cNvSpPr txBox="1">
            <a:spLocks/>
          </p:cNvSpPr>
          <p:nvPr/>
        </p:nvSpPr>
        <p:spPr>
          <a:xfrm>
            <a:off x="566315" y="557064"/>
            <a:ext cx="10766703" cy="49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i="0" kern="120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Student Projects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4C1F67-16EA-EEF0-EF86-ABA586E0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061" y="0"/>
            <a:ext cx="3524742" cy="4686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64E51-8A03-E135-FE49-5A5BC1C7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85" y="1739404"/>
            <a:ext cx="6554115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9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355312-F4E1-D238-9809-E8AB9483A0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1D45E-8E79-D324-D20C-440E2A68E4F5}"/>
              </a:ext>
            </a:extLst>
          </p:cNvPr>
          <p:cNvSpPr txBox="1">
            <a:spLocks/>
          </p:cNvSpPr>
          <p:nvPr/>
        </p:nvSpPr>
        <p:spPr>
          <a:xfrm>
            <a:off x="1067920" y="2180981"/>
            <a:ext cx="5481736" cy="2496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3200" kern="1200">
                <a:solidFill>
                  <a:schemeClr val="bg1"/>
                </a:solidFill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defRPr>
            </a:lvl1pPr>
          </a:lstStyle>
          <a:p>
            <a:r>
              <a:rPr lang="en-GB" sz="2400" b="1" dirty="0"/>
              <a:t>What We’ve Learned</a:t>
            </a:r>
          </a:p>
          <a:p>
            <a:endParaRPr lang="en-GB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Collaboration is key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Real-world context drives engagement</a:t>
            </a:r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/>
              <a:t>Small interventions can have big impact</a:t>
            </a:r>
          </a:p>
          <a:p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8B8AFF-E2D5-B922-0D5A-07A90196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84" y="4975642"/>
            <a:ext cx="1807535" cy="1785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C4787F-041F-526F-760E-20E748F62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215" y="219759"/>
            <a:ext cx="3447555" cy="445726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2612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4A69-DB9E-9B04-F940-B811873B4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5ED67-9116-CE5C-F17E-5726C87DFE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Student Feedback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C5B28-8B8A-17A8-5C65-E311B848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5" y="957333"/>
            <a:ext cx="11260890" cy="5748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591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22E3A-7FB7-736A-7343-7F6CF8E28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D70527-B348-0765-715B-412FD50067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05261-3B97-01AF-D7B8-8B407F5F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572" y="203294"/>
            <a:ext cx="9716856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4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F11C0-7D17-6611-4CB9-1F6F04D93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8155F-0794-B372-F777-AECAD81127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Your </a:t>
            </a:r>
            <a:r>
              <a:rPr lang="en-GB" sz="3200" dirty="0" err="1"/>
              <a:t>Sustainathon</a:t>
            </a:r>
            <a:r>
              <a:rPr lang="en-GB" sz="3200" dirty="0"/>
              <a:t> – Breakout Activity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FAC662-139B-E3D9-7547-319137638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1" y="1839999"/>
            <a:ext cx="10522691" cy="1991249"/>
          </a:xfrm>
        </p:spPr>
        <p:txBody>
          <a:bodyPr/>
          <a:lstStyle/>
          <a:p>
            <a:r>
              <a:rPr lang="en-GB" sz="2000" dirty="0"/>
              <a:t>Embedding sustainability in assessment</a:t>
            </a:r>
          </a:p>
          <a:p>
            <a:r>
              <a:rPr lang="en-GB" sz="2000" dirty="0"/>
              <a:t>Partnering with external organisations</a:t>
            </a:r>
          </a:p>
          <a:p>
            <a:r>
              <a:rPr lang="en-GB" sz="2000" dirty="0"/>
              <a:t>Designing short, high-impact activities</a:t>
            </a:r>
          </a:p>
          <a:p>
            <a:r>
              <a:rPr lang="en-GB" sz="2000" dirty="0"/>
              <a:t>Supporting articulation of employability skills (RSA or other Frameworks)</a:t>
            </a:r>
          </a:p>
          <a:p>
            <a:r>
              <a:rPr lang="en-GB" sz="2000" dirty="0"/>
              <a:t>Overcoming online/distance barriers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i="1" dirty="0"/>
              <a:t>How might we create authentic, scalable, discipline-relevant, sustainable opportunities for our students?</a:t>
            </a:r>
            <a:endParaRPr lang="en-GB" sz="2000" i="1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3710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3DDE8-3694-66A3-EDA2-19ECF032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EF314-0EE4-6FB1-E259-0676658446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Breakout Task (15 min)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CF02FD-5753-06DB-F107-82E5F79D5F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2" y="1839999"/>
            <a:ext cx="8204694" cy="199124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In your groups with your selected theme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Identify opportunities (5 min)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Identify constraints (5 min)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Propose one practical idea (5 min)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2372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88C3-BD71-6DBF-C06C-7D03D5774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55D5C-6DC9-822D-B14B-AE0F86CDBF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Breakout Reflections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D532FA-C75D-9E60-4888-4F79AC04D1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2" y="1839999"/>
            <a:ext cx="8204694" cy="199124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Connecting Back to OU </a:t>
            </a:r>
            <a:r>
              <a:rPr lang="en-GB" sz="2000" b="1" dirty="0" err="1"/>
              <a:t>Sustainathon</a:t>
            </a: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dirty="0"/>
              <a:t>Which ideas align with the model?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Which can extend it?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Where can you see new opportunities emerging?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25147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2A8CC-6D92-8760-0EE9-7D8FCEE9C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91119-B941-0147-E1E9-BD059F0990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Today’s Workshop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7DCAAF-BF05-423F-8A17-CD79741C53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1" y="1839999"/>
            <a:ext cx="9591229" cy="1991249"/>
          </a:xfrm>
        </p:spPr>
        <p:txBody>
          <a:bodyPr/>
          <a:lstStyle/>
          <a:p>
            <a:r>
              <a:rPr lang="en-GB" sz="2400" dirty="0">
                <a:latin typeface="Segoe UI" panose="020B0502040204020203" pitchFamily="34" charset="0"/>
              </a:rPr>
              <a:t>Introduction (10 min)</a:t>
            </a:r>
          </a:p>
          <a:p>
            <a:r>
              <a:rPr lang="en-GB" sz="2400" dirty="0">
                <a:latin typeface="Segoe UI" panose="020B0502040204020203" pitchFamily="34" charset="0"/>
              </a:rPr>
              <a:t>OU </a:t>
            </a:r>
            <a:r>
              <a:rPr lang="en-GB" sz="2400" dirty="0" err="1">
                <a:latin typeface="Segoe UI" panose="020B0502040204020203" pitchFamily="34" charset="0"/>
              </a:rPr>
              <a:t>Sustainathon</a:t>
            </a:r>
            <a:r>
              <a:rPr lang="en-GB" sz="2400" dirty="0">
                <a:latin typeface="Segoe UI" panose="020B0502040204020203" pitchFamily="34" charset="0"/>
              </a:rPr>
              <a:t> Showcase (30 min)</a:t>
            </a:r>
          </a:p>
          <a:p>
            <a:r>
              <a:rPr lang="en-GB" sz="2400" dirty="0">
                <a:latin typeface="Segoe UI" panose="020B0502040204020203" pitchFamily="34" charset="0"/>
              </a:rPr>
              <a:t>Your </a:t>
            </a:r>
            <a:r>
              <a:rPr lang="en-GB" sz="2400" dirty="0" err="1">
                <a:latin typeface="Segoe UI" panose="020B0502040204020203" pitchFamily="34" charset="0"/>
              </a:rPr>
              <a:t>Sustainathon</a:t>
            </a:r>
            <a:r>
              <a:rPr lang="en-GB" sz="2400" dirty="0">
                <a:latin typeface="Segoe UI" panose="020B0502040204020203" pitchFamily="34" charset="0"/>
              </a:rPr>
              <a:t> - Ways of enhancing sustainable employability skills in your curriculum or alongside it (20 min)</a:t>
            </a:r>
          </a:p>
          <a:p>
            <a:endParaRPr lang="en-GB" sz="24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400" i="1" dirty="0"/>
              <a:t>How might we create authentic, scalable, discipline-relevant, sustainable opportunities for our students?</a:t>
            </a:r>
            <a:endParaRPr lang="en-GB" sz="2400" i="1" dirty="0">
              <a:latin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</a:endParaRP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Focus on </a:t>
            </a:r>
            <a:r>
              <a:rPr lang="en-GB" sz="2000" b="1" dirty="0">
                <a:latin typeface="Segoe UI" panose="020B0502040204020203" pitchFamily="34" charset="0"/>
              </a:rPr>
              <a:t>employability skills</a:t>
            </a:r>
            <a:endParaRPr lang="en-GB" sz="2000" dirty="0">
              <a:latin typeface="Segoe UI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26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4DFC6-2D10-AF57-B2CB-5F5B9C710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BFD45-E777-4A44-215D-79FE811C8B3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OU </a:t>
            </a:r>
            <a:r>
              <a:rPr lang="en-GB" dirty="0" err="1"/>
              <a:t>Sustainathon</a:t>
            </a:r>
            <a:r>
              <a:rPr lang="en-GB" dirty="0"/>
              <a:t> Model take-away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002BF4-6571-2E71-0806-48B3AD6CF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1" y="1839999"/>
            <a:ext cx="9591229" cy="19912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Collaborative problem framing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Real-world relevance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Creativity within constraints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Student-centred 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Sustainability as a lived practice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0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Segoe UI" panose="020B0502040204020203" pitchFamily="34" charset="0"/>
              </a:rPr>
              <a:t>Launch of next OU </a:t>
            </a:r>
            <a:r>
              <a:rPr lang="en-GB" sz="2000" dirty="0" err="1">
                <a:latin typeface="Segoe UI" panose="020B0502040204020203" pitchFamily="34" charset="0"/>
              </a:rPr>
              <a:t>Sustainathon</a:t>
            </a:r>
            <a:r>
              <a:rPr lang="en-GB" sz="2000" dirty="0">
                <a:latin typeface="Segoe UI" panose="020B0502040204020203" pitchFamily="34" charset="0"/>
              </a:rPr>
              <a:t> is on Opportunity Hub </a:t>
            </a:r>
          </a:p>
          <a:p>
            <a:pPr marL="0" indent="0">
              <a:buNone/>
            </a:pPr>
            <a:r>
              <a:rPr lang="en-GB" b="1" dirty="0">
                <a:hlinkClick r:id="rId2" tooltip="https://opportunityhub.open.ac.uk/students/events/Detail/4917979"/>
              </a:rPr>
              <a:t>https://opportunityhub.open.ac.uk/students/events/Detail/4917979</a:t>
            </a:r>
            <a:endParaRPr lang="en-GB" sz="20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Segoe UI" panose="020B0502040204020203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D024B-0E29-89ED-B3A1-9EFEE20E6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197" y="4343400"/>
            <a:ext cx="2078601" cy="21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6E5B-D0A2-FD17-12DB-3E8FFA263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31</a:t>
            </a:r>
          </a:p>
        </p:txBody>
      </p:sp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9AA62-DA68-BA4D-B2F2-DEE73D9A5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086ED-48D6-418A-B40F-EC2CDBFE4F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The OU </a:t>
            </a:r>
            <a:r>
              <a:rPr lang="en-GB" dirty="0" err="1"/>
              <a:t>Sustainathon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1C2744-853C-D8D2-6A51-0CD9C6E97B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1" y="1839999"/>
            <a:ext cx="9591229" cy="1991249"/>
          </a:xfrm>
        </p:spPr>
        <p:txBody>
          <a:bodyPr/>
          <a:lstStyle/>
          <a:p>
            <a:r>
              <a:rPr lang="en-GB" sz="2000" dirty="0">
                <a:latin typeface="Segoe UI" panose="020B0502040204020203" pitchFamily="34" charset="0"/>
              </a:rPr>
              <a:t>Week‑long </a:t>
            </a:r>
            <a:r>
              <a:rPr lang="en-GB" sz="2000" b="1" dirty="0">
                <a:latin typeface="Segoe UI" panose="020B0502040204020203" pitchFamily="34" charset="0"/>
              </a:rPr>
              <a:t>online enrichment event</a:t>
            </a:r>
            <a:r>
              <a:rPr lang="en-GB" sz="2000" dirty="0">
                <a:latin typeface="Segoe UI" panose="020B0502040204020203" pitchFamily="34" charset="0"/>
              </a:rPr>
              <a:t> (June post EMA)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Work on a </a:t>
            </a:r>
            <a:r>
              <a:rPr lang="en-GB" sz="2000" b="1" dirty="0">
                <a:latin typeface="Segoe UI" panose="020B0502040204020203" pitchFamily="34" charset="0"/>
              </a:rPr>
              <a:t>real sustainability challenge</a:t>
            </a:r>
            <a:r>
              <a:rPr lang="en-GB" sz="2000" dirty="0">
                <a:latin typeface="Segoe UI" panose="020B0502040204020203" pitchFamily="34" charset="0"/>
              </a:rPr>
              <a:t> (2026 - NT &amp; WLWA) 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Teams of students from different disciplines (within STEM)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Focus on </a:t>
            </a:r>
            <a:r>
              <a:rPr lang="en-GB" sz="2000" b="1" dirty="0">
                <a:latin typeface="Segoe UI" panose="020B0502040204020203" pitchFamily="34" charset="0"/>
              </a:rPr>
              <a:t>employability skills</a:t>
            </a:r>
            <a:endParaRPr lang="en-GB" sz="2000" dirty="0">
              <a:latin typeface="Segoe UI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C0D35-BD2D-16F1-4AE3-50E269355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371600"/>
            <a:ext cx="3429000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FB132C-B952-3181-6B95-059C8409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53" y="4299647"/>
            <a:ext cx="5715647" cy="15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D3E2-0A34-A63A-BDE5-5AD6C9639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DCAA5-6435-EB72-8DB2-C723972D90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Employability Skills Focus through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6F89B-2695-7C06-C753-4C3F4C9F7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1" y="1555987"/>
            <a:ext cx="9591229" cy="19912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Segoe UI" panose="020B0502040204020203" pitchFamily="34" charset="0"/>
              </a:rPr>
              <a:t>Teamwork and collaboration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Segoe UI" panose="020B0502040204020203" pitchFamily="34" charset="0"/>
              </a:rPr>
              <a:t>Creative and critical thinking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Segoe UI" panose="020B0502040204020203" pitchFamily="34" charset="0"/>
              </a:rPr>
              <a:t>Problem‑solving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Segoe UI" panose="020B0502040204020203" pitchFamily="34" charset="0"/>
              </a:rPr>
              <a:t>Communication and presenting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Segoe UI" panose="020B0502040204020203" pitchFamily="34" charset="0"/>
              </a:rPr>
              <a:t>Managing time and uncertainty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000" dirty="0"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Segoe UI" panose="020B0502040204020203" pitchFamily="34" charset="0"/>
              </a:rPr>
              <a:t>Based on </a:t>
            </a:r>
            <a:r>
              <a:rPr lang="en-GB" sz="2000" dirty="0" err="1">
                <a:latin typeface="Segoe UI" panose="020B0502040204020203" pitchFamily="34" charset="0"/>
              </a:rPr>
              <a:t>OpenLearn</a:t>
            </a:r>
            <a:r>
              <a:rPr lang="en-GB" sz="2000" dirty="0">
                <a:latin typeface="Segoe UI" panose="020B0502040204020203" pitchFamily="34" charset="0"/>
              </a:rPr>
              <a:t> Create Employability by Design </a:t>
            </a:r>
          </a:p>
          <a:p>
            <a:pPr marL="0" indent="0">
              <a:buNone/>
            </a:pPr>
            <a:r>
              <a:rPr lang="en-GB" sz="2000" dirty="0">
                <a:latin typeface="Segoe UI" panose="020B0502040204020203" pitchFamily="34" charset="0"/>
              </a:rPr>
              <a:t>https://www.open.edu/openlearncreate/course/view.php?id=4763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000" dirty="0">
              <a:latin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C94AA-F1C3-CCA5-6FE0-AE8046301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597" y="4201399"/>
            <a:ext cx="2420021" cy="24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3E71-A57D-6C61-2637-790706EE2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FB1F-F154-DFDD-4724-CF21A1A9969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Purpose of OU </a:t>
            </a:r>
            <a:r>
              <a:rPr lang="en-GB" dirty="0" err="1"/>
              <a:t>Sustainathon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F0A76F-0D26-1587-1E58-4F542244D2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1" y="1549713"/>
            <a:ext cx="9591229" cy="1991249"/>
          </a:xfrm>
        </p:spPr>
        <p:txBody>
          <a:bodyPr/>
          <a:lstStyle/>
          <a:p>
            <a:r>
              <a:rPr lang="en-GB" sz="2000" dirty="0">
                <a:latin typeface="Segoe UI" panose="020B0502040204020203" pitchFamily="34" charset="0"/>
              </a:rPr>
              <a:t>Develop key </a:t>
            </a:r>
            <a:r>
              <a:rPr lang="en-GB" sz="2000" b="1" dirty="0">
                <a:latin typeface="Segoe UI" panose="020B0502040204020203" pitchFamily="34" charset="0"/>
              </a:rPr>
              <a:t>sustainable employability skills</a:t>
            </a:r>
            <a:r>
              <a:rPr lang="en-GB" sz="2000" dirty="0">
                <a:latin typeface="Segoe UI" panose="020B0502040204020203" pitchFamily="34" charset="0"/>
              </a:rPr>
              <a:t> 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Work on </a:t>
            </a:r>
            <a:r>
              <a:rPr lang="en-GB" sz="2000" b="1" dirty="0">
                <a:latin typeface="Segoe UI" panose="020B0502040204020203" pitchFamily="34" charset="0"/>
              </a:rPr>
              <a:t>real briefs</a:t>
            </a:r>
            <a:r>
              <a:rPr lang="en-GB" sz="2000" dirty="0">
                <a:latin typeface="Segoe UI" panose="020B0502040204020203" pitchFamily="34" charset="0"/>
              </a:rPr>
              <a:t> from national organisations 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Build confidence in teamwork &amp; problem‑solving </a:t>
            </a:r>
          </a:p>
          <a:p>
            <a:pPr marL="0" indent="0">
              <a:buNone/>
            </a:pPr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Experience they can</a:t>
            </a:r>
            <a:r>
              <a:rPr lang="en-GB" sz="2000" b="1" dirty="0">
                <a:latin typeface="Segoe UI" panose="020B0502040204020203" pitchFamily="34" charset="0"/>
              </a:rPr>
              <a:t> add to their CV</a:t>
            </a:r>
          </a:p>
          <a:p>
            <a:endParaRPr lang="en-GB" sz="2000" b="1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Organisation get a </a:t>
            </a:r>
            <a:r>
              <a:rPr lang="en-GB" sz="2000" b="1" dirty="0">
                <a:latin typeface="Segoe UI" panose="020B0502040204020203" pitchFamily="34" charset="0"/>
              </a:rPr>
              <a:t>variety of fresh perspectives </a:t>
            </a:r>
            <a:r>
              <a:rPr lang="en-GB" sz="2000" dirty="0">
                <a:latin typeface="Segoe UI" panose="020B0502040204020203" pitchFamily="34" charset="0"/>
              </a:rPr>
              <a:t>on real challenges faced in their organisation</a:t>
            </a:r>
          </a:p>
          <a:p>
            <a:endParaRPr lang="en-GB" dirty="0"/>
          </a:p>
        </p:txBody>
      </p:sp>
      <p:pic>
        <p:nvPicPr>
          <p:cNvPr id="9" name="Picture 8" descr="People doing teamwork illustration">
            <a:extLst>
              <a:ext uri="{FF2B5EF4-FFF2-40B4-BE49-F238E27FC236}">
                <a16:creationId xmlns:a16="http://schemas.microsoft.com/office/drawing/2014/main" id="{A448525E-78AA-8D19-90EF-190F25E63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199" y="1839998"/>
            <a:ext cx="4474743" cy="28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6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E2D6-F81B-4A05-A893-8D4DD7393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845EC-A7F2-AC01-6A97-A7FFFCD4AE1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OU </a:t>
            </a:r>
            <a:r>
              <a:rPr lang="en-GB" dirty="0" err="1"/>
              <a:t>Sustainathon</a:t>
            </a:r>
            <a:r>
              <a:rPr lang="en-GB" dirty="0"/>
              <a:t> Approach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95B49A-9EE4-1755-225C-E434757D6B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652" y="1393371"/>
            <a:ext cx="7358577" cy="2437877"/>
          </a:xfrm>
        </p:spPr>
        <p:txBody>
          <a:bodyPr/>
          <a:lstStyle/>
          <a:p>
            <a:r>
              <a:rPr lang="en-GB" sz="2000" dirty="0">
                <a:latin typeface="Segoe UI" panose="020B0502040204020203" pitchFamily="34" charset="0"/>
              </a:rPr>
              <a:t>Work over a week with a workload of about 8-12 hours (Wednesday until Tuesday)</a:t>
            </a:r>
          </a:p>
          <a:p>
            <a:r>
              <a:rPr lang="en-GB" sz="2000" dirty="0">
                <a:latin typeface="Segoe UI" panose="020B0502040204020203" pitchFamily="34" charset="0"/>
              </a:rPr>
              <a:t>Work in </a:t>
            </a:r>
            <a:r>
              <a:rPr lang="en-GB" sz="2000" b="1" dirty="0">
                <a:latin typeface="Segoe UI" panose="020B0502040204020203" pitchFamily="34" charset="0"/>
              </a:rPr>
              <a:t>small, interdisciplinary teams</a:t>
            </a:r>
            <a:r>
              <a:rPr lang="en-GB" sz="2000" dirty="0">
                <a:latin typeface="Segoe UI" panose="020B0502040204020203" pitchFamily="34" charset="0"/>
              </a:rPr>
              <a:t> (max 6 students)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Respond to a </a:t>
            </a:r>
            <a:r>
              <a:rPr lang="en-GB" sz="2000" b="1" dirty="0">
                <a:latin typeface="Segoe UI" panose="020B0502040204020203" pitchFamily="34" charset="0"/>
              </a:rPr>
              <a:t>live sustainability brief</a:t>
            </a:r>
            <a:r>
              <a:rPr lang="en-GB" sz="2000" dirty="0">
                <a:latin typeface="Segoe UI" panose="020B0502040204020203" pitchFamily="34" charset="0"/>
              </a:rPr>
              <a:t> (Theme 2026 – Waste)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b="1" dirty="0">
                <a:latin typeface="Segoe UI" panose="020B0502040204020203" pitchFamily="34" charset="0"/>
              </a:rPr>
              <a:t>Define, Brainstorm </a:t>
            </a:r>
            <a:r>
              <a:rPr lang="en-GB" sz="2000" dirty="0">
                <a:latin typeface="Segoe UI" panose="020B0502040204020203" pitchFamily="34" charset="0"/>
              </a:rPr>
              <a:t>challenge, and </a:t>
            </a:r>
            <a:r>
              <a:rPr lang="en-GB" sz="2000" b="1" dirty="0">
                <a:latin typeface="Segoe UI" panose="020B0502040204020203" pitchFamily="34" charset="0"/>
              </a:rPr>
              <a:t>Refine</a:t>
            </a:r>
            <a:r>
              <a:rPr lang="en-GB" sz="2000" dirty="0">
                <a:latin typeface="Segoe UI" panose="020B0502040204020203" pitchFamily="34" charset="0"/>
              </a:rPr>
              <a:t> ideas (Design Thinking Approaches)</a:t>
            </a:r>
          </a:p>
          <a:p>
            <a:endParaRPr lang="en-GB" sz="2000" dirty="0">
              <a:latin typeface="Segoe UI" panose="020B0502040204020203" pitchFamily="34" charset="0"/>
            </a:endParaRPr>
          </a:p>
          <a:p>
            <a:r>
              <a:rPr lang="en-GB" sz="2000" dirty="0">
                <a:latin typeface="Segoe UI" panose="020B0502040204020203" pitchFamily="34" charset="0"/>
              </a:rPr>
              <a:t>Share outcomes at the end of the event (</a:t>
            </a:r>
            <a:r>
              <a:rPr lang="en-GB" sz="2000" b="1" dirty="0">
                <a:latin typeface="Segoe UI" panose="020B0502040204020203" pitchFamily="34" charset="0"/>
              </a:rPr>
              <a:t>Small Presentation</a:t>
            </a:r>
            <a:r>
              <a:rPr lang="en-GB" sz="2000" dirty="0">
                <a:latin typeface="Segoe UI" panose="020B0502040204020203" pitchFamily="34" charset="0"/>
              </a:rPr>
              <a:t>) </a:t>
            </a:r>
          </a:p>
          <a:p>
            <a:pPr marL="0" indent="0">
              <a:buNone/>
            </a:pPr>
            <a:endParaRPr lang="en-GB" sz="200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919F2-BA2F-D8C1-F44B-91E83750F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55CCE-DECF-38A4-2AF1-AE778DB4D5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sz="3200" dirty="0"/>
              <a:t>Activity – Micro </a:t>
            </a:r>
            <a:r>
              <a:rPr lang="en-GB" sz="3200" dirty="0" err="1"/>
              <a:t>Sustainathon</a:t>
            </a:r>
            <a:endParaRPr lang="en-GB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1B8A17-3DA7-CCFE-D055-A38D24931C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7137" y="1437751"/>
            <a:ext cx="8204694" cy="199124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/>
              <a:t>At tables / in breakout rooms:</a:t>
            </a:r>
            <a:endParaRPr lang="en-GB" sz="2000" dirty="0"/>
          </a:p>
          <a:p>
            <a:r>
              <a:rPr lang="en-GB" sz="2000" dirty="0"/>
              <a:t>Review English Heritage Challenge 2025 (5min)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Define the problem (5min)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Brainstorm/ Identify Challenges and areas of Opportunities (5min)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Refine to 3 possible solutions -&gt; Steps, sequence or related actions (5min)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7922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8E62-0826-C71E-BAD0-85806B9A5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Open University </a:t>
            </a:r>
            <a:r>
              <a:rPr lang="en-GB" err="1"/>
              <a:t>Sustainathon</a:t>
            </a:r>
            <a:r>
              <a:rPr lang="en-GB"/>
              <a:t>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6D23A-CA4A-8283-F757-6FC990C82D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Katie Wooldridge</a:t>
            </a:r>
          </a:p>
          <a:p>
            <a:r>
              <a:rPr lang="en-GB"/>
              <a:t>Sustainability Learning Lead</a:t>
            </a:r>
          </a:p>
          <a:p>
            <a:endParaRPr lang="en-GB"/>
          </a:p>
          <a:p>
            <a:r>
              <a:rPr lang="en-GB"/>
              <a:t>Grieg Davies</a:t>
            </a:r>
          </a:p>
          <a:p>
            <a:r>
              <a:rPr lang="en-GB"/>
              <a:t>Environmental Management Lead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D459-7D75-F0D4-7DB7-FF71AAB65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18</a:t>
            </a:r>
            <a:r>
              <a:rPr lang="en-GB" baseline="30000"/>
              <a:t>th</a:t>
            </a:r>
            <a:r>
              <a:rPr lang="en-GB"/>
              <a:t> June 2025</a:t>
            </a:r>
          </a:p>
        </p:txBody>
      </p:sp>
    </p:spTree>
    <p:extLst>
      <p:ext uri="{BB962C8B-B14F-4D97-AF65-F5344CB8AC3E}">
        <p14:creationId xmlns:p14="http://schemas.microsoft.com/office/powerpoint/2010/main" val="38895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7452-FE15-713F-151F-2FAFAE45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54453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/>
              <a:t>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3530F-AA44-E20A-BFA5-A4DA0D8CF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18</a:t>
            </a:r>
            <a:r>
              <a:rPr lang="en-GB" baseline="30000"/>
              <a:t>th</a:t>
            </a:r>
            <a:r>
              <a:rPr lang="en-GB"/>
              <a:t> June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14256-E90D-871A-39BA-48A6B8A8C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3896" y="6356350"/>
            <a:ext cx="400910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GB" b="1"/>
              <a:t>English Heritage   </a:t>
            </a:r>
            <a:r>
              <a:rPr lang="en-GB"/>
              <a:t>Open University </a:t>
            </a:r>
            <a:r>
              <a:rPr lang="en-GB" err="1"/>
              <a:t>Sustainathon</a:t>
            </a:r>
            <a:r>
              <a:rPr lang="en-GB"/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97C28-93C2-8C93-1821-D6EAB0EF2F23}"/>
              </a:ext>
            </a:extLst>
          </p:cNvPr>
          <p:cNvSpPr txBox="1"/>
          <p:nvPr/>
        </p:nvSpPr>
        <p:spPr>
          <a:xfrm>
            <a:off x="838200" y="1881188"/>
            <a:ext cx="5067300" cy="4352544"/>
          </a:xfrm>
          <a:prstGeom prst="rect">
            <a:avLst/>
          </a:prstGeom>
        </p:spPr>
        <p:txBody>
          <a:bodyPr rtlCol="0" anchor="t">
            <a:normAutofit fontScale="92500"/>
          </a:bodyPr>
          <a:lstStyle/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Action Plan 2022-25 </a:t>
            </a:r>
            <a:r>
              <a:rPr lang="en-US" sz="2800" kern="1200">
                <a:solidFill>
                  <a:srgbClr val="540F2F"/>
                </a:solidFill>
              </a:rPr>
              <a:t>70% recycling target (on 2022/23 baseline) and zero waste to landfill. 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rgbClr val="540F2F"/>
                </a:solidFill>
              </a:rPr>
              <a:t>Currently recycling 54% of our waste and sending 13% to landfill – missing our targets.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>
                <a:solidFill>
                  <a:srgbClr val="540F2F"/>
                </a:solidFill>
              </a:rPr>
              <a:t>We have targets to reduce waste across EH</a:t>
            </a:r>
          </a:p>
        </p:txBody>
      </p:sp>
      <p:pic>
        <p:nvPicPr>
          <p:cNvPr id="1026" name="Picture 2" descr="A wooden trash can in a grassy area&#10;&#10;AI-generated content may be incorrect.">
            <a:extLst>
              <a:ext uri="{FF2B5EF4-FFF2-40B4-BE49-F238E27FC236}">
                <a16:creationId xmlns:a16="http://schemas.microsoft.com/office/drawing/2014/main" id="{0A5036C5-C659-9D61-467C-1DD3DAD4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t="22702" r="16889" b="8475"/>
          <a:stretch/>
        </p:blipFill>
        <p:spPr bwMode="auto">
          <a:xfrm>
            <a:off x="6431832" y="1802634"/>
            <a:ext cx="4921968" cy="406597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214823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4ed73a0e-c0f4-4682-9833-b80ae4bd07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7A8613C21C848AD2F91B91A9AAB64" ma:contentTypeVersion="20" ma:contentTypeDescription="Create a new document." ma:contentTypeScope="" ma:versionID="c1d9353f12382b36ac3f9f5b2f1dd716">
  <xsd:schema xmlns:xsd="http://www.w3.org/2001/XMLSchema" xmlns:xs="http://www.w3.org/2001/XMLSchema" xmlns:p="http://schemas.microsoft.com/office/2006/metadata/properties" xmlns:ns2="4ed73a0e-c0f4-4682-9833-b80ae4bd0773" xmlns:ns3="23060362-3cc1-48ff-8e33-88570e39b161" xmlns:ns4="e4476828-269d-41e7-8c7f-463a607b843c" targetNamespace="http://schemas.microsoft.com/office/2006/metadata/properties" ma:root="true" ma:fieldsID="c254bfd5ec353ffdfb8a6f8fbb6c5717" ns2:_="" ns3:_="" ns4:_="">
    <xsd:import namespace="4ed73a0e-c0f4-4682-9833-b80ae4bd0773"/>
    <xsd:import namespace="23060362-3cc1-48ff-8e33-88570e39b161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73a0e-c0f4-4682-9833-b80ae4bd0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362-3cc1-48ff-8e33-88570e39b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206e9e1-5a8f-47ca-9c1f-db2539ee6553}" ma:internalName="TaxCatchAll" ma:showField="CatchAllData" ma:web="23060362-3cc1-48ff-8e33-88570e39b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4ed73a0e-c0f4-4682-9833-b80ae4bd0773"/>
    <ds:schemaRef ds:uri="http://purl.org/dc/elements/1.1/"/>
    <ds:schemaRef ds:uri="http://schemas.openxmlformats.org/package/2006/metadata/core-properties"/>
    <ds:schemaRef ds:uri="e4476828-269d-41e7-8c7f-463a607b843c"/>
    <ds:schemaRef ds:uri="23060362-3cc1-48ff-8e33-88570e39b1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DD03CB-2A88-4644-BBA9-D7ABCC1D4135}">
  <ds:schemaRefs>
    <ds:schemaRef ds:uri="23060362-3cc1-48ff-8e33-88570e39b161"/>
    <ds:schemaRef ds:uri="4ed73a0e-c0f4-4682-9833-b80ae4bd0773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893</Words>
  <Application>Microsoft Office PowerPoint</Application>
  <PresentationFormat>Widescreen</PresentationFormat>
  <Paragraphs>176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Poppins</vt:lpstr>
      <vt:lpstr>Poppins SemiBold</vt:lpstr>
      <vt:lpstr>Segoe UI</vt:lpstr>
      <vt:lpstr>Wingdings</vt:lpstr>
      <vt:lpstr>Covers</vt:lpstr>
      <vt:lpstr>Contents Slides</vt:lpstr>
      <vt:lpstr>Chapter Headings / Dividers</vt:lpstr>
      <vt:lpstr>Slide Options</vt:lpstr>
      <vt:lpstr>End Slides</vt:lpstr>
      <vt:lpstr>Intro Slide Title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University Sustainathon 2025</vt:lpstr>
      <vt:lpstr>Background</vt:lpstr>
      <vt:lpstr>The challenge at Kenwood</vt:lpstr>
      <vt:lpstr>The challenge at Kenwood</vt:lpstr>
      <vt:lpstr>PowerPoint Presentation</vt:lpstr>
      <vt:lpstr>PowerPoint Presentation</vt:lpstr>
      <vt:lpstr>Slide Title 16</vt:lpstr>
      <vt:lpstr>PowerPoint Presentation</vt:lpstr>
      <vt:lpstr>Slide Title 16</vt:lpstr>
      <vt:lpstr>PowerPoint Presentation</vt:lpstr>
      <vt:lpstr>PowerPoint Presentation</vt:lpstr>
      <vt:lpstr>PowerPoint Presentation</vt:lpstr>
      <vt:lpstr>PowerPoint Presentation</vt:lpstr>
      <vt:lpstr>Slide Title 30</vt:lpstr>
      <vt:lpstr>Slide Title 31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Diane.Ford</cp:lastModifiedBy>
  <cp:revision>18</cp:revision>
  <cp:lastPrinted>2026-04-30T07:08:33Z</cp:lastPrinted>
  <dcterms:created xsi:type="dcterms:W3CDTF">2022-10-21T14:33:01Z</dcterms:created>
  <dcterms:modified xsi:type="dcterms:W3CDTF">2026-04-30T07:13:16Z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0x01010003E7A8613C21C848AD2F91B91A9AAB64</vt:lpwstr>
  </property>
  <property fmtid="{D5CDD505-2E9C-101B-9397-08002B2CF9AE}" pid="3" name="MediaServiceImageTags">
    <vt:lpwstr/>
  </property>
</Properties>
</file>