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</p:sldMasterIdLst>
  <p:notesMasterIdLst>
    <p:notesMasterId r:id="rId27"/>
  </p:notesMasterIdLst>
  <p:handoutMasterIdLst>
    <p:handoutMasterId r:id="rId28"/>
  </p:handoutMasterIdLst>
  <p:sldIdLst>
    <p:sldId id="256" r:id="rId9"/>
    <p:sldId id="362" r:id="rId10"/>
    <p:sldId id="366" r:id="rId11"/>
    <p:sldId id="365" r:id="rId12"/>
    <p:sldId id="367" r:id="rId13"/>
    <p:sldId id="358" r:id="rId14"/>
    <p:sldId id="368" r:id="rId15"/>
    <p:sldId id="360" r:id="rId16"/>
    <p:sldId id="363" r:id="rId17"/>
    <p:sldId id="361" r:id="rId18"/>
    <p:sldId id="364" r:id="rId19"/>
    <p:sldId id="359" r:id="rId20"/>
    <p:sldId id="372" r:id="rId21"/>
    <p:sldId id="371" r:id="rId22"/>
    <p:sldId id="373" r:id="rId23"/>
    <p:sldId id="370" r:id="rId24"/>
    <p:sldId id="374" r:id="rId25"/>
    <p:sldId id="3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45"/>
    <a:srgbClr val="FFD7FD"/>
    <a:srgbClr val="FF8A76"/>
    <a:srgbClr val="FFB4FF"/>
    <a:srgbClr val="D6FFF2"/>
    <a:srgbClr val="CAD2FF"/>
    <a:srgbClr val="FEE3E9"/>
    <a:srgbClr val="4F9AE9"/>
    <a:srgbClr val="8AFFD7"/>
    <a:srgbClr val="BA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2900D2-E271-4E3B-8E59-B90104583286}" v="54" dt="2026-04-27T21:21:37.4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28/04/2026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2C029B1-D3AF-4207-4861-9E36D8537E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360363" algn="l"/>
              </a:tabLst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  <a:p>
            <a:pPr lvl="0"/>
            <a:r>
              <a:rPr lang="en-GB"/>
              <a:t>		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A7EBA30-5646-79F7-5FE5-811E66D703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360363" algn="l"/>
              </a:tabLst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  <a:p>
            <a:pPr lvl="0"/>
            <a:r>
              <a:rPr lang="en-GB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B8435D6-0CC1-8718-167A-2904F3E65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3F1D352-AFC1-45BF-DC37-E6E2C2801A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D40E8B0-3B62-532E-CE42-A3E6FDDFD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E1542C5E-68EC-8AF5-80D1-B28AD6CD2F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FEF65C5-460E-FA21-D5A4-89B945A15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2B4FE0AC-2B61-A291-8C87-19783331A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n>
                  <a:noFill/>
                </a:ln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1500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1500">
                <a:ln>
                  <a:noFill/>
                </a:ln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 sz="1500">
                <a:solidFill>
                  <a:schemeClr val="tx1"/>
                </a:solidFill>
              </a:defRPr>
            </a:lvl7pPr>
            <a:lvl8pPr>
              <a:defRPr sz="1500">
                <a:solidFill>
                  <a:schemeClr val="tx1"/>
                </a:solidFill>
              </a:defRPr>
            </a:lvl8pPr>
            <a:lvl9pPr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Body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58BE8F5A-8A1A-5C53-72B2-42712E5453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n>
                  <a:noFill/>
                </a:ln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1500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1500">
                <a:ln>
                  <a:noFill/>
                </a:ln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 sz="1500">
                <a:solidFill>
                  <a:schemeClr val="tx1"/>
                </a:solidFill>
              </a:defRPr>
            </a:lvl7pPr>
            <a:lvl8pPr>
              <a:defRPr sz="1500">
                <a:solidFill>
                  <a:schemeClr val="tx1"/>
                </a:solidFill>
              </a:defRPr>
            </a:lvl8pPr>
            <a:lvl9pPr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Body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61C6824-08DF-793D-EE9A-11375C227A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n>
                  <a:noFill/>
                </a:ln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1500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1500">
                <a:ln>
                  <a:noFill/>
                </a:ln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 sz="1500">
                <a:solidFill>
                  <a:schemeClr val="tx1"/>
                </a:solidFill>
              </a:defRPr>
            </a:lvl7pPr>
            <a:lvl8pPr>
              <a:defRPr sz="1500">
                <a:solidFill>
                  <a:schemeClr val="tx1"/>
                </a:solidFill>
              </a:defRPr>
            </a:lvl8pPr>
            <a:lvl9pPr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Body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C43D1CE-D536-7787-B56C-507BDEC316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BDC46EF-DAEB-0903-12EF-94C369E351C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9EF2175-79D4-C751-5757-BD3B632DF1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9E7BCFB4-52D8-AB3A-B496-979C9126C96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88D0769-700C-B45D-A282-AC13D3471A1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A6EB3-7E08-4748-B4D6-D8F8EC513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BA683-7D53-3F43-A927-5BF8E0358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AD291-AC7C-2747-A363-25B68B45A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9775-6B4A-544F-9D91-29BCAB99AD3E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91D23-2190-5344-ABDB-A525E4A77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90982-2B52-0B4D-9EB3-BD8E63A0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8D27-D729-FE41-8816-A5AA900CB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66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B8435D6-0CC1-8718-167A-2904F3E65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2783872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6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58BE8F5A-8A1A-5C53-72B2-42712E5453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n>
                  <a:noFill/>
                </a:ln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1500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1500">
                <a:ln>
                  <a:noFill/>
                </a:ln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 sz="1500">
                <a:solidFill>
                  <a:schemeClr val="tx1"/>
                </a:solidFill>
              </a:defRPr>
            </a:lvl7pPr>
            <a:lvl8pPr>
              <a:defRPr sz="1500">
                <a:solidFill>
                  <a:schemeClr val="tx1"/>
                </a:solidFill>
              </a:defRPr>
            </a:lvl8pPr>
            <a:lvl9pPr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Body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2820715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8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  <p:sldLayoutId id="2147483937" r:id="rId4"/>
    <p:sldLayoutId id="2147483938" r:id="rId5"/>
    <p:sldLayoutId id="2147483939" r:id="rId6"/>
    <p:sldLayoutId id="214748394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  <p:sldLayoutId id="2147483936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open.ac.uk/your-skills-and-qualities/employability-skills-and-ou-study" TargetMode="External"/><Relationship Id="rId2" Type="http://schemas.openxmlformats.org/officeDocument/2006/relationships/hyperlink" Target="https://learn2.open.ac.uk/course/view.php?id=206662&amp;cmid=1607108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open.ac.uk/your-skills-and-qualities/employability-skills-and-ou-study" TargetMode="External"/><Relationship Id="rId2" Type="http://schemas.openxmlformats.org/officeDocument/2006/relationships/hyperlink" Target="https://learn2.open.ac.uk/course/view.php?id=206662&amp;cmid=1607108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forms.office.com/e/id9yfu9SmN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9.svg"/><Relationship Id="rId2" Type="http://schemas.openxmlformats.org/officeDocument/2006/relationships/image" Target="../media/image29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svg"/><Relationship Id="rId10" Type="http://schemas.openxmlformats.org/officeDocument/2006/relationships/image" Target="../media/image37.png"/><Relationship Id="rId4" Type="http://schemas.openxmlformats.org/officeDocument/2006/relationships/image" Target="../media/image31.svg"/><Relationship Id="rId9" Type="http://schemas.openxmlformats.org/officeDocument/2006/relationships/image" Target="../media/image3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37.png"/><Relationship Id="rId7" Type="http://schemas.openxmlformats.org/officeDocument/2006/relationships/image" Target="../media/image31.svg"/><Relationship Id="rId12" Type="http://schemas.openxmlformats.org/officeDocument/2006/relationships/image" Target="../media/image33.svg"/><Relationship Id="rId2" Type="http://schemas.openxmlformats.org/officeDocument/2006/relationships/image" Target="../media/image39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svg"/><Relationship Id="rId11" Type="http://schemas.openxmlformats.org/officeDocument/2006/relationships/image" Target="../media/image36.svg"/><Relationship Id="rId5" Type="http://schemas.openxmlformats.org/officeDocument/2006/relationships/image" Target="../media/image29.svg"/><Relationship Id="rId10" Type="http://schemas.openxmlformats.org/officeDocument/2006/relationships/image" Target="../media/image35.svg"/><Relationship Id="rId4" Type="http://schemas.openxmlformats.org/officeDocument/2006/relationships/image" Target="../media/image38.png"/><Relationship Id="rId9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killsclassification.org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n.ac.uk/courses/nursing-healthcare/degrees/bsc-nursing-r39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n.ac.uk/courses/nursing-healthcare/degrees/bsc-nursing-r39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D67DD9-3DAA-313B-8305-6C266ED950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" y="559121"/>
            <a:ext cx="5557585" cy="1800200"/>
          </a:xfrm>
        </p:spPr>
        <p:txBody>
          <a:bodyPr/>
          <a:lstStyle/>
          <a:p>
            <a:r>
              <a:rPr lang="en-GB" sz="3600" dirty="0"/>
              <a:t>Exploring the Potential of Cross Faculty Soft Skills Training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1A18EA-A9B5-381F-97C4-750E953780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7527" y="3455959"/>
            <a:ext cx="5940873" cy="1005685"/>
          </a:xfrm>
        </p:spPr>
        <p:txBody>
          <a:bodyPr/>
          <a:lstStyle/>
          <a:p>
            <a:r>
              <a:rPr lang="en-GB" sz="2400" dirty="0"/>
              <a:t>Karen Storey, Mark Addis</a:t>
            </a:r>
          </a:p>
          <a:p>
            <a:r>
              <a:rPr lang="en-GB" sz="1400" b="1" dirty="0"/>
              <a:t>Faculty of Wellbeing, Education and Language Studies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E9862C-F9C6-300D-C161-CC5F2057C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599" y="2257223"/>
            <a:ext cx="5943600" cy="91039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GB" sz="2400" b="0" dirty="0"/>
              <a:t>Fiona Gleed, Claudia Eckert </a:t>
            </a:r>
          </a:p>
          <a:p>
            <a:r>
              <a:rPr lang="en-GB" sz="1400" dirty="0"/>
              <a:t>Faculty of Science, Technology, Engineering and Mathematics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582E8A-5AC5-EBB0-D16B-4437F42A33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400" y="4767103"/>
            <a:ext cx="5557584" cy="347039"/>
          </a:xfrm>
        </p:spPr>
        <p:txBody>
          <a:bodyPr/>
          <a:lstStyle/>
          <a:p>
            <a:r>
              <a:rPr lang="en-GB" dirty="0"/>
              <a:t>15</a:t>
            </a:r>
            <a:r>
              <a:rPr lang="en-GB" baseline="30000" dirty="0"/>
              <a:t>th</a:t>
            </a:r>
            <a:r>
              <a:rPr lang="en-GB" dirty="0"/>
              <a:t> </a:t>
            </a:r>
            <a:r>
              <a:rPr lang="en-GB" dirty="0" err="1"/>
              <a:t>eSTEeM</a:t>
            </a:r>
            <a:r>
              <a:rPr lang="en-GB" dirty="0"/>
              <a:t> conference 2026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A5D1CB2-AA80-D66B-1BCB-E8A49D310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Exploring the Potential of Cross Faculty Soft Skills Training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ED1E115-AE04-5169-0D31-3194EF260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Exploring the Potential of Cross Faculty Soft Skills Training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Placeholder 3">
            <a:extLst>
              <a:ext uri="{FF2B5EF4-FFF2-40B4-BE49-F238E27FC236}">
                <a16:creationId xmlns:a16="http://schemas.microsoft.com/office/drawing/2014/main" id="{C8362010-3E43-3F46-64F0-E4D7C95A47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7128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3BFF7-4066-B5ED-61B9-BCCEFF162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702C58-ECF8-3BE5-57FB-D69CCD7D39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Module learning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19392-5C88-8A78-D042-B164734E2C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T272 Core engineering B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8AA5B-5FF5-BF04-757F-3A460B8162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Implicit in study &amp; assessment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5B2A81-31DF-BD6D-6AEB-D359BB97203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Employability skills and OU study | Help Centre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D8F9CF-974E-9CEE-E582-55E2F64DEE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Where are the skills …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CC5340-AE92-A8BE-D381-4AC972FBA37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Taught, developed and assessed?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C95036-D663-5B54-4486-8FB6BCB864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Key skills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Accurately and effectively communicate information, arguments and ideas relevant to the short- and long-term mechanical behaviour of materials and structures and dynamic systems, through academic writing and online communication media.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Integrate information taken from case studies, experiments and collaborative tasks to analyse and specify the performance of a range of mechanical systems.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63133E-DCA5-EDE1-6A8D-262F9DAE6E82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 lIns="91440" tIns="45720" rIns="91440" bIns="45720" anchor="t">
            <a:noAutofit/>
          </a:bodyPr>
          <a:lstStyle/>
          <a:p>
            <a:pPr marL="0" indent="0">
              <a:buNone/>
            </a:pPr>
            <a:r>
              <a:rPr lang="en-GB" b="1" dirty="0"/>
              <a:t>OU students are valued by employers for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>
                <a:latin typeface="Poppins"/>
                <a:cs typeface="Poppins"/>
              </a:rPr>
              <a:t>Demonstrated willingness to keep their academic and professional skills </a:t>
            </a:r>
            <a:r>
              <a:rPr lang="en-GB" dirty="0">
                <a:latin typeface="Poppins"/>
                <a:cs typeface="Poppins"/>
              </a:rPr>
              <a:t>up to date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having the dedication, commitment and ambition to study as well as 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their skills in effective time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their ability to learn and work independently.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576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964F5-A8F0-4E33-767E-44D1E409D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B006CD-DEE1-0BDF-83DE-0CDF770842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Module learning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69BD4-2A35-A2DE-E936-1A93322C0A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T272 Core engineering B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7E3B9-6648-05B0-94A6-6EBB58E008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Implicit in study &amp; assessment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E0A4C9-3C5B-66BB-1704-78FE2B9F40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Employability skills and OU study | Help Centre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B536D6-07F6-A262-61DA-C691D78EE2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Where are the skills …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409ACE-65DC-9E96-0826-593CA83316A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Taught, developed and assessed?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6B37F4-D7A6-9C09-B0F3-6D019DCE49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Key skills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Accurately and effectively </a:t>
            </a:r>
            <a:r>
              <a:rPr lang="en-GB" b="1" dirty="0"/>
              <a:t>communicate information, arguments and ideas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relevant to the short- and long-term mechanical behaviour of materials and structures and dynamic systems, </a:t>
            </a:r>
            <a:r>
              <a:rPr lang="en-GB" b="1" dirty="0"/>
              <a:t>through academic writing and online communication media.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Integrate information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taken from case studies, experiments and </a:t>
            </a:r>
            <a:r>
              <a:rPr lang="en-GB" b="1" dirty="0"/>
              <a:t>collaborative tasks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to analyse and specify the performance of a range of mechanical systems.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4816C22-C098-8017-B926-1F3CF846D194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 lIns="91440" tIns="45720" rIns="91440" bIns="45720" anchor="t"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OU students are valued by employers for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Poppins"/>
                <a:cs typeface="Poppins"/>
              </a:rPr>
              <a:t>Demonstrated willingness to keep their academic and professional skills up to date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having the dedication, commitment and ambition to study as well as 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their skills in effective time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their ability to learn and work independently.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820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1A78B-DDD6-2E94-7630-973F2968E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09BE8B-17F7-92A1-DFA9-D27644046C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Levels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56707-5106-09E2-11CB-4DF3F21C17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Proficiency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6269DC-85A9-6AAD-9AA5-8AA551A176D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19476" y="1676669"/>
            <a:ext cx="6997819" cy="276120"/>
          </a:xfrm>
        </p:spPr>
        <p:txBody>
          <a:bodyPr/>
          <a:lstStyle/>
          <a:p>
            <a:r>
              <a:rPr lang="en-GB" dirty="0"/>
              <a:t>For example 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D522FC-2133-E6BE-098E-44A2ECF1A7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19476" y="2093471"/>
            <a:ext cx="7791865" cy="474148"/>
          </a:xfrm>
        </p:spPr>
        <p:txBody>
          <a:bodyPr/>
          <a:lstStyle/>
          <a:p>
            <a:r>
              <a:rPr lang="en-GB" dirty="0"/>
              <a:t>Reading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734DEE-5818-0652-60E3-E867DB7FEB6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2024" y="404664"/>
            <a:ext cx="11878056" cy="497161"/>
          </a:xfrm>
        </p:spPr>
        <p:txBody>
          <a:bodyPr/>
          <a:lstStyle/>
          <a:p>
            <a:r>
              <a:rPr lang="en-GB" dirty="0"/>
              <a:t>What level of skills do our graduates need … for Engineering?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3D9B34-18CA-5716-F8E8-1586E3BA00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1	Minimal</a:t>
            </a:r>
          </a:p>
          <a:p>
            <a:pPr marL="0" indent="0">
              <a:buNone/>
            </a:pPr>
            <a:r>
              <a:rPr lang="en-GB" dirty="0"/>
              <a:t>2	Basic</a:t>
            </a:r>
          </a:p>
          <a:p>
            <a:pPr marL="0" indent="0">
              <a:buNone/>
            </a:pPr>
            <a:r>
              <a:rPr lang="en-GB" dirty="0"/>
              <a:t>3	Medium</a:t>
            </a:r>
          </a:p>
          <a:p>
            <a:pPr marL="0" indent="0">
              <a:buNone/>
            </a:pPr>
            <a:r>
              <a:rPr lang="en-GB" dirty="0"/>
              <a:t>4	High</a:t>
            </a:r>
          </a:p>
          <a:p>
            <a:pPr marL="0" indent="0">
              <a:buNone/>
            </a:pPr>
            <a:r>
              <a:rPr lang="en-GB" dirty="0"/>
              <a:t>5	Expert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A614F3-FC28-0093-A71A-4843EA1A2CA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419475" y="2642305"/>
            <a:ext cx="8420099" cy="307269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understanding simple texts with clear structure and familiar vocabulary</a:t>
            </a:r>
          </a:p>
          <a:p>
            <a:pPr marL="0" indent="0">
              <a:buNone/>
            </a:pPr>
            <a:r>
              <a:rPr lang="en-GB" dirty="0"/>
              <a:t>independently interpreting a range of short texts with accuracy</a:t>
            </a:r>
          </a:p>
          <a:p>
            <a:pPr marL="0" indent="0">
              <a:buNone/>
            </a:pPr>
            <a:r>
              <a:rPr lang="en-GB" dirty="0"/>
              <a:t>effectively analysing and comprehending long and complex texts</a:t>
            </a:r>
          </a:p>
          <a:p>
            <a:pPr marL="0" indent="0">
              <a:buNone/>
            </a:pPr>
            <a:r>
              <a:rPr lang="en-GB" dirty="0"/>
              <a:t>interpreting a wide range of highly complex texts and having an excellent vocabulary</a:t>
            </a:r>
          </a:p>
          <a:p>
            <a:pPr marL="0" indent="0">
              <a:buNone/>
            </a:pPr>
            <a:r>
              <a:rPr lang="en-GB" dirty="0"/>
              <a:t>mastering the analysis of specialised and technical texts, drawing out insights, and synthesising with related knowledge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E641715-99A0-DB9B-3996-788D8751F040}"/>
              </a:ext>
            </a:extLst>
          </p:cNvPr>
          <p:cNvSpPr>
            <a:spLocks noGrp="1" noChangeArrowheads="1"/>
          </p:cNvSpPr>
          <p:nvPr>
            <p:ph type="body" sz="quarter" idx="22"/>
          </p:nvPr>
        </p:nvSpPr>
        <p:spPr bwMode="auto">
          <a:xfrm>
            <a:off x="414338" y="871538"/>
            <a:ext cx="107965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Exploring the Potential of Cross Faculty Soft Skills Training 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eSTEeM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) – Fill in form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0CE34-9F81-D05E-9148-676771F00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032" y="4389120"/>
            <a:ext cx="2295144" cy="22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64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D72D65D-F020-E008-3382-7D1A58E4B63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How do the results compare?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92685B-24E0-3D7C-0282-BEE950B05D5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Nursing v Engineering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E3D137-99FF-E7C6-0B5E-34147C1780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Screenshare of polls</a:t>
            </a:r>
          </a:p>
        </p:txBody>
      </p:sp>
    </p:spTree>
    <p:extLst>
      <p:ext uri="{BB962C8B-B14F-4D97-AF65-F5344CB8AC3E}">
        <p14:creationId xmlns:p14="http://schemas.microsoft.com/office/powerpoint/2010/main" val="2956722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E39DD-2924-FB1D-EC08-B2D4D47AB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23ECEB0-1529-F32D-2A97-E5238EB0B96A}"/>
              </a:ext>
            </a:extLst>
          </p:cNvPr>
          <p:cNvSpPr/>
          <p:nvPr/>
        </p:nvSpPr>
        <p:spPr>
          <a:xfrm>
            <a:off x="1956187" y="1453901"/>
            <a:ext cx="3740727" cy="20597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B765F5B-F055-79EB-8C97-2EFB229ECB5B}"/>
              </a:ext>
            </a:extLst>
          </p:cNvPr>
          <p:cNvSpPr/>
          <p:nvPr/>
        </p:nvSpPr>
        <p:spPr>
          <a:xfrm>
            <a:off x="3666836" y="4424218"/>
            <a:ext cx="2030078" cy="40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9AE35AA-C616-878C-09E6-6F791107EE18}"/>
              </a:ext>
            </a:extLst>
          </p:cNvPr>
          <p:cNvSpPr/>
          <p:nvPr/>
        </p:nvSpPr>
        <p:spPr>
          <a:xfrm>
            <a:off x="6096000" y="3509818"/>
            <a:ext cx="3740727" cy="914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7EAE852-B76E-114F-3A0D-2F647B38962A}"/>
              </a:ext>
            </a:extLst>
          </p:cNvPr>
          <p:cNvSpPr/>
          <p:nvPr/>
        </p:nvSpPr>
        <p:spPr>
          <a:xfrm>
            <a:off x="6096000" y="1453902"/>
            <a:ext cx="3740727" cy="20597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018D81-8D65-8CF0-55EB-21D107134C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Comparing classifications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296F11F-922A-B5BA-4855-4475836B9F34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096000" y="1524836"/>
            <a:ext cx="5495636" cy="338891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GB" dirty="0"/>
              <a:t>Working With Others</a:t>
            </a:r>
          </a:p>
          <a:p>
            <a:pPr marL="0" indent="0">
              <a:buNone/>
            </a:pPr>
            <a:r>
              <a:rPr lang="en-GB" dirty="0"/>
              <a:t>Listening; Speaking; Reading; Writing</a:t>
            </a:r>
          </a:p>
          <a:p>
            <a:pPr marL="0" indent="0">
              <a:buNone/>
            </a:pPr>
            <a:r>
              <a:rPr lang="en-GB" dirty="0"/>
              <a:t>Planning and Organising</a:t>
            </a:r>
          </a:p>
          <a:p>
            <a:pPr marL="0" indent="0">
              <a:buNone/>
            </a:pPr>
            <a:r>
              <a:rPr lang="en-GB" dirty="0"/>
              <a:t>Leadership</a:t>
            </a:r>
          </a:p>
          <a:p>
            <a:pPr marL="0" indent="0">
              <a:buNone/>
            </a:pPr>
            <a:r>
              <a:rPr lang="en-GB" dirty="0"/>
              <a:t>Creating</a:t>
            </a:r>
          </a:p>
          <a:p>
            <a:pPr marL="0" indent="0">
              <a:buNone/>
            </a:pPr>
            <a:r>
              <a:rPr lang="en-GB" dirty="0"/>
              <a:t>Adapting</a:t>
            </a:r>
          </a:p>
          <a:p>
            <a:pPr marL="0" indent="0">
              <a:buNone/>
            </a:pPr>
            <a:r>
              <a:rPr lang="en-GB" dirty="0"/>
              <a:t>Digital Literacy</a:t>
            </a:r>
          </a:p>
          <a:p>
            <a:pPr marL="0" indent="0">
              <a:buNone/>
            </a:pPr>
            <a:r>
              <a:rPr lang="en-GB" dirty="0"/>
              <a:t>Numeracy</a:t>
            </a:r>
          </a:p>
          <a:p>
            <a:pPr marL="0" indent="0">
              <a:buNone/>
            </a:pPr>
            <a:r>
              <a:rPr lang="en-GB" dirty="0"/>
              <a:t>Problem Solving and Decision Making</a:t>
            </a:r>
          </a:p>
          <a:p>
            <a:pPr marL="0" indent="0" algn="r">
              <a:buNone/>
            </a:pPr>
            <a:r>
              <a:rPr lang="en-GB" dirty="0"/>
              <a:t>Learning and Investigating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42F514-0265-D38A-240B-D0C92896DDF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Top 10 soft skills vs 13 core skills</a:t>
            </a: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1E189B6D-EC10-A3FA-97D8-F74C9181A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915" y="1524836"/>
            <a:ext cx="5282999" cy="3388910"/>
          </a:xfrm>
          <a:noFill/>
        </p:spPr>
        <p:txBody>
          <a:bodyPr/>
          <a:lstStyle/>
          <a:p>
            <a:pPr marL="0" indent="0" algn="r">
              <a:buNone/>
            </a:pPr>
            <a:r>
              <a:rPr lang="en-GB" dirty="0"/>
              <a:t>Team work</a:t>
            </a:r>
          </a:p>
          <a:p>
            <a:pPr marL="0" indent="0" algn="r">
              <a:buNone/>
            </a:pPr>
            <a:r>
              <a:rPr lang="en-GB" dirty="0"/>
              <a:t>Communication</a:t>
            </a:r>
          </a:p>
          <a:p>
            <a:pPr marL="0" indent="0" algn="r">
              <a:buNone/>
            </a:pPr>
            <a:r>
              <a:rPr lang="en-GB" dirty="0"/>
              <a:t>Planning and organising</a:t>
            </a:r>
          </a:p>
          <a:p>
            <a:pPr marL="0" indent="0" algn="r">
              <a:buNone/>
            </a:pPr>
            <a:r>
              <a:rPr lang="en-GB" dirty="0"/>
              <a:t>Leadership</a:t>
            </a:r>
          </a:p>
          <a:p>
            <a:pPr marL="0" indent="0" algn="r">
              <a:buNone/>
            </a:pPr>
            <a:r>
              <a:rPr lang="en-GB" dirty="0"/>
              <a:t>Creativity</a:t>
            </a:r>
          </a:p>
          <a:p>
            <a:pPr marL="0" indent="0" algn="r">
              <a:buNone/>
            </a:pPr>
            <a:r>
              <a:rPr lang="en-GB" dirty="0"/>
              <a:t>Adaptability </a:t>
            </a:r>
          </a:p>
          <a:p>
            <a:pPr marL="0" indent="0">
              <a:buNone/>
            </a:pPr>
            <a:r>
              <a:rPr lang="en-GB" dirty="0"/>
              <a:t>Commitment </a:t>
            </a:r>
          </a:p>
          <a:p>
            <a:pPr marL="0" indent="0">
              <a:buNone/>
            </a:pPr>
            <a:r>
              <a:rPr lang="en-GB" dirty="0"/>
              <a:t>Responsibility</a:t>
            </a:r>
          </a:p>
          <a:p>
            <a:pPr marL="0" indent="0">
              <a:buNone/>
            </a:pPr>
            <a:r>
              <a:rPr lang="en-GB" dirty="0"/>
              <a:t>Ethics</a:t>
            </a:r>
          </a:p>
          <a:p>
            <a:pPr marL="0" indent="0" algn="r">
              <a:buNone/>
            </a:pPr>
            <a:r>
              <a:rPr lang="en-GB" dirty="0"/>
              <a:t>Interpersonal skills</a:t>
            </a:r>
          </a:p>
          <a:p>
            <a:pPr marL="0" indent="0" algn="r">
              <a:buNone/>
            </a:pPr>
            <a:endParaRPr lang="en-GB" dirty="0"/>
          </a:p>
          <a:p>
            <a:pPr marL="0" indent="0" algn="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103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C0116-1262-651E-B267-83B7E18C4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2AAACC-CE3B-58D3-2288-2F50A40A3E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Combined set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9D93BA-74E7-D485-6572-8C9105A2BB5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Ten to consider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2A4CC7F-3CF1-8C15-5FD2-60B4BE19E072}"/>
              </a:ext>
            </a:extLst>
          </p:cNvPr>
          <p:cNvSpPr/>
          <p:nvPr/>
        </p:nvSpPr>
        <p:spPr>
          <a:xfrm>
            <a:off x="5026996" y="2886317"/>
            <a:ext cx="1980000" cy="108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Planning &amp; organising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79D0303-F81A-ABE7-5C1A-7D5C4415248E}"/>
              </a:ext>
            </a:extLst>
          </p:cNvPr>
          <p:cNvSpPr/>
          <p:nvPr/>
        </p:nvSpPr>
        <p:spPr>
          <a:xfrm>
            <a:off x="2940184" y="4065021"/>
            <a:ext cx="1980000" cy="108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Teamwork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494E92B-E7B5-09DD-CF7E-F13A9A71F563}"/>
              </a:ext>
            </a:extLst>
          </p:cNvPr>
          <p:cNvSpPr/>
          <p:nvPr/>
        </p:nvSpPr>
        <p:spPr>
          <a:xfrm>
            <a:off x="2940184" y="2886317"/>
            <a:ext cx="1980000" cy="108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Leadership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C83E7B3-9DCF-C399-0EB3-6ABDFD4A4721}"/>
              </a:ext>
            </a:extLst>
          </p:cNvPr>
          <p:cNvSpPr/>
          <p:nvPr/>
        </p:nvSpPr>
        <p:spPr>
          <a:xfrm>
            <a:off x="7113808" y="2886317"/>
            <a:ext cx="1980000" cy="108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Creativity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0ADFBD1-79AE-0EEF-4F98-9DEFBCE002EA}"/>
              </a:ext>
            </a:extLst>
          </p:cNvPr>
          <p:cNvSpPr/>
          <p:nvPr/>
        </p:nvSpPr>
        <p:spPr>
          <a:xfrm>
            <a:off x="853372" y="4065021"/>
            <a:ext cx="1980000" cy="108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Problem solving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2AF269-AF08-6499-AD5D-6C6DF3CCC943}"/>
              </a:ext>
            </a:extLst>
          </p:cNvPr>
          <p:cNvSpPr/>
          <p:nvPr/>
        </p:nvSpPr>
        <p:spPr>
          <a:xfrm>
            <a:off x="9200618" y="4065021"/>
            <a:ext cx="1980000" cy="108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Digital literacy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010269E-2BEE-1C02-9EAC-4919B980A88D}"/>
              </a:ext>
            </a:extLst>
          </p:cNvPr>
          <p:cNvSpPr/>
          <p:nvPr/>
        </p:nvSpPr>
        <p:spPr>
          <a:xfrm>
            <a:off x="853372" y="2886317"/>
            <a:ext cx="1980000" cy="108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Adaptability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F6F0AFC-C4AE-8D9C-E237-3AA8809E420E}"/>
              </a:ext>
            </a:extLst>
          </p:cNvPr>
          <p:cNvSpPr/>
          <p:nvPr/>
        </p:nvSpPr>
        <p:spPr>
          <a:xfrm>
            <a:off x="9200618" y="2886317"/>
            <a:ext cx="1980000" cy="108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Numeracy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0345C4E-4CBB-7F9A-4FB0-198BE547B203}"/>
              </a:ext>
            </a:extLst>
          </p:cNvPr>
          <p:cNvSpPr/>
          <p:nvPr/>
        </p:nvSpPr>
        <p:spPr>
          <a:xfrm>
            <a:off x="5026996" y="4065021"/>
            <a:ext cx="1980000" cy="10800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Interpersonal skills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F5E510C-9D6C-8DB7-C753-69D53ED88D91}"/>
              </a:ext>
            </a:extLst>
          </p:cNvPr>
          <p:cNvSpPr/>
          <p:nvPr/>
        </p:nvSpPr>
        <p:spPr>
          <a:xfrm>
            <a:off x="7113808" y="4065021"/>
            <a:ext cx="1980000" cy="108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Commun-</a:t>
            </a:r>
            <a:r>
              <a:rPr lang="en-GB" sz="2000" dirty="0" err="1">
                <a:solidFill>
                  <a:schemeClr val="tx1"/>
                </a:solidFill>
              </a:rPr>
              <a:t>ication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22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6CC6A416-AF29-FAC4-80B1-A9782551A56B}"/>
              </a:ext>
            </a:extLst>
          </p:cNvPr>
          <p:cNvGrpSpPr/>
          <p:nvPr/>
        </p:nvGrpSpPr>
        <p:grpSpPr>
          <a:xfrm>
            <a:off x="3289132" y="1630524"/>
            <a:ext cx="4898561" cy="4542809"/>
            <a:chOff x="2675583" y="461818"/>
            <a:chExt cx="6840834" cy="6086746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E688CC74-4521-C488-0C53-89849F37C18F}"/>
                </a:ext>
              </a:extLst>
            </p:cNvPr>
            <p:cNvSpPr/>
            <p:nvPr/>
          </p:nvSpPr>
          <p:spPr>
            <a:xfrm>
              <a:off x="5016000" y="5432564"/>
              <a:ext cx="2160000" cy="1116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04D5AD7-B814-EAF7-FF41-0A92AE25F4B1}"/>
                </a:ext>
              </a:extLst>
            </p:cNvPr>
            <p:cNvSpPr/>
            <p:nvPr/>
          </p:nvSpPr>
          <p:spPr>
            <a:xfrm>
              <a:off x="5016000" y="461818"/>
              <a:ext cx="2160000" cy="1116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1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069E8251-6A79-BAD3-34BC-4974C9DC2503}"/>
                </a:ext>
              </a:extLst>
            </p:cNvPr>
            <p:cNvGrpSpPr/>
            <p:nvPr/>
          </p:nvGrpSpPr>
          <p:grpSpPr>
            <a:xfrm>
              <a:off x="3845583" y="4189877"/>
              <a:ext cx="4500834" cy="1116000"/>
              <a:chOff x="1575238" y="4163882"/>
              <a:chExt cx="4500834" cy="1080002"/>
            </a:xfrm>
          </p:grpSpPr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D0CFDB00-20D1-961A-901D-1160B4BDB972}"/>
                  </a:ext>
                </a:extLst>
              </p:cNvPr>
              <p:cNvSpPr/>
              <p:nvPr/>
            </p:nvSpPr>
            <p:spPr>
              <a:xfrm>
                <a:off x="1575238" y="4163884"/>
                <a:ext cx="2160000" cy="10800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62170729-F102-2C14-2812-D350EDA08E98}"/>
                  </a:ext>
                </a:extLst>
              </p:cNvPr>
              <p:cNvSpPr/>
              <p:nvPr/>
            </p:nvSpPr>
            <p:spPr>
              <a:xfrm>
                <a:off x="3916072" y="4163882"/>
                <a:ext cx="2160000" cy="10800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027F5B4-71A0-B3AC-4B83-F34CCFE6D25C}"/>
                </a:ext>
              </a:extLst>
            </p:cNvPr>
            <p:cNvGrpSpPr/>
            <p:nvPr/>
          </p:nvGrpSpPr>
          <p:grpSpPr>
            <a:xfrm>
              <a:off x="3845583" y="1704505"/>
              <a:ext cx="4500834" cy="1116000"/>
              <a:chOff x="1575238" y="1678510"/>
              <a:chExt cx="4500834" cy="1080000"/>
            </a:xfrm>
          </p:grpSpPr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F05B7736-0BE7-07E4-FE23-C7316B9FE2B0}"/>
                  </a:ext>
                </a:extLst>
              </p:cNvPr>
              <p:cNvSpPr/>
              <p:nvPr/>
            </p:nvSpPr>
            <p:spPr>
              <a:xfrm>
                <a:off x="1575238" y="1678510"/>
                <a:ext cx="2160000" cy="10800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5DF9F529-9C2A-2D57-FD7C-51BE77839E11}"/>
                  </a:ext>
                </a:extLst>
              </p:cNvPr>
              <p:cNvSpPr/>
              <p:nvPr/>
            </p:nvSpPr>
            <p:spPr>
              <a:xfrm>
                <a:off x="3916072" y="1678510"/>
                <a:ext cx="2160000" cy="10800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03FDC248-DB15-EA8E-EBD9-EA3D7F337AFE}"/>
                </a:ext>
              </a:extLst>
            </p:cNvPr>
            <p:cNvGrpSpPr/>
            <p:nvPr/>
          </p:nvGrpSpPr>
          <p:grpSpPr>
            <a:xfrm>
              <a:off x="2675583" y="2947192"/>
              <a:ext cx="6840834" cy="1116000"/>
              <a:chOff x="1575238" y="2921197"/>
              <a:chExt cx="6840834" cy="1080000"/>
            </a:xfrm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7655C284-BF78-4D71-C35B-8EE88E2404DB}"/>
                  </a:ext>
                </a:extLst>
              </p:cNvPr>
              <p:cNvSpPr/>
              <p:nvPr/>
            </p:nvSpPr>
            <p:spPr>
              <a:xfrm>
                <a:off x="1575238" y="2921197"/>
                <a:ext cx="2160000" cy="10800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EB2A8441-FDA4-A2E1-4A9D-85866AE1F7A4}"/>
                  </a:ext>
                </a:extLst>
              </p:cNvPr>
              <p:cNvSpPr/>
              <p:nvPr/>
            </p:nvSpPr>
            <p:spPr>
              <a:xfrm>
                <a:off x="3916072" y="2921197"/>
                <a:ext cx="2160000" cy="10800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E44AABE7-11C1-1C3E-34FB-541D70E4DD82}"/>
                  </a:ext>
                </a:extLst>
              </p:cNvPr>
              <p:cNvSpPr/>
              <p:nvPr/>
            </p:nvSpPr>
            <p:spPr>
              <a:xfrm>
                <a:off x="6256072" y="2921197"/>
                <a:ext cx="2160000" cy="10800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</p:grpSp>
      <p:sp>
        <p:nvSpPr>
          <p:cNvPr id="82" name="Arrow: Curved Down 81">
            <a:extLst>
              <a:ext uri="{FF2B5EF4-FFF2-40B4-BE49-F238E27FC236}">
                <a16:creationId xmlns:a16="http://schemas.microsoft.com/office/drawing/2014/main" id="{78988346-F7AB-F4C1-359B-E4C018E691BB}"/>
              </a:ext>
            </a:extLst>
          </p:cNvPr>
          <p:cNvSpPr/>
          <p:nvPr/>
        </p:nvSpPr>
        <p:spPr>
          <a:xfrm rot="19928940" flipH="1">
            <a:off x="6623046" y="1669195"/>
            <a:ext cx="1927689" cy="877454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3" name="Arrow: Curved Down 82">
            <a:extLst>
              <a:ext uri="{FF2B5EF4-FFF2-40B4-BE49-F238E27FC236}">
                <a16:creationId xmlns:a16="http://schemas.microsoft.com/office/drawing/2014/main" id="{3EA65479-331E-A000-B5AF-CCDDA649047F}"/>
              </a:ext>
            </a:extLst>
          </p:cNvPr>
          <p:cNvSpPr/>
          <p:nvPr/>
        </p:nvSpPr>
        <p:spPr>
          <a:xfrm rot="19928940" flipV="1">
            <a:off x="2234140" y="3925310"/>
            <a:ext cx="3247360" cy="877454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E14B0B-F0CC-A1A9-9A27-06A5487330E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Diamond nine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7C3C050-1604-94F1-CBAA-19D2738FD2A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How important are the Top 10 skills for Engineers?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58E806C7-E6D7-6B4B-6BD9-B530E837C72E}"/>
              </a:ext>
            </a:extLst>
          </p:cNvPr>
          <p:cNvSpPr/>
          <p:nvPr/>
        </p:nvSpPr>
        <p:spPr>
          <a:xfrm>
            <a:off x="947583" y="1579239"/>
            <a:ext cx="1980000" cy="108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Planning &amp; organising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D6F221B-35E1-DCB4-02D4-3EF499573821}"/>
              </a:ext>
            </a:extLst>
          </p:cNvPr>
          <p:cNvSpPr/>
          <p:nvPr/>
        </p:nvSpPr>
        <p:spPr>
          <a:xfrm>
            <a:off x="947583" y="3298316"/>
            <a:ext cx="1980000" cy="108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Teamwork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1A112E7-7E7B-FF25-4322-C59B04E8EAB8}"/>
              </a:ext>
            </a:extLst>
          </p:cNvPr>
          <p:cNvSpPr/>
          <p:nvPr/>
        </p:nvSpPr>
        <p:spPr>
          <a:xfrm>
            <a:off x="457581" y="4114399"/>
            <a:ext cx="1980000" cy="108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Leadership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DD8F9105-294D-9D3A-0327-A5958FA1AB1C}"/>
              </a:ext>
            </a:extLst>
          </p:cNvPr>
          <p:cNvSpPr/>
          <p:nvPr/>
        </p:nvSpPr>
        <p:spPr>
          <a:xfrm>
            <a:off x="8373811" y="1579239"/>
            <a:ext cx="1980000" cy="108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Creativity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C6745EDB-BE71-CD07-B26A-C78753319E14}"/>
              </a:ext>
            </a:extLst>
          </p:cNvPr>
          <p:cNvSpPr/>
          <p:nvPr/>
        </p:nvSpPr>
        <p:spPr>
          <a:xfrm>
            <a:off x="9210895" y="2449802"/>
            <a:ext cx="1980000" cy="108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Problem solving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68AA429-27D8-E024-9FCC-2501188897F3}"/>
              </a:ext>
            </a:extLst>
          </p:cNvPr>
          <p:cNvSpPr/>
          <p:nvPr/>
        </p:nvSpPr>
        <p:spPr>
          <a:xfrm>
            <a:off x="9188798" y="4198761"/>
            <a:ext cx="1980000" cy="108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Digital literacy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D8E9FC96-20F0-672E-E328-CB94F5226098}"/>
              </a:ext>
            </a:extLst>
          </p:cNvPr>
          <p:cNvSpPr/>
          <p:nvPr/>
        </p:nvSpPr>
        <p:spPr>
          <a:xfrm>
            <a:off x="449593" y="2444150"/>
            <a:ext cx="1980000" cy="108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Adaptability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563C196E-D9E4-B753-DA77-778D9535396F}"/>
              </a:ext>
            </a:extLst>
          </p:cNvPr>
          <p:cNvSpPr/>
          <p:nvPr/>
        </p:nvSpPr>
        <p:spPr>
          <a:xfrm>
            <a:off x="8373811" y="3341431"/>
            <a:ext cx="1980000" cy="108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Numeracy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17C1A3FB-34FB-3505-BB7B-FAAFEC504603}"/>
              </a:ext>
            </a:extLst>
          </p:cNvPr>
          <p:cNvSpPr/>
          <p:nvPr/>
        </p:nvSpPr>
        <p:spPr>
          <a:xfrm>
            <a:off x="3149864" y="5373155"/>
            <a:ext cx="1980000" cy="108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Interpersonal skills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9957272B-EBC6-F2AA-F8E9-B80430A9460D}"/>
              </a:ext>
            </a:extLst>
          </p:cNvPr>
          <p:cNvSpPr/>
          <p:nvPr/>
        </p:nvSpPr>
        <p:spPr>
          <a:xfrm>
            <a:off x="6626444" y="4654399"/>
            <a:ext cx="1980000" cy="108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Commun-</a:t>
            </a:r>
            <a:r>
              <a:rPr lang="en-GB" sz="2000" dirty="0" err="1">
                <a:solidFill>
                  <a:schemeClr val="tx1"/>
                </a:solidFill>
              </a:rPr>
              <a:t>ication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85" name="Arrow: Right 84">
            <a:extLst>
              <a:ext uri="{FF2B5EF4-FFF2-40B4-BE49-F238E27FC236}">
                <a16:creationId xmlns:a16="http://schemas.microsoft.com/office/drawing/2014/main" id="{DF1CEDFC-2461-0718-1284-51DD4B27A9F9}"/>
              </a:ext>
            </a:extLst>
          </p:cNvPr>
          <p:cNvSpPr/>
          <p:nvPr/>
        </p:nvSpPr>
        <p:spPr>
          <a:xfrm>
            <a:off x="2922378" y="3667443"/>
            <a:ext cx="605263" cy="3417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799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A22B8-E41B-4E23-AC99-9E5561ED1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17251E-960C-2A36-B7F0-3B8EB81C8A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Engineering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C87F025-2379-62BF-AD88-D3DAD5B5EF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What did you conclude?</a:t>
            </a:r>
          </a:p>
          <a:p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A469E77-4ECD-6328-2801-EB4A4DBA09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Nursing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B61FBD-49C7-F5A8-786E-29BEFC917D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What transfers? What changes?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F9D270-D52B-42FA-A814-D718C9DCBC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Discussion of diamond nine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C92572-66CF-27BC-BB9E-B01BDEED9EE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What matters most?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9C9231-324B-2A9E-0CEB-E9AB115435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Which skill did you discard for engineers?</a:t>
            </a:r>
          </a:p>
          <a:p>
            <a:r>
              <a:rPr lang="en-GB" dirty="0"/>
              <a:t>How did you rank the remaining skills?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274C5-8BAB-9DBF-6634-C0DF79C876C2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en-GB" dirty="0"/>
              <a:t>Would you discard a different skill?</a:t>
            </a:r>
          </a:p>
          <a:p>
            <a:r>
              <a:rPr lang="en-GB" dirty="0"/>
              <a:t>How might the ranking differ?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29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CBF5A-611E-2A9F-B5D5-2EBE77A8462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929497-1101-A503-669D-B3C31DB155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3915" y="833532"/>
            <a:ext cx="10766703" cy="471151"/>
          </a:xfrm>
        </p:spPr>
        <p:txBody>
          <a:bodyPr/>
          <a:lstStyle/>
          <a:p>
            <a:r>
              <a:rPr lang="en-GB" dirty="0"/>
              <a:t>Moving on from mapping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42F119-F742-87FA-EBBC-46459D3816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1756180"/>
            <a:ext cx="10179513" cy="321587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Identifying gaps, overlaps and inconsistencies in documentation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Improving information for, and from, Module Teams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Guidance for describing and developing soft skills</a:t>
            </a:r>
          </a:p>
          <a:p>
            <a:pPr lvl="1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Sharing best practice for documenting skills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Improving information for Students and Tutors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Activities to help students identify and enhance their soft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61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6410C-A94C-8CE8-7B70-2CACB9A90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939B73-2CCE-7BF8-18F7-78048AC09D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59473" y="2875535"/>
            <a:ext cx="9066439" cy="1106930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3200" dirty="0">
                <a:latin typeface="Poppins"/>
                <a:cs typeface="Poppins"/>
              </a:rPr>
              <a:t>Soft skills, also known as transferrable skills, should apply in all professional contexts</a:t>
            </a:r>
            <a:endParaRPr lang="en-GB" sz="3200" dirty="0"/>
          </a:p>
          <a:p>
            <a:endParaRPr lang="en-GB" sz="3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EFD6CC-D965-1F6A-C08E-2C1982C699E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sz="2800" dirty="0"/>
              <a:t>Exploring the Potential of Cross Faculty Soft Skills Training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3FFDDB1-516C-8C3C-76AF-90331303639A}"/>
              </a:ext>
            </a:extLst>
          </p:cNvPr>
          <p:cNvSpPr txBox="1">
            <a:spLocks/>
          </p:cNvSpPr>
          <p:nvPr/>
        </p:nvSpPr>
        <p:spPr>
          <a:xfrm>
            <a:off x="999800" y="1431970"/>
            <a:ext cx="4128571" cy="27612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D1FB482-DA92-0E8D-DE2C-A4B2DF9C41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915" y="912168"/>
            <a:ext cx="10766703" cy="441399"/>
          </a:xfrm>
        </p:spPr>
        <p:txBody>
          <a:bodyPr/>
          <a:lstStyle/>
          <a:p>
            <a:r>
              <a:rPr lang="en-GB" b="1" dirty="0">
                <a:latin typeface="Poppins"/>
                <a:cs typeface="Poppins"/>
              </a:rPr>
              <a:t>Core hypothesis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148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94F10-4D3B-1D4B-B082-A5C8674B7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DCC34F1-B412-7D69-1389-E7A29F7D0C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 sz="3200" dirty="0"/>
              <a:t>Definitions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74FD655-87A5-D2F3-430B-4A9E47930D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53528" y="6069828"/>
            <a:ext cx="3469554" cy="767015"/>
          </a:xfrm>
        </p:spPr>
        <p:txBody>
          <a:bodyPr/>
          <a:lstStyle/>
          <a:p>
            <a:r>
              <a:rPr lang="en-GB" sz="1000" dirty="0"/>
              <a:t>Joie-La Marle, C., Parmentier, M., and Hirschi, A. </a:t>
            </a:r>
            <a:r>
              <a:rPr lang="en-US" sz="1000" dirty="0"/>
              <a:t>Effects of a New Soft Skills Metacognition Training Program on Self-Efficacy and Adaptive Performance. </a:t>
            </a:r>
            <a:r>
              <a:rPr lang="en-US" sz="1000" i="1" dirty="0"/>
              <a:t>Behavioral Sciences</a:t>
            </a:r>
            <a:r>
              <a:rPr lang="en-US" sz="1000" dirty="0"/>
              <a:t>, 2023, 13(3), 202. </a:t>
            </a:r>
            <a:endParaRPr lang="en-GB" sz="1000" dirty="0"/>
          </a:p>
          <a:p>
            <a:endParaRPr lang="en-GB" sz="1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84D487-363D-F6D4-9F2F-A2A5728BDB3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sz="2800" dirty="0"/>
              <a:t>Examples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F8F5417-FC46-B377-D246-6A1994DF342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88724" y="2093471"/>
            <a:ext cx="5406452" cy="474148"/>
          </a:xfrm>
        </p:spPr>
        <p:txBody>
          <a:bodyPr/>
          <a:lstStyle/>
          <a:p>
            <a:r>
              <a:rPr lang="en-US" dirty="0"/>
              <a:t>Top 10 soft skills identified by Joie-La Marle et al. (2023)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0AC874-5919-99CA-1697-C730137BFE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sz="2800" dirty="0"/>
              <a:t>Exploring the Potential of Cross Faculty Soft Skills Training</a:t>
            </a:r>
          </a:p>
          <a:p>
            <a:endParaRPr lang="en-GB" sz="2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B2B4CC-4D83-7CA8-C047-0275D4E876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>
                <a:latin typeface="Poppins"/>
                <a:cs typeface="Poppins"/>
              </a:rPr>
              <a:t>What are soft skills?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86EF8-0809-87DD-EC7C-9884E1AEB0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loosely defined</a:t>
            </a:r>
          </a:p>
          <a:p>
            <a:r>
              <a:rPr lang="en-GB" dirty="0"/>
              <a:t>varying characterisations</a:t>
            </a:r>
          </a:p>
          <a:p>
            <a:r>
              <a:rPr lang="en-GB" dirty="0"/>
              <a:t>focus on human interaction</a:t>
            </a:r>
          </a:p>
          <a:p>
            <a:r>
              <a:rPr lang="en-GB" dirty="0"/>
              <a:t>applied in many different fields</a:t>
            </a:r>
          </a:p>
          <a:p>
            <a:endParaRPr lang="en-GB" dirty="0"/>
          </a:p>
          <a:p>
            <a:r>
              <a:rPr lang="en-GB" dirty="0"/>
              <a:t>Overlapping definitions</a:t>
            </a:r>
          </a:p>
          <a:p>
            <a:pPr lvl="1"/>
            <a:r>
              <a:rPr lang="en-GB" dirty="0"/>
              <a:t>Core skills</a:t>
            </a:r>
          </a:p>
          <a:p>
            <a:pPr lvl="1"/>
            <a:r>
              <a:rPr lang="en-GB"/>
              <a:t>Transferable skills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052A17-1960-88E9-C8EC-49D815F9ABE2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303527"/>
          </a:xfrm>
        </p:spPr>
        <p:txBody>
          <a:bodyPr/>
          <a:lstStyle/>
          <a:p>
            <a:r>
              <a:rPr lang="en-GB" dirty="0"/>
              <a:t>Team work</a:t>
            </a:r>
          </a:p>
          <a:p>
            <a:r>
              <a:rPr lang="en-GB" dirty="0"/>
              <a:t>Communication</a:t>
            </a:r>
          </a:p>
          <a:p>
            <a:r>
              <a:rPr lang="en-GB" dirty="0"/>
              <a:t>Planning and organising</a:t>
            </a:r>
          </a:p>
          <a:p>
            <a:r>
              <a:rPr lang="en-GB" dirty="0"/>
              <a:t>Responsibility</a:t>
            </a:r>
          </a:p>
          <a:p>
            <a:r>
              <a:rPr lang="en-GB" dirty="0"/>
              <a:t>Leadership</a:t>
            </a:r>
          </a:p>
          <a:p>
            <a:r>
              <a:rPr lang="en-GB" dirty="0"/>
              <a:t>Creativity</a:t>
            </a:r>
          </a:p>
          <a:p>
            <a:r>
              <a:rPr lang="en-GB" dirty="0"/>
              <a:t>Commitment </a:t>
            </a:r>
          </a:p>
          <a:p>
            <a:r>
              <a:rPr lang="en-GB" dirty="0"/>
              <a:t>Interpersonal skills</a:t>
            </a:r>
          </a:p>
          <a:p>
            <a:r>
              <a:rPr lang="en-GB" dirty="0"/>
              <a:t>Adaptability </a:t>
            </a:r>
          </a:p>
          <a:p>
            <a:r>
              <a:rPr lang="en-GB" dirty="0"/>
              <a:t>Ethics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967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6AF51-10BC-C75E-0474-AF382FD69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EB14BF-5869-D335-0611-93BC63F791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1105" y="1625160"/>
            <a:ext cx="4128571" cy="276120"/>
          </a:xfrm>
        </p:spPr>
        <p:txBody>
          <a:bodyPr/>
          <a:lstStyle/>
          <a:p>
            <a:r>
              <a:rPr lang="en-GB" dirty="0"/>
              <a:t>Activities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860DF-88AB-D812-1619-73A7117CD2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8724" y="1625160"/>
            <a:ext cx="4128571" cy="276120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>
                <a:latin typeface="Poppins"/>
                <a:cs typeface="Poppins"/>
              </a:rPr>
              <a:t>Aims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4BFA49-3A39-9ED0-5C72-4806DC958D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sz="2800" dirty="0"/>
              <a:t>Exploring the Potential of Cross Faculty Soft Skills Training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F5814F-718F-54EC-2B34-CE9715CB195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Current work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DDE984-743A-BA24-5204-08FE7A9D8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324961"/>
            <a:ext cx="4922617" cy="3072695"/>
          </a:xfrm>
        </p:spPr>
        <p:txBody>
          <a:bodyPr/>
          <a:lstStyle/>
          <a:p>
            <a:r>
              <a:rPr lang="en-GB" dirty="0"/>
              <a:t>Comparison of engineering and nursing</a:t>
            </a:r>
          </a:p>
          <a:p>
            <a:pPr lvl="1"/>
            <a:r>
              <a:rPr lang="en-GB" dirty="0"/>
              <a:t>Identifying and categorising soft skills</a:t>
            </a:r>
          </a:p>
          <a:p>
            <a:pPr lvl="2"/>
            <a:r>
              <a:rPr lang="en-GB" dirty="0"/>
              <a:t>transferable skills, key skills, core skills</a:t>
            </a:r>
          </a:p>
          <a:p>
            <a:pPr lvl="1"/>
            <a:r>
              <a:rPr lang="en-GB" dirty="0"/>
              <a:t>Professional registration requirements</a:t>
            </a:r>
          </a:p>
          <a:p>
            <a:pPr lvl="2"/>
            <a:r>
              <a:rPr lang="en-GB" dirty="0"/>
              <a:t>expectations of graduates</a:t>
            </a:r>
          </a:p>
          <a:p>
            <a:pPr lvl="1"/>
            <a:r>
              <a:rPr lang="en-GB" dirty="0"/>
              <a:t>Open University curriculum</a:t>
            </a:r>
          </a:p>
          <a:p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218BE21-7D4B-4D68-68E3-C69EB5BE5C78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324961"/>
            <a:ext cx="4922617" cy="3072695"/>
          </a:xfrm>
        </p:spPr>
        <p:txBody>
          <a:bodyPr lIns="91440" tIns="45720" rIns="91440" bIns="45720" anchor="t"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1600" dirty="0"/>
              <a:t>enable the creation of customisable generic soft skills training courses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600" dirty="0"/>
              <a:t>raise awareness of soft skills transferability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600" dirty="0"/>
              <a:t>demonstrate the potential of shared skills training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600" dirty="0"/>
              <a:t>build WELS and STEM teaching partnerships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068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7D6A7B-E96C-5D5A-31E9-BD19B261F5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36525" y="5449625"/>
            <a:ext cx="3060000" cy="360000"/>
          </a:xfrm>
        </p:spPr>
        <p:txBody>
          <a:bodyPr/>
          <a:lstStyle/>
          <a:p>
            <a:r>
              <a:rPr lang="en-GB" dirty="0"/>
              <a:t>Educational base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3A2E3-40E5-C830-55D3-2072328BF3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Journey to professional registration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D5767-E532-1D7B-19A2-65D1CAA8D1A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Conventional model - Engineering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5F0EE-463B-109A-32B8-B8B896C11A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79879" y="5449625"/>
            <a:ext cx="2773005" cy="360000"/>
          </a:xfrm>
        </p:spPr>
        <p:txBody>
          <a:bodyPr/>
          <a:lstStyle/>
          <a:p>
            <a:r>
              <a:rPr lang="en-GB" dirty="0"/>
              <a:t>Professional development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683858D-335C-EC7D-8166-292BF2C93E53}"/>
              </a:ext>
            </a:extLst>
          </p:cNvPr>
          <p:cNvGrpSpPr/>
          <p:nvPr/>
        </p:nvGrpSpPr>
        <p:grpSpPr>
          <a:xfrm>
            <a:off x="6652648" y="2738046"/>
            <a:ext cx="2405907" cy="2430134"/>
            <a:chOff x="7838855" y="2073245"/>
            <a:chExt cx="2405907" cy="2430134"/>
          </a:xfrm>
        </p:grpSpPr>
        <p:pic>
          <p:nvPicPr>
            <p:cNvPr id="63" name="Graphic 62" descr="Puzzle outline">
              <a:extLst>
                <a:ext uri="{FF2B5EF4-FFF2-40B4-BE49-F238E27FC236}">
                  <a16:creationId xmlns:a16="http://schemas.microsoft.com/office/drawing/2014/main" id="{DF56F388-DF62-659E-94B6-3634F70E50C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rot="4835143">
              <a:off x="9224826" y="2873279"/>
              <a:ext cx="914400" cy="914400"/>
            </a:xfrm>
            <a:prstGeom prst="rect">
              <a:avLst/>
            </a:prstGeom>
          </p:spPr>
        </p:pic>
        <p:pic>
          <p:nvPicPr>
            <p:cNvPr id="67" name="Graphic 66" descr="Puzzle with solid fill">
              <a:extLst>
                <a:ext uri="{FF2B5EF4-FFF2-40B4-BE49-F238E27FC236}">
                  <a16:creationId xmlns:a16="http://schemas.microsoft.com/office/drawing/2014/main" id="{CDB718AB-4987-3C20-12E8-2ED5DF08555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849890">
              <a:off x="9330362" y="2396245"/>
              <a:ext cx="914400" cy="914400"/>
            </a:xfrm>
            <a:prstGeom prst="rect">
              <a:avLst/>
            </a:prstGeom>
          </p:spPr>
        </p:pic>
        <p:pic>
          <p:nvPicPr>
            <p:cNvPr id="69" name="Graphic 68" descr="Puzzle outline">
              <a:extLst>
                <a:ext uri="{FF2B5EF4-FFF2-40B4-BE49-F238E27FC236}">
                  <a16:creationId xmlns:a16="http://schemas.microsoft.com/office/drawing/2014/main" id="{7B29A2F5-8F2F-054F-DE7E-4A79DCF7EAB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8587693">
              <a:off x="7838855" y="2808572"/>
              <a:ext cx="914400" cy="914400"/>
            </a:xfrm>
            <a:prstGeom prst="rect">
              <a:avLst/>
            </a:prstGeom>
          </p:spPr>
        </p:pic>
        <p:pic>
          <p:nvPicPr>
            <p:cNvPr id="70" name="Graphic 69" descr="Puzzle outline">
              <a:extLst>
                <a:ext uri="{FF2B5EF4-FFF2-40B4-BE49-F238E27FC236}">
                  <a16:creationId xmlns:a16="http://schemas.microsoft.com/office/drawing/2014/main" id="{D9816F88-A6EE-889A-A40A-EBDE729B6D0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19985">
              <a:off x="8593108" y="2252180"/>
              <a:ext cx="914400" cy="914400"/>
            </a:xfrm>
            <a:prstGeom prst="rect">
              <a:avLst/>
            </a:prstGeom>
          </p:spPr>
        </p:pic>
        <p:pic>
          <p:nvPicPr>
            <p:cNvPr id="71" name="Graphic 70" descr="Puzzle outline">
              <a:extLst>
                <a:ext uri="{FF2B5EF4-FFF2-40B4-BE49-F238E27FC236}">
                  <a16:creationId xmlns:a16="http://schemas.microsoft.com/office/drawing/2014/main" id="{7E93D83F-AC29-3E67-9CA2-EB4819E9D8C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47328" y="3461575"/>
              <a:ext cx="914400" cy="914400"/>
            </a:xfrm>
            <a:prstGeom prst="rect">
              <a:avLst/>
            </a:prstGeom>
          </p:spPr>
        </p:pic>
        <p:pic>
          <p:nvPicPr>
            <p:cNvPr id="65" name="Graphic 64" descr="Puzzle with solid fill">
              <a:extLst>
                <a:ext uri="{FF2B5EF4-FFF2-40B4-BE49-F238E27FC236}">
                  <a16:creationId xmlns:a16="http://schemas.microsoft.com/office/drawing/2014/main" id="{4B50EE92-159D-6BC3-254F-77BC8A5A901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0964207">
              <a:off x="8514666" y="2962634"/>
              <a:ext cx="914400" cy="914400"/>
            </a:xfrm>
            <a:prstGeom prst="rect">
              <a:avLst/>
            </a:prstGeom>
          </p:spPr>
        </p:pic>
        <p:pic>
          <p:nvPicPr>
            <p:cNvPr id="66" name="Graphic 65" descr="Puzzle with solid fill">
              <a:extLst>
                <a:ext uri="{FF2B5EF4-FFF2-40B4-BE49-F238E27FC236}">
                  <a16:creationId xmlns:a16="http://schemas.microsoft.com/office/drawing/2014/main" id="{10B1093B-202C-0A78-7093-FBFB9F5C9CD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120230" y="2073245"/>
              <a:ext cx="914400" cy="914400"/>
            </a:xfrm>
            <a:prstGeom prst="rect">
              <a:avLst/>
            </a:prstGeom>
          </p:spPr>
        </p:pic>
        <p:pic>
          <p:nvPicPr>
            <p:cNvPr id="68" name="Graphic 67" descr="Puzzle with solid fill">
              <a:extLst>
                <a:ext uri="{FF2B5EF4-FFF2-40B4-BE49-F238E27FC236}">
                  <a16:creationId xmlns:a16="http://schemas.microsoft.com/office/drawing/2014/main" id="{FBE3E30B-2FDF-580C-D02C-02F5A033501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7119985">
              <a:off x="9004528" y="3588979"/>
              <a:ext cx="914400" cy="914400"/>
            </a:xfrm>
            <a:prstGeom prst="rect">
              <a:avLst/>
            </a:prstGeom>
          </p:spPr>
        </p:pic>
      </p:grpSp>
      <p:sp>
        <p:nvSpPr>
          <p:cNvPr id="75" name="Text Placeholder 1">
            <a:extLst>
              <a:ext uri="{FF2B5EF4-FFF2-40B4-BE49-F238E27FC236}">
                <a16:creationId xmlns:a16="http://schemas.microsoft.com/office/drawing/2014/main" id="{4E1C0B8A-DBFD-E8E9-D884-DCEBA5D3A872}"/>
              </a:ext>
            </a:extLst>
          </p:cNvPr>
          <p:cNvSpPr txBox="1">
            <a:spLocks/>
          </p:cNvSpPr>
          <p:nvPr/>
        </p:nvSpPr>
        <p:spPr>
          <a:xfrm>
            <a:off x="2561419" y="1905097"/>
            <a:ext cx="1175106" cy="5922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Input standards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4FD2962-ABFC-7941-3750-18C4401950F8}"/>
              </a:ext>
            </a:extLst>
          </p:cNvPr>
          <p:cNvCxnSpPr>
            <a:cxnSpLocks/>
          </p:cNvCxnSpPr>
          <p:nvPr/>
        </p:nvCxnSpPr>
        <p:spPr>
          <a:xfrm>
            <a:off x="3191786" y="2498099"/>
            <a:ext cx="0" cy="417600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91B6397-DCA0-F7D3-A86E-4E6F03ACE6BC}"/>
              </a:ext>
            </a:extLst>
          </p:cNvPr>
          <p:cNvCxnSpPr>
            <a:cxnSpLocks/>
          </p:cNvCxnSpPr>
          <p:nvPr/>
        </p:nvCxnSpPr>
        <p:spPr>
          <a:xfrm>
            <a:off x="9859285" y="2538137"/>
            <a:ext cx="0" cy="417600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Placeholder 1">
            <a:extLst>
              <a:ext uri="{FF2B5EF4-FFF2-40B4-BE49-F238E27FC236}">
                <a16:creationId xmlns:a16="http://schemas.microsoft.com/office/drawing/2014/main" id="{3C812F28-431D-2D4B-B437-9D2499DD229F}"/>
              </a:ext>
            </a:extLst>
          </p:cNvPr>
          <p:cNvSpPr txBox="1">
            <a:spLocks/>
          </p:cNvSpPr>
          <p:nvPr/>
        </p:nvSpPr>
        <p:spPr>
          <a:xfrm>
            <a:off x="9175440" y="1905097"/>
            <a:ext cx="1367689" cy="5922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Professional review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FF44A868-DA70-BD36-9C10-5EA2195AB4D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03546" y="2863293"/>
            <a:ext cx="1712543" cy="102908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D7A1D3CB-CEE3-ECC7-90B9-43825F43B3E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02310" y="3915208"/>
            <a:ext cx="1556398" cy="1029086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8DEDD463-61BD-7300-BF51-45FD54E8CB57}"/>
              </a:ext>
            </a:extLst>
          </p:cNvPr>
          <p:cNvGrpSpPr/>
          <p:nvPr/>
        </p:nvGrpSpPr>
        <p:grpSpPr>
          <a:xfrm rot="5400000">
            <a:off x="3109354" y="2715521"/>
            <a:ext cx="3060000" cy="1800000"/>
            <a:chOff x="4279330" y="3416558"/>
            <a:chExt cx="3012535" cy="173126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54EA72B-FF1D-D3EB-0FF5-0031F4913AAA}"/>
                </a:ext>
              </a:extLst>
            </p:cNvPr>
            <p:cNvGrpSpPr/>
            <p:nvPr/>
          </p:nvGrpSpPr>
          <p:grpSpPr>
            <a:xfrm>
              <a:off x="4279330" y="4607818"/>
              <a:ext cx="3012535" cy="540000"/>
              <a:chOff x="4279330" y="4607818"/>
              <a:chExt cx="3012535" cy="540000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8DAC1E-E761-73B2-A791-AE589DAF1C36}"/>
                  </a:ext>
                </a:extLst>
              </p:cNvPr>
              <p:cNvSpPr txBox="1"/>
              <p:nvPr/>
            </p:nvSpPr>
            <p:spPr>
              <a:xfrm>
                <a:off x="4279330" y="4607818"/>
                <a:ext cx="720000" cy="5400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788186F-CA90-D5D6-15BF-3116FC4BC82A}"/>
                  </a:ext>
                </a:extLst>
              </p:cNvPr>
              <p:cNvSpPr txBox="1"/>
              <p:nvPr/>
            </p:nvSpPr>
            <p:spPr>
              <a:xfrm>
                <a:off x="5039350" y="4607818"/>
                <a:ext cx="720000" cy="54000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3F19923-7E5A-A836-785A-7CC961D4C9DF}"/>
                  </a:ext>
                </a:extLst>
              </p:cNvPr>
              <p:cNvSpPr txBox="1"/>
              <p:nvPr/>
            </p:nvSpPr>
            <p:spPr>
              <a:xfrm>
                <a:off x="5811659" y="4607818"/>
                <a:ext cx="1480206" cy="540000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7E56620-860F-5A72-66D5-B616CF08828E}"/>
                </a:ext>
              </a:extLst>
            </p:cNvPr>
            <p:cNvGrpSpPr/>
            <p:nvPr/>
          </p:nvGrpSpPr>
          <p:grpSpPr>
            <a:xfrm>
              <a:off x="4279330" y="4012188"/>
              <a:ext cx="3012535" cy="540000"/>
              <a:chOff x="4279330" y="3998038"/>
              <a:chExt cx="3012535" cy="540000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C74D3B7-5671-1D2C-AA29-B4345042875B}"/>
                  </a:ext>
                </a:extLst>
              </p:cNvPr>
              <p:cNvSpPr txBox="1"/>
              <p:nvPr/>
            </p:nvSpPr>
            <p:spPr>
              <a:xfrm>
                <a:off x="4279330" y="3998038"/>
                <a:ext cx="1480206" cy="540000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7D5D238-2A6D-B1B7-A97C-75138791F13B}"/>
                  </a:ext>
                </a:extLst>
              </p:cNvPr>
              <p:cNvSpPr txBox="1"/>
              <p:nvPr/>
            </p:nvSpPr>
            <p:spPr>
              <a:xfrm>
                <a:off x="5811845" y="3998038"/>
                <a:ext cx="1480020" cy="540000"/>
              </a:xfrm>
              <a:prstGeom prst="rect">
                <a:avLst/>
              </a:prstGeom>
              <a:solidFill>
                <a:srgbClr val="FF0000"/>
              </a:solidFill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746D6F7-37DD-4206-6E38-F3366A21DB30}"/>
                </a:ext>
              </a:extLst>
            </p:cNvPr>
            <p:cNvGrpSpPr/>
            <p:nvPr/>
          </p:nvGrpSpPr>
          <p:grpSpPr>
            <a:xfrm>
              <a:off x="4279331" y="3416558"/>
              <a:ext cx="3012534" cy="540000"/>
              <a:chOff x="4279331" y="3416558"/>
              <a:chExt cx="3012534" cy="540000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88047EC-2856-EBF4-DD93-CC37D04A3F48}"/>
                  </a:ext>
                </a:extLst>
              </p:cNvPr>
              <p:cNvSpPr txBox="1"/>
              <p:nvPr/>
            </p:nvSpPr>
            <p:spPr>
              <a:xfrm>
                <a:off x="4279331" y="3416558"/>
                <a:ext cx="1480020" cy="540000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0927426-EA61-10A9-D7FC-78996E235459}"/>
                  </a:ext>
                </a:extLst>
              </p:cNvPr>
              <p:cNvSpPr txBox="1"/>
              <p:nvPr/>
            </p:nvSpPr>
            <p:spPr>
              <a:xfrm>
                <a:off x="5811659" y="3416558"/>
                <a:ext cx="720000" cy="540000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6BE5320-52A4-BF55-9064-09859CDD7476}"/>
                  </a:ext>
                </a:extLst>
              </p:cNvPr>
              <p:cNvSpPr txBox="1"/>
              <p:nvPr/>
            </p:nvSpPr>
            <p:spPr>
              <a:xfrm>
                <a:off x="6571865" y="3416558"/>
                <a:ext cx="720000" cy="540000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DE065CB2-3437-99B7-5C7E-79C182CB712B}"/>
              </a:ext>
            </a:extLst>
          </p:cNvPr>
          <p:cNvSpPr txBox="1"/>
          <p:nvPr/>
        </p:nvSpPr>
        <p:spPr>
          <a:xfrm>
            <a:off x="6798452" y="2079569"/>
            <a:ext cx="2223195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PG study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82D326D-B7E4-979F-8753-7B4BDC85ECDC}"/>
              </a:ext>
            </a:extLst>
          </p:cNvPr>
          <p:cNvGrpSpPr/>
          <p:nvPr/>
        </p:nvGrpSpPr>
        <p:grpSpPr>
          <a:xfrm>
            <a:off x="678373" y="2984268"/>
            <a:ext cx="444500" cy="1405128"/>
            <a:chOff x="3581400" y="3824732"/>
            <a:chExt cx="444500" cy="1405128"/>
          </a:xfrm>
          <a:solidFill>
            <a:schemeClr val="accent1"/>
          </a:solidFill>
        </p:grpSpPr>
        <p:sp>
          <p:nvSpPr>
            <p:cNvPr id="1041" name="Rectangle 1040">
              <a:extLst>
                <a:ext uri="{FF2B5EF4-FFF2-40B4-BE49-F238E27FC236}">
                  <a16:creationId xmlns:a16="http://schemas.microsoft.com/office/drawing/2014/main" id="{6E09D45A-8612-6E4D-66E2-ED409CB31CBA}"/>
                </a:ext>
              </a:extLst>
            </p:cNvPr>
            <p:cNvSpPr/>
            <p:nvPr/>
          </p:nvSpPr>
          <p:spPr>
            <a:xfrm>
              <a:off x="3623650" y="4278630"/>
              <a:ext cx="360000" cy="2834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2" name="Trapezium 1041">
              <a:extLst>
                <a:ext uri="{FF2B5EF4-FFF2-40B4-BE49-F238E27FC236}">
                  <a16:creationId xmlns:a16="http://schemas.microsoft.com/office/drawing/2014/main" id="{7FEA7DCF-A304-9B6B-F66A-B20B78134300}"/>
                </a:ext>
              </a:extLst>
            </p:cNvPr>
            <p:cNvSpPr/>
            <p:nvPr/>
          </p:nvSpPr>
          <p:spPr>
            <a:xfrm>
              <a:off x="3581400" y="4552950"/>
              <a:ext cx="444500" cy="402590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3" name="Rectangle 1042">
              <a:extLst>
                <a:ext uri="{FF2B5EF4-FFF2-40B4-BE49-F238E27FC236}">
                  <a16:creationId xmlns:a16="http://schemas.microsoft.com/office/drawing/2014/main" id="{0088E4F4-8470-7664-1B03-633CCF59EFEE}"/>
                </a:ext>
              </a:extLst>
            </p:cNvPr>
            <p:cNvSpPr/>
            <p:nvPr/>
          </p:nvSpPr>
          <p:spPr>
            <a:xfrm>
              <a:off x="3652774" y="4946396"/>
              <a:ext cx="301752" cy="2834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4" name="Oval 1043">
              <a:extLst>
                <a:ext uri="{FF2B5EF4-FFF2-40B4-BE49-F238E27FC236}">
                  <a16:creationId xmlns:a16="http://schemas.microsoft.com/office/drawing/2014/main" id="{13FF3699-5E82-CF55-31E2-19FD52265737}"/>
                </a:ext>
              </a:extLst>
            </p:cNvPr>
            <p:cNvSpPr/>
            <p:nvPr/>
          </p:nvSpPr>
          <p:spPr>
            <a:xfrm>
              <a:off x="3652774" y="3824732"/>
              <a:ext cx="301752" cy="3108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DD32659F-8A78-5AA8-5341-98AFA528D2CA}"/>
              </a:ext>
            </a:extLst>
          </p:cNvPr>
          <p:cNvGrpSpPr/>
          <p:nvPr/>
        </p:nvGrpSpPr>
        <p:grpSpPr>
          <a:xfrm>
            <a:off x="2499004" y="2981441"/>
            <a:ext cx="360000" cy="1405128"/>
            <a:chOff x="5414264" y="3824732"/>
            <a:chExt cx="360000" cy="1405128"/>
          </a:xfrm>
          <a:solidFill>
            <a:schemeClr val="accent1"/>
          </a:solidFill>
        </p:grpSpPr>
        <p:sp>
          <p:nvSpPr>
            <p:cNvPr id="1037" name="Rectangle 1036">
              <a:extLst>
                <a:ext uri="{FF2B5EF4-FFF2-40B4-BE49-F238E27FC236}">
                  <a16:creationId xmlns:a16="http://schemas.microsoft.com/office/drawing/2014/main" id="{30423178-FBF2-CB38-255A-41DF1ACF858C}"/>
                </a:ext>
              </a:extLst>
            </p:cNvPr>
            <p:cNvSpPr/>
            <p:nvPr/>
          </p:nvSpPr>
          <p:spPr>
            <a:xfrm>
              <a:off x="5414264" y="4278630"/>
              <a:ext cx="360000" cy="2834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6410FCFF-CE56-6BC2-DD67-C5FA00D43929}"/>
                </a:ext>
              </a:extLst>
            </p:cNvPr>
            <p:cNvSpPr/>
            <p:nvPr/>
          </p:nvSpPr>
          <p:spPr>
            <a:xfrm>
              <a:off x="5443388" y="4552950"/>
              <a:ext cx="301752" cy="402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9" name="Rectangle 1038">
              <a:extLst>
                <a:ext uri="{FF2B5EF4-FFF2-40B4-BE49-F238E27FC236}">
                  <a16:creationId xmlns:a16="http://schemas.microsoft.com/office/drawing/2014/main" id="{EEF33FB8-DE60-A06F-92A2-50763837E79D}"/>
                </a:ext>
              </a:extLst>
            </p:cNvPr>
            <p:cNvSpPr/>
            <p:nvPr/>
          </p:nvSpPr>
          <p:spPr>
            <a:xfrm>
              <a:off x="5443388" y="4946396"/>
              <a:ext cx="301752" cy="2834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0" name="Oval 1039">
              <a:extLst>
                <a:ext uri="{FF2B5EF4-FFF2-40B4-BE49-F238E27FC236}">
                  <a16:creationId xmlns:a16="http://schemas.microsoft.com/office/drawing/2014/main" id="{8C769033-13F4-64D3-6B5E-1A972901849A}"/>
                </a:ext>
              </a:extLst>
            </p:cNvPr>
            <p:cNvSpPr/>
            <p:nvPr/>
          </p:nvSpPr>
          <p:spPr>
            <a:xfrm>
              <a:off x="5443388" y="3824732"/>
              <a:ext cx="301752" cy="3108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E2F4502F-0C14-3E29-D9E2-701A1CEC2E50}"/>
              </a:ext>
            </a:extLst>
          </p:cNvPr>
          <p:cNvGrpSpPr/>
          <p:nvPr/>
        </p:nvGrpSpPr>
        <p:grpSpPr>
          <a:xfrm>
            <a:off x="1859727" y="2981441"/>
            <a:ext cx="444500" cy="1405128"/>
            <a:chOff x="4775454" y="3824732"/>
            <a:chExt cx="444500" cy="1405128"/>
          </a:xfrm>
          <a:solidFill>
            <a:schemeClr val="accent1"/>
          </a:solidFill>
        </p:grpSpPr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70C04E14-B487-D2DF-5521-698A069E4DF6}"/>
                </a:ext>
              </a:extLst>
            </p:cNvPr>
            <p:cNvSpPr/>
            <p:nvPr/>
          </p:nvSpPr>
          <p:spPr>
            <a:xfrm>
              <a:off x="4817704" y="4278630"/>
              <a:ext cx="360000" cy="2834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4" name="Trapezium 1033">
              <a:extLst>
                <a:ext uri="{FF2B5EF4-FFF2-40B4-BE49-F238E27FC236}">
                  <a16:creationId xmlns:a16="http://schemas.microsoft.com/office/drawing/2014/main" id="{1A7B4D9B-1153-6B7C-5499-18D45A24190A}"/>
                </a:ext>
              </a:extLst>
            </p:cNvPr>
            <p:cNvSpPr/>
            <p:nvPr/>
          </p:nvSpPr>
          <p:spPr>
            <a:xfrm>
              <a:off x="4775454" y="4552950"/>
              <a:ext cx="444500" cy="402590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1004D010-FBC3-DF7A-AA04-4626AD2DD359}"/>
                </a:ext>
              </a:extLst>
            </p:cNvPr>
            <p:cNvSpPr/>
            <p:nvPr/>
          </p:nvSpPr>
          <p:spPr>
            <a:xfrm>
              <a:off x="4846828" y="4946396"/>
              <a:ext cx="301752" cy="2834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6" name="Oval 1035">
              <a:extLst>
                <a:ext uri="{FF2B5EF4-FFF2-40B4-BE49-F238E27FC236}">
                  <a16:creationId xmlns:a16="http://schemas.microsoft.com/office/drawing/2014/main" id="{680C756F-1875-3C7C-A12C-E874E42DA92F}"/>
                </a:ext>
              </a:extLst>
            </p:cNvPr>
            <p:cNvSpPr/>
            <p:nvPr/>
          </p:nvSpPr>
          <p:spPr>
            <a:xfrm>
              <a:off x="4846828" y="3824732"/>
              <a:ext cx="301752" cy="31089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B3E08292-2E55-86A9-0051-61A4C2F67DB1}"/>
              </a:ext>
            </a:extLst>
          </p:cNvPr>
          <p:cNvGrpSpPr/>
          <p:nvPr/>
        </p:nvGrpSpPr>
        <p:grpSpPr>
          <a:xfrm>
            <a:off x="1317650" y="2984268"/>
            <a:ext cx="360000" cy="1405128"/>
            <a:chOff x="4221480" y="3824732"/>
            <a:chExt cx="360000" cy="1405128"/>
          </a:xfrm>
          <a:solidFill>
            <a:schemeClr val="accent1"/>
          </a:solidFill>
        </p:grpSpPr>
        <p:sp>
          <p:nvSpPr>
            <p:cNvPr id="1029" name="Rectangle 1028">
              <a:extLst>
                <a:ext uri="{FF2B5EF4-FFF2-40B4-BE49-F238E27FC236}">
                  <a16:creationId xmlns:a16="http://schemas.microsoft.com/office/drawing/2014/main" id="{51622505-1927-AF1C-B8D2-011E9583D272}"/>
                </a:ext>
              </a:extLst>
            </p:cNvPr>
            <p:cNvSpPr/>
            <p:nvPr/>
          </p:nvSpPr>
          <p:spPr>
            <a:xfrm>
              <a:off x="4221480" y="4278630"/>
              <a:ext cx="360000" cy="2834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30" name="Rectangle 1029">
              <a:extLst>
                <a:ext uri="{FF2B5EF4-FFF2-40B4-BE49-F238E27FC236}">
                  <a16:creationId xmlns:a16="http://schemas.microsoft.com/office/drawing/2014/main" id="{8C3001A2-A523-0E91-BAD4-43565B51A359}"/>
                </a:ext>
              </a:extLst>
            </p:cNvPr>
            <p:cNvSpPr/>
            <p:nvPr/>
          </p:nvSpPr>
          <p:spPr>
            <a:xfrm>
              <a:off x="4250604" y="4552950"/>
              <a:ext cx="301752" cy="402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31" name="Rectangle 1030">
              <a:extLst>
                <a:ext uri="{FF2B5EF4-FFF2-40B4-BE49-F238E27FC236}">
                  <a16:creationId xmlns:a16="http://schemas.microsoft.com/office/drawing/2014/main" id="{6F429FA0-ECCB-DDBA-9242-646645E5D762}"/>
                </a:ext>
              </a:extLst>
            </p:cNvPr>
            <p:cNvSpPr/>
            <p:nvPr/>
          </p:nvSpPr>
          <p:spPr>
            <a:xfrm>
              <a:off x="4250604" y="4946396"/>
              <a:ext cx="301752" cy="2834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32" name="Oval 1031">
              <a:extLst>
                <a:ext uri="{FF2B5EF4-FFF2-40B4-BE49-F238E27FC236}">
                  <a16:creationId xmlns:a16="http://schemas.microsoft.com/office/drawing/2014/main" id="{8F8267C3-68A0-59B5-B0DA-EFCDFACB6669}"/>
                </a:ext>
              </a:extLst>
            </p:cNvPr>
            <p:cNvSpPr/>
            <p:nvPr/>
          </p:nvSpPr>
          <p:spPr>
            <a:xfrm>
              <a:off x="4250604" y="3824732"/>
              <a:ext cx="301752" cy="31089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8" name="Graphic 1027" descr="Children outline">
            <a:extLst>
              <a:ext uri="{FF2B5EF4-FFF2-40B4-BE49-F238E27FC236}">
                <a16:creationId xmlns:a16="http://schemas.microsoft.com/office/drawing/2014/main" id="{08B4382A-4819-13EF-0E6D-99F96608E8F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73827" y="2320025"/>
            <a:ext cx="2825496" cy="2825496"/>
          </a:xfrm>
          <a:prstGeom prst="rect">
            <a:avLst/>
          </a:prstGeom>
        </p:spPr>
      </p:pic>
      <p:sp>
        <p:nvSpPr>
          <p:cNvPr id="1045" name="TextBox 1044">
            <a:extLst>
              <a:ext uri="{FF2B5EF4-FFF2-40B4-BE49-F238E27FC236}">
                <a16:creationId xmlns:a16="http://schemas.microsoft.com/office/drawing/2014/main" id="{644B938F-ACAC-C6AB-4CCB-138CBEC40B98}"/>
              </a:ext>
            </a:extLst>
          </p:cNvPr>
          <p:cNvSpPr txBox="1"/>
          <p:nvPr/>
        </p:nvSpPr>
        <p:spPr>
          <a:xfrm>
            <a:off x="485777" y="6078996"/>
            <a:ext cx="270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&lt;21</a:t>
            </a:r>
          </a:p>
        </p:txBody>
      </p:sp>
      <p:sp>
        <p:nvSpPr>
          <p:cNvPr id="1046" name="TextBox 1045">
            <a:extLst>
              <a:ext uri="{FF2B5EF4-FFF2-40B4-BE49-F238E27FC236}">
                <a16:creationId xmlns:a16="http://schemas.microsoft.com/office/drawing/2014/main" id="{3841EEE7-6489-19E6-9750-CD04B98A2A32}"/>
              </a:ext>
            </a:extLst>
          </p:cNvPr>
          <p:cNvSpPr txBox="1"/>
          <p:nvPr/>
        </p:nvSpPr>
        <p:spPr>
          <a:xfrm>
            <a:off x="9859283" y="6078995"/>
            <a:ext cx="1556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25+</a:t>
            </a:r>
          </a:p>
        </p:txBody>
      </p:sp>
      <p:sp>
        <p:nvSpPr>
          <p:cNvPr id="1047" name="TextBox 1046">
            <a:extLst>
              <a:ext uri="{FF2B5EF4-FFF2-40B4-BE49-F238E27FC236}">
                <a16:creationId xmlns:a16="http://schemas.microsoft.com/office/drawing/2014/main" id="{87B5D344-7B91-FAE0-C007-2C1E8663006E}"/>
              </a:ext>
            </a:extLst>
          </p:cNvPr>
          <p:cNvSpPr txBox="1"/>
          <p:nvPr/>
        </p:nvSpPr>
        <p:spPr>
          <a:xfrm>
            <a:off x="3571875" y="6078995"/>
            <a:ext cx="252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 to 5 years</a:t>
            </a:r>
          </a:p>
        </p:txBody>
      </p:sp>
      <p:sp>
        <p:nvSpPr>
          <p:cNvPr id="1048" name="TextBox 1047">
            <a:extLst>
              <a:ext uri="{FF2B5EF4-FFF2-40B4-BE49-F238E27FC236}">
                <a16:creationId xmlns:a16="http://schemas.microsoft.com/office/drawing/2014/main" id="{4AD56ED4-184D-5141-83CC-234C74D2D6D7}"/>
              </a:ext>
            </a:extLst>
          </p:cNvPr>
          <p:cNvSpPr txBox="1"/>
          <p:nvPr/>
        </p:nvSpPr>
        <p:spPr>
          <a:xfrm>
            <a:off x="6651315" y="6078995"/>
            <a:ext cx="252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 to 5 years</a:t>
            </a:r>
          </a:p>
        </p:txBody>
      </p:sp>
    </p:spTree>
    <p:extLst>
      <p:ext uri="{BB962C8B-B14F-4D97-AF65-F5344CB8AC3E}">
        <p14:creationId xmlns:p14="http://schemas.microsoft.com/office/powerpoint/2010/main" val="4261321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EF5F7-9F94-0A4A-3342-B8B20E3B3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F0C56C-5C08-D978-271C-5AC726F2BD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4164" y="4028763"/>
            <a:ext cx="1411369" cy="360000"/>
          </a:xfrm>
        </p:spPr>
        <p:txBody>
          <a:bodyPr/>
          <a:lstStyle/>
          <a:p>
            <a:r>
              <a:rPr lang="en-GB" dirty="0"/>
              <a:t>Educational base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39121-0979-C0FE-DF48-C5A117FF858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Journey to professional registration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CFC80F-55C7-479B-83BB-5CC15B429A1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OU model - Engineering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1AF09A-A39C-34AD-FD53-2D3C59492C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8150" y="5677619"/>
            <a:ext cx="1545868" cy="914399"/>
          </a:xfrm>
        </p:spPr>
        <p:txBody>
          <a:bodyPr/>
          <a:lstStyle/>
          <a:p>
            <a:r>
              <a:rPr lang="en-GB" dirty="0"/>
              <a:t>Professional development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0C7AD0-00F1-7BF2-497F-D651C0C81180}"/>
              </a:ext>
            </a:extLst>
          </p:cNvPr>
          <p:cNvGrpSpPr/>
          <p:nvPr/>
        </p:nvGrpSpPr>
        <p:grpSpPr>
          <a:xfrm>
            <a:off x="1130781" y="1327159"/>
            <a:ext cx="2825496" cy="2825496"/>
            <a:chOff x="755904" y="3099816"/>
            <a:chExt cx="2825496" cy="282549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C102B91-BE6D-0033-1F0B-05EA40D8E63E}"/>
                </a:ext>
              </a:extLst>
            </p:cNvPr>
            <p:cNvGrpSpPr/>
            <p:nvPr/>
          </p:nvGrpSpPr>
          <p:grpSpPr>
            <a:xfrm>
              <a:off x="1060450" y="3764059"/>
              <a:ext cx="444500" cy="1405128"/>
              <a:chOff x="3581400" y="3824732"/>
              <a:chExt cx="444500" cy="1405128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99DF01E-811B-697C-0E4C-DB57AC487A88}"/>
                  </a:ext>
                </a:extLst>
              </p:cNvPr>
              <p:cNvSpPr/>
              <p:nvPr/>
            </p:nvSpPr>
            <p:spPr>
              <a:xfrm>
                <a:off x="3623650" y="4278630"/>
                <a:ext cx="360000" cy="28346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Trapezium 18">
                <a:extLst>
                  <a:ext uri="{FF2B5EF4-FFF2-40B4-BE49-F238E27FC236}">
                    <a16:creationId xmlns:a16="http://schemas.microsoft.com/office/drawing/2014/main" id="{0AC8B521-F11F-4374-23C7-29A5455CEC7F}"/>
                  </a:ext>
                </a:extLst>
              </p:cNvPr>
              <p:cNvSpPr/>
              <p:nvPr/>
            </p:nvSpPr>
            <p:spPr>
              <a:xfrm>
                <a:off x="3581400" y="4552950"/>
                <a:ext cx="444500" cy="402590"/>
              </a:xfrm>
              <a:prstGeom prst="trapezoid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947A3D-445F-76B1-AEC2-E6FC6FB25314}"/>
                  </a:ext>
                </a:extLst>
              </p:cNvPr>
              <p:cNvSpPr/>
              <p:nvPr/>
            </p:nvSpPr>
            <p:spPr>
              <a:xfrm>
                <a:off x="3652774" y="4946396"/>
                <a:ext cx="301752" cy="28346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4713625-3E6C-3CEE-1519-17D1B72CF68E}"/>
                  </a:ext>
                </a:extLst>
              </p:cNvPr>
              <p:cNvSpPr/>
              <p:nvPr/>
            </p:nvSpPr>
            <p:spPr>
              <a:xfrm>
                <a:off x="3652774" y="3824732"/>
                <a:ext cx="301752" cy="31089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AB126CA-5893-1297-D334-29813E63C62B}"/>
                </a:ext>
              </a:extLst>
            </p:cNvPr>
            <p:cNvGrpSpPr/>
            <p:nvPr/>
          </p:nvGrpSpPr>
          <p:grpSpPr>
            <a:xfrm>
              <a:off x="2881081" y="3761232"/>
              <a:ext cx="360000" cy="1405128"/>
              <a:chOff x="5414264" y="3824732"/>
              <a:chExt cx="360000" cy="140512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46A94F2-FA6E-D100-97D4-1CEF32D69F12}"/>
                  </a:ext>
                </a:extLst>
              </p:cNvPr>
              <p:cNvSpPr/>
              <p:nvPr/>
            </p:nvSpPr>
            <p:spPr>
              <a:xfrm>
                <a:off x="5414264" y="4278630"/>
                <a:ext cx="360000" cy="28346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8155B34-1871-7F89-4900-5CD72E7FE047}"/>
                  </a:ext>
                </a:extLst>
              </p:cNvPr>
              <p:cNvSpPr/>
              <p:nvPr/>
            </p:nvSpPr>
            <p:spPr>
              <a:xfrm>
                <a:off x="5443388" y="4552950"/>
                <a:ext cx="301752" cy="40259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C3D7AA5-6C79-BCE2-967E-517560D38E8E}"/>
                  </a:ext>
                </a:extLst>
              </p:cNvPr>
              <p:cNvSpPr/>
              <p:nvPr/>
            </p:nvSpPr>
            <p:spPr>
              <a:xfrm>
                <a:off x="5443388" y="4946396"/>
                <a:ext cx="301752" cy="28346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8E218A5-B838-29ED-4670-D5E8BCA43522}"/>
                  </a:ext>
                </a:extLst>
              </p:cNvPr>
              <p:cNvSpPr/>
              <p:nvPr/>
            </p:nvSpPr>
            <p:spPr>
              <a:xfrm>
                <a:off x="5443388" y="3824732"/>
                <a:ext cx="301752" cy="31089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DEE039D-E43D-916B-8D9B-AE3282546EB9}"/>
                </a:ext>
              </a:extLst>
            </p:cNvPr>
            <p:cNvGrpSpPr/>
            <p:nvPr/>
          </p:nvGrpSpPr>
          <p:grpSpPr>
            <a:xfrm>
              <a:off x="2241804" y="3761232"/>
              <a:ext cx="444500" cy="1405128"/>
              <a:chOff x="4775454" y="3824732"/>
              <a:chExt cx="444500" cy="1405128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993E28B-0342-FB61-BE59-ED0F7E6680E3}"/>
                  </a:ext>
                </a:extLst>
              </p:cNvPr>
              <p:cNvSpPr/>
              <p:nvPr/>
            </p:nvSpPr>
            <p:spPr>
              <a:xfrm>
                <a:off x="4817704" y="4278630"/>
                <a:ext cx="360000" cy="28346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Trapezium 22">
                <a:extLst>
                  <a:ext uri="{FF2B5EF4-FFF2-40B4-BE49-F238E27FC236}">
                    <a16:creationId xmlns:a16="http://schemas.microsoft.com/office/drawing/2014/main" id="{75196705-5D4E-898E-7471-518CC6B9AB49}"/>
                  </a:ext>
                </a:extLst>
              </p:cNvPr>
              <p:cNvSpPr/>
              <p:nvPr/>
            </p:nvSpPr>
            <p:spPr>
              <a:xfrm>
                <a:off x="4775454" y="4552950"/>
                <a:ext cx="444500" cy="402590"/>
              </a:xfrm>
              <a:prstGeom prst="trapezoi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B7AECB1-486A-26A8-4674-C0C3369C4AB5}"/>
                  </a:ext>
                </a:extLst>
              </p:cNvPr>
              <p:cNvSpPr/>
              <p:nvPr/>
            </p:nvSpPr>
            <p:spPr>
              <a:xfrm>
                <a:off x="4846828" y="4946396"/>
                <a:ext cx="301752" cy="28346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6E2D501-BCF2-714F-CF6F-5B733BEB0F2D}"/>
                  </a:ext>
                </a:extLst>
              </p:cNvPr>
              <p:cNvSpPr/>
              <p:nvPr/>
            </p:nvSpPr>
            <p:spPr>
              <a:xfrm>
                <a:off x="4846828" y="3824732"/>
                <a:ext cx="301752" cy="31089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1B08C62-2CCB-A436-8C15-26F2F41BC3D9}"/>
                </a:ext>
              </a:extLst>
            </p:cNvPr>
            <p:cNvGrpSpPr/>
            <p:nvPr/>
          </p:nvGrpSpPr>
          <p:grpSpPr>
            <a:xfrm>
              <a:off x="1699727" y="3764059"/>
              <a:ext cx="360000" cy="1405128"/>
              <a:chOff x="4221480" y="3824732"/>
              <a:chExt cx="360000" cy="1405128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C13F55C-60C0-55D1-C8D3-5985FC9E69BC}"/>
                  </a:ext>
                </a:extLst>
              </p:cNvPr>
              <p:cNvSpPr/>
              <p:nvPr/>
            </p:nvSpPr>
            <p:spPr>
              <a:xfrm>
                <a:off x="4221480" y="4278630"/>
                <a:ext cx="360000" cy="28346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28C7D8A-44AB-194B-E2A7-AD6EB9304856}"/>
                  </a:ext>
                </a:extLst>
              </p:cNvPr>
              <p:cNvSpPr/>
              <p:nvPr/>
            </p:nvSpPr>
            <p:spPr>
              <a:xfrm>
                <a:off x="4250604" y="4552950"/>
                <a:ext cx="301752" cy="40259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A9CAA3A-6E1B-28BD-2EDE-FDCEAF1AFE74}"/>
                  </a:ext>
                </a:extLst>
              </p:cNvPr>
              <p:cNvSpPr/>
              <p:nvPr/>
            </p:nvSpPr>
            <p:spPr>
              <a:xfrm>
                <a:off x="4250604" y="4946396"/>
                <a:ext cx="301752" cy="28346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5B7B52A-9ECD-046F-103E-76A450AD8A0F}"/>
                  </a:ext>
                </a:extLst>
              </p:cNvPr>
              <p:cNvSpPr/>
              <p:nvPr/>
            </p:nvSpPr>
            <p:spPr>
              <a:xfrm>
                <a:off x="4250604" y="3824732"/>
                <a:ext cx="301752" cy="310896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7" name="Graphic 6" descr="Children outline">
              <a:extLst>
                <a:ext uri="{FF2B5EF4-FFF2-40B4-BE49-F238E27FC236}">
                  <a16:creationId xmlns:a16="http://schemas.microsoft.com/office/drawing/2014/main" id="{13B3E3C9-83F5-1868-38E0-C6706811DA7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755904" y="3099816"/>
              <a:ext cx="2825496" cy="2825496"/>
            </a:xfrm>
            <a:prstGeom prst="rect">
              <a:avLst/>
            </a:prstGeom>
          </p:spPr>
        </p:pic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3E41DBF-B0A5-1813-A3CA-5639629DE6C3}"/>
              </a:ext>
            </a:extLst>
          </p:cNvPr>
          <p:cNvCxnSpPr>
            <a:cxnSpLocks/>
          </p:cNvCxnSpPr>
          <p:nvPr/>
        </p:nvCxnSpPr>
        <p:spPr>
          <a:xfrm>
            <a:off x="9859285" y="2538138"/>
            <a:ext cx="0" cy="2877609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Placeholder 1">
            <a:extLst>
              <a:ext uri="{FF2B5EF4-FFF2-40B4-BE49-F238E27FC236}">
                <a16:creationId xmlns:a16="http://schemas.microsoft.com/office/drawing/2014/main" id="{7AF3B8FA-7044-CFED-AD07-FE2A9FB448FF}"/>
              </a:ext>
            </a:extLst>
          </p:cNvPr>
          <p:cNvSpPr txBox="1">
            <a:spLocks/>
          </p:cNvSpPr>
          <p:nvPr/>
        </p:nvSpPr>
        <p:spPr>
          <a:xfrm>
            <a:off x="9175441" y="5432260"/>
            <a:ext cx="1367689" cy="5922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Professional review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E3D771FF-FEA9-AE9C-A673-A31A3C8466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03546" y="2863293"/>
            <a:ext cx="1712543" cy="102908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6154799-481A-AACD-BB65-9A1602480C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02310" y="3915208"/>
            <a:ext cx="1556398" cy="102908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399C0F8-7E40-BC18-CD7D-1813A5E3B340}"/>
              </a:ext>
            </a:extLst>
          </p:cNvPr>
          <p:cNvGrpSpPr/>
          <p:nvPr/>
        </p:nvGrpSpPr>
        <p:grpSpPr>
          <a:xfrm>
            <a:off x="2614375" y="3620273"/>
            <a:ext cx="5677691" cy="1553527"/>
            <a:chOff x="1950157" y="3607569"/>
            <a:chExt cx="5677691" cy="155352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38D1200-4BCF-2E03-A362-125A354EA806}"/>
                </a:ext>
              </a:extLst>
            </p:cNvPr>
            <p:cNvSpPr txBox="1"/>
            <p:nvPr/>
          </p:nvSpPr>
          <p:spPr>
            <a:xfrm rot="5400000">
              <a:off x="3222955" y="3718736"/>
              <a:ext cx="731344" cy="56144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407B736-63E0-E4F4-F4D1-6B4B0799AB16}"/>
                </a:ext>
              </a:extLst>
            </p:cNvPr>
            <p:cNvSpPr txBox="1"/>
            <p:nvPr/>
          </p:nvSpPr>
          <p:spPr>
            <a:xfrm rot="5400000">
              <a:off x="2563290" y="4501301"/>
              <a:ext cx="731344" cy="56144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650EEC3-F2F2-3824-531E-2EEB19F99652}"/>
                </a:ext>
              </a:extLst>
            </p:cNvPr>
            <p:cNvSpPr txBox="1"/>
            <p:nvPr/>
          </p:nvSpPr>
          <p:spPr>
            <a:xfrm rot="5400000">
              <a:off x="1479114" y="4115208"/>
              <a:ext cx="1503528" cy="56144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C61D276-7AFE-2007-25CC-618A0F7F510A}"/>
                </a:ext>
              </a:extLst>
            </p:cNvPr>
            <p:cNvSpPr txBox="1"/>
            <p:nvPr/>
          </p:nvSpPr>
          <p:spPr>
            <a:xfrm rot="5400000">
              <a:off x="5733500" y="4108653"/>
              <a:ext cx="1503528" cy="56144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D67C61A-2A05-D829-5796-F1DB7A0DAC53}"/>
                </a:ext>
              </a:extLst>
            </p:cNvPr>
            <p:cNvSpPr txBox="1"/>
            <p:nvPr/>
          </p:nvSpPr>
          <p:spPr>
            <a:xfrm rot="5400000">
              <a:off x="3522206" y="4104733"/>
              <a:ext cx="1503339" cy="561441"/>
            </a:xfrm>
            <a:prstGeom prst="rect">
              <a:avLst/>
            </a:prstGeom>
            <a:solidFill>
              <a:srgbClr val="FF0000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83DBCB3-D06C-BF6D-8051-F11BF0DD3D35}"/>
                </a:ext>
              </a:extLst>
            </p:cNvPr>
            <p:cNvSpPr txBox="1"/>
            <p:nvPr/>
          </p:nvSpPr>
          <p:spPr>
            <a:xfrm rot="5400000">
              <a:off x="6595458" y="4104733"/>
              <a:ext cx="1503339" cy="561441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D8E8D6C-31F8-28D8-6512-476F5103E4ED}"/>
                </a:ext>
              </a:extLst>
            </p:cNvPr>
            <p:cNvSpPr txBox="1"/>
            <p:nvPr/>
          </p:nvSpPr>
          <p:spPr>
            <a:xfrm rot="5400000">
              <a:off x="5215127" y="4514703"/>
              <a:ext cx="731344" cy="561441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0BB7BE8-D141-150A-1DEC-A765996E0C81}"/>
                </a:ext>
              </a:extLst>
            </p:cNvPr>
            <p:cNvSpPr txBox="1"/>
            <p:nvPr/>
          </p:nvSpPr>
          <p:spPr>
            <a:xfrm rot="5400000">
              <a:off x="5215127" y="3692520"/>
              <a:ext cx="731344" cy="561441"/>
            </a:xfrm>
            <a:prstGeom prst="rect">
              <a:avLst/>
            </a:prstGeom>
            <a:solidFill>
              <a:schemeClr val="accent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7AF6E3B-6310-B240-6DA7-71485A1E4CC3}"/>
              </a:ext>
            </a:extLst>
          </p:cNvPr>
          <p:cNvGrpSpPr/>
          <p:nvPr/>
        </p:nvGrpSpPr>
        <p:grpSpPr>
          <a:xfrm>
            <a:off x="1977031" y="4753664"/>
            <a:ext cx="7263569" cy="1898676"/>
            <a:chOff x="4861875" y="3581436"/>
            <a:chExt cx="7263569" cy="1898676"/>
          </a:xfrm>
        </p:grpSpPr>
        <p:pic>
          <p:nvPicPr>
            <p:cNvPr id="63" name="Graphic 62" descr="Puzzle outline">
              <a:extLst>
                <a:ext uri="{FF2B5EF4-FFF2-40B4-BE49-F238E27FC236}">
                  <a16:creationId xmlns:a16="http://schemas.microsoft.com/office/drawing/2014/main" id="{1EA1E422-490D-589E-DFAB-9F137E01A73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4835143">
              <a:off x="11211044" y="4246565"/>
              <a:ext cx="914400" cy="914400"/>
            </a:xfrm>
            <a:prstGeom prst="rect">
              <a:avLst/>
            </a:prstGeom>
          </p:spPr>
        </p:pic>
        <p:pic>
          <p:nvPicPr>
            <p:cNvPr id="67" name="Graphic 66" descr="Puzzle with solid fill">
              <a:extLst>
                <a:ext uri="{FF2B5EF4-FFF2-40B4-BE49-F238E27FC236}">
                  <a16:creationId xmlns:a16="http://schemas.microsoft.com/office/drawing/2014/main" id="{2F1F9218-8732-3BD6-9BFB-7339F351967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6849890">
              <a:off x="7794435" y="4564217"/>
              <a:ext cx="914400" cy="914400"/>
            </a:xfrm>
            <a:prstGeom prst="rect">
              <a:avLst/>
            </a:prstGeom>
          </p:spPr>
        </p:pic>
        <p:pic>
          <p:nvPicPr>
            <p:cNvPr id="69" name="Graphic 68" descr="Puzzle outline">
              <a:extLst>
                <a:ext uri="{FF2B5EF4-FFF2-40B4-BE49-F238E27FC236}">
                  <a16:creationId xmlns:a16="http://schemas.microsoft.com/office/drawing/2014/main" id="{EF540B10-653F-D49F-6182-89CE2F4A01F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8587693">
              <a:off x="9128495" y="3581436"/>
              <a:ext cx="914400" cy="914400"/>
            </a:xfrm>
            <a:prstGeom prst="rect">
              <a:avLst/>
            </a:prstGeom>
          </p:spPr>
        </p:pic>
        <p:pic>
          <p:nvPicPr>
            <p:cNvPr id="70" name="Graphic 69" descr="Puzzle outline">
              <a:extLst>
                <a:ext uri="{FF2B5EF4-FFF2-40B4-BE49-F238E27FC236}">
                  <a16:creationId xmlns:a16="http://schemas.microsoft.com/office/drawing/2014/main" id="{DB2118B8-04AA-8AF3-F76A-C60DB7433D9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919985">
              <a:off x="9936643" y="4348142"/>
              <a:ext cx="914400" cy="914400"/>
            </a:xfrm>
            <a:prstGeom prst="rect">
              <a:avLst/>
            </a:prstGeom>
          </p:spPr>
        </p:pic>
        <p:pic>
          <p:nvPicPr>
            <p:cNvPr id="65" name="Graphic 64" descr="Puzzle with solid fill">
              <a:extLst>
                <a:ext uri="{FF2B5EF4-FFF2-40B4-BE49-F238E27FC236}">
                  <a16:creationId xmlns:a16="http://schemas.microsoft.com/office/drawing/2014/main" id="{4F2B91BB-A38D-1931-F8FE-5DCB689900E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964207">
              <a:off x="6852970" y="4565712"/>
              <a:ext cx="914400" cy="914400"/>
            </a:xfrm>
            <a:prstGeom prst="rect">
              <a:avLst/>
            </a:prstGeom>
          </p:spPr>
        </p:pic>
        <p:pic>
          <p:nvPicPr>
            <p:cNvPr id="66" name="Graphic 65" descr="Puzzle with solid fill">
              <a:extLst>
                <a:ext uri="{FF2B5EF4-FFF2-40B4-BE49-F238E27FC236}">
                  <a16:creationId xmlns:a16="http://schemas.microsoft.com/office/drawing/2014/main" id="{44FFD78C-871D-12E4-101E-EB594AB7728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861875" y="4479387"/>
              <a:ext cx="914400" cy="914400"/>
            </a:xfrm>
            <a:prstGeom prst="rect">
              <a:avLst/>
            </a:prstGeom>
          </p:spPr>
        </p:pic>
        <p:pic>
          <p:nvPicPr>
            <p:cNvPr id="68" name="Graphic 67" descr="Puzzle with solid fill">
              <a:extLst>
                <a:ext uri="{FF2B5EF4-FFF2-40B4-BE49-F238E27FC236}">
                  <a16:creationId xmlns:a16="http://schemas.microsoft.com/office/drawing/2014/main" id="{34D19866-CFD4-8968-05C8-8E03F698A84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7119985">
              <a:off x="8059935" y="3802831"/>
              <a:ext cx="914400" cy="914400"/>
            </a:xfrm>
            <a:prstGeom prst="rect">
              <a:avLst/>
            </a:prstGeom>
          </p:spPr>
        </p:pic>
        <p:pic>
          <p:nvPicPr>
            <p:cNvPr id="71" name="Graphic 70" descr="Puzzle outline">
              <a:extLst>
                <a:ext uri="{FF2B5EF4-FFF2-40B4-BE49-F238E27FC236}">
                  <a16:creationId xmlns:a16="http://schemas.microsoft.com/office/drawing/2014/main" id="{34251CA5-2EA0-0D33-2A6F-940371DDAF0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995499" y="378936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3389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5197B0-931E-F97E-A894-E72C50E41B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Core skills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CBB47-94C5-C233-121E-797EAE4A65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2093471"/>
            <a:ext cx="7733320" cy="474148"/>
          </a:xfrm>
        </p:spPr>
        <p:txBody>
          <a:bodyPr/>
          <a:lstStyle/>
          <a:p>
            <a:r>
              <a:rPr lang="en-GB" i="1" dirty="0"/>
              <a:t>“Essential foundational abilities that underpin various skills and occupations”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CB6A5C-8E66-BAB3-C80E-38B49EC482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What skills do graduates need?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F4E4A7-028A-CF97-9EAE-6364549C95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1	Planning and Organising</a:t>
            </a:r>
          </a:p>
          <a:p>
            <a:pPr marL="0" indent="0">
              <a:buNone/>
            </a:pPr>
            <a:r>
              <a:rPr lang="en-GB" dirty="0"/>
              <a:t>2	Adapting</a:t>
            </a:r>
          </a:p>
          <a:p>
            <a:pPr marL="0" indent="0">
              <a:buNone/>
            </a:pPr>
            <a:r>
              <a:rPr lang="en-GB" dirty="0"/>
              <a:t>3	Working With Others</a:t>
            </a:r>
          </a:p>
          <a:p>
            <a:pPr marL="0" indent="0">
              <a:buNone/>
            </a:pPr>
            <a:r>
              <a:rPr lang="en-GB" dirty="0"/>
              <a:t>4	Listening</a:t>
            </a:r>
          </a:p>
          <a:p>
            <a:pPr marL="0" indent="0">
              <a:buNone/>
            </a:pPr>
            <a:r>
              <a:rPr lang="en-GB" dirty="0"/>
              <a:t>5	Speaking</a:t>
            </a:r>
          </a:p>
          <a:p>
            <a:pPr marL="0" indent="0">
              <a:buNone/>
            </a:pPr>
            <a:r>
              <a:rPr lang="en-GB" dirty="0"/>
              <a:t>6	Leadership</a:t>
            </a:r>
          </a:p>
          <a:p>
            <a:pPr marL="0" indent="0">
              <a:buNone/>
            </a:pPr>
            <a:r>
              <a:rPr lang="en-GB" dirty="0"/>
              <a:t>7	Learning and Investigating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927AB99-A014-C7D9-F2DD-59176B4D15F7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8	Creating</a:t>
            </a:r>
          </a:p>
          <a:p>
            <a:pPr marL="0" indent="0">
              <a:buNone/>
            </a:pPr>
            <a:r>
              <a:rPr lang="en-GB" dirty="0"/>
              <a:t>9	Problem Solving and Decision Making</a:t>
            </a:r>
          </a:p>
          <a:p>
            <a:pPr marL="0" indent="0">
              <a:buNone/>
            </a:pPr>
            <a:r>
              <a:rPr lang="en-GB" dirty="0"/>
              <a:t>10	Numeracy</a:t>
            </a:r>
          </a:p>
          <a:p>
            <a:pPr marL="0" indent="0">
              <a:buNone/>
            </a:pPr>
            <a:r>
              <a:rPr lang="en-GB" dirty="0"/>
              <a:t>11	Digital Literacy</a:t>
            </a:r>
          </a:p>
          <a:p>
            <a:pPr marL="0" indent="0">
              <a:buNone/>
            </a:pPr>
            <a:r>
              <a:rPr lang="en-GB" dirty="0"/>
              <a:t>12	Reading</a:t>
            </a:r>
          </a:p>
          <a:p>
            <a:pPr marL="0" indent="0">
              <a:buNone/>
            </a:pPr>
            <a:r>
              <a:rPr lang="en-GB" dirty="0"/>
              <a:t>13	Writing</a:t>
            </a:r>
          </a:p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964A502-C39A-6788-9645-8B769914606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SSC Explorer | UK Standard Skills Classification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300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D7BDA2-A62A-BD62-440E-85B351C55C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Entry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B755F-89F8-68E7-346B-A3D90C470A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BSc (Hons) Nursing | Open University | R39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E852C-1F12-5515-552A-66F6297215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Learning outcomes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2BE419-6A0D-267C-8EF5-F9A7289D8E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i="1" dirty="0"/>
              <a:t>What you'll learn and the skills you'll gain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8E03D9-C5A9-511A-CB04-08A6CD8126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Where are the skills …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E470C7-B500-5FCA-4F8E-269EB18064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Taught, developed and assessed?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C1351D-9D3C-477C-9FC4-7555EEB20E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/>
              <a:t>Literacy </a:t>
            </a:r>
            <a:r>
              <a:rPr lang="en-GB" dirty="0"/>
              <a:t>– Functional Skills Level 2 or equivalent (for example, GCSE Grade C/4 or above in English).</a:t>
            </a:r>
          </a:p>
          <a:p>
            <a:r>
              <a:rPr lang="en-GB" b="1" dirty="0"/>
              <a:t>Numeracy </a:t>
            </a:r>
            <a:r>
              <a:rPr lang="en-GB" dirty="0"/>
              <a:t>– Functional Skills Level 2 or equivalent (for example, GCSE Grade C/4 or above in Mathematics).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27CFE77-3C2B-371F-657E-A2F8677AD724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en-GB" b="1" dirty="0"/>
              <a:t>Think critically and compassionately</a:t>
            </a:r>
            <a:r>
              <a:rPr lang="en-GB" dirty="0"/>
              <a:t> – Apply evidence-based care, critical reflection, leadership, and professional values to support patient-centred outcomes.</a:t>
            </a:r>
          </a:p>
          <a:p>
            <a:r>
              <a:rPr lang="en-GB" b="1" dirty="0"/>
              <a:t>Develop professional competence</a:t>
            </a:r>
            <a:r>
              <a:rPr lang="en-GB" dirty="0"/>
              <a:t> – Hone communication, teamwork, self-managed study, reflective practice, and ethical decision-making.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422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673F8-0803-CA5F-72A7-F388E5EFE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1DC51A-D34F-AFDA-0859-3930209278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Entry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567A2-7747-F65B-D4B3-AEE575C16C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BSc (Hons) Nursing | Open University | R39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E3FA49-069B-A80B-1B4B-C55B41F092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Learning outcomes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73B39C-DE69-B8E2-F9EF-995D801945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i="1" dirty="0"/>
              <a:t>What you'll learn and the skills you'll gain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3AD3EA-8F74-43DA-132D-0BC276735A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Where are the skills …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2E116B-3FED-5757-B5CF-6508EDF871F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Taught, developed and assessed?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CB7BDF-3780-0213-70EC-21B85C335E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/>
              <a:t>Literacy 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– Functional Skills Level 2 or equivalent (for example, GCSE Grade C/4 or above in English).</a:t>
            </a:r>
          </a:p>
          <a:p>
            <a:r>
              <a:rPr lang="en-GB" b="1" dirty="0"/>
              <a:t>Numeracy 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– Functional Skills Level 2 or equivalent (for example, GCSE Grade C/4 or above in Mathematics).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019A56-14CF-AE2F-DFCE-2E6EE7EFF977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en-GB" b="1" dirty="0"/>
              <a:t>Think critically and compassionately</a:t>
            </a:r>
            <a:r>
              <a:rPr lang="en-GB" dirty="0"/>
              <a:t> 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– Apply evidence-based care, </a:t>
            </a:r>
            <a:r>
              <a:rPr lang="en-GB" b="1" dirty="0"/>
              <a:t>critical reflection, leadership, and professional values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to support patient-centred outcomes.</a:t>
            </a:r>
          </a:p>
          <a:p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Develop professional competence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 – Hone </a:t>
            </a:r>
            <a:r>
              <a:rPr lang="en-GB" b="1" dirty="0"/>
              <a:t>communication, teamwork, self-managed study, reflective practice, and ethical decision-making.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268230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4BB12A69-2195-4393-8DC0-EB9EE8397D91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E6697964-0098-45A5-A68F-45809E852513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0A4BE1388E804BA07C1C6537F5A6EB" ma:contentTypeVersion="10" ma:contentTypeDescription="Create a new document." ma:contentTypeScope="" ma:versionID="82d4478f679f3ef3afe3f04b64734762">
  <xsd:schema xmlns:xsd="http://www.w3.org/2001/XMLSchema" xmlns:xs="http://www.w3.org/2001/XMLSchema" xmlns:p="http://schemas.microsoft.com/office/2006/metadata/properties" xmlns:ns2="a7419df5-8aa1-4502-a19a-5cb038fab72e" xmlns:ns3="9d0bdf92-1933-4d4a-bb35-25ca1954d386" targetNamespace="http://schemas.microsoft.com/office/2006/metadata/properties" ma:root="true" ma:fieldsID="ba185b85b3e2ff2ae07244516b0e59b2" ns2:_="" ns3:_="">
    <xsd:import namespace="a7419df5-8aa1-4502-a19a-5cb038fab72e"/>
    <xsd:import namespace="9d0bdf92-1933-4d4a-bb35-25ca1954d3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19df5-8aa1-4502-a19a-5cb038fab7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bdf92-1933-4d4a-bb35-25ca1954d38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3753c30-7211-432e-bdbf-335d1455c6dc}" ma:internalName="TaxCatchAll" ma:showField="CatchAllData" ma:web="9d0bdf92-1933-4d4a-bb35-25ca1954d3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0bdf92-1933-4d4a-bb35-25ca1954d386" xsi:nil="true"/>
    <lcf76f155ced4ddcb4097134ff3c332f xmlns="a7419df5-8aa1-4502-a19a-5cb038fab72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509C2C-E887-47EE-A7A4-FEF41DED4F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419df5-8aa1-4502-a19a-5cb038fab72e"/>
    <ds:schemaRef ds:uri="9d0bdf92-1933-4d4a-bb35-25ca1954d3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1F123D-72E4-47AA-AF87-050EE8541186}">
  <ds:schemaRefs>
    <ds:schemaRef ds:uri="http://schemas.openxmlformats.org/package/2006/metadata/core-properties"/>
    <ds:schemaRef ds:uri="http://purl.org/dc/terms/"/>
    <ds:schemaRef ds:uri="9d0bdf92-1933-4d4a-bb35-25ca1954d386"/>
    <ds:schemaRef ds:uri="http://schemas.microsoft.com/office/2006/documentManagement/types"/>
    <ds:schemaRef ds:uri="a7419df5-8aa1-4502-a19a-5cb038fab72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6020</TotalTime>
  <Words>1210</Words>
  <Application>Microsoft Office PowerPoint</Application>
  <PresentationFormat>Widescreen</PresentationFormat>
  <Paragraphs>224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Poppins</vt:lpstr>
      <vt:lpstr>Poppins SemiBold</vt:lpstr>
      <vt:lpstr>Covers</vt:lpstr>
      <vt:lpstr>Contents Slides</vt:lpstr>
      <vt:lpstr>Chapter Headings / Dividers</vt:lpstr>
      <vt:lpstr>Slide Options</vt:lpstr>
      <vt:lpstr>End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The Open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Master PowerPoint Template</dc:title>
  <dc:subject>OU Master PowerPoint Template with accessibility guidance and best practice tips</dc:subject>
  <dc:creator>brand-enquiries@open.ac.uk</dc:creator>
  <cp:keywords>OU Master PowerPoint Template</cp:keywords>
  <dc:description/>
  <cp:lastModifiedBy>Diane.Ford</cp:lastModifiedBy>
  <cp:revision>17</cp:revision>
  <dcterms:created xsi:type="dcterms:W3CDTF">2022-10-21T14:33:01Z</dcterms:created>
  <dcterms:modified xsi:type="dcterms:W3CDTF">2026-04-28T09:34:13Z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0x0101002F0A4BE1388E804BA07C1C6537F5A6EB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