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4"/>
  </p:notesMasterIdLst>
  <p:handoutMasterIdLst>
    <p:handoutMasterId r:id="rId35"/>
  </p:handoutMasterIdLst>
  <p:sldIdLst>
    <p:sldId id="343" r:id="rId9"/>
    <p:sldId id="386" r:id="rId10"/>
    <p:sldId id="394" r:id="rId11"/>
    <p:sldId id="387" r:id="rId12"/>
    <p:sldId id="261" r:id="rId13"/>
    <p:sldId id="384" r:id="rId14"/>
    <p:sldId id="385" r:id="rId15"/>
    <p:sldId id="388" r:id="rId16"/>
    <p:sldId id="389" r:id="rId17"/>
    <p:sldId id="390" r:id="rId18"/>
    <p:sldId id="391" r:id="rId19"/>
    <p:sldId id="392" r:id="rId20"/>
    <p:sldId id="383" r:id="rId21"/>
    <p:sldId id="357" r:id="rId22"/>
    <p:sldId id="381" r:id="rId23"/>
    <p:sldId id="378" r:id="rId24"/>
    <p:sldId id="365" r:id="rId25"/>
    <p:sldId id="356" r:id="rId26"/>
    <p:sldId id="368" r:id="rId27"/>
    <p:sldId id="380" r:id="rId28"/>
    <p:sldId id="377" r:id="rId29"/>
    <p:sldId id="375" r:id="rId30"/>
    <p:sldId id="379" r:id="rId31"/>
    <p:sldId id="361" r:id="rId32"/>
    <p:sldId id="318" r:id="rId33"/>
  </p:sldIdLst>
  <p:sldSz cx="12192000" cy="6858000"/>
  <p:notesSz cx="10021888"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000000"/>
    <a:srgbClr val="C49500"/>
    <a:srgbClr val="E7E9F4"/>
    <a:srgbClr val="CCCFE8"/>
    <a:srgbClr val="4F9AE9"/>
    <a:srgbClr val="8AFFD7"/>
    <a:srgbClr val="FFB4FF"/>
    <a:srgbClr val="FF8A76"/>
    <a:srgbClr val="FFD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DB179-DB0B-4DA3-9D44-E5CCE6973AE7}" v="16" dt="2026-04-27T17:40:11.026"/>
    <p1510:client id="{4EE97F76-BA65-4921-8278-00F6180263F8}" v="19" dt="2026-04-27T17:38:56.890"/>
    <p1510:client id="{F70F806F-404F-47F8-B6E2-CDBAD20F36B8}" v="2" dt="2026-04-27T15:04:06.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openuniv.sharepoint.com/sites/eSTEeMExtensionsProject/Shared%20Documents/General/6%20Dissemination/eSTEeM%20Extensions%20Project%20-%20E&amp;I%20Scholarship%20Sharing%20event%20Dec%202024_ColumnClustered%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t>Survey data: Experience catching up</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Disagree</c:v>
                </c:pt>
              </c:strCache>
            </c:strRef>
          </c:tx>
          <c:spPr>
            <a:solidFill>
              <a:schemeClr val="accent1"/>
            </a:solidFill>
            <a:ln>
              <a:noFill/>
            </a:ln>
            <a:effectLst/>
          </c:spPr>
          <c:invertIfNegative val="0"/>
          <c:cat>
            <c:strRef>
              <c:f>Sheet1!$A$3:$A$4</c:f>
              <c:strCache>
                <c:ptCount val="2"/>
                <c:pt idx="0">
                  <c:v>Confident (Ph1)</c:v>
                </c:pt>
                <c:pt idx="1">
                  <c:v>Stressed (Ph1 &amp; 2)</c:v>
                </c:pt>
              </c:strCache>
            </c:strRef>
          </c:cat>
          <c:val>
            <c:numRef>
              <c:f>Sheet1!$B$3:$B$4</c:f>
              <c:numCache>
                <c:formatCode>0%</c:formatCode>
                <c:ptCount val="2"/>
                <c:pt idx="0">
                  <c:v>0.15384615384615385</c:v>
                </c:pt>
                <c:pt idx="1">
                  <c:v>0.21428571428571427</c:v>
                </c:pt>
              </c:numCache>
            </c:numRef>
          </c:val>
          <c:extLst>
            <c:ext xmlns:c16="http://schemas.microsoft.com/office/drawing/2014/chart" uri="{C3380CC4-5D6E-409C-BE32-E72D297353CC}">
              <c16:uniqueId val="{00000000-556A-4596-9F68-108E89499DB6}"/>
            </c:ext>
          </c:extLst>
        </c:ser>
        <c:ser>
          <c:idx val="1"/>
          <c:order val="1"/>
          <c:tx>
            <c:strRef>
              <c:f>Sheet1!$C$2</c:f>
              <c:strCache>
                <c:ptCount val="1"/>
                <c:pt idx="0">
                  <c:v>Neither</c:v>
                </c:pt>
              </c:strCache>
            </c:strRef>
          </c:tx>
          <c:spPr>
            <a:solidFill>
              <a:schemeClr val="accent2"/>
            </a:solidFill>
            <a:ln>
              <a:noFill/>
            </a:ln>
            <a:effectLst/>
          </c:spPr>
          <c:invertIfNegative val="0"/>
          <c:cat>
            <c:strRef>
              <c:f>Sheet1!$A$3:$A$4</c:f>
              <c:strCache>
                <c:ptCount val="2"/>
                <c:pt idx="0">
                  <c:v>Confident (Ph1)</c:v>
                </c:pt>
                <c:pt idx="1">
                  <c:v>Stressed (Ph1 &amp; 2)</c:v>
                </c:pt>
              </c:strCache>
            </c:strRef>
          </c:cat>
          <c:val>
            <c:numRef>
              <c:f>Sheet1!$C$3:$C$4</c:f>
              <c:numCache>
                <c:formatCode>0%</c:formatCode>
                <c:ptCount val="2"/>
                <c:pt idx="0">
                  <c:v>0.38461538461538464</c:v>
                </c:pt>
                <c:pt idx="1">
                  <c:v>0.14285714285714285</c:v>
                </c:pt>
              </c:numCache>
            </c:numRef>
          </c:val>
          <c:extLst>
            <c:ext xmlns:c16="http://schemas.microsoft.com/office/drawing/2014/chart" uri="{C3380CC4-5D6E-409C-BE32-E72D297353CC}">
              <c16:uniqueId val="{00000001-556A-4596-9F68-108E89499DB6}"/>
            </c:ext>
          </c:extLst>
        </c:ser>
        <c:ser>
          <c:idx val="2"/>
          <c:order val="2"/>
          <c:tx>
            <c:strRef>
              <c:f>Sheet1!$D$2</c:f>
              <c:strCache>
                <c:ptCount val="1"/>
                <c:pt idx="0">
                  <c:v>Agree</c:v>
                </c:pt>
              </c:strCache>
            </c:strRef>
          </c:tx>
          <c:spPr>
            <a:solidFill>
              <a:schemeClr val="accent3"/>
            </a:solidFill>
            <a:ln>
              <a:noFill/>
            </a:ln>
            <a:effectLst/>
          </c:spPr>
          <c:invertIfNegative val="0"/>
          <c:cat>
            <c:strRef>
              <c:f>Sheet1!$A$3:$A$4</c:f>
              <c:strCache>
                <c:ptCount val="2"/>
                <c:pt idx="0">
                  <c:v>Confident (Ph1)</c:v>
                </c:pt>
                <c:pt idx="1">
                  <c:v>Stressed (Ph1 &amp; 2)</c:v>
                </c:pt>
              </c:strCache>
            </c:strRef>
          </c:cat>
          <c:val>
            <c:numRef>
              <c:f>Sheet1!$D$3:$D$4</c:f>
              <c:numCache>
                <c:formatCode>0%</c:formatCode>
                <c:ptCount val="2"/>
                <c:pt idx="0">
                  <c:v>0.46153846153846156</c:v>
                </c:pt>
                <c:pt idx="1">
                  <c:v>0.6428571428571429</c:v>
                </c:pt>
              </c:numCache>
            </c:numRef>
          </c:val>
          <c:extLst>
            <c:ext xmlns:c16="http://schemas.microsoft.com/office/drawing/2014/chart" uri="{C3380CC4-5D6E-409C-BE32-E72D297353CC}">
              <c16:uniqueId val="{00000002-556A-4596-9F68-108E89499DB6}"/>
            </c:ext>
          </c:extLst>
        </c:ser>
        <c:dLbls>
          <c:showLegendKey val="0"/>
          <c:showVal val="0"/>
          <c:showCatName val="0"/>
          <c:showSerName val="0"/>
          <c:showPercent val="0"/>
          <c:showBubbleSize val="0"/>
        </c:dLbls>
        <c:gapWidth val="219"/>
        <c:overlap val="-27"/>
        <c:axId val="1476511056"/>
        <c:axId val="1476516336"/>
      </c:barChart>
      <c:catAx>
        <c:axId val="147651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6516336"/>
        <c:crosses val="autoZero"/>
        <c:auto val="1"/>
        <c:lblAlgn val="ctr"/>
        <c:lblOffset val="100"/>
        <c:noMultiLvlLbl val="0"/>
      </c:catAx>
      <c:valAx>
        <c:axId val="147651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 of responses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651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5676752" y="1"/>
            <a:ext cx="4342818" cy="345684"/>
          </a:xfrm>
          <a:prstGeom prst="rect">
            <a:avLst/>
          </a:prstGeom>
        </p:spPr>
        <p:txBody>
          <a:bodyPr vert="horz" lIns="96634" tIns="48317" rIns="96634" bIns="48317" rtlCol="0"/>
          <a:lstStyle>
            <a:lvl1pPr algn="r">
              <a:defRPr sz="1300"/>
            </a:lvl1pPr>
          </a:lstStyle>
          <a:p>
            <a:fld id="{26BE0FF1-B4C8-4A7A-A50B-9837D279A5B3}" type="datetimeFigureOut">
              <a:rPr lang="en-GB" smtClean="0">
                <a:latin typeface="Poppins" panose="00000500000000000000" pitchFamily="2" charset="0"/>
              </a:rPr>
              <a:t>28/04/2026</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6544068"/>
            <a:ext cx="4342818" cy="345683"/>
          </a:xfrm>
          <a:prstGeom prst="rect">
            <a:avLst/>
          </a:prstGeom>
        </p:spPr>
        <p:txBody>
          <a:bodyPr vert="horz" lIns="96634" tIns="48317" rIns="96634" bIns="48317" rtlCol="0" anchor="b"/>
          <a:lstStyle>
            <a:lvl1pPr algn="l">
              <a:defRPr sz="13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5676752" y="6544068"/>
            <a:ext cx="4342818" cy="345683"/>
          </a:xfrm>
          <a:prstGeom prst="rect">
            <a:avLst/>
          </a:prstGeom>
        </p:spPr>
        <p:txBody>
          <a:bodyPr vert="horz" lIns="96634" tIns="48317" rIns="96634" bIns="48317" rtlCol="0" anchor="b"/>
          <a:lstStyle>
            <a:lvl1pPr algn="r">
              <a:defRPr sz="13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818" cy="345684"/>
          </a:xfrm>
          <a:prstGeom prst="rect">
            <a:avLst/>
          </a:prstGeom>
        </p:spPr>
        <p:txBody>
          <a:bodyPr vert="horz" lIns="96634" tIns="48317" rIns="96634" bIns="48317" rtlCol="0"/>
          <a:lstStyle>
            <a:lvl1pPr algn="l">
              <a:defRPr sz="1300">
                <a:latin typeface="Poppins" panose="00000500000000000000" pitchFamily="2" charset="0"/>
              </a:defRPr>
            </a:lvl1pPr>
          </a:lstStyle>
          <a:p>
            <a:endParaRPr lang="en-US"/>
          </a:p>
        </p:txBody>
      </p:sp>
      <p:sp>
        <p:nvSpPr>
          <p:cNvPr id="3" name="Date Placeholder 2"/>
          <p:cNvSpPr>
            <a:spLocks noGrp="1"/>
          </p:cNvSpPr>
          <p:nvPr>
            <p:ph type="dt" idx="1"/>
          </p:nvPr>
        </p:nvSpPr>
        <p:spPr>
          <a:xfrm>
            <a:off x="5676752" y="1"/>
            <a:ext cx="4342818" cy="345684"/>
          </a:xfrm>
          <a:prstGeom prst="rect">
            <a:avLst/>
          </a:prstGeom>
        </p:spPr>
        <p:txBody>
          <a:bodyPr vert="horz" lIns="96634" tIns="48317" rIns="96634" bIns="48317" rtlCol="0"/>
          <a:lstStyle>
            <a:lvl1pPr algn="r">
              <a:defRPr sz="1300">
                <a:latin typeface="Poppins" panose="00000500000000000000" pitchFamily="2" charset="0"/>
              </a:defRPr>
            </a:lvl1pPr>
          </a:lstStyle>
          <a:p>
            <a:fld id="{816C2FE4-2A89-2C48-B077-AF8EE4693F31}" type="datetimeFigureOut">
              <a:rPr lang="en-US" smtClean="0"/>
              <a:pPr/>
              <a:t>4/28/2026</a:t>
            </a:fld>
            <a:endParaRPr lang="en-US"/>
          </a:p>
        </p:txBody>
      </p:sp>
      <p:sp>
        <p:nvSpPr>
          <p:cNvPr id="4" name="Slide Image Placeholder 3"/>
          <p:cNvSpPr>
            <a:spLocks noGrp="1" noRot="1" noChangeAspect="1"/>
          </p:cNvSpPr>
          <p:nvPr>
            <p:ph type="sldImg" idx="2"/>
          </p:nvPr>
        </p:nvSpPr>
        <p:spPr>
          <a:xfrm>
            <a:off x="2944813" y="862013"/>
            <a:ext cx="4132262" cy="2324100"/>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1002189" y="3315691"/>
            <a:ext cx="8017510" cy="2712840"/>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44068"/>
            <a:ext cx="4342818" cy="345683"/>
          </a:xfrm>
          <a:prstGeom prst="rect">
            <a:avLst/>
          </a:prstGeom>
        </p:spPr>
        <p:txBody>
          <a:bodyPr vert="horz" lIns="96634" tIns="48317" rIns="96634" bIns="48317" rtlCol="0" anchor="b"/>
          <a:lstStyle>
            <a:lvl1pPr algn="l">
              <a:defRPr sz="13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5676752" y="6544068"/>
            <a:ext cx="4342818" cy="345683"/>
          </a:xfrm>
          <a:prstGeom prst="rect">
            <a:avLst/>
          </a:prstGeom>
        </p:spPr>
        <p:txBody>
          <a:bodyPr vert="horz" lIns="96634" tIns="48317" rIns="96634" bIns="48317" rtlCol="0" anchor="b"/>
          <a:lstStyle>
            <a:lvl1pPr algn="r">
              <a:defRPr sz="13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41B92-AADD-F7B4-9BC4-82F1A0FC5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F8D40-DF01-1813-D7CF-FF6B1205B4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83A6D0-0F1D-D9BA-C1FB-16DDCB3C11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4F4ADF-2636-7533-026E-637322ED3820}"/>
              </a:ext>
            </a:extLst>
          </p:cNvPr>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147813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339356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168399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264404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179F0-FFA1-4B98-C454-3860D95E6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04C55-306C-5278-2DF0-066D6F3AF86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984579E-589E-6291-4D49-C9C3628127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DFFEC3-316B-1029-0946-E62BD7FDBDB2}"/>
              </a:ext>
            </a:extLst>
          </p:cNvPr>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2327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408254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8185E-5F2F-EB37-585E-D026C8D9D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FD79-EBF5-31A5-B820-8DE78084E60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F1E45C5-0ABF-BCB5-077F-3F54C82951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A19667-FAF7-1DFB-33FA-3A2DEE5904BB}"/>
              </a:ext>
            </a:extLst>
          </p:cNvPr>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2998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76C5B-05FA-339B-A7DD-8AC8F9062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A9F4E-664E-FEA3-69C0-F76E96E47DA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27F6A25-3076-C0CA-0894-0F6E4CDB0B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CD5CF7-1714-8CAC-33D3-DDE04776BFB0}"/>
              </a:ext>
            </a:extLst>
          </p:cNvPr>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79172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337702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408254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173655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146020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2688063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3386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797902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4397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70627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0C31-44D4-503D-6084-DA628DA800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2D72AA-31A0-7F2F-D065-DCE8EBED8F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50F8560-EBE4-ABAB-BB9F-A1306C17294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A536731-85B6-EF80-9F1D-C8493A1E0320}"/>
              </a:ext>
            </a:extLst>
          </p:cNvPr>
          <p:cNvSpPr>
            <a:spLocks noGrp="1"/>
          </p:cNvSpPr>
          <p:nvPr>
            <p:ph type="dt" sz="half" idx="10"/>
          </p:nvPr>
        </p:nvSpPr>
        <p:spPr/>
        <p:txBody>
          <a:bodyPr/>
          <a:lstStyle/>
          <a:p>
            <a:fld id="{5BA4732A-2892-45C5-AE0B-0B4A44C9F5C3}" type="datetimeFigureOut">
              <a:rPr lang="en-GB" smtClean="0"/>
              <a:t>28/04/2026</a:t>
            </a:fld>
            <a:endParaRPr lang="en-GB"/>
          </a:p>
        </p:txBody>
      </p:sp>
      <p:sp>
        <p:nvSpPr>
          <p:cNvPr id="6" name="Footer Placeholder 5">
            <a:extLst>
              <a:ext uri="{FF2B5EF4-FFF2-40B4-BE49-F238E27FC236}">
                <a16:creationId xmlns:a16="http://schemas.microsoft.com/office/drawing/2014/main" id="{B33C14E9-D780-47AC-0301-B1EA7B7130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5CC9EF-38C1-537A-9B11-BBC7848F4D3A}"/>
              </a:ext>
            </a:extLst>
          </p:cNvPr>
          <p:cNvSpPr>
            <a:spLocks noGrp="1"/>
          </p:cNvSpPr>
          <p:nvPr>
            <p:ph type="sldNum" sz="quarter" idx="12"/>
          </p:nvPr>
        </p:nvSpPr>
        <p:spPr/>
        <p:txBody>
          <a:bodyPr/>
          <a:lstStyle/>
          <a:p>
            <a:fld id="{27967028-31C2-46EE-9BE6-A9CE2201A910}" type="slidenum">
              <a:rPr lang="en-GB" smtClean="0"/>
              <a:t>‹#›</a:t>
            </a:fld>
            <a:endParaRPr lang="en-GB"/>
          </a:p>
        </p:txBody>
      </p:sp>
    </p:spTree>
    <p:extLst>
      <p:ext uri="{BB962C8B-B14F-4D97-AF65-F5344CB8AC3E}">
        <p14:creationId xmlns:p14="http://schemas.microsoft.com/office/powerpoint/2010/main" val="212717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4/28/2026</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6" r:id="rId4"/>
    <p:sldLayoutId id="2147483937" r:id="rId5"/>
    <p:sldLayoutId id="2147483938" r:id="rId6"/>
    <p:sldLayoutId id="2147483942" r:id="rId7"/>
    <p:sldLayoutId id="2147483943" r:id="rId8"/>
    <p:sldLayoutId id="2147483944" r:id="rId9"/>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hyperlink" Target="https://help.open.ac.uk/asking-for-extension-to-your-assignment-deadli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sv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34.svg"/><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10995748" cy="1800200"/>
          </a:xfrm>
        </p:spPr>
        <p:txBody>
          <a:bodyPr vert="horz" lIns="91440" tIns="45720" rIns="91440" bIns="45720" rtlCol="0" anchor="t">
            <a:noAutofit/>
          </a:bodyPr>
          <a:lstStyle/>
          <a:p>
            <a:r>
              <a:rPr lang="en-GB" sz="3200">
                <a:solidFill>
                  <a:srgbClr val="FFFFFF"/>
                </a:solidFill>
                <a:latin typeface="Poppins SemiBold"/>
                <a:cs typeface="Poppins SemiBold"/>
              </a:rPr>
              <a:t>How does it feel to support students with extensions: </a:t>
            </a:r>
            <a:endParaRPr lang="en-US">
              <a:solidFill>
                <a:srgbClr val="FFFFFF"/>
              </a:solidFill>
            </a:endParaRPr>
          </a:p>
          <a:p>
            <a:pPr algn="ctr"/>
            <a:r>
              <a:rPr lang="en-GB" sz="4000">
                <a:solidFill>
                  <a:srgbClr val="FFFFFF"/>
                </a:solidFill>
                <a:latin typeface="Poppins SemiBold"/>
                <a:cs typeface="Poppins SemiBold"/>
              </a:rPr>
              <a:t>The AL experience</a:t>
            </a:r>
            <a:endParaRPr lang="en-US" sz="4000">
              <a:solidFill>
                <a:srgbClr val="FFFFFF"/>
              </a:solidFill>
            </a:endParaRP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2431330"/>
            <a:ext cx="6150636" cy="1305402"/>
          </a:xfrm>
        </p:spPr>
        <p:txBody>
          <a:bodyPr vert="horz" lIns="91440" tIns="45720" rIns="91440" bIns="45720" rtlCol="0" anchor="t">
            <a:noAutofit/>
          </a:bodyPr>
          <a:lstStyle/>
          <a:p>
            <a:r>
              <a:rPr lang="en-GB">
                <a:latin typeface="Poppins"/>
                <a:cs typeface="Poppins"/>
              </a:rPr>
              <a:t>eSTEeM Conference 2026</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vert="horz" lIns="91440" tIns="45720" rIns="91440" bIns="45720" rtlCol="0" anchor="t">
            <a:noAutofit/>
          </a:bodyPr>
          <a:lstStyle/>
          <a:p>
            <a:r>
              <a:rPr lang="en-GB" dirty="0">
                <a:latin typeface="Poppins"/>
                <a:cs typeface="Poppins"/>
              </a:rPr>
              <a:t>Emma Champion, Rosie </a:t>
            </a:r>
            <a:r>
              <a:rPr lang="en-GB" dirty="0" err="1">
                <a:latin typeface="Poppins"/>
                <a:cs typeface="Poppins"/>
              </a:rPr>
              <a:t>Boltryk</a:t>
            </a:r>
            <a:r>
              <a:rPr lang="en-GB" dirty="0">
                <a:latin typeface="Poppins"/>
                <a:cs typeface="Poppins"/>
              </a:rPr>
              <a:t> </a:t>
            </a:r>
            <a:endParaRPr lang="en-US" dirty="0">
              <a:latin typeface="Poppins"/>
              <a:cs typeface="Poppins"/>
            </a:endParaRPr>
          </a:p>
          <a:p>
            <a:r>
              <a:rPr lang="en-GB" dirty="0">
                <a:latin typeface="Poppins"/>
                <a:cs typeface="Poppins"/>
              </a:rPr>
              <a:t>With contributions from Anne-Marie Gallen</a:t>
            </a:r>
            <a:endParaRPr lang="en-US" dirty="0">
              <a:latin typeface="Poppins"/>
              <a:cs typeface="Poppins"/>
            </a:endParaRP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8" y="4596644"/>
            <a:ext cx="5557584" cy="347039"/>
          </a:xfrm>
        </p:spPr>
        <p:txBody>
          <a:bodyPr/>
          <a:lstStyle/>
          <a:p>
            <a:r>
              <a:rPr lang="en-GB"/>
              <a:t>School of Engineering and Innovation</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8" y="4943683"/>
            <a:ext cx="5557584" cy="347039"/>
          </a:xfrm>
        </p:spPr>
        <p:txBody>
          <a:bodyPr vert="horz" lIns="91440" tIns="45720" rIns="91440" bIns="45720" rtlCol="0" anchor="t">
            <a:noAutofit/>
          </a:bodyPr>
          <a:lstStyle/>
          <a:p>
            <a:r>
              <a:rPr lang="en-GB">
                <a:latin typeface="Poppins"/>
                <a:cs typeface="Poppins"/>
              </a:rPr>
              <a:t>29th April 2026</a:t>
            </a:r>
          </a:p>
        </p:txBody>
      </p:sp>
      <p:pic>
        <p:nvPicPr>
          <p:cNvPr id="3" name="Picture 2">
            <a:extLst>
              <a:ext uri="{FF2B5EF4-FFF2-40B4-BE49-F238E27FC236}">
                <a16:creationId xmlns:a16="http://schemas.microsoft.com/office/drawing/2014/main" id="{133711FA-E94E-5309-8B57-5B8694BC9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25040"/>
            <a:ext cx="4587249" cy="655321"/>
          </a:xfrm>
          <a:prstGeom prst="rect">
            <a:avLst/>
          </a:prstGeom>
        </p:spPr>
      </p:pic>
    </p:spTree>
    <p:extLst>
      <p:ext uri="{BB962C8B-B14F-4D97-AF65-F5344CB8AC3E}">
        <p14:creationId xmlns:p14="http://schemas.microsoft.com/office/powerpoint/2010/main" val="136451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C7A7D-C3C0-7560-D224-65C3B58425F3}"/>
              </a:ext>
            </a:extLst>
          </p:cNvPr>
          <p:cNvSpPr>
            <a:spLocks noGrp="1"/>
          </p:cNvSpPr>
          <p:nvPr>
            <p:ph type="body" sz="quarter" idx="12"/>
          </p:nvPr>
        </p:nvSpPr>
        <p:spPr>
          <a:xfrm>
            <a:off x="431141" y="1433388"/>
            <a:ext cx="9591229" cy="289311"/>
          </a:xfrm>
        </p:spPr>
        <p:txBody>
          <a:bodyPr/>
          <a:lstStyle/>
          <a:p>
            <a:r>
              <a:rPr lang="en-GB"/>
              <a:t>Free text responses…</a:t>
            </a:r>
          </a:p>
        </p:txBody>
      </p:sp>
      <p:sp>
        <p:nvSpPr>
          <p:cNvPr id="3" name="Text Placeholder 2">
            <a:extLst>
              <a:ext uri="{FF2B5EF4-FFF2-40B4-BE49-F238E27FC236}">
                <a16:creationId xmlns:a16="http://schemas.microsoft.com/office/drawing/2014/main" id="{00E84131-65F1-4A9B-4D5D-D2D413B82A71}"/>
              </a:ext>
            </a:extLst>
          </p:cNvPr>
          <p:cNvSpPr>
            <a:spLocks noGrp="1"/>
          </p:cNvSpPr>
          <p:nvPr>
            <p:ph type="body" sz="quarter" idx="14"/>
          </p:nvPr>
        </p:nvSpPr>
        <p:spPr>
          <a:xfrm>
            <a:off x="3519238" y="4591718"/>
            <a:ext cx="5050327" cy="2266282"/>
          </a:xfrm>
        </p:spPr>
        <p:txBody>
          <a:bodyPr/>
          <a:lstStyle/>
          <a:p>
            <a:r>
              <a:rPr lang="en-GB" sz="2000"/>
              <a:t>       With overlapping B, D and J presentations I find organising holidays that do not conflict with marking periods tricky. Extensions narrow the holiday period window further.</a:t>
            </a:r>
          </a:p>
        </p:txBody>
      </p:sp>
      <p:sp>
        <p:nvSpPr>
          <p:cNvPr id="4" name="Text Placeholder 3">
            <a:extLst>
              <a:ext uri="{FF2B5EF4-FFF2-40B4-BE49-F238E27FC236}">
                <a16:creationId xmlns:a16="http://schemas.microsoft.com/office/drawing/2014/main" id="{463692BC-6A6B-8D13-3FDF-BA002020B240}"/>
              </a:ext>
            </a:extLst>
          </p:cNvPr>
          <p:cNvSpPr>
            <a:spLocks noGrp="1"/>
          </p:cNvSpPr>
          <p:nvPr>
            <p:ph type="body" sz="quarter" idx="24"/>
          </p:nvPr>
        </p:nvSpPr>
        <p:spPr/>
        <p:txBody>
          <a:bodyPr/>
          <a:lstStyle/>
          <a:p>
            <a:r>
              <a:rPr lang="en-GB"/>
              <a:t>AL survey results:</a:t>
            </a:r>
          </a:p>
          <a:p>
            <a:endParaRPr lang="en-GB"/>
          </a:p>
        </p:txBody>
      </p:sp>
      <p:sp>
        <p:nvSpPr>
          <p:cNvPr id="5" name="Text Placeholder 4">
            <a:extLst>
              <a:ext uri="{FF2B5EF4-FFF2-40B4-BE49-F238E27FC236}">
                <a16:creationId xmlns:a16="http://schemas.microsoft.com/office/drawing/2014/main" id="{3778A1BE-0D06-F1A7-9A05-DB1D5D4ACAC2}"/>
              </a:ext>
            </a:extLst>
          </p:cNvPr>
          <p:cNvSpPr>
            <a:spLocks noGrp="1"/>
          </p:cNvSpPr>
          <p:nvPr>
            <p:ph type="body" sz="quarter" idx="25"/>
          </p:nvPr>
        </p:nvSpPr>
        <p:spPr/>
        <p:txBody>
          <a:bodyPr/>
          <a:lstStyle/>
          <a:p>
            <a:r>
              <a:rPr lang="en-GB"/>
              <a:t>The impact on ALs cont.</a:t>
            </a:r>
          </a:p>
        </p:txBody>
      </p:sp>
      <p:sp>
        <p:nvSpPr>
          <p:cNvPr id="9" name="Text Placeholder 2">
            <a:extLst>
              <a:ext uri="{FF2B5EF4-FFF2-40B4-BE49-F238E27FC236}">
                <a16:creationId xmlns:a16="http://schemas.microsoft.com/office/drawing/2014/main" id="{12CFA7F2-C398-B320-B57B-E65EB7A5E6D2}"/>
              </a:ext>
            </a:extLst>
          </p:cNvPr>
          <p:cNvSpPr txBox="1">
            <a:spLocks/>
          </p:cNvSpPr>
          <p:nvPr/>
        </p:nvSpPr>
        <p:spPr>
          <a:xfrm>
            <a:off x="401341" y="2219040"/>
            <a:ext cx="5682085" cy="49680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        One month I had a big batch of marking coming in - at one point we'd planned to take a holiday, I'd kept a week clear, but I had so many extensions that were coming in … that I just said we have to cancel all these plans. </a:t>
            </a:r>
          </a:p>
          <a:p>
            <a:r>
              <a:rPr lang="en-GB" sz="2000"/>
              <a:t> </a:t>
            </a:r>
          </a:p>
          <a:p>
            <a:r>
              <a:rPr lang="en-GB" sz="2000"/>
              <a:t>  </a:t>
            </a:r>
          </a:p>
        </p:txBody>
      </p:sp>
      <p:sp>
        <p:nvSpPr>
          <p:cNvPr id="10" name="Text Placeholder 2">
            <a:extLst>
              <a:ext uri="{FF2B5EF4-FFF2-40B4-BE49-F238E27FC236}">
                <a16:creationId xmlns:a16="http://schemas.microsoft.com/office/drawing/2014/main" id="{39719A06-148C-A537-08EC-8F765441D414}"/>
              </a:ext>
            </a:extLst>
          </p:cNvPr>
          <p:cNvSpPr txBox="1">
            <a:spLocks/>
          </p:cNvSpPr>
          <p:nvPr/>
        </p:nvSpPr>
        <p:spPr>
          <a:xfrm>
            <a:off x="6916615" y="431858"/>
            <a:ext cx="4844244" cy="2685921"/>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       Planning my workload is impossible because I cannot plan when the work will come in.  In the 3 months of May, June &amp; July, I granted 29 extensions across my modules. This made it very difficult to plan my time or take a break.</a:t>
            </a:r>
          </a:p>
          <a:p>
            <a:pPr algn="just"/>
            <a:endParaRPr lang="en-GB" sz="2000"/>
          </a:p>
        </p:txBody>
      </p:sp>
      <p:sp>
        <p:nvSpPr>
          <p:cNvPr id="11" name="Text Placeholder 2">
            <a:extLst>
              <a:ext uri="{FF2B5EF4-FFF2-40B4-BE49-F238E27FC236}">
                <a16:creationId xmlns:a16="http://schemas.microsoft.com/office/drawing/2014/main" id="{C887D665-F53C-35C4-CE54-07604360FEF5}"/>
              </a:ext>
            </a:extLst>
          </p:cNvPr>
          <p:cNvSpPr txBox="1">
            <a:spLocks/>
          </p:cNvSpPr>
          <p:nvPr/>
        </p:nvSpPr>
        <p:spPr>
          <a:xfrm>
            <a:off x="8323386" y="3579129"/>
            <a:ext cx="3247291" cy="49680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      Granting extensions spreads the marking workload beyond the two-week grace period. This is advantageous for me but may not be for other ALs. </a:t>
            </a:r>
          </a:p>
          <a:p>
            <a:endParaRPr lang="en-GB" sz="2000"/>
          </a:p>
        </p:txBody>
      </p:sp>
      <p:grpSp>
        <p:nvGrpSpPr>
          <p:cNvPr id="12" name="Group 11">
            <a:extLst>
              <a:ext uri="{FF2B5EF4-FFF2-40B4-BE49-F238E27FC236}">
                <a16:creationId xmlns:a16="http://schemas.microsoft.com/office/drawing/2014/main" id="{E22F884B-4A05-C37B-4AB7-75069EC079F5}"/>
              </a:ext>
              <a:ext uri="{C183D7F6-B498-43B3-948B-1728B52AA6E4}">
                <adec:decorative xmlns:adec="http://schemas.microsoft.com/office/drawing/2017/decorative" val="1"/>
              </a:ext>
            </a:extLst>
          </p:cNvPr>
          <p:cNvGrpSpPr/>
          <p:nvPr/>
        </p:nvGrpSpPr>
        <p:grpSpPr>
          <a:xfrm>
            <a:off x="536043" y="2219040"/>
            <a:ext cx="383121" cy="191584"/>
            <a:chOff x="3299703" y="548246"/>
            <a:chExt cx="2024952" cy="1012596"/>
          </a:xfrm>
        </p:grpSpPr>
        <p:pic>
          <p:nvPicPr>
            <p:cNvPr id="13" name="Picture 12">
              <a:extLst>
                <a:ext uri="{FF2B5EF4-FFF2-40B4-BE49-F238E27FC236}">
                  <a16:creationId xmlns:a16="http://schemas.microsoft.com/office/drawing/2014/main" id="{5A3D7424-6F8E-A69B-BD68-721A17A885BD}"/>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4" name="Picture 13">
              <a:extLst>
                <a:ext uri="{FF2B5EF4-FFF2-40B4-BE49-F238E27FC236}">
                  <a16:creationId xmlns:a16="http://schemas.microsoft.com/office/drawing/2014/main" id="{ED3B65FC-73E2-F57D-6D08-1ADC95ECAD2B}"/>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5" name="Group 14">
            <a:extLst>
              <a:ext uri="{FF2B5EF4-FFF2-40B4-BE49-F238E27FC236}">
                <a16:creationId xmlns:a16="http://schemas.microsoft.com/office/drawing/2014/main" id="{312BB62C-B759-EFF4-138D-E72230DCB331}"/>
              </a:ext>
              <a:ext uri="{C183D7F6-B498-43B3-948B-1728B52AA6E4}">
                <adec:decorative xmlns:adec="http://schemas.microsoft.com/office/drawing/2017/decorative" val="1"/>
              </a:ext>
            </a:extLst>
          </p:cNvPr>
          <p:cNvGrpSpPr/>
          <p:nvPr/>
        </p:nvGrpSpPr>
        <p:grpSpPr>
          <a:xfrm rot="10800000">
            <a:off x="3392733" y="3997469"/>
            <a:ext cx="383121" cy="191584"/>
            <a:chOff x="3299703" y="548246"/>
            <a:chExt cx="2024952" cy="1012596"/>
          </a:xfrm>
        </p:grpSpPr>
        <p:pic>
          <p:nvPicPr>
            <p:cNvPr id="16" name="Picture 15">
              <a:extLst>
                <a:ext uri="{FF2B5EF4-FFF2-40B4-BE49-F238E27FC236}">
                  <a16:creationId xmlns:a16="http://schemas.microsoft.com/office/drawing/2014/main" id="{33A7084F-5EBC-DB57-9760-A02FF34DFE50}"/>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7" name="Picture 16">
              <a:extLst>
                <a:ext uri="{FF2B5EF4-FFF2-40B4-BE49-F238E27FC236}">
                  <a16:creationId xmlns:a16="http://schemas.microsoft.com/office/drawing/2014/main" id="{4739AEF3-FBB5-B48D-0B12-890AB5DFA6A0}"/>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8" name="Group 17">
            <a:extLst>
              <a:ext uri="{FF2B5EF4-FFF2-40B4-BE49-F238E27FC236}">
                <a16:creationId xmlns:a16="http://schemas.microsoft.com/office/drawing/2014/main" id="{A09F2828-A204-49ED-2DB6-C47684632CEA}"/>
              </a:ext>
              <a:ext uri="{C183D7F6-B498-43B3-948B-1728B52AA6E4}">
                <adec:decorative xmlns:adec="http://schemas.microsoft.com/office/drawing/2017/decorative" val="1"/>
              </a:ext>
            </a:extLst>
          </p:cNvPr>
          <p:cNvGrpSpPr/>
          <p:nvPr/>
        </p:nvGrpSpPr>
        <p:grpSpPr>
          <a:xfrm>
            <a:off x="3619208" y="4591718"/>
            <a:ext cx="383121" cy="191584"/>
            <a:chOff x="3299703" y="548246"/>
            <a:chExt cx="2024952" cy="1012596"/>
          </a:xfrm>
        </p:grpSpPr>
        <p:pic>
          <p:nvPicPr>
            <p:cNvPr id="19" name="Picture 18">
              <a:extLst>
                <a:ext uri="{FF2B5EF4-FFF2-40B4-BE49-F238E27FC236}">
                  <a16:creationId xmlns:a16="http://schemas.microsoft.com/office/drawing/2014/main" id="{56B8AF04-5E17-7496-03E8-AC88849A3209}"/>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0" name="Picture 19">
              <a:extLst>
                <a:ext uri="{FF2B5EF4-FFF2-40B4-BE49-F238E27FC236}">
                  <a16:creationId xmlns:a16="http://schemas.microsoft.com/office/drawing/2014/main" id="{E9D32933-9EB7-505F-7583-DA80F8CD8B7D}"/>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1" name="Group 20">
            <a:extLst>
              <a:ext uri="{FF2B5EF4-FFF2-40B4-BE49-F238E27FC236}">
                <a16:creationId xmlns:a16="http://schemas.microsoft.com/office/drawing/2014/main" id="{7ECE9306-92BB-302D-7358-9CAA31919EDC}"/>
              </a:ext>
              <a:ext uri="{C183D7F6-B498-43B3-948B-1728B52AA6E4}">
                <adec:decorative xmlns:adec="http://schemas.microsoft.com/office/drawing/2017/decorative" val="1"/>
              </a:ext>
            </a:extLst>
          </p:cNvPr>
          <p:cNvGrpSpPr/>
          <p:nvPr/>
        </p:nvGrpSpPr>
        <p:grpSpPr>
          <a:xfrm rot="10800000">
            <a:off x="4604552" y="6357544"/>
            <a:ext cx="383121" cy="191584"/>
            <a:chOff x="3299703" y="548246"/>
            <a:chExt cx="2024952" cy="1012596"/>
          </a:xfrm>
        </p:grpSpPr>
        <p:pic>
          <p:nvPicPr>
            <p:cNvPr id="22" name="Picture 21">
              <a:extLst>
                <a:ext uri="{FF2B5EF4-FFF2-40B4-BE49-F238E27FC236}">
                  <a16:creationId xmlns:a16="http://schemas.microsoft.com/office/drawing/2014/main" id="{0F80921D-D560-1B7E-4C0C-BEDC8DEC89B7}"/>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3" name="Picture 22">
              <a:extLst>
                <a:ext uri="{FF2B5EF4-FFF2-40B4-BE49-F238E27FC236}">
                  <a16:creationId xmlns:a16="http://schemas.microsoft.com/office/drawing/2014/main" id="{D173996E-C750-0633-9B1C-E5AA8656C5FF}"/>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4" name="Group 23">
            <a:extLst>
              <a:ext uri="{FF2B5EF4-FFF2-40B4-BE49-F238E27FC236}">
                <a16:creationId xmlns:a16="http://schemas.microsoft.com/office/drawing/2014/main" id="{1B34B679-F9C8-8B51-F47F-4DA1E13252D5}"/>
              </a:ext>
              <a:ext uri="{C183D7F6-B498-43B3-948B-1728B52AA6E4}">
                <adec:decorative xmlns:adec="http://schemas.microsoft.com/office/drawing/2017/decorative" val="1"/>
              </a:ext>
            </a:extLst>
          </p:cNvPr>
          <p:cNvGrpSpPr/>
          <p:nvPr/>
        </p:nvGrpSpPr>
        <p:grpSpPr>
          <a:xfrm>
            <a:off x="7042350" y="450818"/>
            <a:ext cx="383121" cy="191584"/>
            <a:chOff x="3299703" y="548246"/>
            <a:chExt cx="2024952" cy="1012596"/>
          </a:xfrm>
        </p:grpSpPr>
        <p:pic>
          <p:nvPicPr>
            <p:cNvPr id="25" name="Picture 24">
              <a:extLst>
                <a:ext uri="{FF2B5EF4-FFF2-40B4-BE49-F238E27FC236}">
                  <a16:creationId xmlns:a16="http://schemas.microsoft.com/office/drawing/2014/main" id="{71A8FA93-E9B0-41D2-647B-76DFD9802B42}"/>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6" name="Picture 25">
              <a:extLst>
                <a:ext uri="{FF2B5EF4-FFF2-40B4-BE49-F238E27FC236}">
                  <a16:creationId xmlns:a16="http://schemas.microsoft.com/office/drawing/2014/main" id="{5C57AEB5-3DC1-9954-2E4B-3BBC2C402758}"/>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7" name="Group 26">
            <a:extLst>
              <a:ext uri="{FF2B5EF4-FFF2-40B4-BE49-F238E27FC236}">
                <a16:creationId xmlns:a16="http://schemas.microsoft.com/office/drawing/2014/main" id="{B58DBB86-5333-25FB-9F73-DA2251E2094C}"/>
              </a:ext>
              <a:ext uri="{C183D7F6-B498-43B3-948B-1728B52AA6E4}">
                <adec:decorative xmlns:adec="http://schemas.microsoft.com/office/drawing/2017/decorative" val="1"/>
              </a:ext>
            </a:extLst>
          </p:cNvPr>
          <p:cNvGrpSpPr/>
          <p:nvPr/>
        </p:nvGrpSpPr>
        <p:grpSpPr>
          <a:xfrm rot="10800000">
            <a:off x="11087418" y="2524256"/>
            <a:ext cx="383121" cy="191584"/>
            <a:chOff x="3299703" y="548246"/>
            <a:chExt cx="2024952" cy="1012596"/>
          </a:xfrm>
        </p:grpSpPr>
        <p:pic>
          <p:nvPicPr>
            <p:cNvPr id="28" name="Picture 27">
              <a:extLst>
                <a:ext uri="{FF2B5EF4-FFF2-40B4-BE49-F238E27FC236}">
                  <a16:creationId xmlns:a16="http://schemas.microsoft.com/office/drawing/2014/main" id="{A0AFBBF0-6164-80EA-2E46-C6C606057B26}"/>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9" name="Picture 28">
              <a:extLst>
                <a:ext uri="{FF2B5EF4-FFF2-40B4-BE49-F238E27FC236}">
                  <a16:creationId xmlns:a16="http://schemas.microsoft.com/office/drawing/2014/main" id="{1E0A5C42-CD22-9B36-1D00-E0FA431E13EF}"/>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0" name="Group 29">
            <a:extLst>
              <a:ext uri="{FF2B5EF4-FFF2-40B4-BE49-F238E27FC236}">
                <a16:creationId xmlns:a16="http://schemas.microsoft.com/office/drawing/2014/main" id="{8D9086B4-FBF2-7D6C-69D8-9215A8A8ED6F}"/>
              </a:ext>
              <a:ext uri="{C183D7F6-B498-43B3-948B-1728B52AA6E4}">
                <adec:decorative xmlns:adec="http://schemas.microsoft.com/office/drawing/2017/decorative" val="1"/>
              </a:ext>
            </a:extLst>
          </p:cNvPr>
          <p:cNvGrpSpPr/>
          <p:nvPr/>
        </p:nvGrpSpPr>
        <p:grpSpPr>
          <a:xfrm>
            <a:off x="8400495" y="3623735"/>
            <a:ext cx="383121" cy="191584"/>
            <a:chOff x="3299703" y="548246"/>
            <a:chExt cx="2024952" cy="1012596"/>
          </a:xfrm>
        </p:grpSpPr>
        <p:pic>
          <p:nvPicPr>
            <p:cNvPr id="31" name="Picture 30">
              <a:extLst>
                <a:ext uri="{FF2B5EF4-FFF2-40B4-BE49-F238E27FC236}">
                  <a16:creationId xmlns:a16="http://schemas.microsoft.com/office/drawing/2014/main" id="{0F4E8B00-375A-3A49-C976-F475663F6D18}"/>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2" name="Picture 31">
              <a:extLst>
                <a:ext uri="{FF2B5EF4-FFF2-40B4-BE49-F238E27FC236}">
                  <a16:creationId xmlns:a16="http://schemas.microsoft.com/office/drawing/2014/main" id="{B805F97C-FEAD-E7A2-DE61-C6CAD9BE279C}"/>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3" name="Group 32">
            <a:extLst>
              <a:ext uri="{FF2B5EF4-FFF2-40B4-BE49-F238E27FC236}">
                <a16:creationId xmlns:a16="http://schemas.microsoft.com/office/drawing/2014/main" id="{18C3F4E0-8B5E-9B48-5A66-54971FE17E75}"/>
              </a:ext>
              <a:ext uri="{C183D7F6-B498-43B3-948B-1728B52AA6E4}">
                <adec:decorative xmlns:adec="http://schemas.microsoft.com/office/drawing/2017/decorative" val="1"/>
              </a:ext>
            </a:extLst>
          </p:cNvPr>
          <p:cNvGrpSpPr/>
          <p:nvPr/>
        </p:nvGrpSpPr>
        <p:grpSpPr>
          <a:xfrm rot="10800000">
            <a:off x="10126125" y="5662172"/>
            <a:ext cx="383121" cy="191584"/>
            <a:chOff x="3299703" y="548246"/>
            <a:chExt cx="2024952" cy="1012596"/>
          </a:xfrm>
        </p:grpSpPr>
        <p:pic>
          <p:nvPicPr>
            <p:cNvPr id="34" name="Picture 33">
              <a:extLst>
                <a:ext uri="{FF2B5EF4-FFF2-40B4-BE49-F238E27FC236}">
                  <a16:creationId xmlns:a16="http://schemas.microsoft.com/office/drawing/2014/main" id="{496F527B-B963-7F1E-D886-5BF6B2358B75}"/>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5" name="Picture 34">
              <a:extLst>
                <a:ext uri="{FF2B5EF4-FFF2-40B4-BE49-F238E27FC236}">
                  <a16:creationId xmlns:a16="http://schemas.microsoft.com/office/drawing/2014/main" id="{580498C1-6C11-53D8-26F9-89A2DAEEDA37}"/>
                </a:ext>
              </a:extLst>
            </p:cNvPr>
            <p:cNvPicPr>
              <a:picLocks noChangeAspect="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Tree>
    <p:extLst>
      <p:ext uri="{BB962C8B-B14F-4D97-AF65-F5344CB8AC3E}">
        <p14:creationId xmlns:p14="http://schemas.microsoft.com/office/powerpoint/2010/main" val="79688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A1C9D-B3C4-2680-5B5F-C733D793D8E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120D0C9-C59C-BAEF-5107-2E72F79067BA}"/>
              </a:ext>
            </a:extLst>
          </p:cNvPr>
          <p:cNvSpPr>
            <a:spLocks noGrp="1"/>
          </p:cNvSpPr>
          <p:nvPr>
            <p:ph type="body" sz="quarter" idx="14"/>
          </p:nvPr>
        </p:nvSpPr>
        <p:spPr>
          <a:xfrm>
            <a:off x="1001105" y="1095780"/>
            <a:ext cx="10179513" cy="925044"/>
          </a:xfrm>
          <a:noFill/>
          <a:ln>
            <a:noFill/>
          </a:ln>
        </p:spPr>
        <p:style>
          <a:lnRef idx="0">
            <a:scrgbClr r="0" g="0" b="0"/>
          </a:lnRef>
          <a:fillRef idx="0">
            <a:scrgbClr r="0" g="0" b="0"/>
          </a:fillRef>
          <a:effectRef idx="0">
            <a:scrgbClr r="0" g="0" b="0"/>
          </a:effectRef>
          <a:fontRef idx="minor">
            <a:schemeClr val="dk1"/>
          </a:fontRef>
        </p:style>
        <p:txBody>
          <a:bodyPr/>
          <a:lstStyle/>
          <a:p>
            <a:r>
              <a:rPr lang="en-GB" sz="2000"/>
              <a:t>In your groups, discuss the following:</a:t>
            </a:r>
          </a:p>
          <a:p>
            <a:endParaRPr lang="en-GB" sz="2000"/>
          </a:p>
          <a:p>
            <a:pPr marL="342900" lvl="1" indent="-342900" fontAlgn="base">
              <a:lnSpc>
                <a:spcPct val="110000"/>
              </a:lnSpc>
              <a:spcBef>
                <a:spcPts val="0"/>
              </a:spcBef>
              <a:spcAft>
                <a:spcPts val="600"/>
              </a:spcAft>
              <a:defRPr/>
            </a:pPr>
            <a:r>
              <a:rPr lang="en-GB" sz="2000">
                <a:solidFill>
                  <a:srgbClr val="060645"/>
                </a:solidFill>
                <a:latin typeface="Poppins" panose="00000500000000000000" pitchFamily="2" charset="0"/>
                <a:cs typeface="Poppins" panose="00000500000000000000" pitchFamily="2" charset="0"/>
              </a:rPr>
              <a:t>Are these impacts visible (to STs)? </a:t>
            </a:r>
            <a:r>
              <a:rPr lang="en-US" sz="2000">
                <a:solidFill>
                  <a:srgbClr val="060645"/>
                </a:solidFill>
                <a:latin typeface="Poppins" panose="00000500000000000000" pitchFamily="2" charset="0"/>
                <a:cs typeface="Poppins" panose="00000500000000000000" pitchFamily="2" charset="0"/>
              </a:rPr>
              <a:t>​</a:t>
            </a:r>
          </a:p>
          <a:p>
            <a:pPr marL="342900" lvl="1" indent="-342900" fontAlgn="base">
              <a:lnSpc>
                <a:spcPct val="110000"/>
              </a:lnSpc>
              <a:spcBef>
                <a:spcPts val="0"/>
              </a:spcBef>
              <a:spcAft>
                <a:spcPts val="600"/>
              </a:spcAft>
              <a:defRPr/>
            </a:pPr>
            <a:r>
              <a:rPr lang="en-GB" sz="2000">
                <a:solidFill>
                  <a:srgbClr val="060645"/>
                </a:solidFill>
                <a:latin typeface="Poppins" panose="00000500000000000000" pitchFamily="2" charset="0"/>
                <a:cs typeface="Poppins" panose="00000500000000000000" pitchFamily="2" charset="0"/>
              </a:rPr>
              <a:t>To what extent do ALs share these impacts? </a:t>
            </a:r>
            <a:r>
              <a:rPr lang="en-US" sz="2000">
                <a:solidFill>
                  <a:srgbClr val="060645"/>
                </a:solidFill>
                <a:latin typeface="Poppins" panose="00000500000000000000" pitchFamily="2" charset="0"/>
                <a:cs typeface="Poppins" panose="00000500000000000000" pitchFamily="2" charset="0"/>
              </a:rPr>
              <a:t>​</a:t>
            </a:r>
          </a:p>
          <a:p>
            <a:pPr marL="342900" lvl="1" indent="-342900" fontAlgn="base">
              <a:lnSpc>
                <a:spcPct val="110000"/>
              </a:lnSpc>
              <a:spcBef>
                <a:spcPts val="0"/>
              </a:spcBef>
              <a:spcAft>
                <a:spcPts val="600"/>
              </a:spcAft>
              <a:defRPr/>
            </a:pPr>
            <a:r>
              <a:rPr lang="en-GB" sz="2000">
                <a:solidFill>
                  <a:srgbClr val="060645"/>
                </a:solidFill>
                <a:latin typeface="Poppins" panose="00000500000000000000" pitchFamily="2" charset="0"/>
                <a:cs typeface="Poppins" panose="00000500000000000000" pitchFamily="2" charset="0"/>
              </a:rPr>
              <a:t>When should ALs share these impacts, or ask for help?</a:t>
            </a:r>
          </a:p>
          <a:p>
            <a:endParaRPr lang="en-GB" sz="2000"/>
          </a:p>
        </p:txBody>
      </p:sp>
      <p:sp>
        <p:nvSpPr>
          <p:cNvPr id="6" name="Text Placeholder 5">
            <a:extLst>
              <a:ext uri="{FF2B5EF4-FFF2-40B4-BE49-F238E27FC236}">
                <a16:creationId xmlns:a16="http://schemas.microsoft.com/office/drawing/2014/main" id="{BB09D01B-7D89-BA31-E58A-1DD9611FAE8D}"/>
              </a:ext>
            </a:extLst>
          </p:cNvPr>
          <p:cNvSpPr>
            <a:spLocks noGrp="1"/>
          </p:cNvSpPr>
          <p:nvPr>
            <p:ph type="body" sz="quarter" idx="21"/>
          </p:nvPr>
        </p:nvSpPr>
        <p:spPr/>
        <p:txBody>
          <a:bodyPr/>
          <a:lstStyle/>
          <a:p>
            <a:r>
              <a:rPr lang="en-GB"/>
              <a:t>Activity 3</a:t>
            </a:r>
          </a:p>
        </p:txBody>
      </p:sp>
      <p:graphicFrame>
        <p:nvGraphicFramePr>
          <p:cNvPr id="2" name="Table 1">
            <a:extLst>
              <a:ext uri="{FF2B5EF4-FFF2-40B4-BE49-F238E27FC236}">
                <a16:creationId xmlns:a16="http://schemas.microsoft.com/office/drawing/2014/main" id="{3902B07F-44F9-D0C5-9853-97AA4D2362CE}"/>
              </a:ext>
            </a:extLst>
          </p:cNvPr>
          <p:cNvGraphicFramePr>
            <a:graphicFrameLocks noGrp="1"/>
          </p:cNvGraphicFramePr>
          <p:nvPr>
            <p:extLst>
              <p:ext uri="{D42A27DB-BD31-4B8C-83A1-F6EECF244321}">
                <p14:modId xmlns:p14="http://schemas.microsoft.com/office/powerpoint/2010/main" val="1091452953"/>
              </p:ext>
            </p:extLst>
          </p:nvPr>
        </p:nvGraphicFramePr>
        <p:xfrm>
          <a:off x="597522" y="4059937"/>
          <a:ext cx="10986678" cy="2382520"/>
        </p:xfrm>
        <a:graphic>
          <a:graphicData uri="http://schemas.openxmlformats.org/drawingml/2006/table">
            <a:tbl>
              <a:tblPr firstRow="1" bandRow="1">
                <a:tableStyleId>{073A0DAA-6AF3-43AB-8588-CEC1D06C72B9}</a:tableStyleId>
              </a:tblPr>
              <a:tblGrid>
                <a:gridCol w="5176496">
                  <a:extLst>
                    <a:ext uri="{9D8B030D-6E8A-4147-A177-3AD203B41FA5}">
                      <a16:colId xmlns:a16="http://schemas.microsoft.com/office/drawing/2014/main" val="2038782265"/>
                    </a:ext>
                  </a:extLst>
                </a:gridCol>
                <a:gridCol w="5810182">
                  <a:extLst>
                    <a:ext uri="{9D8B030D-6E8A-4147-A177-3AD203B41FA5}">
                      <a16:colId xmlns:a16="http://schemas.microsoft.com/office/drawing/2014/main" val="643887735"/>
                    </a:ext>
                  </a:extLst>
                </a:gridCol>
              </a:tblGrid>
              <a:tr h="370840">
                <a:tc gridSpan="2">
                  <a:txBody>
                    <a:bodyPr/>
                    <a:lstStyle/>
                    <a:p>
                      <a:pPr marL="0" lvl="1" algn="l"/>
                      <a:r>
                        <a:rPr lang="en-GB" sz="1600" b="0" i="1">
                          <a:solidFill>
                            <a:srgbClr val="060645"/>
                          </a:solidFill>
                        </a:rPr>
                        <a:t>Do you find [working with extensions]…</a:t>
                      </a:r>
                      <a:endParaRPr lang="en-GB" sz="1600" b="1">
                        <a:solidFill>
                          <a:srgbClr val="060645"/>
                        </a:solidFill>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841106119"/>
                  </a:ext>
                </a:extLst>
              </a:tr>
              <a:tr h="370840">
                <a:tc>
                  <a:txBody>
                    <a:bodyPr/>
                    <a:lstStyle/>
                    <a:p>
                      <a:r>
                        <a:rPr lang="en-GB" sz="1600" b="1" i="1">
                          <a:solidFill>
                            <a:srgbClr val="060645"/>
                          </a:solidFill>
                        </a:rPr>
                        <a:t>…time consuming?</a:t>
                      </a:r>
                    </a:p>
                    <a:p>
                      <a:pPr lvl="1"/>
                      <a:r>
                        <a:rPr lang="en-GB" sz="1600" b="1">
                          <a:solidFill>
                            <a:srgbClr val="060645"/>
                          </a:solidFill>
                        </a:rPr>
                        <a:t>52% </a:t>
                      </a:r>
                      <a:r>
                        <a:rPr lang="en-GB" sz="1600">
                          <a:solidFill>
                            <a:srgbClr val="060645"/>
                          </a:solidFill>
                        </a:rPr>
                        <a:t>said </a:t>
                      </a:r>
                      <a:r>
                        <a:rPr lang="en-GB" sz="1600" b="1">
                          <a:solidFill>
                            <a:srgbClr val="C00000"/>
                          </a:solidFill>
                        </a:rPr>
                        <a:t>more</a:t>
                      </a:r>
                      <a:r>
                        <a:rPr lang="en-GB" sz="1600">
                          <a:solidFill>
                            <a:srgbClr val="060645"/>
                          </a:solidFill>
                        </a:rPr>
                        <a:t> time consuming</a:t>
                      </a:r>
                    </a:p>
                    <a:p>
                      <a:pPr lvl="1"/>
                      <a:r>
                        <a:rPr lang="en-GB" sz="1600" b="1">
                          <a:solidFill>
                            <a:srgbClr val="060645"/>
                          </a:solidFill>
                        </a:rPr>
                        <a:t>48</a:t>
                      </a:r>
                      <a:r>
                        <a:rPr lang="en-GB" sz="1600">
                          <a:solidFill>
                            <a:srgbClr val="060645"/>
                          </a:solidFill>
                        </a:rPr>
                        <a:t>% said </a:t>
                      </a:r>
                      <a:r>
                        <a:rPr lang="en-GB" sz="1600" b="1">
                          <a:solidFill>
                            <a:srgbClr val="C49500"/>
                          </a:solidFill>
                        </a:rPr>
                        <a:t>about the same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r>
                        <a:rPr lang="en-GB" sz="1600" b="1" i="1"/>
                        <a:t>…impacts your other work or personal time?</a:t>
                      </a:r>
                    </a:p>
                    <a:p>
                      <a:pPr lvl="1"/>
                      <a:r>
                        <a:rPr lang="en-GB" sz="1600" b="1">
                          <a:solidFill>
                            <a:srgbClr val="060645"/>
                          </a:solidFill>
                        </a:rPr>
                        <a:t>55% </a:t>
                      </a:r>
                      <a:r>
                        <a:rPr lang="en-GB" sz="1600">
                          <a:solidFill>
                            <a:srgbClr val="060645"/>
                          </a:solidFill>
                        </a:rPr>
                        <a:t>said </a:t>
                      </a:r>
                      <a:r>
                        <a:rPr lang="en-GB" sz="1600" b="1">
                          <a:solidFill>
                            <a:srgbClr val="C00000"/>
                          </a:solidFill>
                        </a:rPr>
                        <a:t>Yes</a:t>
                      </a:r>
                      <a:endParaRPr lang="en-GB" sz="1600">
                        <a:solidFill>
                          <a:srgbClr val="C00000"/>
                        </a:solidFill>
                      </a:endParaRPr>
                    </a:p>
                    <a:p>
                      <a:pPr lvl="1"/>
                      <a:r>
                        <a:rPr lang="en-GB" sz="1600" b="1">
                          <a:solidFill>
                            <a:srgbClr val="060645"/>
                          </a:solidFill>
                        </a:rPr>
                        <a:t>45% </a:t>
                      </a:r>
                      <a:r>
                        <a:rPr lang="en-GB" sz="1600">
                          <a:solidFill>
                            <a:srgbClr val="060645"/>
                          </a:solidFill>
                        </a:rPr>
                        <a:t>said </a:t>
                      </a:r>
                      <a:r>
                        <a:rPr lang="en-GB" sz="1600" b="1">
                          <a:solidFill>
                            <a:srgbClr val="C49500"/>
                          </a:solidFill>
                        </a:rPr>
                        <a:t>No</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347651677"/>
                  </a:ext>
                </a:extLst>
              </a:tr>
              <a:tr h="370840">
                <a:tc>
                  <a:txBody>
                    <a:bodyPr/>
                    <a:lstStyle/>
                    <a:p>
                      <a:r>
                        <a:rPr lang="en-GB" sz="1600" b="1" i="1"/>
                        <a:t>…stressful?</a:t>
                      </a:r>
                    </a:p>
                    <a:p>
                      <a:pPr lvl="1"/>
                      <a:r>
                        <a:rPr lang="en-GB" sz="1600" b="1">
                          <a:solidFill>
                            <a:srgbClr val="060645"/>
                          </a:solidFill>
                        </a:rPr>
                        <a:t>19% </a:t>
                      </a:r>
                      <a:r>
                        <a:rPr lang="en-GB" sz="1600">
                          <a:solidFill>
                            <a:srgbClr val="060645"/>
                          </a:solidFill>
                        </a:rPr>
                        <a:t>said </a:t>
                      </a:r>
                      <a:r>
                        <a:rPr lang="en-GB" sz="1600" b="1">
                          <a:solidFill>
                            <a:srgbClr val="FF0000"/>
                          </a:solidFill>
                        </a:rPr>
                        <a:t>more</a:t>
                      </a:r>
                      <a:r>
                        <a:rPr lang="en-GB" sz="1600">
                          <a:solidFill>
                            <a:srgbClr val="060645"/>
                          </a:solidFill>
                        </a:rPr>
                        <a:t> stressful</a:t>
                      </a:r>
                    </a:p>
                    <a:p>
                      <a:pPr lvl="1"/>
                      <a:r>
                        <a:rPr lang="en-GB" sz="1600" b="1">
                          <a:solidFill>
                            <a:srgbClr val="060645"/>
                          </a:solidFill>
                        </a:rPr>
                        <a:t>81</a:t>
                      </a:r>
                      <a:r>
                        <a:rPr lang="en-GB" sz="1600">
                          <a:solidFill>
                            <a:srgbClr val="060645"/>
                          </a:solidFill>
                        </a:rPr>
                        <a:t>% said </a:t>
                      </a:r>
                      <a:r>
                        <a:rPr lang="en-GB" sz="1600" b="1">
                          <a:solidFill>
                            <a:srgbClr val="C49500"/>
                          </a:solidFill>
                        </a:rPr>
                        <a:t>about the same</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r>
                        <a:rPr lang="en-GB" sz="1600" b="1" i="1"/>
                        <a:t>…helps you manage my OU workload?</a:t>
                      </a:r>
                    </a:p>
                    <a:p>
                      <a:pPr lvl="1"/>
                      <a:r>
                        <a:rPr lang="en-GB" sz="1600">
                          <a:solidFill>
                            <a:srgbClr val="060645"/>
                          </a:solidFill>
                        </a:rPr>
                        <a:t>Quite a variation!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776960000"/>
                  </a:ext>
                </a:extLst>
              </a:tr>
            </a:tbl>
          </a:graphicData>
        </a:graphic>
      </p:graphicFrame>
    </p:spTree>
    <p:extLst>
      <p:ext uri="{BB962C8B-B14F-4D97-AF65-F5344CB8AC3E}">
        <p14:creationId xmlns:p14="http://schemas.microsoft.com/office/powerpoint/2010/main" val="309985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0E74D-65F6-6F83-2F2D-15E856D0C0DB}"/>
              </a:ext>
            </a:extLst>
          </p:cNvPr>
          <p:cNvSpPr>
            <a:spLocks noGrp="1"/>
          </p:cNvSpPr>
          <p:nvPr>
            <p:ph type="body" sz="quarter" idx="12"/>
          </p:nvPr>
        </p:nvSpPr>
        <p:spPr/>
        <p:txBody>
          <a:bodyPr/>
          <a:lstStyle/>
          <a:p>
            <a:r>
              <a:rPr lang="en-GB"/>
              <a:t>We have discussed:</a:t>
            </a:r>
          </a:p>
        </p:txBody>
      </p:sp>
      <p:sp>
        <p:nvSpPr>
          <p:cNvPr id="4" name="Text Placeholder 3">
            <a:extLst>
              <a:ext uri="{FF2B5EF4-FFF2-40B4-BE49-F238E27FC236}">
                <a16:creationId xmlns:a16="http://schemas.microsoft.com/office/drawing/2014/main" id="{04149C54-D394-1019-D904-C8BD0890427D}"/>
              </a:ext>
            </a:extLst>
          </p:cNvPr>
          <p:cNvSpPr>
            <a:spLocks noGrp="1"/>
          </p:cNvSpPr>
          <p:nvPr>
            <p:ph type="body" sz="quarter" idx="21"/>
          </p:nvPr>
        </p:nvSpPr>
        <p:spPr/>
        <p:txBody>
          <a:bodyPr/>
          <a:lstStyle/>
          <a:p>
            <a:r>
              <a:rPr lang="en-GB"/>
              <a:t>In summary</a:t>
            </a:r>
          </a:p>
        </p:txBody>
      </p:sp>
      <p:sp>
        <p:nvSpPr>
          <p:cNvPr id="6" name="Text Placeholder 5">
            <a:extLst>
              <a:ext uri="{FF2B5EF4-FFF2-40B4-BE49-F238E27FC236}">
                <a16:creationId xmlns:a16="http://schemas.microsoft.com/office/drawing/2014/main" id="{E81C98A1-F43B-F768-786F-0000B381C4AD}"/>
              </a:ext>
            </a:extLst>
          </p:cNvPr>
          <p:cNvSpPr>
            <a:spLocks noGrp="1"/>
          </p:cNvSpPr>
          <p:nvPr>
            <p:ph type="body" sz="quarter" idx="15"/>
          </p:nvPr>
        </p:nvSpPr>
        <p:spPr/>
        <p:txBody>
          <a:bodyPr/>
          <a:lstStyle/>
          <a:p>
            <a:r>
              <a:rPr lang="en-GB"/>
              <a:t>The </a:t>
            </a:r>
            <a:r>
              <a:rPr lang="en-GB" b="1"/>
              <a:t>consistencies</a:t>
            </a:r>
            <a:r>
              <a:rPr lang="en-GB"/>
              <a:t> and </a:t>
            </a:r>
            <a:r>
              <a:rPr lang="en-GB" b="1"/>
              <a:t>inconsistencies</a:t>
            </a:r>
            <a:r>
              <a:rPr lang="en-GB"/>
              <a:t> in the granting of extensions.</a:t>
            </a:r>
          </a:p>
          <a:p>
            <a:r>
              <a:rPr lang="en-GB"/>
              <a:t>The level of </a:t>
            </a:r>
            <a:r>
              <a:rPr lang="en-GB" b="1"/>
              <a:t>confidence</a:t>
            </a:r>
            <a:r>
              <a:rPr lang="en-GB"/>
              <a:t> ALs have in working with the </a:t>
            </a:r>
            <a:r>
              <a:rPr lang="en-GB" b="1"/>
              <a:t>policy</a:t>
            </a:r>
            <a:r>
              <a:rPr lang="en-GB"/>
              <a:t> and along side </a:t>
            </a:r>
            <a:r>
              <a:rPr lang="en-GB" b="1"/>
              <a:t>others</a:t>
            </a:r>
            <a:r>
              <a:rPr lang="en-GB"/>
              <a:t>.</a:t>
            </a:r>
          </a:p>
          <a:p>
            <a:r>
              <a:rPr lang="en-GB"/>
              <a:t>The </a:t>
            </a:r>
            <a:r>
              <a:rPr lang="en-GB" b="1"/>
              <a:t>impact</a:t>
            </a:r>
            <a:r>
              <a:rPr lang="en-GB"/>
              <a:t> on ALs when working with extensions.</a:t>
            </a:r>
          </a:p>
        </p:txBody>
      </p:sp>
      <p:sp>
        <p:nvSpPr>
          <p:cNvPr id="8" name="TextBox 7">
            <a:extLst>
              <a:ext uri="{FF2B5EF4-FFF2-40B4-BE49-F238E27FC236}">
                <a16:creationId xmlns:a16="http://schemas.microsoft.com/office/drawing/2014/main" id="{4D12F6A9-6749-ECA7-EF5D-23FBE5B1ED75}"/>
              </a:ext>
            </a:extLst>
          </p:cNvPr>
          <p:cNvSpPr txBox="1"/>
          <p:nvPr/>
        </p:nvSpPr>
        <p:spPr>
          <a:xfrm>
            <a:off x="6683710" y="1197445"/>
            <a:ext cx="4890129" cy="3970318"/>
          </a:xfrm>
          <a:prstGeom prst="rect">
            <a:avLst/>
          </a:prstGeom>
          <a:solidFill>
            <a:schemeClr val="tx1">
              <a:lumMod val="90000"/>
              <a:lumOff val="10000"/>
            </a:schemeClr>
          </a:solidFill>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endParaRPr lang="en-GB" sz="2800" b="1"/>
          </a:p>
          <a:p>
            <a:pPr algn="ctr"/>
            <a:r>
              <a:rPr lang="en-GB" sz="2800" b="1">
                <a:solidFill>
                  <a:schemeClr val="accent6">
                    <a:lumMod val="40000"/>
                    <a:lumOff val="60000"/>
                  </a:schemeClr>
                </a:solidFill>
              </a:rPr>
              <a:t>Final task!</a:t>
            </a:r>
            <a:endParaRPr lang="en-GB">
              <a:solidFill>
                <a:schemeClr val="accent6">
                  <a:lumMod val="40000"/>
                  <a:lumOff val="60000"/>
                </a:schemeClr>
              </a:solidFill>
            </a:endParaRPr>
          </a:p>
          <a:p>
            <a:pPr algn="ctr"/>
            <a:endParaRPr lang="en-GB">
              <a:solidFill>
                <a:schemeClr val="accent6">
                  <a:lumMod val="40000"/>
                  <a:lumOff val="60000"/>
                </a:schemeClr>
              </a:solidFill>
            </a:endParaRPr>
          </a:p>
          <a:p>
            <a:pPr algn="ctr"/>
            <a:r>
              <a:rPr lang="en-GB">
                <a:solidFill>
                  <a:schemeClr val="accent6">
                    <a:lumMod val="40000"/>
                    <a:lumOff val="60000"/>
                  </a:schemeClr>
                </a:solidFill>
              </a:rPr>
              <a:t>On a Post-it, please share one idea… </a:t>
            </a:r>
          </a:p>
          <a:p>
            <a:pPr algn="ctr"/>
            <a:endParaRPr lang="en-GB"/>
          </a:p>
          <a:p>
            <a:pPr algn="ctr"/>
            <a:endParaRPr lang="en-GB"/>
          </a:p>
          <a:p>
            <a:pPr algn="ctr"/>
            <a:endParaRPr lang="en-GB"/>
          </a:p>
          <a:p>
            <a:pPr algn="ctr"/>
            <a:endParaRPr lang="en-GB"/>
          </a:p>
          <a:p>
            <a:pPr algn="ctr"/>
            <a:r>
              <a:rPr lang="en-GB" sz="3200" b="1"/>
              <a:t>What can we do to make things better? </a:t>
            </a:r>
          </a:p>
          <a:p>
            <a:pPr algn="ctr"/>
            <a:endParaRPr lang="en-GB" sz="2400" b="1"/>
          </a:p>
        </p:txBody>
      </p:sp>
      <p:pic>
        <p:nvPicPr>
          <p:cNvPr id="10" name="Graphic 9" descr="Postit Notes with solid fill">
            <a:extLst>
              <a:ext uri="{FF2B5EF4-FFF2-40B4-BE49-F238E27FC236}">
                <a16:creationId xmlns:a16="http://schemas.microsoft.com/office/drawing/2014/main" id="{D655EBA6-80F2-5624-4820-AC2AEADE5ED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71574" y="2725404"/>
            <a:ext cx="914400" cy="914400"/>
          </a:xfrm>
          <a:prstGeom prst="rect">
            <a:avLst/>
          </a:prstGeom>
        </p:spPr>
      </p:pic>
    </p:spTree>
    <p:extLst>
      <p:ext uri="{BB962C8B-B14F-4D97-AF65-F5344CB8AC3E}">
        <p14:creationId xmlns:p14="http://schemas.microsoft.com/office/powerpoint/2010/main" val="92584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8BCB-77A7-0212-11D5-0FBD293BBC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9A29ABA-268B-A87B-2723-3AE40A11C1A1}"/>
              </a:ext>
            </a:extLst>
          </p:cNvPr>
          <p:cNvSpPr>
            <a:spLocks noGrp="1"/>
          </p:cNvSpPr>
          <p:nvPr>
            <p:ph type="body" sz="quarter" idx="10"/>
          </p:nvPr>
        </p:nvSpPr>
        <p:spPr>
          <a:xfrm>
            <a:off x="449894" y="1307593"/>
            <a:ext cx="7944297" cy="2453322"/>
          </a:xfrm>
        </p:spPr>
        <p:txBody>
          <a:bodyPr vert="horz" lIns="91440" tIns="45720" rIns="91440" bIns="45720" rtlCol="0" anchor="t">
            <a:normAutofit fontScale="92500"/>
          </a:bodyPr>
          <a:lstStyle/>
          <a:p>
            <a:r>
              <a:rPr lang="en-GB">
                <a:latin typeface="Poppins SemiBold"/>
                <a:cs typeface="Poppins SemiBold"/>
              </a:rPr>
              <a:t>Thank you for participating!</a:t>
            </a:r>
          </a:p>
          <a:p>
            <a:endParaRPr lang="en-GB"/>
          </a:p>
          <a:p>
            <a:r>
              <a:rPr lang="en-GB"/>
              <a:t>Questions</a:t>
            </a:r>
          </a:p>
        </p:txBody>
      </p:sp>
    </p:spTree>
    <p:extLst>
      <p:ext uri="{BB962C8B-B14F-4D97-AF65-F5344CB8AC3E}">
        <p14:creationId xmlns:p14="http://schemas.microsoft.com/office/powerpoint/2010/main" val="313269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a:t>eSTEeM: </a:t>
            </a:r>
            <a:r>
              <a:rPr lang="en-GB" sz="2800"/>
              <a:t>How does it feel to have an extension?</a:t>
            </a:r>
          </a:p>
          <a:p>
            <a:endParaRPr lang="en-GB"/>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974160"/>
            <a:ext cx="10766703" cy="289311"/>
          </a:xfrm>
        </p:spPr>
        <p:txBody>
          <a:bodyPr/>
          <a:lstStyle/>
          <a:p>
            <a:r>
              <a:rPr lang="en-GB" sz="2400"/>
              <a:t>Objectives of the session</a:t>
            </a:r>
          </a:p>
        </p:txBody>
      </p:sp>
      <p:sp>
        <p:nvSpPr>
          <p:cNvPr id="2" name="Content Placeholder 2">
            <a:extLst>
              <a:ext uri="{FF2B5EF4-FFF2-40B4-BE49-F238E27FC236}">
                <a16:creationId xmlns:a16="http://schemas.microsoft.com/office/drawing/2014/main" id="{9072F3B3-8EC1-9B82-0EA5-83CB934A91FF}"/>
              </a:ext>
            </a:extLst>
          </p:cNvPr>
          <p:cNvSpPr txBox="1">
            <a:spLocks/>
          </p:cNvSpPr>
          <p:nvPr/>
        </p:nvSpPr>
        <p:spPr>
          <a:xfrm>
            <a:off x="838200" y="1598853"/>
            <a:ext cx="9671756" cy="31703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50000"/>
              </a:lnSpc>
              <a:spcBef>
                <a:spcPts val="300"/>
              </a:spcBef>
              <a:spcAft>
                <a:spcPts val="300"/>
              </a:spcAft>
              <a:buSzPts val="1000"/>
              <a:buFont typeface="Symbol" panose="05050102010706020507" pitchFamily="18" charset="2"/>
              <a:buChar char=""/>
              <a:tabLst>
                <a:tab pos="457200" algn="l"/>
              </a:tabLst>
            </a:pPr>
            <a:r>
              <a:rPr lang="en-GB" sz="2400">
                <a:solidFill>
                  <a:srgbClr val="060645"/>
                </a:solidFill>
                <a:effectLst/>
                <a:latin typeface="+mj-lt"/>
                <a:ea typeface="Calibri" panose="020F0502020204030204" pitchFamily="34" charset="0"/>
                <a:cs typeface="Arial" panose="020B0604020202020204" pitchFamily="34" charset="0"/>
              </a:rPr>
              <a:t>To empathise with our students</a:t>
            </a:r>
          </a:p>
          <a:p>
            <a:pPr marL="342900" lvl="0" indent="-342900">
              <a:lnSpc>
                <a:spcPct val="150000"/>
              </a:lnSpc>
              <a:spcBef>
                <a:spcPts val="300"/>
              </a:spcBef>
              <a:spcAft>
                <a:spcPts val="300"/>
              </a:spcAft>
              <a:buSzPts val="1000"/>
              <a:buFont typeface="Symbol" panose="05050102010706020507" pitchFamily="18" charset="2"/>
              <a:buChar char=""/>
              <a:tabLst>
                <a:tab pos="457200" algn="l"/>
              </a:tabLst>
            </a:pPr>
            <a:r>
              <a:rPr lang="en-GB" sz="2400">
                <a:solidFill>
                  <a:srgbClr val="060645"/>
                </a:solidFill>
                <a:latin typeface="+mj-lt"/>
                <a:ea typeface="Calibri" panose="020F0502020204030204" pitchFamily="34" charset="0"/>
                <a:cs typeface="Arial" panose="020B0604020202020204" pitchFamily="34" charset="0"/>
              </a:rPr>
              <a:t>To provide an overview</a:t>
            </a:r>
            <a:r>
              <a:rPr lang="en-GB" sz="2400">
                <a:solidFill>
                  <a:srgbClr val="060645"/>
                </a:solidFill>
                <a:effectLst/>
                <a:latin typeface="+mj-lt"/>
                <a:ea typeface="Calibri" panose="020F0502020204030204" pitchFamily="34" charset="0"/>
                <a:cs typeface="Arial" panose="020B0604020202020204" pitchFamily="34" charset="0"/>
              </a:rPr>
              <a:t> of the project</a:t>
            </a:r>
          </a:p>
          <a:p>
            <a:pPr marL="342900" lvl="0" indent="-342900">
              <a:lnSpc>
                <a:spcPct val="150000"/>
              </a:lnSpc>
              <a:spcBef>
                <a:spcPts val="300"/>
              </a:spcBef>
              <a:spcAft>
                <a:spcPts val="300"/>
              </a:spcAft>
              <a:buSzPts val="1000"/>
              <a:buFont typeface="Symbol" panose="05050102010706020507" pitchFamily="18" charset="2"/>
              <a:buChar char=""/>
              <a:tabLst>
                <a:tab pos="457200" algn="l"/>
              </a:tabLst>
            </a:pPr>
            <a:r>
              <a:rPr lang="en-GB" sz="2400">
                <a:solidFill>
                  <a:srgbClr val="060645"/>
                </a:solidFill>
                <a:latin typeface="+mj-lt"/>
                <a:ea typeface="Calibri" panose="020F0502020204030204" pitchFamily="34" charset="0"/>
                <a:cs typeface="Arial" panose="020B0604020202020204" pitchFamily="34" charset="0"/>
              </a:rPr>
              <a:t>To explore how we improve our students’ experiences</a:t>
            </a:r>
            <a:endParaRPr lang="en-GB" sz="2400">
              <a:solidFill>
                <a:srgbClr val="060645"/>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834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C199BE-9D9B-2E53-59BF-3C5EF5C1F483}"/>
              </a:ext>
            </a:extLst>
          </p:cNvPr>
          <p:cNvPicPr>
            <a:picLocks noChangeAspect="1"/>
          </p:cNvPicPr>
          <p:nvPr/>
        </p:nvPicPr>
        <p:blipFill>
          <a:blip r:embed="rId2"/>
          <a:stretch>
            <a:fillRect/>
          </a:stretch>
        </p:blipFill>
        <p:spPr>
          <a:xfrm>
            <a:off x="357150" y="5817367"/>
            <a:ext cx="1332753" cy="1044000"/>
          </a:xfrm>
          <a:prstGeom prst="rect">
            <a:avLst/>
          </a:prstGeom>
        </p:spPr>
      </p:pic>
      <p:pic>
        <p:nvPicPr>
          <p:cNvPr id="7" name="Picture 6" descr="Tutors can extend TMAs for short-term issues up to 7, for long-lasting or exceptional conditions up to 21 days. If 21+ days needed, they’ll ask a manager. They may extend final TMAs until the first of the month module ends.">
            <a:extLst>
              <a:ext uri="{FF2B5EF4-FFF2-40B4-BE49-F238E27FC236}">
                <a16:creationId xmlns:a16="http://schemas.microsoft.com/office/drawing/2014/main" id="{3475BEF4-2F4D-F72E-031F-8E5BFD9EE668}"/>
              </a:ext>
            </a:extLst>
          </p:cNvPr>
          <p:cNvPicPr>
            <a:picLocks noChangeAspect="1"/>
          </p:cNvPicPr>
          <p:nvPr/>
        </p:nvPicPr>
        <p:blipFill>
          <a:blip r:embed="rId3"/>
          <a:stretch>
            <a:fillRect/>
          </a:stretch>
        </p:blipFill>
        <p:spPr>
          <a:xfrm>
            <a:off x="1301299" y="639287"/>
            <a:ext cx="10180519" cy="6084000"/>
          </a:xfrm>
          <a:prstGeom prst="rect">
            <a:avLst/>
          </a:prstGeom>
        </p:spPr>
      </p:pic>
      <p:sp>
        <p:nvSpPr>
          <p:cNvPr id="4" name="Text Placeholder 3">
            <a:extLst>
              <a:ext uri="{FF2B5EF4-FFF2-40B4-BE49-F238E27FC236}">
                <a16:creationId xmlns:a16="http://schemas.microsoft.com/office/drawing/2014/main" id="{130479D7-BA13-B93E-9793-B264047D5C44}"/>
              </a:ext>
            </a:extLst>
          </p:cNvPr>
          <p:cNvSpPr>
            <a:spLocks noGrp="1"/>
          </p:cNvSpPr>
          <p:nvPr>
            <p:ph type="body" sz="quarter" idx="24"/>
          </p:nvPr>
        </p:nvSpPr>
        <p:spPr/>
        <p:txBody>
          <a:bodyPr/>
          <a:lstStyle/>
          <a:p>
            <a:r>
              <a:rPr lang="en-GB"/>
              <a:t>Activity 1 – Reaching out</a:t>
            </a:r>
          </a:p>
          <a:p>
            <a:endParaRPr lang="en-GB"/>
          </a:p>
        </p:txBody>
      </p:sp>
      <p:sp>
        <p:nvSpPr>
          <p:cNvPr id="5" name="Text Placeholder 4">
            <a:extLst>
              <a:ext uri="{FF2B5EF4-FFF2-40B4-BE49-F238E27FC236}">
                <a16:creationId xmlns:a16="http://schemas.microsoft.com/office/drawing/2014/main" id="{15B72F1D-BFAB-4E23-AB1E-CCF186C40ED4}"/>
              </a:ext>
            </a:extLst>
          </p:cNvPr>
          <p:cNvSpPr>
            <a:spLocks noGrp="1"/>
          </p:cNvSpPr>
          <p:nvPr>
            <p:ph type="body" sz="quarter" idx="25"/>
          </p:nvPr>
        </p:nvSpPr>
        <p:spPr/>
        <p:txBody>
          <a:bodyPr vert="horz" lIns="91440" tIns="45720" rIns="91440" bIns="45720" rtlCol="0" anchor="t">
            <a:noAutofit/>
          </a:bodyPr>
          <a:lstStyle/>
          <a:p>
            <a:r>
              <a:rPr lang="en-GB">
                <a:latin typeface="Poppins"/>
                <a:cs typeface="Poppins"/>
              </a:rPr>
              <a:t>Student Help Centre Flow Chart</a:t>
            </a:r>
            <a:endParaRPr lang="en-US"/>
          </a:p>
        </p:txBody>
      </p:sp>
      <p:sp>
        <p:nvSpPr>
          <p:cNvPr id="6" name="TextBox 5">
            <a:extLst>
              <a:ext uri="{FF2B5EF4-FFF2-40B4-BE49-F238E27FC236}">
                <a16:creationId xmlns:a16="http://schemas.microsoft.com/office/drawing/2014/main" id="{6AB3EA60-B2B8-249F-70A1-0FCDE5E89B7C}"/>
              </a:ext>
            </a:extLst>
          </p:cNvPr>
          <p:cNvSpPr txBox="1"/>
          <p:nvPr/>
        </p:nvSpPr>
        <p:spPr>
          <a:xfrm>
            <a:off x="393537" y="1446834"/>
            <a:ext cx="5288627" cy="276999"/>
          </a:xfrm>
          <a:prstGeom prst="rect">
            <a:avLst/>
          </a:prstGeom>
          <a:noFill/>
        </p:spPr>
        <p:txBody>
          <a:bodyPr wrap="none" rtlCol="0">
            <a:spAutoFit/>
          </a:bodyPr>
          <a:lstStyle/>
          <a:p>
            <a:r>
              <a:rPr lang="en-GB" sz="1200">
                <a:hlinkClick r:id="rId4"/>
              </a:rPr>
              <a:t>Asking for an extension to your assignment deadline | Help Centre </a:t>
            </a:r>
            <a:endParaRPr lang="en-GB" sz="1200"/>
          </a:p>
        </p:txBody>
      </p:sp>
    </p:spTree>
    <p:extLst>
      <p:ext uri="{BB962C8B-B14F-4D97-AF65-F5344CB8AC3E}">
        <p14:creationId xmlns:p14="http://schemas.microsoft.com/office/powerpoint/2010/main" val="327938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73CBF-D755-EE91-36C5-1EDFCE4447C1}"/>
              </a:ext>
            </a:extLst>
          </p:cNvPr>
          <p:cNvSpPr>
            <a:spLocks noGrp="1"/>
          </p:cNvSpPr>
          <p:nvPr>
            <p:ph type="body" sz="quarter" idx="12"/>
          </p:nvPr>
        </p:nvSpPr>
        <p:spPr>
          <a:xfrm>
            <a:off x="450491" y="1676669"/>
            <a:ext cx="4128571" cy="276120"/>
          </a:xfrm>
        </p:spPr>
        <p:txBody>
          <a:bodyPr/>
          <a:lstStyle/>
          <a:p>
            <a:r>
              <a:rPr lang="en-GB"/>
              <a:t>Scenario 1</a:t>
            </a:r>
          </a:p>
        </p:txBody>
      </p:sp>
      <p:sp>
        <p:nvSpPr>
          <p:cNvPr id="4" name="Text Placeholder 3">
            <a:extLst>
              <a:ext uri="{FF2B5EF4-FFF2-40B4-BE49-F238E27FC236}">
                <a16:creationId xmlns:a16="http://schemas.microsoft.com/office/drawing/2014/main" id="{CD664E4E-96D6-75F9-BCBC-9F334E535490}"/>
              </a:ext>
            </a:extLst>
          </p:cNvPr>
          <p:cNvSpPr>
            <a:spLocks noGrp="1"/>
          </p:cNvSpPr>
          <p:nvPr>
            <p:ph type="body" sz="quarter" idx="19"/>
          </p:nvPr>
        </p:nvSpPr>
        <p:spPr/>
        <p:txBody>
          <a:bodyPr/>
          <a:lstStyle/>
          <a:p>
            <a:r>
              <a:rPr lang="en-GB"/>
              <a:t>Scenario 2</a:t>
            </a:r>
          </a:p>
        </p:txBody>
      </p:sp>
      <p:sp>
        <p:nvSpPr>
          <p:cNvPr id="6" name="Text Placeholder 5">
            <a:extLst>
              <a:ext uri="{FF2B5EF4-FFF2-40B4-BE49-F238E27FC236}">
                <a16:creationId xmlns:a16="http://schemas.microsoft.com/office/drawing/2014/main" id="{426C097A-0CF9-B33E-923C-01C2B5EF91AB}"/>
              </a:ext>
            </a:extLst>
          </p:cNvPr>
          <p:cNvSpPr>
            <a:spLocks noGrp="1"/>
          </p:cNvSpPr>
          <p:nvPr>
            <p:ph type="body" sz="quarter" idx="21"/>
          </p:nvPr>
        </p:nvSpPr>
        <p:spPr/>
        <p:txBody>
          <a:bodyPr/>
          <a:lstStyle/>
          <a:p>
            <a:r>
              <a:rPr lang="en-GB"/>
              <a:t>Activity 1 – Reaching out</a:t>
            </a:r>
          </a:p>
        </p:txBody>
      </p:sp>
      <p:pic>
        <p:nvPicPr>
          <p:cNvPr id="17" name="Content Placeholder 16" descr="Mathematics outline">
            <a:extLst>
              <a:ext uri="{FF2B5EF4-FFF2-40B4-BE49-F238E27FC236}">
                <a16:creationId xmlns:a16="http://schemas.microsoft.com/office/drawing/2014/main" id="{C141E092-6FA5-7F70-BC47-85E3A2AC9AC8}"/>
              </a:ext>
            </a:extLst>
          </p:cNvPr>
          <p:cNvPicPr>
            <a:picLocks noGrp="1" noChangeAspect="1"/>
          </p:cNvPicPr>
          <p:nvPr>
            <p:ph sz="half" idx="2"/>
          </p:nvPr>
        </p:nvPicPr>
        <p:blipFill>
          <a:blip>
            <a:extLst>
              <a:ext uri="{96DAC541-7B7A-43D3-8B79-37D633B846F1}">
                <asvg:svgBlip xmlns:asvg="http://schemas.microsoft.com/office/drawing/2016/SVG/main" r:embed="rId2"/>
              </a:ext>
            </a:extLst>
          </a:blip>
          <a:stretch>
            <a:fillRect/>
          </a:stretch>
        </p:blipFill>
        <p:spPr>
          <a:xfrm>
            <a:off x="8353009" y="1245744"/>
            <a:ext cx="914400" cy="914400"/>
          </a:xfrm>
        </p:spPr>
      </p:pic>
      <p:sp>
        <p:nvSpPr>
          <p:cNvPr id="9" name="Content Placeholder 8">
            <a:extLst>
              <a:ext uri="{FF2B5EF4-FFF2-40B4-BE49-F238E27FC236}">
                <a16:creationId xmlns:a16="http://schemas.microsoft.com/office/drawing/2014/main" id="{C410153D-7765-E9F8-5C99-065FAD845270}"/>
              </a:ext>
            </a:extLst>
          </p:cNvPr>
          <p:cNvSpPr>
            <a:spLocks noGrp="1"/>
          </p:cNvSpPr>
          <p:nvPr>
            <p:ph sz="half" idx="18"/>
          </p:nvPr>
        </p:nvSpPr>
        <p:spPr>
          <a:xfrm>
            <a:off x="6288724" y="2152444"/>
            <a:ext cx="4922617" cy="3072695"/>
          </a:xfrm>
        </p:spPr>
        <p:txBody>
          <a:bodyPr/>
          <a:lstStyle/>
          <a:p>
            <a:pPr marL="0" indent="0">
              <a:buNone/>
            </a:pPr>
            <a:r>
              <a:rPr lang="en-GB" sz="1600"/>
              <a:t>You have enjoyed your level 1 study with the OU, but you are privately finding the maths content on your current module incredibly challenging.  This is affecting your engagement with the module – procrastination has set in and you are about two weeks behind.  You have a TMA cut-off in a couple of days and are feeling very anxious.</a:t>
            </a:r>
          </a:p>
          <a:p>
            <a:pPr marL="0" indent="0">
              <a:buNone/>
            </a:pPr>
            <a:r>
              <a:rPr lang="en-GB" sz="1600"/>
              <a:t>You have decided to contact your tutor.</a:t>
            </a:r>
          </a:p>
        </p:txBody>
      </p:sp>
      <p:sp>
        <p:nvSpPr>
          <p:cNvPr id="11" name="Text Placeholder 3">
            <a:extLst>
              <a:ext uri="{FF2B5EF4-FFF2-40B4-BE49-F238E27FC236}">
                <a16:creationId xmlns:a16="http://schemas.microsoft.com/office/drawing/2014/main" id="{EF15A140-CA00-4E26-77B3-C948FC5F38E8}"/>
              </a:ext>
            </a:extLst>
          </p:cNvPr>
          <p:cNvSpPr txBox="1">
            <a:spLocks/>
          </p:cNvSpPr>
          <p:nvPr/>
        </p:nvSpPr>
        <p:spPr>
          <a:xfrm>
            <a:off x="450490" y="5190295"/>
            <a:ext cx="10961221" cy="1429962"/>
          </a:xfrm>
          <a:prstGeom prst="rect">
            <a:avLst/>
          </a:prstGeom>
          <a:solidFill>
            <a:srgbClr val="E7E9F4"/>
          </a:solidFill>
          <a:ln w="19050">
            <a:solidFill>
              <a:schemeClr val="tx1"/>
            </a:solidFill>
          </a:ln>
        </p:spPr>
        <p:txBody>
          <a:bodyPr lIns="91440" tIns="45720" rIns="91440" bIns="45720" anchor="t">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000">
                <a:latin typeface="Poppins"/>
                <a:cs typeface="Poppins"/>
              </a:rPr>
              <a:t>Pick one of the scenarios and try to empathise with the student. </a:t>
            </a:r>
            <a:endParaRPr lang="en-US" sz="2000">
              <a:latin typeface="Poppins"/>
              <a:cs typeface="Poppins"/>
            </a:endParaRPr>
          </a:p>
          <a:p>
            <a:pPr marL="457200" indent="-457200">
              <a:buFont typeface="+mj-lt"/>
              <a:buAutoNum type="arabicPeriod"/>
            </a:pPr>
            <a:r>
              <a:rPr lang="en-GB" sz="2000">
                <a:latin typeface="Poppins"/>
                <a:cs typeface="Poppins"/>
              </a:rPr>
              <a:t>Your task is to draft an email to your tutor (3 mins). </a:t>
            </a:r>
          </a:p>
          <a:p>
            <a:pPr marL="457200" indent="-457200">
              <a:buFont typeface="+mj-lt"/>
              <a:buAutoNum type="arabicPeriod"/>
            </a:pPr>
            <a:r>
              <a:rPr lang="en-GB" sz="2000">
                <a:latin typeface="Poppins"/>
                <a:cs typeface="Poppins"/>
              </a:rPr>
              <a:t>Share your observations and reflections in undertaking this task.</a:t>
            </a:r>
          </a:p>
        </p:txBody>
      </p:sp>
      <p:sp>
        <p:nvSpPr>
          <p:cNvPr id="3" name="TextBox 2">
            <a:extLst>
              <a:ext uri="{FF2B5EF4-FFF2-40B4-BE49-F238E27FC236}">
                <a16:creationId xmlns:a16="http://schemas.microsoft.com/office/drawing/2014/main" id="{C0D58148-206D-4051-2A8B-076E4CE07807}"/>
              </a:ext>
            </a:extLst>
          </p:cNvPr>
          <p:cNvSpPr txBox="1"/>
          <p:nvPr/>
        </p:nvSpPr>
        <p:spPr>
          <a:xfrm>
            <a:off x="413915" y="2152444"/>
            <a:ext cx="4932000" cy="2880000"/>
          </a:xfrm>
          <a:prstGeom prst="rect">
            <a:avLst/>
          </a:prstGeom>
        </p:spPr>
        <p:txBody>
          <a:bodyPr>
            <a:noAutofit/>
          </a:bodyPr>
          <a:lstStyle>
            <a:lvl1pPr indent="0">
              <a:lnSpc>
                <a:spcPct val="110000"/>
              </a:lnSpc>
              <a:spcBef>
                <a:spcPts val="0"/>
              </a:spcBef>
              <a:spcAft>
                <a:spcPts val="600"/>
              </a:spcAft>
              <a:buFontTx/>
              <a:buNone/>
              <a:defRPr sz="1600">
                <a:solidFill>
                  <a:srgbClr val="060645"/>
                </a:solidFill>
                <a:latin typeface="Poppins" panose="00000500000000000000" pitchFamily="2" charset="0"/>
                <a:cs typeface="Poppins" panose="00000500000000000000" pitchFamily="2" charset="0"/>
              </a:defRPr>
            </a:lvl1pPr>
            <a:lvl2pPr marL="685800" indent="-228600">
              <a:lnSpc>
                <a:spcPct val="110000"/>
              </a:lnSpc>
              <a:spcBef>
                <a:spcPts val="0"/>
              </a:spcBef>
              <a:spcAft>
                <a:spcPts val="600"/>
              </a:spcAft>
              <a:buFont typeface="Arial" panose="020B0604020202020204" pitchFamily="34" charset="0"/>
              <a:buChar char="•"/>
              <a:defRPr sz="1500">
                <a:solidFill>
                  <a:srgbClr val="060645"/>
                </a:solidFill>
                <a:latin typeface="Poppins" panose="00000500000000000000" pitchFamily="2" charset="0"/>
                <a:cs typeface="Poppins" panose="00000500000000000000" pitchFamily="2" charset="0"/>
              </a:defRPr>
            </a:lvl2pPr>
            <a:lvl3pPr marL="1143000" indent="-228600">
              <a:lnSpc>
                <a:spcPct val="110000"/>
              </a:lnSpc>
              <a:spcBef>
                <a:spcPts val="0"/>
              </a:spcBef>
              <a:spcAft>
                <a:spcPts val="600"/>
              </a:spcAft>
              <a:buFont typeface="Arial" panose="020B0604020202020204" pitchFamily="34" charset="0"/>
              <a:buChar char="•"/>
              <a:defRPr sz="1500">
                <a:solidFill>
                  <a:srgbClr val="060645"/>
                </a:solidFill>
                <a:latin typeface="Poppins" panose="00000500000000000000" pitchFamily="2" charset="0"/>
                <a:cs typeface="Poppins" panose="00000500000000000000" pitchFamily="2" charset="0"/>
              </a:defRPr>
            </a:lvl3pPr>
            <a:lvl4pPr marL="1600200" indent="-228600">
              <a:lnSpc>
                <a:spcPct val="110000"/>
              </a:lnSpc>
              <a:spcBef>
                <a:spcPts val="0"/>
              </a:spcBef>
              <a:spcAft>
                <a:spcPts val="600"/>
              </a:spcAft>
              <a:buFont typeface="Arial" panose="020B0604020202020204" pitchFamily="34" charset="0"/>
              <a:buChar char="•"/>
              <a:defRPr sz="1500">
                <a:solidFill>
                  <a:srgbClr val="060645"/>
                </a:solidFill>
                <a:latin typeface="Poppins" panose="00000500000000000000" pitchFamily="2" charset="0"/>
                <a:cs typeface="Poppins" panose="00000500000000000000" pitchFamily="2" charset="0"/>
              </a:defRPr>
            </a:lvl4pPr>
            <a:lvl5pPr marL="2057400" indent="-228600">
              <a:lnSpc>
                <a:spcPct val="110000"/>
              </a:lnSpc>
              <a:spcBef>
                <a:spcPts val="0"/>
              </a:spcBef>
              <a:spcAft>
                <a:spcPts val="600"/>
              </a:spcAft>
              <a:buFont typeface="Arial" panose="020B0604020202020204" pitchFamily="34" charset="0"/>
              <a:buChar char="•"/>
              <a:defRPr sz="1500">
                <a:solidFill>
                  <a:srgbClr val="060645"/>
                </a:solidFill>
                <a:latin typeface="Poppins" panose="00000500000000000000" pitchFamily="2" charset="0"/>
                <a:cs typeface="Poppins"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You’re studying your first module with the OU.  You work fulltime and have a family and you have really struggled to keep up with the work.  You are now about three weeks behind.  Your TMA deadline is in 3 days and you’ve only just looked at the TMA and realised you won’t be able to get it submitted on time.  You’ve looked at the guidance on the Student Help Centre.</a:t>
            </a:r>
          </a:p>
          <a:p>
            <a:r>
              <a:rPr lang="en-GB"/>
              <a:t>You have decided to contact your tutor.</a:t>
            </a:r>
          </a:p>
          <a:p>
            <a:endParaRPr lang="en-GB"/>
          </a:p>
        </p:txBody>
      </p:sp>
      <p:pic>
        <p:nvPicPr>
          <p:cNvPr id="10" name="Graphic 9" descr="Spinning Plates with solid fill">
            <a:extLst>
              <a:ext uri="{FF2B5EF4-FFF2-40B4-BE49-F238E27FC236}">
                <a16:creationId xmlns:a16="http://schemas.microsoft.com/office/drawing/2014/main" id="{5C4E28CF-6AA4-6D86-8E2D-7C01362DFB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30545" y="1234602"/>
            <a:ext cx="914400" cy="914400"/>
          </a:xfrm>
          <a:prstGeom prst="rect">
            <a:avLst/>
          </a:prstGeom>
        </p:spPr>
      </p:pic>
    </p:spTree>
    <p:extLst>
      <p:ext uri="{BB962C8B-B14F-4D97-AF65-F5344CB8AC3E}">
        <p14:creationId xmlns:p14="http://schemas.microsoft.com/office/powerpoint/2010/main" val="264824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The Project</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1001651" y="1490307"/>
            <a:ext cx="10766703" cy="2613210"/>
          </a:xfrm>
        </p:spPr>
        <p:txBody>
          <a:bodyPr vert="horz" lIns="91440" tIns="45720" rIns="91440" bIns="45720" rtlCol="0" anchor="t">
            <a:noAutofit/>
          </a:bodyPr>
          <a:lstStyle/>
          <a:p>
            <a:r>
              <a:rPr lang="en-GB" sz="2400">
                <a:effectLst/>
                <a:latin typeface="+mn-lt"/>
                <a:ea typeface="Calibri"/>
                <a:cs typeface="Times New Roman"/>
              </a:rPr>
              <a:t>Project Aim: </a:t>
            </a:r>
          </a:p>
          <a:p>
            <a:r>
              <a:rPr lang="en-GB" sz="2400">
                <a:effectLst/>
                <a:latin typeface="+mn-lt"/>
                <a:ea typeface="Calibri"/>
                <a:cs typeface="Times New Roman"/>
              </a:rPr>
              <a:t>Investigate the experiences around extensions for students and ALs on T192 and T194. </a:t>
            </a:r>
          </a:p>
          <a:p>
            <a:endParaRPr lang="en-GB" sz="2400">
              <a:solidFill>
                <a:schemeClr val="tx2"/>
              </a:solidFill>
              <a:ea typeface="Calibri"/>
              <a:cs typeface="Times New Roman"/>
            </a:endParaRPr>
          </a:p>
          <a:p>
            <a:endParaRPr lang="en-GB" sz="2400">
              <a:solidFill>
                <a:schemeClr val="tx2"/>
              </a:solidFill>
              <a:ea typeface="Calibri"/>
              <a:cs typeface="Times New Roman"/>
            </a:endParaRPr>
          </a:p>
          <a:p>
            <a:r>
              <a:rPr lang="en-GB" sz="2400">
                <a:solidFill>
                  <a:schemeClr val="tx2"/>
                </a:solidFill>
                <a:latin typeface="Poppins"/>
                <a:ea typeface="Calibri"/>
                <a:cs typeface="Times New Roman"/>
              </a:rPr>
              <a:t>Objective:</a:t>
            </a:r>
            <a:endParaRPr lang="en-GB" sz="2400">
              <a:solidFill>
                <a:schemeClr val="tx2"/>
              </a:solidFill>
              <a:ea typeface="Calibri"/>
              <a:cs typeface="Times New Roman"/>
            </a:endParaRPr>
          </a:p>
          <a:p>
            <a:r>
              <a:rPr lang="en-GB" sz="2400">
                <a:solidFill>
                  <a:schemeClr val="tx2"/>
                </a:solidFill>
                <a:latin typeface="Poppins"/>
                <a:ea typeface="Calibri"/>
                <a:cs typeface="Poppins"/>
              </a:rPr>
              <a:t>1. Investigate the link between the use of extensions, the experience of students on the module, and retention. </a:t>
            </a:r>
            <a:endParaRPr lang="en-GB" sz="2400">
              <a:solidFill>
                <a:schemeClr val="tx2"/>
              </a:solidFill>
              <a:ea typeface="Calibri"/>
              <a:cs typeface="Times New Roman"/>
            </a:endParaRPr>
          </a:p>
          <a:p>
            <a:endParaRPr lang="en-GB">
              <a:solidFill>
                <a:schemeClr val="tx2"/>
              </a:solidFill>
            </a:endParaRPr>
          </a:p>
        </p:txBody>
      </p:sp>
    </p:spTree>
    <p:extLst>
      <p:ext uri="{BB962C8B-B14F-4D97-AF65-F5344CB8AC3E}">
        <p14:creationId xmlns:p14="http://schemas.microsoft.com/office/powerpoint/2010/main" val="110346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2737C72-AAB5-1E24-2B0E-22A897B7A315}"/>
              </a:ext>
            </a:extLst>
          </p:cNvPr>
          <p:cNvSpPr>
            <a:spLocks noGrp="1"/>
          </p:cNvSpPr>
          <p:nvPr>
            <p:ph type="body" sz="quarter" idx="24"/>
          </p:nvPr>
        </p:nvSpPr>
        <p:spPr>
          <a:xfrm>
            <a:off x="413915" y="404664"/>
            <a:ext cx="10766703" cy="497161"/>
          </a:xfrm>
        </p:spPr>
        <p:txBody>
          <a:bodyPr/>
          <a:lstStyle/>
          <a:p>
            <a:r>
              <a:rPr lang="en-GB"/>
              <a:t>Background</a:t>
            </a:r>
            <a:endParaRPr lang="en-GB" sz="2800"/>
          </a:p>
          <a:p>
            <a:endParaRPr lang="en-GB"/>
          </a:p>
        </p:txBody>
      </p:sp>
      <p:sp>
        <p:nvSpPr>
          <p:cNvPr id="14" name="Text Placeholder 8">
            <a:extLst>
              <a:ext uri="{FF2B5EF4-FFF2-40B4-BE49-F238E27FC236}">
                <a16:creationId xmlns:a16="http://schemas.microsoft.com/office/drawing/2014/main" id="{E6FD7868-2DA8-DA2F-17E3-6AA3EF1F121C}"/>
              </a:ext>
            </a:extLst>
          </p:cNvPr>
          <p:cNvSpPr txBox="1">
            <a:spLocks/>
          </p:cNvSpPr>
          <p:nvPr/>
        </p:nvSpPr>
        <p:spPr>
          <a:xfrm>
            <a:off x="1001651" y="1305108"/>
            <a:ext cx="10766703" cy="2613210"/>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400">
                <a:latin typeface="+mn-lt"/>
                <a:ea typeface="Calibri"/>
                <a:cs typeface="Poppins"/>
              </a:rPr>
              <a:t>Previous scholarship has shown:</a:t>
            </a:r>
          </a:p>
          <a:p>
            <a:pPr marL="342900" indent="-342900">
              <a:spcBef>
                <a:spcPts val="600"/>
              </a:spcBef>
              <a:buFont typeface="Arial" panose="020B0604020202020204" pitchFamily="34" charset="0"/>
              <a:buChar char="•"/>
            </a:pPr>
            <a:r>
              <a:rPr lang="en-GB" sz="2400">
                <a:latin typeface="+mn-lt"/>
                <a:ea typeface="Calibri"/>
                <a:cs typeface="Times New Roman"/>
              </a:rPr>
              <a:t>Students with extensions are more likely to withdraw or achieve lower grades.  </a:t>
            </a:r>
          </a:p>
          <a:p>
            <a:pPr marL="342900" indent="-342900">
              <a:spcBef>
                <a:spcPts val="600"/>
              </a:spcBef>
              <a:buFont typeface="Arial" panose="020B0604020202020204" pitchFamily="34" charset="0"/>
              <a:buChar char="•"/>
            </a:pPr>
            <a:r>
              <a:rPr lang="en-GB" sz="2400">
                <a:latin typeface="+mn-lt"/>
                <a:ea typeface="Calibri"/>
                <a:cs typeface="Times New Roman"/>
              </a:rPr>
              <a:t>Extensions are used by a higher proportion of students within EDIA groups.</a:t>
            </a:r>
          </a:p>
          <a:p>
            <a:pPr marL="342900" indent="-342900">
              <a:spcBef>
                <a:spcPts val="600"/>
              </a:spcBef>
              <a:buFont typeface="Arial" panose="020B0604020202020204" pitchFamily="34" charset="0"/>
              <a:buChar char="•"/>
            </a:pPr>
            <a:endParaRPr lang="en-GB" sz="1000">
              <a:latin typeface="+mn-lt"/>
              <a:ea typeface="Calibri" panose="020F0502020204030204" pitchFamily="34" charset="0"/>
              <a:cs typeface="Times New Roman" panose="02020603050405020304" pitchFamily="18" charset="0"/>
            </a:endParaRPr>
          </a:p>
          <a:p>
            <a:pPr>
              <a:spcBef>
                <a:spcPts val="600"/>
              </a:spcBef>
            </a:pPr>
            <a:r>
              <a:rPr lang="en-GB" sz="2400">
                <a:latin typeface="+mn-lt"/>
                <a:ea typeface="Calibri"/>
                <a:cs typeface="Times New Roman"/>
              </a:rPr>
              <a:t>Use of extensions on T192, T193 and T194 (from 18J to 21J)</a:t>
            </a:r>
          </a:p>
          <a:p>
            <a:pPr marL="342900" indent="-342900">
              <a:spcBef>
                <a:spcPts val="600"/>
              </a:spcBef>
              <a:buFont typeface="Arial" panose="020B0604020202020204" pitchFamily="34" charset="0"/>
              <a:buChar char="•"/>
            </a:pPr>
            <a:r>
              <a:rPr lang="en-GB" sz="2400">
                <a:latin typeface="+mn-lt"/>
                <a:ea typeface="Calibri" panose="020F0502020204030204" pitchFamily="34" charset="0"/>
                <a:cs typeface="Times New Roman" panose="02020603050405020304" pitchFamily="18" charset="0"/>
              </a:rPr>
              <a:t>Percentage of assignments with an extension</a:t>
            </a:r>
          </a:p>
          <a:p>
            <a:pPr marL="1943100" lvl="3" indent="-342900">
              <a:spcBef>
                <a:spcPts val="600"/>
              </a:spcBef>
            </a:pPr>
            <a:r>
              <a:rPr lang="en-GB" sz="2400">
                <a:solidFill>
                  <a:srgbClr val="060645"/>
                </a:solidFill>
                <a:latin typeface="+mn-lt"/>
                <a:cs typeface="Times New Roman"/>
              </a:rPr>
              <a:t>T192: 9% </a:t>
            </a:r>
          </a:p>
          <a:p>
            <a:pPr marL="1943100" lvl="3" indent="-342900">
              <a:spcBef>
                <a:spcPts val="600"/>
              </a:spcBef>
            </a:pPr>
            <a:r>
              <a:rPr lang="en-GB" sz="2400">
                <a:solidFill>
                  <a:srgbClr val="060645"/>
                </a:solidFill>
                <a:latin typeface="+mn-lt"/>
                <a:cs typeface="Times New Roman"/>
              </a:rPr>
              <a:t>T193: 19%</a:t>
            </a:r>
          </a:p>
          <a:p>
            <a:pPr marL="1943100" lvl="3" indent="-342900">
              <a:spcBef>
                <a:spcPts val="600"/>
              </a:spcBef>
            </a:pPr>
            <a:r>
              <a:rPr lang="en-GB" sz="2400">
                <a:solidFill>
                  <a:srgbClr val="060645"/>
                </a:solidFill>
                <a:latin typeface="+mn-lt"/>
                <a:cs typeface="Times New Roman"/>
              </a:rPr>
              <a:t>T194: 20%</a:t>
            </a:r>
          </a:p>
          <a:p>
            <a:pPr marL="342900" indent="-342900">
              <a:spcBef>
                <a:spcPts val="600"/>
              </a:spcBef>
              <a:buFont typeface="Arial" panose="020B0604020202020204" pitchFamily="34" charset="0"/>
              <a:buChar char="•"/>
            </a:pPr>
            <a:endParaRPr lang="en-GB" sz="2400">
              <a:latin typeface="+mn-lt"/>
              <a:ea typeface="Calibri" panose="020F0502020204030204" pitchFamily="34" charset="0"/>
              <a:cs typeface="Times New Roman" panose="02020603050405020304" pitchFamily="18" charset="0"/>
            </a:endParaRPr>
          </a:p>
          <a:p>
            <a:pPr>
              <a:spcBef>
                <a:spcPts val="600"/>
              </a:spcBef>
            </a:pPr>
            <a:endParaRPr lang="en-GB" sz="2400">
              <a:solidFill>
                <a:schemeClr val="tx2"/>
              </a:solidFill>
            </a:endParaRPr>
          </a:p>
        </p:txBody>
      </p:sp>
    </p:spTree>
    <p:extLst>
      <p:ext uri="{BB962C8B-B14F-4D97-AF65-F5344CB8AC3E}">
        <p14:creationId xmlns:p14="http://schemas.microsoft.com/office/powerpoint/2010/main" val="281769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BD439-001C-235F-4D6E-798F86A13CC5}"/>
              </a:ext>
            </a:extLst>
          </p:cNvPr>
          <p:cNvSpPr>
            <a:spLocks noGrp="1"/>
          </p:cNvSpPr>
          <p:nvPr>
            <p:ph type="body" sz="quarter" idx="24"/>
          </p:nvPr>
        </p:nvSpPr>
        <p:spPr/>
        <p:txBody>
          <a:bodyPr lIns="91440" tIns="45720" rIns="91440" bIns="45720" anchor="t">
            <a:noAutofit/>
          </a:bodyPr>
          <a:lstStyle/>
          <a:p>
            <a:r>
              <a:rPr lang="en-GB">
                <a:latin typeface="Poppins SemiBold"/>
                <a:cs typeface="Poppins SemiBold"/>
              </a:rPr>
              <a:t>Activity 2 – The extension journey</a:t>
            </a:r>
            <a:endParaRPr lang="en-GB"/>
          </a:p>
        </p:txBody>
      </p:sp>
      <p:sp>
        <p:nvSpPr>
          <p:cNvPr id="4" name="Text Placeholder 3">
            <a:extLst>
              <a:ext uri="{FF2B5EF4-FFF2-40B4-BE49-F238E27FC236}">
                <a16:creationId xmlns:a16="http://schemas.microsoft.com/office/drawing/2014/main" id="{7B494A6F-BEA1-5F61-AFD2-73243DE43BE8}"/>
              </a:ext>
            </a:extLst>
          </p:cNvPr>
          <p:cNvSpPr>
            <a:spLocks noGrp="1"/>
          </p:cNvSpPr>
          <p:nvPr>
            <p:ph type="body" sz="quarter" idx="12"/>
          </p:nvPr>
        </p:nvSpPr>
        <p:spPr/>
        <p:txBody>
          <a:bodyPr lIns="91440" tIns="45720" rIns="91440" bIns="45720" anchor="t">
            <a:noAutofit/>
          </a:bodyPr>
          <a:lstStyle/>
          <a:p>
            <a:r>
              <a:rPr lang="en-GB" sz="2400">
                <a:latin typeface="Poppins"/>
                <a:cs typeface="Poppins"/>
              </a:rPr>
              <a:t>Try to empathise with our students. </a:t>
            </a:r>
            <a:endParaRPr lang="en-US" sz="2400">
              <a:latin typeface="Poppins"/>
              <a:cs typeface="Poppins"/>
            </a:endParaRPr>
          </a:p>
          <a:p>
            <a:r>
              <a:rPr lang="en-GB" sz="2400">
                <a:latin typeface="Poppins"/>
                <a:cs typeface="Poppins"/>
              </a:rPr>
              <a:t>What thoughts and feelings do you think emerged?</a:t>
            </a:r>
            <a:endParaRPr lang="en-US" sz="2400">
              <a:latin typeface="Poppins"/>
              <a:cs typeface="Poppins"/>
            </a:endParaRPr>
          </a:p>
        </p:txBody>
      </p:sp>
      <p:sp>
        <p:nvSpPr>
          <p:cNvPr id="6" name="Text Placeholder 5">
            <a:extLst>
              <a:ext uri="{FF2B5EF4-FFF2-40B4-BE49-F238E27FC236}">
                <a16:creationId xmlns:a16="http://schemas.microsoft.com/office/drawing/2014/main" id="{CA568583-F810-09F7-F40F-F611A9135A7A}"/>
              </a:ext>
            </a:extLst>
          </p:cNvPr>
          <p:cNvSpPr>
            <a:spLocks noGrp="1"/>
          </p:cNvSpPr>
          <p:nvPr>
            <p:ph type="body" sz="quarter" idx="15"/>
          </p:nvPr>
        </p:nvSpPr>
        <p:spPr>
          <a:xfrm>
            <a:off x="1001105" y="2854528"/>
            <a:ext cx="9591229" cy="2920932"/>
          </a:xfrm>
        </p:spPr>
        <p:txBody>
          <a:bodyPr lIns="91440" tIns="45720" rIns="91440" bIns="45720" anchor="t">
            <a:noAutofit/>
          </a:bodyPr>
          <a:lstStyle/>
          <a:p>
            <a:pPr marL="514350">
              <a:lnSpc>
                <a:spcPct val="150000"/>
              </a:lnSpc>
              <a:spcAft>
                <a:spcPts val="0"/>
              </a:spcAft>
              <a:buAutoNum type="arabicPeriod"/>
            </a:pPr>
            <a:r>
              <a:rPr lang="en-GB" sz="2000">
                <a:solidFill>
                  <a:srgbClr val="060645"/>
                </a:solidFill>
                <a:latin typeface="Poppins"/>
                <a:cs typeface="Poppins"/>
              </a:rPr>
              <a:t>Before asking for an extension</a:t>
            </a:r>
            <a:endParaRPr lang="en-US" sz="2000">
              <a:solidFill>
                <a:srgbClr val="FFFFFF"/>
              </a:solidFill>
              <a:latin typeface="Poppins"/>
              <a:cs typeface="Poppins"/>
            </a:endParaRPr>
          </a:p>
          <a:p>
            <a:pPr marL="514350">
              <a:lnSpc>
                <a:spcPct val="150000"/>
              </a:lnSpc>
              <a:spcAft>
                <a:spcPts val="0"/>
              </a:spcAft>
              <a:buAutoNum type="arabicPeriod"/>
            </a:pPr>
            <a:r>
              <a:rPr lang="en-GB" sz="2000">
                <a:solidFill>
                  <a:srgbClr val="060645"/>
                </a:solidFill>
                <a:latin typeface="Poppins"/>
                <a:cs typeface="Poppins"/>
              </a:rPr>
              <a:t>Once it is granted</a:t>
            </a:r>
          </a:p>
          <a:p>
            <a:pPr marL="514350">
              <a:lnSpc>
                <a:spcPct val="150000"/>
              </a:lnSpc>
              <a:spcAft>
                <a:spcPts val="0"/>
              </a:spcAft>
              <a:buAutoNum type="arabicPeriod"/>
            </a:pPr>
            <a:r>
              <a:rPr lang="en-GB" sz="2000">
                <a:solidFill>
                  <a:srgbClr val="060645"/>
                </a:solidFill>
                <a:latin typeface="Poppins"/>
                <a:cs typeface="Poppins"/>
              </a:rPr>
              <a:t>Working towards TMA submission</a:t>
            </a:r>
          </a:p>
          <a:p>
            <a:pPr marL="514350">
              <a:lnSpc>
                <a:spcPct val="150000"/>
              </a:lnSpc>
              <a:spcAft>
                <a:spcPts val="0"/>
              </a:spcAft>
              <a:buAutoNum type="arabicPeriod"/>
            </a:pPr>
            <a:r>
              <a:rPr lang="en-GB" sz="2000">
                <a:solidFill>
                  <a:srgbClr val="060645"/>
                </a:solidFill>
                <a:latin typeface="Poppins"/>
                <a:cs typeface="Poppins"/>
              </a:rPr>
              <a:t>Catching-up</a:t>
            </a:r>
          </a:p>
        </p:txBody>
      </p:sp>
    </p:spTree>
    <p:extLst>
      <p:ext uri="{BB962C8B-B14F-4D97-AF65-F5344CB8AC3E}">
        <p14:creationId xmlns:p14="http://schemas.microsoft.com/office/powerpoint/2010/main" val="379965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D4326-0DBE-751B-C507-A646FB2F7B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12B7C5-30A4-5D3E-FEA1-30E086C44615}"/>
              </a:ext>
            </a:extLst>
          </p:cNvPr>
          <p:cNvSpPr>
            <a:spLocks noGrp="1"/>
          </p:cNvSpPr>
          <p:nvPr>
            <p:ph type="body" sz="quarter" idx="24"/>
          </p:nvPr>
        </p:nvSpPr>
        <p:spPr/>
        <p:txBody>
          <a:bodyPr lIns="91440" tIns="45720" rIns="91440" bIns="45720" anchor="t">
            <a:noAutofit/>
          </a:bodyPr>
          <a:lstStyle/>
          <a:p>
            <a:r>
              <a:rPr lang="en-GB">
                <a:latin typeface="Poppins SemiBold"/>
                <a:cs typeface="Poppins SemiBold"/>
              </a:rPr>
              <a:t>Agenda and Aims</a:t>
            </a:r>
            <a:endParaRPr lang="en-GB"/>
          </a:p>
        </p:txBody>
      </p:sp>
      <p:sp>
        <p:nvSpPr>
          <p:cNvPr id="6" name="Text Placeholder 5">
            <a:extLst>
              <a:ext uri="{FF2B5EF4-FFF2-40B4-BE49-F238E27FC236}">
                <a16:creationId xmlns:a16="http://schemas.microsoft.com/office/drawing/2014/main" id="{65A41D6D-32E5-4D7F-57A7-ADFD6EDF4DE9}"/>
              </a:ext>
            </a:extLst>
          </p:cNvPr>
          <p:cNvSpPr>
            <a:spLocks noGrp="1"/>
          </p:cNvSpPr>
          <p:nvPr>
            <p:ph type="body" sz="quarter" idx="15"/>
          </p:nvPr>
        </p:nvSpPr>
        <p:spPr>
          <a:xfrm>
            <a:off x="1001105" y="1430215"/>
            <a:ext cx="9591229" cy="4345245"/>
          </a:xfrm>
        </p:spPr>
        <p:txBody>
          <a:bodyPr lIns="91440" tIns="45720" rIns="91440" bIns="45720" anchor="t">
            <a:noAutofit/>
          </a:bodyPr>
          <a:lstStyle/>
          <a:p>
            <a:pPr marL="228600" indent="0">
              <a:lnSpc>
                <a:spcPct val="150000"/>
              </a:lnSpc>
              <a:spcAft>
                <a:spcPts val="0"/>
              </a:spcAft>
              <a:buNone/>
            </a:pPr>
            <a:r>
              <a:rPr lang="en-GB" sz="2000">
                <a:latin typeface="Poppins"/>
                <a:cs typeface="Poppins"/>
              </a:rPr>
              <a:t>Aim of session: </a:t>
            </a:r>
            <a:r>
              <a:rPr lang="en-GB" sz="2000"/>
              <a:t>to explore ALs’ experiences of managing extensions and the impact extensions have on their workload and personal time.</a:t>
            </a:r>
            <a:endParaRPr lang="en-GB" sz="2000">
              <a:solidFill>
                <a:srgbClr val="060645"/>
              </a:solidFill>
              <a:latin typeface="Poppins"/>
              <a:cs typeface="Poppins"/>
            </a:endParaRPr>
          </a:p>
          <a:p>
            <a:pPr marL="514350">
              <a:lnSpc>
                <a:spcPct val="150000"/>
              </a:lnSpc>
              <a:spcAft>
                <a:spcPts val="0"/>
              </a:spcAft>
              <a:buAutoNum type="arabicPeriod"/>
            </a:pPr>
            <a:endParaRPr lang="en-GB" sz="2000">
              <a:latin typeface="Poppins"/>
              <a:cs typeface="Poppins"/>
            </a:endParaRPr>
          </a:p>
          <a:p>
            <a:pPr marL="228600" indent="0">
              <a:lnSpc>
                <a:spcPct val="150000"/>
              </a:lnSpc>
              <a:spcAft>
                <a:spcPts val="0"/>
              </a:spcAft>
              <a:buNone/>
            </a:pPr>
            <a:r>
              <a:rPr lang="en-GB" sz="2000">
                <a:solidFill>
                  <a:srgbClr val="060645"/>
                </a:solidFill>
                <a:latin typeface="Poppins"/>
                <a:cs typeface="Poppins"/>
              </a:rPr>
              <a:t>Agenda:</a:t>
            </a:r>
          </a:p>
          <a:p>
            <a:pPr marL="571500" indent="-342900">
              <a:lnSpc>
                <a:spcPct val="150000"/>
              </a:lnSpc>
              <a:spcAft>
                <a:spcPts val="0"/>
              </a:spcAft>
              <a:buFont typeface="Arial" panose="020B0604020202020204" pitchFamily="34" charset="0"/>
              <a:buChar char="•"/>
            </a:pPr>
            <a:r>
              <a:rPr lang="en-GB" sz="2000">
                <a:solidFill>
                  <a:srgbClr val="060645"/>
                </a:solidFill>
                <a:latin typeface="Poppins"/>
                <a:cs typeface="Poppins"/>
              </a:rPr>
              <a:t>Introductions</a:t>
            </a:r>
          </a:p>
          <a:p>
            <a:pPr marL="571500" indent="-342900">
              <a:lnSpc>
                <a:spcPct val="150000"/>
              </a:lnSpc>
              <a:spcAft>
                <a:spcPts val="0"/>
              </a:spcAft>
              <a:buFont typeface="Arial" panose="020B0604020202020204" pitchFamily="34" charset="0"/>
              <a:buChar char="•"/>
            </a:pPr>
            <a:r>
              <a:rPr lang="en-GB" sz="2000">
                <a:latin typeface="Poppins"/>
                <a:cs typeface="Poppins"/>
              </a:rPr>
              <a:t>Workshop Part A: Granting extensions</a:t>
            </a:r>
          </a:p>
          <a:p>
            <a:pPr marL="571500" indent="-342900">
              <a:lnSpc>
                <a:spcPct val="150000"/>
              </a:lnSpc>
              <a:buFont typeface="Arial" panose="020B0604020202020204" pitchFamily="34" charset="0"/>
              <a:buChar char="•"/>
            </a:pPr>
            <a:r>
              <a:rPr lang="en-GB" sz="2000">
                <a:solidFill>
                  <a:srgbClr val="060645"/>
                </a:solidFill>
                <a:latin typeface="Poppins"/>
                <a:cs typeface="Poppins"/>
              </a:rPr>
              <a:t>Workshop Part B: Impacts of extensions on ALs</a:t>
            </a:r>
          </a:p>
          <a:p>
            <a:pPr marL="514350">
              <a:lnSpc>
                <a:spcPct val="150000"/>
              </a:lnSpc>
              <a:buAutoNum type="arabicPeriod"/>
            </a:pPr>
            <a:endParaRPr lang="en-GB" sz="2000">
              <a:solidFill>
                <a:srgbClr val="060645"/>
              </a:solidFill>
              <a:latin typeface="Poppins"/>
              <a:cs typeface="Poppins"/>
            </a:endParaRPr>
          </a:p>
          <a:p>
            <a:pPr marL="514350">
              <a:lnSpc>
                <a:spcPct val="150000"/>
              </a:lnSpc>
              <a:spcAft>
                <a:spcPts val="0"/>
              </a:spcAft>
              <a:buAutoNum type="arabicPeriod"/>
            </a:pPr>
            <a:endParaRPr lang="en-US" sz="2000">
              <a:solidFill>
                <a:srgbClr val="FFFFFF"/>
              </a:solidFill>
              <a:latin typeface="Poppins"/>
              <a:cs typeface="Poppins"/>
            </a:endParaRPr>
          </a:p>
        </p:txBody>
      </p:sp>
    </p:spTree>
    <p:extLst>
      <p:ext uri="{BB962C8B-B14F-4D97-AF65-F5344CB8AC3E}">
        <p14:creationId xmlns:p14="http://schemas.microsoft.com/office/powerpoint/2010/main" val="223158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EF401-9FD1-3897-F9F1-25134FBE109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BCCE77D-C919-BEF3-158A-64E6DF858329}"/>
              </a:ext>
            </a:extLst>
          </p:cNvPr>
          <p:cNvSpPr>
            <a:spLocks noGrp="1"/>
          </p:cNvSpPr>
          <p:nvPr>
            <p:ph type="body" sz="quarter" idx="21"/>
          </p:nvPr>
        </p:nvSpPr>
        <p:spPr/>
        <p:txBody>
          <a:bodyPr/>
          <a:lstStyle/>
          <a:p>
            <a:r>
              <a:rPr lang="en-GB"/>
              <a:t>Methodology</a:t>
            </a:r>
          </a:p>
        </p:txBody>
      </p:sp>
      <p:sp>
        <p:nvSpPr>
          <p:cNvPr id="10" name="Text Placeholder 9">
            <a:extLst>
              <a:ext uri="{FF2B5EF4-FFF2-40B4-BE49-F238E27FC236}">
                <a16:creationId xmlns:a16="http://schemas.microsoft.com/office/drawing/2014/main" id="{C055A6B3-0CE3-F752-4548-27CBC10416A9}"/>
              </a:ext>
            </a:extLst>
          </p:cNvPr>
          <p:cNvSpPr>
            <a:spLocks noGrp="1"/>
          </p:cNvSpPr>
          <p:nvPr>
            <p:ph type="body" sz="quarter" idx="22"/>
          </p:nvPr>
        </p:nvSpPr>
        <p:spPr/>
        <p:txBody>
          <a:bodyPr/>
          <a:lstStyle/>
          <a:p>
            <a:r>
              <a:rPr lang="en-GB" sz="2000"/>
              <a:t>Students have been asked about their experiences via student surveys and interviews</a:t>
            </a:r>
          </a:p>
          <a:p>
            <a:endParaRPr lang="en-GB"/>
          </a:p>
        </p:txBody>
      </p:sp>
      <p:sp>
        <p:nvSpPr>
          <p:cNvPr id="7" name="TextBox 6">
            <a:extLst>
              <a:ext uri="{FF2B5EF4-FFF2-40B4-BE49-F238E27FC236}">
                <a16:creationId xmlns:a16="http://schemas.microsoft.com/office/drawing/2014/main" id="{B454D4FD-8090-E5A9-9C5C-D54A374D4E56}"/>
              </a:ext>
            </a:extLst>
          </p:cNvPr>
          <p:cNvSpPr txBox="1"/>
          <p:nvPr/>
        </p:nvSpPr>
        <p:spPr>
          <a:xfrm>
            <a:off x="497378" y="4254744"/>
            <a:ext cx="5424452" cy="1477328"/>
          </a:xfrm>
          <a:custGeom>
            <a:avLst/>
            <a:gdLst>
              <a:gd name="csX0" fmla="*/ 0 w 5424452"/>
              <a:gd name="csY0" fmla="*/ 0 h 1477328"/>
              <a:gd name="csX1" fmla="*/ 569567 w 5424452"/>
              <a:gd name="csY1" fmla="*/ 0 h 1477328"/>
              <a:gd name="csX2" fmla="*/ 1084890 w 5424452"/>
              <a:gd name="csY2" fmla="*/ 0 h 1477328"/>
              <a:gd name="csX3" fmla="*/ 1871436 w 5424452"/>
              <a:gd name="csY3" fmla="*/ 0 h 1477328"/>
              <a:gd name="csX4" fmla="*/ 2441003 w 5424452"/>
              <a:gd name="csY4" fmla="*/ 0 h 1477328"/>
              <a:gd name="csX5" fmla="*/ 3064815 w 5424452"/>
              <a:gd name="csY5" fmla="*/ 0 h 1477328"/>
              <a:gd name="csX6" fmla="*/ 3797116 w 5424452"/>
              <a:gd name="csY6" fmla="*/ 0 h 1477328"/>
              <a:gd name="csX7" fmla="*/ 4583662 w 5424452"/>
              <a:gd name="csY7" fmla="*/ 0 h 1477328"/>
              <a:gd name="csX8" fmla="*/ 5424452 w 5424452"/>
              <a:gd name="csY8" fmla="*/ 0 h 1477328"/>
              <a:gd name="csX9" fmla="*/ 5424452 w 5424452"/>
              <a:gd name="csY9" fmla="*/ 492443 h 1477328"/>
              <a:gd name="csX10" fmla="*/ 5424452 w 5424452"/>
              <a:gd name="csY10" fmla="*/ 940565 h 1477328"/>
              <a:gd name="csX11" fmla="*/ 5424452 w 5424452"/>
              <a:gd name="csY11" fmla="*/ 1477328 h 1477328"/>
              <a:gd name="csX12" fmla="*/ 4909129 w 5424452"/>
              <a:gd name="csY12" fmla="*/ 1477328 h 1477328"/>
              <a:gd name="csX13" fmla="*/ 4285317 w 5424452"/>
              <a:gd name="csY13" fmla="*/ 1477328 h 1477328"/>
              <a:gd name="csX14" fmla="*/ 3553016 w 5424452"/>
              <a:gd name="csY14" fmla="*/ 1477328 h 1477328"/>
              <a:gd name="csX15" fmla="*/ 2874960 w 5424452"/>
              <a:gd name="csY15" fmla="*/ 1477328 h 1477328"/>
              <a:gd name="csX16" fmla="*/ 2196903 w 5424452"/>
              <a:gd name="csY16" fmla="*/ 1477328 h 1477328"/>
              <a:gd name="csX17" fmla="*/ 1410358 w 5424452"/>
              <a:gd name="csY17" fmla="*/ 1477328 h 1477328"/>
              <a:gd name="csX18" fmla="*/ 732301 w 5424452"/>
              <a:gd name="csY18" fmla="*/ 1477328 h 1477328"/>
              <a:gd name="csX19" fmla="*/ 0 w 5424452"/>
              <a:gd name="csY19" fmla="*/ 1477328 h 1477328"/>
              <a:gd name="csX20" fmla="*/ 0 w 5424452"/>
              <a:gd name="csY20" fmla="*/ 984885 h 1477328"/>
              <a:gd name="csX21" fmla="*/ 0 w 5424452"/>
              <a:gd name="csY21" fmla="*/ 507216 h 1477328"/>
              <a:gd name="csX22" fmla="*/ 0 w 5424452"/>
              <a:gd name="csY22" fmla="*/ 0 h 14773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424452" h="1477328" extrusionOk="0">
                <a:moveTo>
                  <a:pt x="0" y="0"/>
                </a:moveTo>
                <a:cubicBezTo>
                  <a:pt x="129160" y="-12147"/>
                  <a:pt x="317979" y="-7701"/>
                  <a:pt x="569567" y="0"/>
                </a:cubicBezTo>
                <a:cubicBezTo>
                  <a:pt x="821155" y="7701"/>
                  <a:pt x="979501" y="7954"/>
                  <a:pt x="1084890" y="0"/>
                </a:cubicBezTo>
                <a:cubicBezTo>
                  <a:pt x="1190279" y="-7954"/>
                  <a:pt x="1516731" y="28312"/>
                  <a:pt x="1871436" y="0"/>
                </a:cubicBezTo>
                <a:cubicBezTo>
                  <a:pt x="2226141" y="-28312"/>
                  <a:pt x="2317270" y="13879"/>
                  <a:pt x="2441003" y="0"/>
                </a:cubicBezTo>
                <a:cubicBezTo>
                  <a:pt x="2564736" y="-13879"/>
                  <a:pt x="2814724" y="20557"/>
                  <a:pt x="3064815" y="0"/>
                </a:cubicBezTo>
                <a:cubicBezTo>
                  <a:pt x="3314906" y="-20557"/>
                  <a:pt x="3451291" y="-14309"/>
                  <a:pt x="3797116" y="0"/>
                </a:cubicBezTo>
                <a:cubicBezTo>
                  <a:pt x="4142941" y="14309"/>
                  <a:pt x="4211809" y="-1254"/>
                  <a:pt x="4583662" y="0"/>
                </a:cubicBezTo>
                <a:cubicBezTo>
                  <a:pt x="4955515" y="1254"/>
                  <a:pt x="5109106" y="-28797"/>
                  <a:pt x="5424452" y="0"/>
                </a:cubicBezTo>
                <a:cubicBezTo>
                  <a:pt x="5436695" y="239811"/>
                  <a:pt x="5424854" y="313269"/>
                  <a:pt x="5424452" y="492443"/>
                </a:cubicBezTo>
                <a:cubicBezTo>
                  <a:pt x="5424050" y="671617"/>
                  <a:pt x="5413695" y="747825"/>
                  <a:pt x="5424452" y="940565"/>
                </a:cubicBezTo>
                <a:cubicBezTo>
                  <a:pt x="5435209" y="1133305"/>
                  <a:pt x="5445789" y="1321112"/>
                  <a:pt x="5424452" y="1477328"/>
                </a:cubicBezTo>
                <a:cubicBezTo>
                  <a:pt x="5192507" y="1451943"/>
                  <a:pt x="5078892" y="1493940"/>
                  <a:pt x="4909129" y="1477328"/>
                </a:cubicBezTo>
                <a:cubicBezTo>
                  <a:pt x="4739366" y="1460716"/>
                  <a:pt x="4577401" y="1501459"/>
                  <a:pt x="4285317" y="1477328"/>
                </a:cubicBezTo>
                <a:cubicBezTo>
                  <a:pt x="3993233" y="1453197"/>
                  <a:pt x="3750760" y="1441377"/>
                  <a:pt x="3553016" y="1477328"/>
                </a:cubicBezTo>
                <a:cubicBezTo>
                  <a:pt x="3355272" y="1513279"/>
                  <a:pt x="3021947" y="1497087"/>
                  <a:pt x="2874960" y="1477328"/>
                </a:cubicBezTo>
                <a:cubicBezTo>
                  <a:pt x="2727973" y="1457569"/>
                  <a:pt x="2489912" y="1457458"/>
                  <a:pt x="2196903" y="1477328"/>
                </a:cubicBezTo>
                <a:cubicBezTo>
                  <a:pt x="1903894" y="1497198"/>
                  <a:pt x="1736007" y="1458656"/>
                  <a:pt x="1410358" y="1477328"/>
                </a:cubicBezTo>
                <a:cubicBezTo>
                  <a:pt x="1084710" y="1496000"/>
                  <a:pt x="947716" y="1450647"/>
                  <a:pt x="732301" y="1477328"/>
                </a:cubicBezTo>
                <a:cubicBezTo>
                  <a:pt x="516886" y="1504009"/>
                  <a:pt x="345064" y="1472339"/>
                  <a:pt x="0" y="1477328"/>
                </a:cubicBezTo>
                <a:cubicBezTo>
                  <a:pt x="-2737" y="1310761"/>
                  <a:pt x="13570" y="1207858"/>
                  <a:pt x="0" y="984885"/>
                </a:cubicBezTo>
                <a:cubicBezTo>
                  <a:pt x="-13570" y="761912"/>
                  <a:pt x="-20065" y="732344"/>
                  <a:pt x="0" y="507216"/>
                </a:cubicBezTo>
                <a:cubicBezTo>
                  <a:pt x="20065" y="282088"/>
                  <a:pt x="3836" y="248109"/>
                  <a:pt x="0" y="0"/>
                </a:cubicBezTo>
                <a:close/>
              </a:path>
            </a:pathLst>
          </a:custGeom>
          <a:noFill/>
          <a:ln>
            <a:noFill/>
            <a:extLst>
              <a:ext uri="{C807C97D-BFC1-408E-A445-0C87EB9F89A2}">
                <ask:lineSketchStyleProps xmlns:ask="http://schemas.microsoft.com/office/drawing/2018/sketchyshapes" sd="1514776626">
                  <a:prstGeom prst="rect">
                    <a:avLst/>
                  </a:prstGeom>
                  <ask:type>
                    <ask:lineSketchFreehand/>
                  </ask:type>
                </ask:lineSketchStyleProps>
              </a:ext>
            </a:extLst>
          </a:ln>
        </p:spPr>
        <p:txBody>
          <a:bodyPr wrap="square" lIns="91440" tIns="45720" rIns="91440" bIns="45720" rtlCol="0" anchor="t">
            <a:spAutoFit/>
          </a:bodyPr>
          <a:lstStyle/>
          <a:p>
            <a:r>
              <a:rPr lang="en-GB" b="1"/>
              <a:t>We are also undertaking:</a:t>
            </a:r>
          </a:p>
          <a:p>
            <a:pPr marL="285750" indent="-285750">
              <a:buFont typeface="Arial" panose="020B0604020202020204" pitchFamily="34" charset="0"/>
              <a:buChar char="•"/>
            </a:pPr>
            <a:r>
              <a:rPr lang="en-GB"/>
              <a:t>Quantitative data analysis of who are using extensions and their outcomes</a:t>
            </a:r>
          </a:p>
          <a:p>
            <a:pPr marL="285750" indent="-285750">
              <a:buFont typeface="Arial" panose="020B0604020202020204" pitchFamily="34" charset="0"/>
              <a:buChar char="•"/>
            </a:pPr>
            <a:r>
              <a:rPr lang="en-GB">
                <a:cs typeface="Poppins"/>
              </a:rPr>
              <a:t>Qualitative and quantitative data from AL surveys about managing extensions</a:t>
            </a:r>
          </a:p>
        </p:txBody>
      </p:sp>
      <p:graphicFrame>
        <p:nvGraphicFramePr>
          <p:cNvPr id="5" name="Table 4">
            <a:extLst>
              <a:ext uri="{FF2B5EF4-FFF2-40B4-BE49-F238E27FC236}">
                <a16:creationId xmlns:a16="http://schemas.microsoft.com/office/drawing/2014/main" id="{7ABBBAD7-1556-3389-E107-BCA14400082C}"/>
              </a:ext>
            </a:extLst>
          </p:cNvPr>
          <p:cNvGraphicFramePr>
            <a:graphicFrameLocks noGrp="1"/>
          </p:cNvGraphicFramePr>
          <p:nvPr>
            <p:extLst>
              <p:ext uri="{D42A27DB-BD31-4B8C-83A1-F6EECF244321}">
                <p14:modId xmlns:p14="http://schemas.microsoft.com/office/powerpoint/2010/main" val="2461349539"/>
              </p:ext>
            </p:extLst>
          </p:nvPr>
        </p:nvGraphicFramePr>
        <p:xfrm>
          <a:off x="497377" y="2252814"/>
          <a:ext cx="4746071" cy="1483360"/>
        </p:xfrm>
        <a:graphic>
          <a:graphicData uri="http://schemas.openxmlformats.org/drawingml/2006/table">
            <a:tbl>
              <a:tblPr firstRow="1" bandRow="1">
                <a:tableStyleId>{5C22544A-7EE6-4342-B048-85BDC9FD1C3A}</a:tableStyleId>
              </a:tblPr>
              <a:tblGrid>
                <a:gridCol w="2226071">
                  <a:extLst>
                    <a:ext uri="{9D8B030D-6E8A-4147-A177-3AD203B41FA5}">
                      <a16:colId xmlns:a16="http://schemas.microsoft.com/office/drawing/2014/main" val="1421017255"/>
                    </a:ext>
                  </a:extLst>
                </a:gridCol>
                <a:gridCol w="1260000">
                  <a:extLst>
                    <a:ext uri="{9D8B030D-6E8A-4147-A177-3AD203B41FA5}">
                      <a16:colId xmlns:a16="http://schemas.microsoft.com/office/drawing/2014/main" val="3866050710"/>
                    </a:ext>
                  </a:extLst>
                </a:gridCol>
                <a:gridCol w="1260000">
                  <a:extLst>
                    <a:ext uri="{9D8B030D-6E8A-4147-A177-3AD203B41FA5}">
                      <a16:colId xmlns:a16="http://schemas.microsoft.com/office/drawing/2014/main" val="4211871037"/>
                    </a:ext>
                  </a:extLst>
                </a:gridCol>
              </a:tblGrid>
              <a:tr h="370840">
                <a:tc>
                  <a:txBody>
                    <a:bodyPr/>
                    <a:lstStyle/>
                    <a:p>
                      <a:endParaRPr lang="en-GB"/>
                    </a:p>
                  </a:txBody>
                  <a:tcPr/>
                </a:tc>
                <a:tc>
                  <a:txBody>
                    <a:bodyPr/>
                    <a:lstStyle/>
                    <a:p>
                      <a:pPr algn="ctr"/>
                      <a:r>
                        <a:rPr lang="en-GB"/>
                        <a:t>T192 </a:t>
                      </a:r>
                      <a:r>
                        <a:rPr lang="en-GB" sz="1000"/>
                        <a:t>24D</a:t>
                      </a:r>
                      <a:endParaRPr lang="en-GB"/>
                    </a:p>
                  </a:txBody>
                  <a:tcPr anchor="ctr"/>
                </a:tc>
                <a:tc>
                  <a:txBody>
                    <a:bodyPr/>
                    <a:lstStyle/>
                    <a:p>
                      <a:pPr algn="ctr"/>
                      <a:r>
                        <a:rPr lang="en-GB"/>
                        <a:t>T194 </a:t>
                      </a:r>
                      <a:r>
                        <a:rPr lang="en-GB" sz="1000"/>
                        <a:t>23J</a:t>
                      </a:r>
                      <a:endParaRPr lang="en-GB"/>
                    </a:p>
                  </a:txBody>
                  <a:tcPr anchor="ctr"/>
                </a:tc>
                <a:extLst>
                  <a:ext uri="{0D108BD9-81ED-4DB2-BD59-A6C34878D82A}">
                    <a16:rowId xmlns:a16="http://schemas.microsoft.com/office/drawing/2014/main" val="143636488"/>
                  </a:ext>
                </a:extLst>
              </a:tr>
              <a:tr h="370840">
                <a:tc>
                  <a:txBody>
                    <a:bodyPr/>
                    <a:lstStyle/>
                    <a:p>
                      <a:r>
                        <a:rPr lang="en-GB"/>
                        <a:t>Survey - Phase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a:solidFill>
                            <a:schemeClr val="dk1"/>
                          </a:solidFill>
                          <a:latin typeface="+mn-lt"/>
                          <a:ea typeface="+mn-ea"/>
                          <a:cs typeface="+mn-cs"/>
                        </a:rPr>
                        <a:t>42 (8%)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a:solidFill>
                            <a:schemeClr val="dk1"/>
                          </a:solidFill>
                          <a:latin typeface="+mn-lt"/>
                          <a:ea typeface="+mn-ea"/>
                          <a:cs typeface="+mn-cs"/>
                        </a:rPr>
                        <a:t>25 (7%)</a:t>
                      </a:r>
                    </a:p>
                  </a:txBody>
                  <a:tcPr anchor="ctr"/>
                </a:tc>
                <a:extLst>
                  <a:ext uri="{0D108BD9-81ED-4DB2-BD59-A6C34878D82A}">
                    <a16:rowId xmlns:a16="http://schemas.microsoft.com/office/drawing/2014/main" val="2114423325"/>
                  </a:ext>
                </a:extLst>
              </a:tr>
              <a:tr h="370840">
                <a:tc>
                  <a:txBody>
                    <a:bodyPr/>
                    <a:lstStyle/>
                    <a:p>
                      <a:r>
                        <a:rPr lang="en-GB"/>
                        <a:t>Survey – Phase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kern="1200">
                          <a:solidFill>
                            <a:schemeClr val="dk1"/>
                          </a:solidFill>
                          <a:latin typeface="+mn-lt"/>
                          <a:ea typeface="+mn-ea"/>
                          <a:cs typeface="+mn-cs"/>
                        </a:rPr>
                        <a:t>33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30 (9%)</a:t>
                      </a:r>
                    </a:p>
                  </a:txBody>
                  <a:tcPr anchor="ctr"/>
                </a:tc>
                <a:extLst>
                  <a:ext uri="{0D108BD9-81ED-4DB2-BD59-A6C34878D82A}">
                    <a16:rowId xmlns:a16="http://schemas.microsoft.com/office/drawing/2014/main" val="1896132539"/>
                  </a:ext>
                </a:extLst>
              </a:tr>
              <a:tr h="370840">
                <a:tc>
                  <a:txBody>
                    <a:bodyPr/>
                    <a:lstStyle/>
                    <a:p>
                      <a:r>
                        <a:rPr lang="en-GB"/>
                        <a:t>Interview</a:t>
                      </a:r>
                    </a:p>
                  </a:txBody>
                  <a:tcPr/>
                </a:tc>
                <a:tc>
                  <a:txBody>
                    <a:bodyPr/>
                    <a:lstStyle/>
                    <a:p>
                      <a:pPr algn="ctr"/>
                      <a:r>
                        <a:rPr lang="en-GB"/>
                        <a:t>2</a:t>
                      </a:r>
                    </a:p>
                  </a:txBody>
                  <a:tcPr anchor="ctr"/>
                </a:tc>
                <a:tc>
                  <a:txBody>
                    <a:bodyPr/>
                    <a:lstStyle/>
                    <a:p>
                      <a:pPr algn="ctr"/>
                      <a:r>
                        <a:rPr lang="en-GB"/>
                        <a:t>4</a:t>
                      </a:r>
                    </a:p>
                  </a:txBody>
                  <a:tcPr anchor="ctr"/>
                </a:tc>
                <a:extLst>
                  <a:ext uri="{0D108BD9-81ED-4DB2-BD59-A6C34878D82A}">
                    <a16:rowId xmlns:a16="http://schemas.microsoft.com/office/drawing/2014/main" val="1491875027"/>
                  </a:ext>
                </a:extLst>
              </a:tr>
            </a:tbl>
          </a:graphicData>
        </a:graphic>
      </p:graphicFrame>
      <p:sp>
        <p:nvSpPr>
          <p:cNvPr id="21" name="TextBox 20">
            <a:extLst>
              <a:ext uri="{FF2B5EF4-FFF2-40B4-BE49-F238E27FC236}">
                <a16:creationId xmlns:a16="http://schemas.microsoft.com/office/drawing/2014/main" id="{72B64A7F-9C12-286E-4D42-0202BB351E85}"/>
              </a:ext>
            </a:extLst>
          </p:cNvPr>
          <p:cNvSpPr txBox="1"/>
          <p:nvPr/>
        </p:nvSpPr>
        <p:spPr>
          <a:xfrm>
            <a:off x="6501757" y="732336"/>
            <a:ext cx="5352529" cy="4524315"/>
          </a:xfrm>
          <a:prstGeom prst="rect">
            <a:avLst/>
          </a:prstGeom>
          <a:noFill/>
        </p:spPr>
        <p:txBody>
          <a:bodyPr wrap="square">
            <a:spAutoFit/>
          </a:bodyPr>
          <a:lstStyle/>
          <a:p>
            <a:r>
              <a:rPr lang="en-GB" b="1"/>
              <a:t>Examples of survey questions</a:t>
            </a:r>
          </a:p>
          <a:p>
            <a:endParaRPr lang="en-GB"/>
          </a:p>
          <a:p>
            <a:r>
              <a:rPr lang="en-GB" b="1"/>
              <a:t>Tell us how much you agree with the following statements. </a:t>
            </a:r>
            <a:r>
              <a:rPr lang="en-GB"/>
              <a:t>[Likert scale]</a:t>
            </a:r>
          </a:p>
          <a:p>
            <a:pPr marL="285750" indent="-285750">
              <a:buFont typeface="Arial" panose="020B0604020202020204" pitchFamily="34" charset="0"/>
              <a:buChar char="•"/>
            </a:pPr>
            <a:r>
              <a:rPr lang="en-GB"/>
              <a:t>I felt confident asking for an extension</a:t>
            </a:r>
          </a:p>
          <a:p>
            <a:pPr marL="285750" indent="-285750">
              <a:buFont typeface="Arial" panose="020B0604020202020204" pitchFamily="34" charset="0"/>
              <a:buChar char="•"/>
            </a:pPr>
            <a:r>
              <a:rPr lang="en-GB"/>
              <a:t>I found asking for an extension stressful</a:t>
            </a:r>
          </a:p>
          <a:p>
            <a:pPr marL="285750" indent="-285750">
              <a:buFont typeface="Arial" panose="020B0604020202020204" pitchFamily="34" charset="0"/>
              <a:buChar char="•"/>
            </a:pPr>
            <a:r>
              <a:rPr lang="en-GB"/>
              <a:t>I felt able to be open with my tutor about my reason for needing an extension</a:t>
            </a:r>
          </a:p>
          <a:p>
            <a:pPr marL="285750" indent="-285750">
              <a:buFont typeface="Arial" panose="020B0604020202020204" pitchFamily="34" charset="0"/>
              <a:buChar char="•"/>
            </a:pPr>
            <a:r>
              <a:rPr lang="en-GB"/>
              <a:t>Etc.</a:t>
            </a:r>
          </a:p>
          <a:p>
            <a:endParaRPr lang="en-GB"/>
          </a:p>
          <a:p>
            <a:r>
              <a:rPr lang="en-GB" b="1"/>
              <a:t>When catching up, I might use the following activities: </a:t>
            </a:r>
            <a:r>
              <a:rPr lang="en-GB"/>
              <a:t>[Likert scale]</a:t>
            </a:r>
          </a:p>
          <a:p>
            <a:pPr marL="285750" indent="-285750">
              <a:buFont typeface="Arial" panose="020B0604020202020204" pitchFamily="34" charset="0"/>
              <a:buChar char="•"/>
            </a:pPr>
            <a:r>
              <a:rPr lang="en-GB"/>
              <a:t>Attending live online tutorials</a:t>
            </a:r>
          </a:p>
          <a:p>
            <a:pPr marL="285750" indent="-285750">
              <a:buFont typeface="Arial" panose="020B0604020202020204" pitchFamily="34" charset="0"/>
              <a:buChar char="•"/>
            </a:pPr>
            <a:r>
              <a:rPr lang="en-GB"/>
              <a:t>Talking to my tutor</a:t>
            </a:r>
          </a:p>
          <a:p>
            <a:pPr marL="285750" indent="-285750">
              <a:buFont typeface="Arial" panose="020B0604020202020204" pitchFamily="34" charset="0"/>
              <a:buChar char="•"/>
            </a:pPr>
            <a:r>
              <a:rPr lang="en-GB"/>
              <a:t>Talking to the Student Support Team</a:t>
            </a:r>
          </a:p>
          <a:p>
            <a:pPr marL="285750" indent="-285750">
              <a:buFont typeface="Arial" panose="020B0604020202020204" pitchFamily="34" charset="0"/>
              <a:buChar char="•"/>
            </a:pPr>
            <a:r>
              <a:rPr lang="en-GB"/>
              <a:t>Etc.</a:t>
            </a:r>
          </a:p>
        </p:txBody>
      </p:sp>
    </p:spTree>
    <p:extLst>
      <p:ext uri="{BB962C8B-B14F-4D97-AF65-F5344CB8AC3E}">
        <p14:creationId xmlns:p14="http://schemas.microsoft.com/office/powerpoint/2010/main" val="318334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BC3B2F-16BD-6E5D-07F2-84C97C16BFE4}"/>
              </a:ext>
            </a:extLst>
          </p:cNvPr>
          <p:cNvSpPr>
            <a:spLocks noGrp="1"/>
          </p:cNvSpPr>
          <p:nvPr>
            <p:ph type="body" sz="quarter" idx="14"/>
          </p:nvPr>
        </p:nvSpPr>
        <p:spPr>
          <a:xfrm>
            <a:off x="1001106" y="1095780"/>
            <a:ext cx="5254840" cy="496800"/>
          </a:xfrm>
        </p:spPr>
        <p:txBody>
          <a:bodyPr lIns="91440" tIns="45720" rIns="91440" bIns="45720" anchor="t">
            <a:noAutofit/>
          </a:bodyPr>
          <a:lstStyle/>
          <a:p>
            <a:pPr marL="342900" indent="-342900">
              <a:buAutoNum type="arabicPeriod"/>
            </a:pPr>
            <a:r>
              <a:rPr lang="en-GB" sz="1800" b="1">
                <a:latin typeface="Poppins"/>
                <a:cs typeface="Poppins"/>
              </a:rPr>
              <a:t>Before asking for an extension</a:t>
            </a:r>
            <a:endParaRPr lang="en-US"/>
          </a:p>
        </p:txBody>
      </p:sp>
      <p:sp>
        <p:nvSpPr>
          <p:cNvPr id="3" name="Text Placeholder 2">
            <a:extLst>
              <a:ext uri="{FF2B5EF4-FFF2-40B4-BE49-F238E27FC236}">
                <a16:creationId xmlns:a16="http://schemas.microsoft.com/office/drawing/2014/main" id="{64605D16-2445-AF78-7837-2F1F40FF925B}"/>
              </a:ext>
            </a:extLst>
          </p:cNvPr>
          <p:cNvSpPr>
            <a:spLocks noGrp="1"/>
          </p:cNvSpPr>
          <p:nvPr>
            <p:ph type="body" sz="quarter" idx="21"/>
          </p:nvPr>
        </p:nvSpPr>
        <p:spPr/>
        <p:txBody>
          <a:bodyPr lIns="91440" tIns="45720" rIns="91440" bIns="45720" anchor="t">
            <a:noAutofit/>
          </a:bodyPr>
          <a:lstStyle/>
          <a:p>
            <a:r>
              <a:rPr lang="en-GB">
                <a:latin typeface="Poppins SemiBold"/>
                <a:cs typeface="Poppins SemiBold"/>
              </a:rPr>
              <a:t>Some quotes from our students... (1)</a:t>
            </a:r>
            <a:endParaRPr lang="en-US"/>
          </a:p>
        </p:txBody>
      </p:sp>
      <p:sp>
        <p:nvSpPr>
          <p:cNvPr id="6" name="Text Placeholder 1">
            <a:extLst>
              <a:ext uri="{FF2B5EF4-FFF2-40B4-BE49-F238E27FC236}">
                <a16:creationId xmlns:a16="http://schemas.microsoft.com/office/drawing/2014/main" id="{D196464E-2DD4-8581-4E54-0750803F0830}"/>
              </a:ext>
            </a:extLst>
          </p:cNvPr>
          <p:cNvSpPr txBox="1">
            <a:spLocks/>
          </p:cNvSpPr>
          <p:nvPr/>
        </p:nvSpPr>
        <p:spPr>
          <a:xfrm>
            <a:off x="6483801" y="1095217"/>
            <a:ext cx="4329047" cy="539133"/>
          </a:xfrm>
          <a:prstGeom prst="rect">
            <a:avLst/>
          </a:prstGeom>
        </p:spPr>
        <p:txBody>
          <a:bodyPr lIns="91440" tIns="45720" rIns="91440" bIns="45720" anchor="t">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latin typeface="Poppins"/>
                <a:cs typeface="Poppins"/>
              </a:rPr>
              <a:t>2.    Once it is granted</a:t>
            </a:r>
          </a:p>
        </p:txBody>
      </p:sp>
      <p:grpSp>
        <p:nvGrpSpPr>
          <p:cNvPr id="4" name="Group 3">
            <a:extLst>
              <a:ext uri="{FF2B5EF4-FFF2-40B4-BE49-F238E27FC236}">
                <a16:creationId xmlns:a16="http://schemas.microsoft.com/office/drawing/2014/main" id="{D85582CD-93EA-DFBD-A28C-E15258F4C7D6}"/>
              </a:ext>
              <a:ext uri="{C183D7F6-B498-43B3-948B-1728B52AA6E4}">
                <adec:decorative xmlns:adec="http://schemas.microsoft.com/office/drawing/2017/decorative" val="1"/>
              </a:ext>
            </a:extLst>
          </p:cNvPr>
          <p:cNvGrpSpPr/>
          <p:nvPr/>
        </p:nvGrpSpPr>
        <p:grpSpPr>
          <a:xfrm>
            <a:off x="380688" y="1811331"/>
            <a:ext cx="383121" cy="191584"/>
            <a:chOff x="3299703" y="548246"/>
            <a:chExt cx="2024952" cy="1012596"/>
          </a:xfrm>
        </p:grpSpPr>
        <p:pic>
          <p:nvPicPr>
            <p:cNvPr id="5" name="Picture 4">
              <a:extLst>
                <a:ext uri="{FF2B5EF4-FFF2-40B4-BE49-F238E27FC236}">
                  <a16:creationId xmlns:a16="http://schemas.microsoft.com/office/drawing/2014/main" id="{DA2159AF-12DB-BDDF-8793-DA076C5F8289}"/>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7" name="Picture 6">
              <a:extLst>
                <a:ext uri="{FF2B5EF4-FFF2-40B4-BE49-F238E27FC236}">
                  <a16:creationId xmlns:a16="http://schemas.microsoft.com/office/drawing/2014/main" id="{AC0291E0-B676-6681-2668-491712BCB6DA}"/>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8" name="Text Placeholder 9">
            <a:extLst>
              <a:ext uri="{FF2B5EF4-FFF2-40B4-BE49-F238E27FC236}">
                <a16:creationId xmlns:a16="http://schemas.microsoft.com/office/drawing/2014/main" id="{5B7CA872-BFFB-F48C-D841-B517A669F6B9}"/>
              </a:ext>
            </a:extLst>
          </p:cNvPr>
          <p:cNvSpPr txBox="1">
            <a:spLocks/>
          </p:cNvSpPr>
          <p:nvPr/>
        </p:nvSpPr>
        <p:spPr>
          <a:xfrm>
            <a:off x="287480" y="1960506"/>
            <a:ext cx="3420000" cy="55953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a:latin typeface="+mn-lt"/>
              </a:rPr>
              <a:t>Personal/domestic issues causing extra stress.</a:t>
            </a:r>
            <a:endParaRPr lang="en-GB" sz="1900">
              <a:latin typeface="+mn-lt"/>
              <a:cs typeface="Poppins"/>
            </a:endParaRPr>
          </a:p>
        </p:txBody>
      </p:sp>
      <p:grpSp>
        <p:nvGrpSpPr>
          <p:cNvPr id="9" name="Group 8">
            <a:extLst>
              <a:ext uri="{FF2B5EF4-FFF2-40B4-BE49-F238E27FC236}">
                <a16:creationId xmlns:a16="http://schemas.microsoft.com/office/drawing/2014/main" id="{20E63AC0-C992-D17C-6385-ADA067B2879E}"/>
              </a:ext>
              <a:ext uri="{C183D7F6-B498-43B3-948B-1728B52AA6E4}">
                <adec:decorative xmlns:adec="http://schemas.microsoft.com/office/drawing/2017/decorative" val="1"/>
              </a:ext>
            </a:extLst>
          </p:cNvPr>
          <p:cNvGrpSpPr/>
          <p:nvPr/>
        </p:nvGrpSpPr>
        <p:grpSpPr>
          <a:xfrm rot="10800000">
            <a:off x="3066622" y="2449289"/>
            <a:ext cx="383121" cy="191584"/>
            <a:chOff x="3299703" y="548246"/>
            <a:chExt cx="2024952" cy="1012596"/>
          </a:xfrm>
        </p:grpSpPr>
        <p:pic>
          <p:nvPicPr>
            <p:cNvPr id="10" name="Picture 9">
              <a:extLst>
                <a:ext uri="{FF2B5EF4-FFF2-40B4-BE49-F238E27FC236}">
                  <a16:creationId xmlns:a16="http://schemas.microsoft.com/office/drawing/2014/main" id="{2E23083A-7C4A-53E6-A1BB-C6F6B667F6A7}"/>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1" name="Picture 10">
              <a:extLst>
                <a:ext uri="{FF2B5EF4-FFF2-40B4-BE49-F238E27FC236}">
                  <a16:creationId xmlns:a16="http://schemas.microsoft.com/office/drawing/2014/main" id="{EEF35C1B-4AA2-CBAF-7E10-AF3B200E45AB}"/>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9" name="Group 18">
            <a:extLst>
              <a:ext uri="{FF2B5EF4-FFF2-40B4-BE49-F238E27FC236}">
                <a16:creationId xmlns:a16="http://schemas.microsoft.com/office/drawing/2014/main" id="{D44DD0C4-309C-D45A-7673-1F2F657C8B24}"/>
              </a:ext>
              <a:ext uri="{C183D7F6-B498-43B3-948B-1728B52AA6E4}">
                <adec:decorative xmlns:adec="http://schemas.microsoft.com/office/drawing/2017/decorative" val="1"/>
              </a:ext>
            </a:extLst>
          </p:cNvPr>
          <p:cNvGrpSpPr/>
          <p:nvPr/>
        </p:nvGrpSpPr>
        <p:grpSpPr>
          <a:xfrm>
            <a:off x="6173040" y="1665040"/>
            <a:ext cx="383121" cy="191584"/>
            <a:chOff x="3299703" y="548246"/>
            <a:chExt cx="2024952" cy="1012596"/>
          </a:xfrm>
        </p:grpSpPr>
        <p:pic>
          <p:nvPicPr>
            <p:cNvPr id="20" name="Picture 19">
              <a:extLst>
                <a:ext uri="{FF2B5EF4-FFF2-40B4-BE49-F238E27FC236}">
                  <a16:creationId xmlns:a16="http://schemas.microsoft.com/office/drawing/2014/main" id="{2D76E3E6-3A3A-947F-94F1-95B032631E32}"/>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1" name="Picture 20">
              <a:extLst>
                <a:ext uri="{FF2B5EF4-FFF2-40B4-BE49-F238E27FC236}">
                  <a16:creationId xmlns:a16="http://schemas.microsoft.com/office/drawing/2014/main" id="{A843C454-1519-D27C-B53E-1757B3B9AF24}"/>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3" name="Group 22">
            <a:extLst>
              <a:ext uri="{FF2B5EF4-FFF2-40B4-BE49-F238E27FC236}">
                <a16:creationId xmlns:a16="http://schemas.microsoft.com/office/drawing/2014/main" id="{2AEFD2E2-8808-9330-9213-9800AFA06441}"/>
              </a:ext>
              <a:ext uri="{C183D7F6-B498-43B3-948B-1728B52AA6E4}">
                <adec:decorative xmlns:adec="http://schemas.microsoft.com/office/drawing/2017/decorative" val="1"/>
              </a:ext>
            </a:extLst>
          </p:cNvPr>
          <p:cNvGrpSpPr/>
          <p:nvPr/>
        </p:nvGrpSpPr>
        <p:grpSpPr>
          <a:xfrm rot="10800000">
            <a:off x="9950394" y="2472412"/>
            <a:ext cx="383121" cy="191584"/>
            <a:chOff x="3299703" y="548246"/>
            <a:chExt cx="2024952" cy="1012596"/>
          </a:xfrm>
        </p:grpSpPr>
        <p:pic>
          <p:nvPicPr>
            <p:cNvPr id="24" name="Picture 23">
              <a:extLst>
                <a:ext uri="{FF2B5EF4-FFF2-40B4-BE49-F238E27FC236}">
                  <a16:creationId xmlns:a16="http://schemas.microsoft.com/office/drawing/2014/main" id="{AFB1CC9B-3EEB-3103-DB65-286053A74333}"/>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5" name="Picture 24">
              <a:extLst>
                <a:ext uri="{FF2B5EF4-FFF2-40B4-BE49-F238E27FC236}">
                  <a16:creationId xmlns:a16="http://schemas.microsoft.com/office/drawing/2014/main" id="{BCCB0A65-160A-1E47-DEB1-F942BEEEB243}"/>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8" name="Group 27">
            <a:extLst>
              <a:ext uri="{FF2B5EF4-FFF2-40B4-BE49-F238E27FC236}">
                <a16:creationId xmlns:a16="http://schemas.microsoft.com/office/drawing/2014/main" id="{3EE19522-FFF4-2356-E2BD-646D9539DF98}"/>
              </a:ext>
              <a:ext uri="{C183D7F6-B498-43B3-948B-1728B52AA6E4}">
                <adec:decorative xmlns:adec="http://schemas.microsoft.com/office/drawing/2017/decorative" val="1"/>
              </a:ext>
            </a:extLst>
          </p:cNvPr>
          <p:cNvGrpSpPr/>
          <p:nvPr/>
        </p:nvGrpSpPr>
        <p:grpSpPr>
          <a:xfrm>
            <a:off x="917222" y="4711793"/>
            <a:ext cx="383121" cy="191584"/>
            <a:chOff x="3299703" y="548246"/>
            <a:chExt cx="2024952" cy="1012596"/>
          </a:xfrm>
        </p:grpSpPr>
        <p:pic>
          <p:nvPicPr>
            <p:cNvPr id="29" name="Picture 28">
              <a:extLst>
                <a:ext uri="{FF2B5EF4-FFF2-40B4-BE49-F238E27FC236}">
                  <a16:creationId xmlns:a16="http://schemas.microsoft.com/office/drawing/2014/main" id="{2FB1F8AA-C0A4-90B6-768C-BA71801DDF25}"/>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0" name="Picture 29">
              <a:extLst>
                <a:ext uri="{FF2B5EF4-FFF2-40B4-BE49-F238E27FC236}">
                  <a16:creationId xmlns:a16="http://schemas.microsoft.com/office/drawing/2014/main" id="{A195CE26-3ADE-3E93-5277-596839DDDD61}"/>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2" name="Group 31">
            <a:extLst>
              <a:ext uri="{FF2B5EF4-FFF2-40B4-BE49-F238E27FC236}">
                <a16:creationId xmlns:a16="http://schemas.microsoft.com/office/drawing/2014/main" id="{8668E385-59B6-BB80-D9C5-4F8F9D63BC05}"/>
              </a:ext>
              <a:ext uri="{C183D7F6-B498-43B3-948B-1728B52AA6E4}">
                <adec:decorative xmlns:adec="http://schemas.microsoft.com/office/drawing/2017/decorative" val="1"/>
              </a:ext>
            </a:extLst>
          </p:cNvPr>
          <p:cNvGrpSpPr/>
          <p:nvPr/>
        </p:nvGrpSpPr>
        <p:grpSpPr>
          <a:xfrm rot="10800000">
            <a:off x="5235676" y="5232093"/>
            <a:ext cx="383121" cy="191584"/>
            <a:chOff x="3299703" y="548246"/>
            <a:chExt cx="2024952" cy="1012596"/>
          </a:xfrm>
        </p:grpSpPr>
        <p:pic>
          <p:nvPicPr>
            <p:cNvPr id="33" name="Picture 32">
              <a:extLst>
                <a:ext uri="{FF2B5EF4-FFF2-40B4-BE49-F238E27FC236}">
                  <a16:creationId xmlns:a16="http://schemas.microsoft.com/office/drawing/2014/main" id="{25C7ED5C-F434-385A-EBCD-C2A268B75D8D}"/>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4" name="Picture 33">
              <a:extLst>
                <a:ext uri="{FF2B5EF4-FFF2-40B4-BE49-F238E27FC236}">
                  <a16:creationId xmlns:a16="http://schemas.microsoft.com/office/drawing/2014/main" id="{324F69E5-4866-CA2A-115D-C741E415B306}"/>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46" name="Group 45">
            <a:extLst>
              <a:ext uri="{FF2B5EF4-FFF2-40B4-BE49-F238E27FC236}">
                <a16:creationId xmlns:a16="http://schemas.microsoft.com/office/drawing/2014/main" id="{B6ED1608-B22D-4B83-125A-9F7BC35A1DB7}"/>
              </a:ext>
              <a:ext uri="{C183D7F6-B498-43B3-948B-1728B52AA6E4}">
                <adec:decorative xmlns:adec="http://schemas.microsoft.com/office/drawing/2017/decorative" val="1"/>
              </a:ext>
            </a:extLst>
          </p:cNvPr>
          <p:cNvGrpSpPr/>
          <p:nvPr/>
        </p:nvGrpSpPr>
        <p:grpSpPr>
          <a:xfrm>
            <a:off x="6747709" y="3394248"/>
            <a:ext cx="383121" cy="191584"/>
            <a:chOff x="3299703" y="548246"/>
            <a:chExt cx="2024952" cy="1012596"/>
          </a:xfrm>
        </p:grpSpPr>
        <p:pic>
          <p:nvPicPr>
            <p:cNvPr id="47" name="Picture 46">
              <a:extLst>
                <a:ext uri="{FF2B5EF4-FFF2-40B4-BE49-F238E27FC236}">
                  <a16:creationId xmlns:a16="http://schemas.microsoft.com/office/drawing/2014/main" id="{3B4B9663-14D9-0744-7467-D8781BE2A101}"/>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8" name="Picture 47">
              <a:extLst>
                <a:ext uri="{FF2B5EF4-FFF2-40B4-BE49-F238E27FC236}">
                  <a16:creationId xmlns:a16="http://schemas.microsoft.com/office/drawing/2014/main" id="{CEDFB9C7-3BED-35A6-1157-9506ADB52623}"/>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50" name="Group 49">
            <a:extLst>
              <a:ext uri="{FF2B5EF4-FFF2-40B4-BE49-F238E27FC236}">
                <a16:creationId xmlns:a16="http://schemas.microsoft.com/office/drawing/2014/main" id="{1DAAC45D-F022-8DEE-B3E3-86AFB9915738}"/>
              </a:ext>
              <a:ext uri="{C183D7F6-B498-43B3-948B-1728B52AA6E4}">
                <adec:decorative xmlns:adec="http://schemas.microsoft.com/office/drawing/2017/decorative" val="1"/>
              </a:ext>
            </a:extLst>
          </p:cNvPr>
          <p:cNvGrpSpPr/>
          <p:nvPr/>
        </p:nvGrpSpPr>
        <p:grpSpPr>
          <a:xfrm rot="10800000">
            <a:off x="11507246" y="3976228"/>
            <a:ext cx="383121" cy="191584"/>
            <a:chOff x="3299703" y="548246"/>
            <a:chExt cx="2024952" cy="1012596"/>
          </a:xfrm>
        </p:grpSpPr>
        <p:pic>
          <p:nvPicPr>
            <p:cNvPr id="51" name="Picture 50">
              <a:extLst>
                <a:ext uri="{FF2B5EF4-FFF2-40B4-BE49-F238E27FC236}">
                  <a16:creationId xmlns:a16="http://schemas.microsoft.com/office/drawing/2014/main" id="{257A6DBD-F335-EDC0-D2EB-D8FA562DCE41}"/>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52" name="Picture 51">
              <a:extLst>
                <a:ext uri="{FF2B5EF4-FFF2-40B4-BE49-F238E27FC236}">
                  <a16:creationId xmlns:a16="http://schemas.microsoft.com/office/drawing/2014/main" id="{36B05194-A7F9-546A-99BE-866757F8A5F0}"/>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4" name="TextBox 13">
            <a:extLst>
              <a:ext uri="{FF2B5EF4-FFF2-40B4-BE49-F238E27FC236}">
                <a16:creationId xmlns:a16="http://schemas.microsoft.com/office/drawing/2014/main" id="{840DA1B7-A003-9F25-A845-52D9FCC72342}"/>
              </a:ext>
            </a:extLst>
          </p:cNvPr>
          <p:cNvSpPr txBox="1"/>
          <p:nvPr/>
        </p:nvSpPr>
        <p:spPr>
          <a:xfrm>
            <a:off x="824622" y="4893246"/>
            <a:ext cx="5486400" cy="384721"/>
          </a:xfrm>
          <a:prstGeom prst="rect">
            <a:avLst/>
          </a:prstGeom>
          <a:noFill/>
        </p:spPr>
        <p:txBody>
          <a:bodyPr wrap="square" rtlCol="0">
            <a:spAutoFit/>
          </a:bodyPr>
          <a:lstStyle/>
          <a:p>
            <a:r>
              <a:rPr lang="en-GB" sz="1900"/>
              <a:t>Death of an immediate family member</a:t>
            </a:r>
          </a:p>
        </p:txBody>
      </p:sp>
      <p:sp>
        <p:nvSpPr>
          <p:cNvPr id="12" name="TextBox 11">
            <a:extLst>
              <a:ext uri="{FF2B5EF4-FFF2-40B4-BE49-F238E27FC236}">
                <a16:creationId xmlns:a16="http://schemas.microsoft.com/office/drawing/2014/main" id="{757B8413-16CF-19A5-869C-7E70AA8393A2}"/>
              </a:ext>
            </a:extLst>
          </p:cNvPr>
          <p:cNvSpPr txBox="1"/>
          <p:nvPr/>
        </p:nvSpPr>
        <p:spPr>
          <a:xfrm>
            <a:off x="299306" y="3590593"/>
            <a:ext cx="3960000" cy="677108"/>
          </a:xfrm>
          <a:prstGeom prst="rect">
            <a:avLst/>
          </a:prstGeom>
          <a:noFill/>
        </p:spPr>
        <p:txBody>
          <a:bodyPr wrap="square" rtlCol="0">
            <a:spAutoFit/>
          </a:bodyPr>
          <a:lstStyle/>
          <a:p>
            <a:r>
              <a:rPr lang="en-GB" sz="1900"/>
              <a:t>Workloads - major engineering breakdown at work.</a:t>
            </a:r>
          </a:p>
        </p:txBody>
      </p:sp>
      <p:sp>
        <p:nvSpPr>
          <p:cNvPr id="16" name="TextBox 15">
            <a:extLst>
              <a:ext uri="{FF2B5EF4-FFF2-40B4-BE49-F238E27FC236}">
                <a16:creationId xmlns:a16="http://schemas.microsoft.com/office/drawing/2014/main" id="{F2270BE3-492F-F428-AFC2-92A1F64C6833}"/>
              </a:ext>
            </a:extLst>
          </p:cNvPr>
          <p:cNvSpPr txBox="1"/>
          <p:nvPr/>
        </p:nvSpPr>
        <p:spPr>
          <a:xfrm>
            <a:off x="3409494" y="2950508"/>
            <a:ext cx="2448000" cy="384721"/>
          </a:xfrm>
          <a:prstGeom prst="rect">
            <a:avLst/>
          </a:prstGeom>
          <a:noFill/>
        </p:spPr>
        <p:txBody>
          <a:bodyPr wrap="square" rtlCol="0">
            <a:spAutoFit/>
          </a:bodyPr>
          <a:lstStyle/>
          <a:p>
            <a:r>
              <a:rPr lang="en-GB" sz="1900"/>
              <a:t>Family emergency</a:t>
            </a:r>
          </a:p>
        </p:txBody>
      </p:sp>
      <p:grpSp>
        <p:nvGrpSpPr>
          <p:cNvPr id="17" name="Group 16">
            <a:extLst>
              <a:ext uri="{FF2B5EF4-FFF2-40B4-BE49-F238E27FC236}">
                <a16:creationId xmlns:a16="http://schemas.microsoft.com/office/drawing/2014/main" id="{49B84886-E007-B981-7F39-997E42BAF626}"/>
              </a:ext>
              <a:ext uri="{C183D7F6-B498-43B3-948B-1728B52AA6E4}">
                <adec:decorative xmlns:adec="http://schemas.microsoft.com/office/drawing/2017/decorative" val="1"/>
              </a:ext>
            </a:extLst>
          </p:cNvPr>
          <p:cNvGrpSpPr/>
          <p:nvPr/>
        </p:nvGrpSpPr>
        <p:grpSpPr>
          <a:xfrm>
            <a:off x="3454196" y="2787860"/>
            <a:ext cx="383121" cy="191584"/>
            <a:chOff x="3299703" y="548246"/>
            <a:chExt cx="2024952" cy="1012596"/>
          </a:xfrm>
        </p:grpSpPr>
        <p:pic>
          <p:nvPicPr>
            <p:cNvPr id="18" name="Picture 17">
              <a:extLst>
                <a:ext uri="{FF2B5EF4-FFF2-40B4-BE49-F238E27FC236}">
                  <a16:creationId xmlns:a16="http://schemas.microsoft.com/office/drawing/2014/main" id="{46A3BAEF-E17A-F405-2A13-5DA135A85FFB}"/>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6" name="Picture 25">
              <a:extLst>
                <a:ext uri="{FF2B5EF4-FFF2-40B4-BE49-F238E27FC236}">
                  <a16:creationId xmlns:a16="http://schemas.microsoft.com/office/drawing/2014/main" id="{B8A203DA-3A72-2A94-2B0B-21ACFA59F6BD}"/>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7" name="Group 26">
            <a:extLst>
              <a:ext uri="{FF2B5EF4-FFF2-40B4-BE49-F238E27FC236}">
                <a16:creationId xmlns:a16="http://schemas.microsoft.com/office/drawing/2014/main" id="{8CED0AAA-3CD3-00A5-3AA9-48979CE889DD}"/>
              </a:ext>
              <a:ext uri="{C183D7F6-B498-43B3-948B-1728B52AA6E4}">
                <adec:decorative xmlns:adec="http://schemas.microsoft.com/office/drawing/2017/decorative" val="1"/>
              </a:ext>
            </a:extLst>
          </p:cNvPr>
          <p:cNvGrpSpPr/>
          <p:nvPr/>
        </p:nvGrpSpPr>
        <p:grpSpPr>
          <a:xfrm rot="10800000">
            <a:off x="5321884" y="3314054"/>
            <a:ext cx="383121" cy="191584"/>
            <a:chOff x="3299703" y="548246"/>
            <a:chExt cx="2024952" cy="1012596"/>
          </a:xfrm>
        </p:grpSpPr>
        <p:pic>
          <p:nvPicPr>
            <p:cNvPr id="35" name="Picture 34">
              <a:extLst>
                <a:ext uri="{FF2B5EF4-FFF2-40B4-BE49-F238E27FC236}">
                  <a16:creationId xmlns:a16="http://schemas.microsoft.com/office/drawing/2014/main" id="{1DA7E1E3-7028-24E7-08B5-3DBCB9B20551}"/>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6" name="Picture 35">
              <a:extLst>
                <a:ext uri="{FF2B5EF4-FFF2-40B4-BE49-F238E27FC236}">
                  <a16:creationId xmlns:a16="http://schemas.microsoft.com/office/drawing/2014/main" id="{6AC8D068-2174-B770-27D4-B2EF5B05C0E5}"/>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44" name="Group 43">
            <a:extLst>
              <a:ext uri="{FF2B5EF4-FFF2-40B4-BE49-F238E27FC236}">
                <a16:creationId xmlns:a16="http://schemas.microsoft.com/office/drawing/2014/main" id="{14C87AF9-7870-2191-C9E6-E144BA08E255}"/>
              </a:ext>
              <a:ext uri="{C183D7F6-B498-43B3-948B-1728B52AA6E4}">
                <adec:decorative xmlns:adec="http://schemas.microsoft.com/office/drawing/2017/decorative" val="1"/>
              </a:ext>
            </a:extLst>
          </p:cNvPr>
          <p:cNvGrpSpPr/>
          <p:nvPr/>
        </p:nvGrpSpPr>
        <p:grpSpPr>
          <a:xfrm>
            <a:off x="373144" y="3417919"/>
            <a:ext cx="383121" cy="191584"/>
            <a:chOff x="3299703" y="548246"/>
            <a:chExt cx="2024952" cy="1012596"/>
          </a:xfrm>
        </p:grpSpPr>
        <p:pic>
          <p:nvPicPr>
            <p:cNvPr id="45" name="Picture 44">
              <a:extLst>
                <a:ext uri="{FF2B5EF4-FFF2-40B4-BE49-F238E27FC236}">
                  <a16:creationId xmlns:a16="http://schemas.microsoft.com/office/drawing/2014/main" id="{82B05E05-0A8F-6264-6500-B9901E569E74}"/>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53" name="Picture 52">
              <a:extLst>
                <a:ext uri="{FF2B5EF4-FFF2-40B4-BE49-F238E27FC236}">
                  <a16:creationId xmlns:a16="http://schemas.microsoft.com/office/drawing/2014/main" id="{A5D83521-F775-6650-C1BC-D12AC782781D}"/>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54" name="Group 53">
            <a:extLst>
              <a:ext uri="{FF2B5EF4-FFF2-40B4-BE49-F238E27FC236}">
                <a16:creationId xmlns:a16="http://schemas.microsoft.com/office/drawing/2014/main" id="{BF78145B-E4BC-3ED6-36A3-B999F71F287E}"/>
              </a:ext>
              <a:ext uri="{C183D7F6-B498-43B3-948B-1728B52AA6E4}">
                <adec:decorative xmlns:adec="http://schemas.microsoft.com/office/drawing/2017/decorative" val="1"/>
              </a:ext>
            </a:extLst>
          </p:cNvPr>
          <p:cNvGrpSpPr/>
          <p:nvPr/>
        </p:nvGrpSpPr>
        <p:grpSpPr>
          <a:xfrm rot="10800000">
            <a:off x="3740595" y="3979970"/>
            <a:ext cx="383121" cy="191584"/>
            <a:chOff x="3299703" y="548246"/>
            <a:chExt cx="2024952" cy="1012596"/>
          </a:xfrm>
        </p:grpSpPr>
        <p:pic>
          <p:nvPicPr>
            <p:cNvPr id="55" name="Picture 54">
              <a:extLst>
                <a:ext uri="{FF2B5EF4-FFF2-40B4-BE49-F238E27FC236}">
                  <a16:creationId xmlns:a16="http://schemas.microsoft.com/office/drawing/2014/main" id="{1EC1B93D-2BCD-27B1-D749-00EA82207429}"/>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56" name="Picture 55">
              <a:extLst>
                <a:ext uri="{FF2B5EF4-FFF2-40B4-BE49-F238E27FC236}">
                  <a16:creationId xmlns:a16="http://schemas.microsoft.com/office/drawing/2014/main" id="{8BD0742F-0F97-54DA-6AEA-35B6CF9722AC}"/>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57" name="TextBox 56">
            <a:extLst>
              <a:ext uri="{FF2B5EF4-FFF2-40B4-BE49-F238E27FC236}">
                <a16:creationId xmlns:a16="http://schemas.microsoft.com/office/drawing/2014/main" id="{4B6DAC93-0253-A4F0-7C7E-981CC3E605A3}"/>
              </a:ext>
            </a:extLst>
          </p:cNvPr>
          <p:cNvSpPr txBox="1"/>
          <p:nvPr/>
        </p:nvSpPr>
        <p:spPr>
          <a:xfrm>
            <a:off x="6078840" y="1834966"/>
            <a:ext cx="4716000" cy="677108"/>
          </a:xfrm>
          <a:prstGeom prst="rect">
            <a:avLst/>
          </a:prstGeom>
          <a:noFill/>
        </p:spPr>
        <p:txBody>
          <a:bodyPr wrap="square" rtlCol="0">
            <a:spAutoFit/>
          </a:bodyPr>
          <a:lstStyle/>
          <a:p>
            <a:r>
              <a:rPr lang="en-GB" sz="1900"/>
              <a:t>It allowed me time and breathing space to get back on top of things.</a:t>
            </a:r>
          </a:p>
        </p:txBody>
      </p:sp>
      <p:sp>
        <p:nvSpPr>
          <p:cNvPr id="58" name="TextBox 57">
            <a:extLst>
              <a:ext uri="{FF2B5EF4-FFF2-40B4-BE49-F238E27FC236}">
                <a16:creationId xmlns:a16="http://schemas.microsoft.com/office/drawing/2014/main" id="{01CD8585-D219-CC4E-BB32-10D1385970AD}"/>
              </a:ext>
            </a:extLst>
          </p:cNvPr>
          <p:cNvSpPr txBox="1"/>
          <p:nvPr/>
        </p:nvSpPr>
        <p:spPr>
          <a:xfrm>
            <a:off x="6638503" y="3647148"/>
            <a:ext cx="5486400" cy="384721"/>
          </a:xfrm>
          <a:prstGeom prst="rect">
            <a:avLst/>
          </a:prstGeom>
          <a:noFill/>
        </p:spPr>
        <p:txBody>
          <a:bodyPr wrap="square" rtlCol="0">
            <a:spAutoFit/>
          </a:bodyPr>
          <a:lstStyle/>
          <a:p>
            <a:r>
              <a:rPr lang="en-GB" sz="1900"/>
              <a:t>Having the extension did take pressure off…</a:t>
            </a:r>
          </a:p>
        </p:txBody>
      </p:sp>
      <p:sp>
        <p:nvSpPr>
          <p:cNvPr id="59" name="TextBox 58">
            <a:extLst>
              <a:ext uri="{FF2B5EF4-FFF2-40B4-BE49-F238E27FC236}">
                <a16:creationId xmlns:a16="http://schemas.microsoft.com/office/drawing/2014/main" id="{EE4F30A1-46E1-6C0D-C6B1-9E0F3163235E}"/>
              </a:ext>
            </a:extLst>
          </p:cNvPr>
          <p:cNvSpPr txBox="1"/>
          <p:nvPr/>
        </p:nvSpPr>
        <p:spPr>
          <a:xfrm>
            <a:off x="6115296" y="4867367"/>
            <a:ext cx="5020835" cy="1261884"/>
          </a:xfrm>
          <a:prstGeom prst="rect">
            <a:avLst/>
          </a:prstGeom>
          <a:noFill/>
        </p:spPr>
        <p:txBody>
          <a:bodyPr wrap="square" rtlCol="0">
            <a:spAutoFit/>
          </a:bodyPr>
          <a:lstStyle/>
          <a:p>
            <a:pPr algn="just"/>
            <a:r>
              <a:rPr lang="en-GB" sz="1900"/>
              <a:t>Without the extension I would have done worse in the assignment …not fully understand the module and it would have been highly stressful.</a:t>
            </a:r>
          </a:p>
        </p:txBody>
      </p:sp>
      <p:grpSp>
        <p:nvGrpSpPr>
          <p:cNvPr id="61" name="Group 60">
            <a:extLst>
              <a:ext uri="{FF2B5EF4-FFF2-40B4-BE49-F238E27FC236}">
                <a16:creationId xmlns:a16="http://schemas.microsoft.com/office/drawing/2014/main" id="{DBF2D6F1-A674-CCE0-1E82-D11A209D7F3E}"/>
              </a:ext>
              <a:ext uri="{C183D7F6-B498-43B3-948B-1728B52AA6E4}">
                <adec:decorative xmlns:adec="http://schemas.microsoft.com/office/drawing/2017/decorative" val="1"/>
              </a:ext>
            </a:extLst>
          </p:cNvPr>
          <p:cNvGrpSpPr/>
          <p:nvPr/>
        </p:nvGrpSpPr>
        <p:grpSpPr>
          <a:xfrm>
            <a:off x="6202541" y="4626158"/>
            <a:ext cx="383121" cy="191584"/>
            <a:chOff x="3299703" y="548246"/>
            <a:chExt cx="2024952" cy="1012596"/>
          </a:xfrm>
        </p:grpSpPr>
        <p:pic>
          <p:nvPicPr>
            <p:cNvPr id="62" name="Picture 61">
              <a:extLst>
                <a:ext uri="{FF2B5EF4-FFF2-40B4-BE49-F238E27FC236}">
                  <a16:creationId xmlns:a16="http://schemas.microsoft.com/office/drawing/2014/main" id="{4EBE6116-F13B-4DA8-BF93-D2E7B2B5C7C5}"/>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63" name="Picture 62">
              <a:extLst>
                <a:ext uri="{FF2B5EF4-FFF2-40B4-BE49-F238E27FC236}">
                  <a16:creationId xmlns:a16="http://schemas.microsoft.com/office/drawing/2014/main" id="{72260203-D324-1A99-C69E-82B34E456F6F}"/>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64" name="Group 63">
            <a:extLst>
              <a:ext uri="{FF2B5EF4-FFF2-40B4-BE49-F238E27FC236}">
                <a16:creationId xmlns:a16="http://schemas.microsoft.com/office/drawing/2014/main" id="{61BE62E8-1293-8611-5880-796C9E824E90}"/>
              </a:ext>
              <a:ext uri="{C183D7F6-B498-43B3-948B-1728B52AA6E4}">
                <adec:decorative xmlns:adec="http://schemas.microsoft.com/office/drawing/2017/decorative" val="1"/>
              </a:ext>
            </a:extLst>
          </p:cNvPr>
          <p:cNvGrpSpPr/>
          <p:nvPr/>
        </p:nvGrpSpPr>
        <p:grpSpPr>
          <a:xfrm rot="10800000">
            <a:off x="10581699" y="5846962"/>
            <a:ext cx="383121" cy="191584"/>
            <a:chOff x="3299703" y="548246"/>
            <a:chExt cx="2024952" cy="1012596"/>
          </a:xfrm>
        </p:grpSpPr>
        <p:pic>
          <p:nvPicPr>
            <p:cNvPr id="65" name="Picture 64">
              <a:extLst>
                <a:ext uri="{FF2B5EF4-FFF2-40B4-BE49-F238E27FC236}">
                  <a16:creationId xmlns:a16="http://schemas.microsoft.com/office/drawing/2014/main" id="{9278B8E3-8F12-AD07-39D1-B32495DE3EC3}"/>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66" name="Picture 65">
              <a:extLst>
                <a:ext uri="{FF2B5EF4-FFF2-40B4-BE49-F238E27FC236}">
                  <a16:creationId xmlns:a16="http://schemas.microsoft.com/office/drawing/2014/main" id="{794C42A2-A88B-9FFF-CFAF-5E75B5C23A05}"/>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67" name="TextBox 66">
            <a:extLst>
              <a:ext uri="{FF2B5EF4-FFF2-40B4-BE49-F238E27FC236}">
                <a16:creationId xmlns:a16="http://schemas.microsoft.com/office/drawing/2014/main" id="{CECA4771-DB2F-7D18-00AB-9D8481E7178B}"/>
              </a:ext>
            </a:extLst>
          </p:cNvPr>
          <p:cNvSpPr txBox="1"/>
          <p:nvPr/>
        </p:nvSpPr>
        <p:spPr>
          <a:xfrm>
            <a:off x="285927" y="5907413"/>
            <a:ext cx="5486400" cy="677108"/>
          </a:xfrm>
          <a:prstGeom prst="rect">
            <a:avLst/>
          </a:prstGeom>
          <a:noFill/>
        </p:spPr>
        <p:txBody>
          <a:bodyPr wrap="square" rtlCol="0">
            <a:spAutoFit/>
          </a:bodyPr>
          <a:lstStyle/>
          <a:p>
            <a:r>
              <a:rPr lang="en-GB" sz="1900"/>
              <a:t>I felt like it was a failure, not a failure, but it was a let down for myself.</a:t>
            </a:r>
          </a:p>
        </p:txBody>
      </p:sp>
      <p:grpSp>
        <p:nvGrpSpPr>
          <p:cNvPr id="69" name="Group 68">
            <a:extLst>
              <a:ext uri="{FF2B5EF4-FFF2-40B4-BE49-F238E27FC236}">
                <a16:creationId xmlns:a16="http://schemas.microsoft.com/office/drawing/2014/main" id="{3CD8693D-4EE0-7397-E1BE-D0B05ABB76FD}"/>
              </a:ext>
              <a:ext uri="{C183D7F6-B498-43B3-948B-1728B52AA6E4}">
                <adec:decorative xmlns:adec="http://schemas.microsoft.com/office/drawing/2017/decorative" val="1"/>
              </a:ext>
            </a:extLst>
          </p:cNvPr>
          <p:cNvGrpSpPr/>
          <p:nvPr/>
        </p:nvGrpSpPr>
        <p:grpSpPr>
          <a:xfrm>
            <a:off x="386714" y="5697574"/>
            <a:ext cx="383121" cy="191584"/>
            <a:chOff x="3299703" y="548246"/>
            <a:chExt cx="2024952" cy="1012596"/>
          </a:xfrm>
        </p:grpSpPr>
        <p:pic>
          <p:nvPicPr>
            <p:cNvPr id="70" name="Picture 69">
              <a:extLst>
                <a:ext uri="{FF2B5EF4-FFF2-40B4-BE49-F238E27FC236}">
                  <a16:creationId xmlns:a16="http://schemas.microsoft.com/office/drawing/2014/main" id="{B2607565-0B44-5584-4CA5-7C9B3B74E72C}"/>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71" name="Picture 70">
              <a:extLst>
                <a:ext uri="{FF2B5EF4-FFF2-40B4-BE49-F238E27FC236}">
                  <a16:creationId xmlns:a16="http://schemas.microsoft.com/office/drawing/2014/main" id="{0F16795A-CF8A-81DF-1C6A-595D45AD83E8}"/>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72" name="Group 71">
            <a:extLst>
              <a:ext uri="{FF2B5EF4-FFF2-40B4-BE49-F238E27FC236}">
                <a16:creationId xmlns:a16="http://schemas.microsoft.com/office/drawing/2014/main" id="{7B7E0188-32EF-67EF-BBE3-5184B21EB553}"/>
              </a:ext>
              <a:ext uri="{C183D7F6-B498-43B3-948B-1728B52AA6E4}">
                <adec:decorative xmlns:adec="http://schemas.microsoft.com/office/drawing/2017/decorative" val="1"/>
              </a:ext>
            </a:extLst>
          </p:cNvPr>
          <p:cNvGrpSpPr/>
          <p:nvPr/>
        </p:nvGrpSpPr>
        <p:grpSpPr>
          <a:xfrm rot="10800000">
            <a:off x="5052409" y="6287322"/>
            <a:ext cx="383121" cy="191584"/>
            <a:chOff x="3299703" y="548246"/>
            <a:chExt cx="2024952" cy="1012596"/>
          </a:xfrm>
        </p:grpSpPr>
        <p:pic>
          <p:nvPicPr>
            <p:cNvPr id="73" name="Picture 72">
              <a:extLst>
                <a:ext uri="{FF2B5EF4-FFF2-40B4-BE49-F238E27FC236}">
                  <a16:creationId xmlns:a16="http://schemas.microsoft.com/office/drawing/2014/main" id="{684CB5B4-3EF5-F120-F90A-A8D3F1B0969B}"/>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74" name="Picture 73">
              <a:extLst>
                <a:ext uri="{FF2B5EF4-FFF2-40B4-BE49-F238E27FC236}">
                  <a16:creationId xmlns:a16="http://schemas.microsoft.com/office/drawing/2014/main" id="{7F281D08-7228-E47B-6B7D-025DF7DC8629}"/>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Tree>
    <p:extLst>
      <p:ext uri="{BB962C8B-B14F-4D97-AF65-F5344CB8AC3E}">
        <p14:creationId xmlns:p14="http://schemas.microsoft.com/office/powerpoint/2010/main" val="342918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BC3B2F-16BD-6E5D-07F2-84C97C16BFE4}"/>
              </a:ext>
            </a:extLst>
          </p:cNvPr>
          <p:cNvSpPr>
            <a:spLocks noGrp="1"/>
          </p:cNvSpPr>
          <p:nvPr>
            <p:ph type="body" sz="quarter" idx="14"/>
          </p:nvPr>
        </p:nvSpPr>
        <p:spPr>
          <a:xfrm>
            <a:off x="992639" y="1095780"/>
            <a:ext cx="4904779" cy="530666"/>
          </a:xfrm>
        </p:spPr>
        <p:txBody>
          <a:bodyPr lIns="91440" tIns="45720" rIns="91440" bIns="45720" anchor="t">
            <a:noAutofit/>
          </a:bodyPr>
          <a:lstStyle/>
          <a:p>
            <a:r>
              <a:rPr lang="en-GB" sz="1800" b="1">
                <a:latin typeface="Poppins"/>
                <a:cs typeface="Poppins"/>
              </a:rPr>
              <a:t>3.   Working towards TMA submission</a:t>
            </a:r>
            <a:endParaRPr lang="en-US" sz="1800" b="1">
              <a:latin typeface="Poppins"/>
              <a:cs typeface="Poppins"/>
            </a:endParaRPr>
          </a:p>
        </p:txBody>
      </p:sp>
      <p:sp>
        <p:nvSpPr>
          <p:cNvPr id="3" name="Text Placeholder 2">
            <a:extLst>
              <a:ext uri="{FF2B5EF4-FFF2-40B4-BE49-F238E27FC236}">
                <a16:creationId xmlns:a16="http://schemas.microsoft.com/office/drawing/2014/main" id="{64605D16-2445-AF78-7837-2F1F40FF925B}"/>
              </a:ext>
            </a:extLst>
          </p:cNvPr>
          <p:cNvSpPr>
            <a:spLocks noGrp="1"/>
          </p:cNvSpPr>
          <p:nvPr>
            <p:ph type="body" sz="quarter" idx="21"/>
          </p:nvPr>
        </p:nvSpPr>
        <p:spPr/>
        <p:txBody>
          <a:bodyPr lIns="91440" tIns="45720" rIns="91440" bIns="45720" anchor="t">
            <a:noAutofit/>
          </a:bodyPr>
          <a:lstStyle/>
          <a:p>
            <a:r>
              <a:rPr lang="en-GB">
                <a:latin typeface="Poppins SemiBold"/>
                <a:cs typeface="Poppins SemiBold"/>
              </a:rPr>
              <a:t>Some quotes from our students... (2)</a:t>
            </a:r>
            <a:endParaRPr lang="en-US"/>
          </a:p>
        </p:txBody>
      </p:sp>
      <p:sp>
        <p:nvSpPr>
          <p:cNvPr id="6" name="Text Placeholder 1">
            <a:extLst>
              <a:ext uri="{FF2B5EF4-FFF2-40B4-BE49-F238E27FC236}">
                <a16:creationId xmlns:a16="http://schemas.microsoft.com/office/drawing/2014/main" id="{D196464E-2DD4-8581-4E54-0750803F0830}"/>
              </a:ext>
            </a:extLst>
          </p:cNvPr>
          <p:cNvSpPr txBox="1">
            <a:spLocks/>
          </p:cNvSpPr>
          <p:nvPr/>
        </p:nvSpPr>
        <p:spPr>
          <a:xfrm>
            <a:off x="6504190" y="1097153"/>
            <a:ext cx="4329047" cy="539133"/>
          </a:xfrm>
          <a:prstGeom prst="rect">
            <a:avLst/>
          </a:prstGeom>
        </p:spPr>
        <p:txBody>
          <a:bodyPr lIns="91440" tIns="45720" rIns="91440" bIns="45720" anchor="t">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latin typeface="Poppins"/>
                <a:cs typeface="Poppins"/>
              </a:rPr>
              <a:t>4.   Catching up</a:t>
            </a:r>
            <a:endParaRPr lang="en-US" sz="1800" b="1"/>
          </a:p>
        </p:txBody>
      </p:sp>
      <p:grpSp>
        <p:nvGrpSpPr>
          <p:cNvPr id="4" name="Group 3">
            <a:extLst>
              <a:ext uri="{FF2B5EF4-FFF2-40B4-BE49-F238E27FC236}">
                <a16:creationId xmlns:a16="http://schemas.microsoft.com/office/drawing/2014/main" id="{D85582CD-93EA-DFBD-A28C-E15258F4C7D6}"/>
              </a:ext>
              <a:ext uri="{C183D7F6-B498-43B3-948B-1728B52AA6E4}">
                <adec:decorative xmlns:adec="http://schemas.microsoft.com/office/drawing/2017/decorative" val="1"/>
              </a:ext>
            </a:extLst>
          </p:cNvPr>
          <p:cNvGrpSpPr/>
          <p:nvPr/>
        </p:nvGrpSpPr>
        <p:grpSpPr>
          <a:xfrm>
            <a:off x="459654" y="2918426"/>
            <a:ext cx="383122" cy="191584"/>
            <a:chOff x="3299703" y="548246"/>
            <a:chExt cx="2024952" cy="1012596"/>
          </a:xfrm>
        </p:grpSpPr>
        <p:pic>
          <p:nvPicPr>
            <p:cNvPr id="5" name="Picture 4">
              <a:extLst>
                <a:ext uri="{FF2B5EF4-FFF2-40B4-BE49-F238E27FC236}">
                  <a16:creationId xmlns:a16="http://schemas.microsoft.com/office/drawing/2014/main" id="{DA2159AF-12DB-BDDF-8793-DA076C5F82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7" name="Picture 6">
              <a:extLst>
                <a:ext uri="{FF2B5EF4-FFF2-40B4-BE49-F238E27FC236}">
                  <a16:creationId xmlns:a16="http://schemas.microsoft.com/office/drawing/2014/main" id="{AC0291E0-B676-6681-2668-491712BCB6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8" name="Text Placeholder 9">
            <a:extLst>
              <a:ext uri="{FF2B5EF4-FFF2-40B4-BE49-F238E27FC236}">
                <a16:creationId xmlns:a16="http://schemas.microsoft.com/office/drawing/2014/main" id="{5B7CA872-BFFB-F48C-D841-B517A669F6B9}"/>
              </a:ext>
            </a:extLst>
          </p:cNvPr>
          <p:cNvSpPr txBox="1">
            <a:spLocks/>
          </p:cNvSpPr>
          <p:nvPr/>
        </p:nvSpPr>
        <p:spPr>
          <a:xfrm>
            <a:off x="343316" y="3064448"/>
            <a:ext cx="2171511" cy="55953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900">
                <a:cs typeface="Poppins"/>
              </a:rPr>
              <a:t>TMA02...it was a </a:t>
            </a:r>
            <a:r>
              <a:rPr lang="en-GB" sz="1900" err="1">
                <a:cs typeface="Poppins"/>
              </a:rPr>
              <a:t>catastophe</a:t>
            </a:r>
            <a:endParaRPr lang="en-GB" sz="1900">
              <a:cs typeface="Poppins"/>
            </a:endParaRPr>
          </a:p>
        </p:txBody>
      </p:sp>
      <p:grpSp>
        <p:nvGrpSpPr>
          <p:cNvPr id="9" name="Group 8">
            <a:extLst>
              <a:ext uri="{FF2B5EF4-FFF2-40B4-BE49-F238E27FC236}">
                <a16:creationId xmlns:a16="http://schemas.microsoft.com/office/drawing/2014/main" id="{20E63AC0-C992-D17C-6385-ADA067B2879E}"/>
              </a:ext>
              <a:ext uri="{C183D7F6-B498-43B3-948B-1728B52AA6E4}">
                <adec:decorative xmlns:adec="http://schemas.microsoft.com/office/drawing/2017/decorative" val="1"/>
              </a:ext>
            </a:extLst>
          </p:cNvPr>
          <p:cNvGrpSpPr/>
          <p:nvPr/>
        </p:nvGrpSpPr>
        <p:grpSpPr>
          <a:xfrm rot="10800000">
            <a:off x="2131704" y="3814549"/>
            <a:ext cx="383122" cy="191584"/>
            <a:chOff x="3299703" y="548246"/>
            <a:chExt cx="2024952" cy="1012596"/>
          </a:xfrm>
        </p:grpSpPr>
        <p:pic>
          <p:nvPicPr>
            <p:cNvPr id="10" name="Picture 9">
              <a:extLst>
                <a:ext uri="{FF2B5EF4-FFF2-40B4-BE49-F238E27FC236}">
                  <a16:creationId xmlns:a16="http://schemas.microsoft.com/office/drawing/2014/main" id="{2E23083A-7C4A-53E6-A1BB-C6F6B667F6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1" name="Picture 10">
              <a:extLst>
                <a:ext uri="{FF2B5EF4-FFF2-40B4-BE49-F238E27FC236}">
                  <a16:creationId xmlns:a16="http://schemas.microsoft.com/office/drawing/2014/main" id="{EEF35C1B-4AA2-CBAF-7E10-AF3B200E45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9" name="Group 18">
            <a:extLst>
              <a:ext uri="{FF2B5EF4-FFF2-40B4-BE49-F238E27FC236}">
                <a16:creationId xmlns:a16="http://schemas.microsoft.com/office/drawing/2014/main" id="{D44DD0C4-309C-D45A-7673-1F2F657C8B24}"/>
              </a:ext>
              <a:ext uri="{C183D7F6-B498-43B3-948B-1728B52AA6E4}">
                <adec:decorative xmlns:adec="http://schemas.microsoft.com/office/drawing/2017/decorative" val="1"/>
              </a:ext>
            </a:extLst>
          </p:cNvPr>
          <p:cNvGrpSpPr/>
          <p:nvPr/>
        </p:nvGrpSpPr>
        <p:grpSpPr>
          <a:xfrm>
            <a:off x="6618214" y="1689104"/>
            <a:ext cx="383121" cy="191584"/>
            <a:chOff x="3299703" y="548246"/>
            <a:chExt cx="2024952" cy="1012596"/>
          </a:xfrm>
        </p:grpSpPr>
        <p:pic>
          <p:nvPicPr>
            <p:cNvPr id="20" name="Picture 19">
              <a:extLst>
                <a:ext uri="{FF2B5EF4-FFF2-40B4-BE49-F238E27FC236}">
                  <a16:creationId xmlns:a16="http://schemas.microsoft.com/office/drawing/2014/main" id="{2D76E3E6-3A3A-947F-94F1-95B032631E32}"/>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1" name="Picture 20">
              <a:extLst>
                <a:ext uri="{FF2B5EF4-FFF2-40B4-BE49-F238E27FC236}">
                  <a16:creationId xmlns:a16="http://schemas.microsoft.com/office/drawing/2014/main" id="{A843C454-1519-D27C-B53E-1757B3B9AF24}"/>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2" name="Text Placeholder 9">
            <a:extLst>
              <a:ext uri="{FF2B5EF4-FFF2-40B4-BE49-F238E27FC236}">
                <a16:creationId xmlns:a16="http://schemas.microsoft.com/office/drawing/2014/main" id="{78E1F09A-0883-D49B-2243-38CEA17ED673}"/>
              </a:ext>
            </a:extLst>
          </p:cNvPr>
          <p:cNvSpPr txBox="1">
            <a:spLocks/>
          </p:cNvSpPr>
          <p:nvPr/>
        </p:nvSpPr>
        <p:spPr>
          <a:xfrm>
            <a:off x="6504190" y="1880688"/>
            <a:ext cx="4849499" cy="55953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900">
                <a:cs typeface="Poppins"/>
              </a:rPr>
              <a:t>I kept thinking I could so easily just walk away at this point.</a:t>
            </a:r>
          </a:p>
        </p:txBody>
      </p:sp>
      <p:grpSp>
        <p:nvGrpSpPr>
          <p:cNvPr id="23" name="Group 22">
            <a:extLst>
              <a:ext uri="{FF2B5EF4-FFF2-40B4-BE49-F238E27FC236}">
                <a16:creationId xmlns:a16="http://schemas.microsoft.com/office/drawing/2014/main" id="{2AEFD2E2-8808-9330-9213-9800AFA06441}"/>
              </a:ext>
              <a:ext uri="{C183D7F6-B498-43B3-948B-1728B52AA6E4}">
                <adec:decorative xmlns:adec="http://schemas.microsoft.com/office/drawing/2017/decorative" val="1"/>
              </a:ext>
            </a:extLst>
          </p:cNvPr>
          <p:cNvGrpSpPr/>
          <p:nvPr/>
        </p:nvGrpSpPr>
        <p:grpSpPr>
          <a:xfrm rot="10800000">
            <a:off x="10970568" y="2388690"/>
            <a:ext cx="383121" cy="191584"/>
            <a:chOff x="3299703" y="548246"/>
            <a:chExt cx="2024952" cy="1012596"/>
          </a:xfrm>
        </p:grpSpPr>
        <p:pic>
          <p:nvPicPr>
            <p:cNvPr id="24" name="Picture 23">
              <a:extLst>
                <a:ext uri="{FF2B5EF4-FFF2-40B4-BE49-F238E27FC236}">
                  <a16:creationId xmlns:a16="http://schemas.microsoft.com/office/drawing/2014/main" id="{AFB1CC9B-3EEB-3103-DB65-286053A74333}"/>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5" name="Picture 24">
              <a:extLst>
                <a:ext uri="{FF2B5EF4-FFF2-40B4-BE49-F238E27FC236}">
                  <a16:creationId xmlns:a16="http://schemas.microsoft.com/office/drawing/2014/main" id="{BCCB0A65-160A-1E47-DEB1-F942BEEEB243}"/>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8" name="Group 27">
            <a:extLst>
              <a:ext uri="{FF2B5EF4-FFF2-40B4-BE49-F238E27FC236}">
                <a16:creationId xmlns:a16="http://schemas.microsoft.com/office/drawing/2014/main" id="{3EE19522-FFF4-2356-E2BD-646D9539DF98}"/>
              </a:ext>
              <a:ext uri="{C183D7F6-B498-43B3-948B-1728B52AA6E4}">
                <adec:decorative xmlns:adec="http://schemas.microsoft.com/office/drawing/2017/decorative" val="1"/>
              </a:ext>
            </a:extLst>
          </p:cNvPr>
          <p:cNvGrpSpPr/>
          <p:nvPr/>
        </p:nvGrpSpPr>
        <p:grpSpPr>
          <a:xfrm>
            <a:off x="801078" y="5610497"/>
            <a:ext cx="383121" cy="191584"/>
            <a:chOff x="3299703" y="548246"/>
            <a:chExt cx="2024952" cy="1012596"/>
          </a:xfrm>
        </p:grpSpPr>
        <p:pic>
          <p:nvPicPr>
            <p:cNvPr id="29" name="Picture 28">
              <a:extLst>
                <a:ext uri="{FF2B5EF4-FFF2-40B4-BE49-F238E27FC236}">
                  <a16:creationId xmlns:a16="http://schemas.microsoft.com/office/drawing/2014/main" id="{2FB1F8AA-C0A4-90B6-768C-BA71801DDF2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0" name="Picture 29">
              <a:extLst>
                <a:ext uri="{FF2B5EF4-FFF2-40B4-BE49-F238E27FC236}">
                  <a16:creationId xmlns:a16="http://schemas.microsoft.com/office/drawing/2014/main" id="{A195CE26-3ADE-3E93-5277-596839DDDD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1" name="Text Placeholder 9">
            <a:extLst>
              <a:ext uri="{FF2B5EF4-FFF2-40B4-BE49-F238E27FC236}">
                <a16:creationId xmlns:a16="http://schemas.microsoft.com/office/drawing/2014/main" id="{ADF74203-E5A5-A6AD-38F0-4380F96A37F1}"/>
              </a:ext>
            </a:extLst>
          </p:cNvPr>
          <p:cNvSpPr txBox="1">
            <a:spLocks/>
          </p:cNvSpPr>
          <p:nvPr/>
        </p:nvSpPr>
        <p:spPr>
          <a:xfrm>
            <a:off x="644508" y="5760956"/>
            <a:ext cx="5020494" cy="55953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900">
                <a:ea typeface="+mn-lt"/>
                <a:cs typeface="+mn-lt"/>
              </a:rPr>
              <a:t>…you've got to kind of have a bit of resilience and just try and persevere…</a:t>
            </a:r>
            <a:endParaRPr lang="en-GB" sz="1900">
              <a:cs typeface="Poppins"/>
            </a:endParaRPr>
          </a:p>
        </p:txBody>
      </p:sp>
      <p:grpSp>
        <p:nvGrpSpPr>
          <p:cNvPr id="32" name="Group 31">
            <a:extLst>
              <a:ext uri="{FF2B5EF4-FFF2-40B4-BE49-F238E27FC236}">
                <a16:creationId xmlns:a16="http://schemas.microsoft.com/office/drawing/2014/main" id="{8668E385-59B6-BB80-D9C5-4F8F9D63BC05}"/>
              </a:ext>
              <a:ext uri="{C183D7F6-B498-43B3-948B-1728B52AA6E4}">
                <adec:decorative xmlns:adec="http://schemas.microsoft.com/office/drawing/2017/decorative" val="1"/>
              </a:ext>
            </a:extLst>
          </p:cNvPr>
          <p:cNvGrpSpPr/>
          <p:nvPr/>
        </p:nvGrpSpPr>
        <p:grpSpPr>
          <a:xfrm rot="10800000">
            <a:off x="5051288" y="6503403"/>
            <a:ext cx="383121" cy="191584"/>
            <a:chOff x="3299703" y="548246"/>
            <a:chExt cx="2024952" cy="1012596"/>
          </a:xfrm>
        </p:grpSpPr>
        <p:pic>
          <p:nvPicPr>
            <p:cNvPr id="33" name="Picture 32">
              <a:extLst>
                <a:ext uri="{FF2B5EF4-FFF2-40B4-BE49-F238E27FC236}">
                  <a16:creationId xmlns:a16="http://schemas.microsoft.com/office/drawing/2014/main" id="{25C7ED5C-F434-385A-EBCD-C2A268B75D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4" name="Picture 33">
              <a:extLst>
                <a:ext uri="{FF2B5EF4-FFF2-40B4-BE49-F238E27FC236}">
                  <a16:creationId xmlns:a16="http://schemas.microsoft.com/office/drawing/2014/main" id="{324F69E5-4866-CA2A-115D-C741E415B3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7" name="Group 36">
            <a:extLst>
              <a:ext uri="{FF2B5EF4-FFF2-40B4-BE49-F238E27FC236}">
                <a16:creationId xmlns:a16="http://schemas.microsoft.com/office/drawing/2014/main" id="{D2349E52-2DF0-A165-CE5B-7635E5228DB4}"/>
              </a:ext>
              <a:ext uri="{C183D7F6-B498-43B3-948B-1728B52AA6E4}">
                <adec:decorative xmlns:adec="http://schemas.microsoft.com/office/drawing/2017/decorative" val="1"/>
              </a:ext>
            </a:extLst>
          </p:cNvPr>
          <p:cNvGrpSpPr/>
          <p:nvPr/>
        </p:nvGrpSpPr>
        <p:grpSpPr>
          <a:xfrm>
            <a:off x="3443699" y="2918427"/>
            <a:ext cx="383122" cy="191584"/>
            <a:chOff x="3299703" y="548246"/>
            <a:chExt cx="2024952" cy="1012596"/>
          </a:xfrm>
        </p:grpSpPr>
        <p:pic>
          <p:nvPicPr>
            <p:cNvPr id="38" name="Picture 37">
              <a:extLst>
                <a:ext uri="{FF2B5EF4-FFF2-40B4-BE49-F238E27FC236}">
                  <a16:creationId xmlns:a16="http://schemas.microsoft.com/office/drawing/2014/main" id="{46349011-95EA-9855-588C-40F7C1FCF3D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9" name="Picture 38">
              <a:extLst>
                <a:ext uri="{FF2B5EF4-FFF2-40B4-BE49-F238E27FC236}">
                  <a16:creationId xmlns:a16="http://schemas.microsoft.com/office/drawing/2014/main" id="{9EDE74CB-C2B2-993E-4CA0-FE28A389C4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0" name="Text Placeholder 9">
            <a:extLst>
              <a:ext uri="{FF2B5EF4-FFF2-40B4-BE49-F238E27FC236}">
                <a16:creationId xmlns:a16="http://schemas.microsoft.com/office/drawing/2014/main" id="{AA82732A-F77C-62A2-79F4-2C3E5F0B5692}"/>
              </a:ext>
            </a:extLst>
          </p:cNvPr>
          <p:cNvSpPr txBox="1">
            <a:spLocks/>
          </p:cNvSpPr>
          <p:nvPr/>
        </p:nvSpPr>
        <p:spPr>
          <a:xfrm>
            <a:off x="3200493" y="3102581"/>
            <a:ext cx="2533056" cy="55953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srgbClr val="060645"/>
                </a:solidFill>
                <a:effectLst/>
                <a:uLnTx/>
                <a:uFillTx/>
                <a:latin typeface="Poppins"/>
                <a:ea typeface="+mn-ea"/>
                <a:cs typeface="Poppins"/>
              </a:rPr>
              <a:t>I simply gave up...</a:t>
            </a:r>
            <a:endParaRPr kumimoji="0" lang="en-GB" sz="1900" b="0" i="0" u="none" strike="noStrike" kern="1200" cap="none" spc="0" normalizeH="0" baseline="0" noProof="0">
              <a:ln>
                <a:noFill/>
              </a:ln>
              <a:solidFill>
                <a:srgbClr val="060645"/>
              </a:solidFill>
              <a:effectLst/>
              <a:uLnTx/>
              <a:uFillTx/>
              <a:latin typeface="Poppins"/>
              <a:ea typeface="+mn-ea"/>
              <a:cs typeface="+mn-cs"/>
            </a:endParaRPr>
          </a:p>
        </p:txBody>
      </p:sp>
      <p:grpSp>
        <p:nvGrpSpPr>
          <p:cNvPr id="41" name="Group 40">
            <a:extLst>
              <a:ext uri="{FF2B5EF4-FFF2-40B4-BE49-F238E27FC236}">
                <a16:creationId xmlns:a16="http://schemas.microsoft.com/office/drawing/2014/main" id="{70619A8C-B888-CBCA-5E1C-B0FD85078DA5}"/>
              </a:ext>
              <a:ext uri="{C183D7F6-B498-43B3-948B-1728B52AA6E4}">
                <adec:decorative xmlns:adec="http://schemas.microsoft.com/office/drawing/2017/decorative" val="1"/>
              </a:ext>
            </a:extLst>
          </p:cNvPr>
          <p:cNvGrpSpPr/>
          <p:nvPr/>
        </p:nvGrpSpPr>
        <p:grpSpPr>
          <a:xfrm rot="10800000">
            <a:off x="5097024" y="3519860"/>
            <a:ext cx="383122" cy="191584"/>
            <a:chOff x="3299703" y="548246"/>
            <a:chExt cx="2024952" cy="1012596"/>
          </a:xfrm>
        </p:grpSpPr>
        <p:pic>
          <p:nvPicPr>
            <p:cNvPr id="42" name="Picture 41">
              <a:extLst>
                <a:ext uri="{FF2B5EF4-FFF2-40B4-BE49-F238E27FC236}">
                  <a16:creationId xmlns:a16="http://schemas.microsoft.com/office/drawing/2014/main" id="{3274C5F3-5B52-BF94-7FB5-F959CCA037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3" name="Picture 42">
              <a:extLst>
                <a:ext uri="{FF2B5EF4-FFF2-40B4-BE49-F238E27FC236}">
                  <a16:creationId xmlns:a16="http://schemas.microsoft.com/office/drawing/2014/main" id="{1D3FC099-31B5-158D-E95F-86B893DF9B0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46" name="Group 45">
            <a:extLst>
              <a:ext uri="{FF2B5EF4-FFF2-40B4-BE49-F238E27FC236}">
                <a16:creationId xmlns:a16="http://schemas.microsoft.com/office/drawing/2014/main" id="{B6ED1608-B22D-4B83-125A-9F7BC35A1DB7}"/>
              </a:ext>
              <a:ext uri="{C183D7F6-B498-43B3-948B-1728B52AA6E4}">
                <adec:decorative xmlns:adec="http://schemas.microsoft.com/office/drawing/2017/decorative" val="1"/>
              </a:ext>
            </a:extLst>
          </p:cNvPr>
          <p:cNvGrpSpPr/>
          <p:nvPr/>
        </p:nvGrpSpPr>
        <p:grpSpPr>
          <a:xfrm>
            <a:off x="6618214" y="2856800"/>
            <a:ext cx="383121" cy="191584"/>
            <a:chOff x="3299703" y="548246"/>
            <a:chExt cx="2024952" cy="1012596"/>
          </a:xfrm>
        </p:grpSpPr>
        <p:pic>
          <p:nvPicPr>
            <p:cNvPr id="47" name="Picture 46">
              <a:extLst>
                <a:ext uri="{FF2B5EF4-FFF2-40B4-BE49-F238E27FC236}">
                  <a16:creationId xmlns:a16="http://schemas.microsoft.com/office/drawing/2014/main" id="{3B4B9663-14D9-0744-7467-D8781BE2A101}"/>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8" name="Picture 47">
              <a:extLst>
                <a:ext uri="{FF2B5EF4-FFF2-40B4-BE49-F238E27FC236}">
                  <a16:creationId xmlns:a16="http://schemas.microsoft.com/office/drawing/2014/main" id="{CEDFB9C7-3BED-35A6-1157-9506ADB52623}"/>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9" name="Text Placeholder 9">
            <a:extLst>
              <a:ext uri="{FF2B5EF4-FFF2-40B4-BE49-F238E27FC236}">
                <a16:creationId xmlns:a16="http://schemas.microsoft.com/office/drawing/2014/main" id="{7837F383-EEA0-72A4-B38B-BAAA5C6BEE76}"/>
              </a:ext>
            </a:extLst>
          </p:cNvPr>
          <p:cNvSpPr txBox="1">
            <a:spLocks/>
          </p:cNvSpPr>
          <p:nvPr/>
        </p:nvSpPr>
        <p:spPr>
          <a:xfrm>
            <a:off x="6504190" y="3048384"/>
            <a:ext cx="4849499" cy="55953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900">
                <a:cs typeface="Poppins"/>
              </a:rPr>
              <a:t>And so by the end of the TMA, I often would have like a little reprieve.</a:t>
            </a:r>
          </a:p>
        </p:txBody>
      </p:sp>
      <p:grpSp>
        <p:nvGrpSpPr>
          <p:cNvPr id="50" name="Group 49">
            <a:extLst>
              <a:ext uri="{FF2B5EF4-FFF2-40B4-BE49-F238E27FC236}">
                <a16:creationId xmlns:a16="http://schemas.microsoft.com/office/drawing/2014/main" id="{1DAAC45D-F022-8DEE-B3E3-86AFB9915738}"/>
              </a:ext>
              <a:ext uri="{C183D7F6-B498-43B3-948B-1728B52AA6E4}">
                <adec:decorative xmlns:adec="http://schemas.microsoft.com/office/drawing/2017/decorative" val="1"/>
              </a:ext>
            </a:extLst>
          </p:cNvPr>
          <p:cNvGrpSpPr/>
          <p:nvPr/>
        </p:nvGrpSpPr>
        <p:grpSpPr>
          <a:xfrm rot="10800000">
            <a:off x="10970568" y="3512130"/>
            <a:ext cx="383121" cy="191584"/>
            <a:chOff x="3299703" y="548246"/>
            <a:chExt cx="2024952" cy="1012596"/>
          </a:xfrm>
        </p:grpSpPr>
        <p:pic>
          <p:nvPicPr>
            <p:cNvPr id="51" name="Picture 50">
              <a:extLst>
                <a:ext uri="{FF2B5EF4-FFF2-40B4-BE49-F238E27FC236}">
                  <a16:creationId xmlns:a16="http://schemas.microsoft.com/office/drawing/2014/main" id="{257A6DBD-F335-EDC0-D2EB-D8FA562DCE41}"/>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52" name="Picture 51">
              <a:extLst>
                <a:ext uri="{FF2B5EF4-FFF2-40B4-BE49-F238E27FC236}">
                  <a16:creationId xmlns:a16="http://schemas.microsoft.com/office/drawing/2014/main" id="{36B05194-A7F9-546A-99BE-866757F8A5F0}"/>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aphicFrame>
        <p:nvGraphicFramePr>
          <p:cNvPr id="12" name="Chart 11">
            <a:extLst>
              <a:ext uri="{FF2B5EF4-FFF2-40B4-BE49-F238E27FC236}">
                <a16:creationId xmlns:a16="http://schemas.microsoft.com/office/drawing/2014/main" id="{4AC444F0-CC7F-77F2-693F-FAC76B332D8A}"/>
              </a:ext>
            </a:extLst>
          </p:cNvPr>
          <p:cNvGraphicFramePr/>
          <p:nvPr>
            <p:extLst>
              <p:ext uri="{D42A27DB-BD31-4B8C-83A1-F6EECF244321}">
                <p14:modId xmlns:p14="http://schemas.microsoft.com/office/powerpoint/2010/main" val="3949044524"/>
              </p:ext>
            </p:extLst>
          </p:nvPr>
        </p:nvGraphicFramePr>
        <p:xfrm>
          <a:off x="6299199" y="3904190"/>
          <a:ext cx="5418667" cy="285115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8BDA874A-CCE1-9A88-B936-6687BAEB56FD}"/>
              </a:ext>
            </a:extLst>
          </p:cNvPr>
          <p:cNvSpPr/>
          <p:nvPr/>
        </p:nvSpPr>
        <p:spPr>
          <a:xfrm>
            <a:off x="6222818" y="3802356"/>
            <a:ext cx="5630578" cy="3004119"/>
          </a:xfrm>
          <a:prstGeom prst="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5" name="Group 14">
            <a:extLst>
              <a:ext uri="{FF2B5EF4-FFF2-40B4-BE49-F238E27FC236}">
                <a16:creationId xmlns:a16="http://schemas.microsoft.com/office/drawing/2014/main" id="{19F68D9F-3EB6-674D-DB12-EF77840C0289}"/>
              </a:ext>
              <a:ext uri="{C183D7F6-B498-43B3-948B-1728B52AA6E4}">
                <adec:decorative xmlns:adec="http://schemas.microsoft.com/office/drawing/2017/decorative" val="1"/>
              </a:ext>
            </a:extLst>
          </p:cNvPr>
          <p:cNvGrpSpPr/>
          <p:nvPr/>
        </p:nvGrpSpPr>
        <p:grpSpPr>
          <a:xfrm>
            <a:off x="801054" y="1662695"/>
            <a:ext cx="383121" cy="191584"/>
            <a:chOff x="3299703" y="548246"/>
            <a:chExt cx="2024952" cy="1012596"/>
          </a:xfrm>
        </p:grpSpPr>
        <p:pic>
          <p:nvPicPr>
            <p:cNvPr id="16" name="Picture 15">
              <a:extLst>
                <a:ext uri="{FF2B5EF4-FFF2-40B4-BE49-F238E27FC236}">
                  <a16:creationId xmlns:a16="http://schemas.microsoft.com/office/drawing/2014/main" id="{189DEA00-C21D-A847-D8EF-FF570E69E0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7" name="Picture 16">
              <a:extLst>
                <a:ext uri="{FF2B5EF4-FFF2-40B4-BE49-F238E27FC236}">
                  <a16:creationId xmlns:a16="http://schemas.microsoft.com/office/drawing/2014/main" id="{E8145447-82FB-CEA9-38CF-E39A09B1F5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8" name="Text Placeholder 9">
            <a:extLst>
              <a:ext uri="{FF2B5EF4-FFF2-40B4-BE49-F238E27FC236}">
                <a16:creationId xmlns:a16="http://schemas.microsoft.com/office/drawing/2014/main" id="{E6A3EB43-BBD8-B24E-2E39-EBE4910943B1}"/>
              </a:ext>
            </a:extLst>
          </p:cNvPr>
          <p:cNvSpPr txBox="1">
            <a:spLocks/>
          </p:cNvSpPr>
          <p:nvPr/>
        </p:nvSpPr>
        <p:spPr>
          <a:xfrm>
            <a:off x="853523" y="1817222"/>
            <a:ext cx="4811479" cy="559538"/>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a:ea typeface="+mn-lt"/>
                <a:cs typeface="+mn-lt"/>
              </a:rPr>
              <a:t>I think I surprised myself, after I actually took the extension and just got on with it</a:t>
            </a:r>
          </a:p>
        </p:txBody>
      </p:sp>
      <p:grpSp>
        <p:nvGrpSpPr>
          <p:cNvPr id="26" name="Group 25">
            <a:extLst>
              <a:ext uri="{FF2B5EF4-FFF2-40B4-BE49-F238E27FC236}">
                <a16:creationId xmlns:a16="http://schemas.microsoft.com/office/drawing/2014/main" id="{E840F8E0-391B-15AD-E315-7566E68054BE}"/>
              </a:ext>
              <a:ext uri="{C183D7F6-B498-43B3-948B-1728B52AA6E4}">
                <adec:decorative xmlns:adec="http://schemas.microsoft.com/office/drawing/2017/decorative" val="1"/>
              </a:ext>
            </a:extLst>
          </p:cNvPr>
          <p:cNvGrpSpPr/>
          <p:nvPr/>
        </p:nvGrpSpPr>
        <p:grpSpPr>
          <a:xfrm rot="10800000">
            <a:off x="5051288" y="2494244"/>
            <a:ext cx="383121" cy="191584"/>
            <a:chOff x="3299703" y="548246"/>
            <a:chExt cx="2024952" cy="1012596"/>
          </a:xfrm>
        </p:grpSpPr>
        <p:pic>
          <p:nvPicPr>
            <p:cNvPr id="27" name="Picture 26">
              <a:extLst>
                <a:ext uri="{FF2B5EF4-FFF2-40B4-BE49-F238E27FC236}">
                  <a16:creationId xmlns:a16="http://schemas.microsoft.com/office/drawing/2014/main" id="{CBF19CFF-D57D-E3A9-5E09-3B7A109FF35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5" name="Picture 34">
              <a:extLst>
                <a:ext uri="{FF2B5EF4-FFF2-40B4-BE49-F238E27FC236}">
                  <a16:creationId xmlns:a16="http://schemas.microsoft.com/office/drawing/2014/main" id="{22F524E7-1B11-D2CE-F8D6-793A177465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6" name="Group 35">
            <a:extLst>
              <a:ext uri="{FF2B5EF4-FFF2-40B4-BE49-F238E27FC236}">
                <a16:creationId xmlns:a16="http://schemas.microsoft.com/office/drawing/2014/main" id="{19DD7D37-066F-F053-3DBC-A3F26EE1A4F6}"/>
              </a:ext>
              <a:ext uri="{C183D7F6-B498-43B3-948B-1728B52AA6E4}">
                <adec:decorative xmlns:adec="http://schemas.microsoft.com/office/drawing/2017/decorative" val="1"/>
              </a:ext>
            </a:extLst>
          </p:cNvPr>
          <p:cNvGrpSpPr/>
          <p:nvPr/>
        </p:nvGrpSpPr>
        <p:grpSpPr>
          <a:xfrm>
            <a:off x="818012" y="4357430"/>
            <a:ext cx="383122" cy="191584"/>
            <a:chOff x="3299703" y="548246"/>
            <a:chExt cx="2024952" cy="1012596"/>
          </a:xfrm>
        </p:grpSpPr>
        <p:pic>
          <p:nvPicPr>
            <p:cNvPr id="44" name="Picture 43">
              <a:extLst>
                <a:ext uri="{FF2B5EF4-FFF2-40B4-BE49-F238E27FC236}">
                  <a16:creationId xmlns:a16="http://schemas.microsoft.com/office/drawing/2014/main" id="{49E7F93F-665E-D8D6-7BC0-CFA588B038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5" name="Picture 44">
              <a:extLst>
                <a:ext uri="{FF2B5EF4-FFF2-40B4-BE49-F238E27FC236}">
                  <a16:creationId xmlns:a16="http://schemas.microsoft.com/office/drawing/2014/main" id="{68702219-E75B-C9DE-9CB8-D77CB167246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53" name="Text Placeholder 9">
            <a:extLst>
              <a:ext uri="{FF2B5EF4-FFF2-40B4-BE49-F238E27FC236}">
                <a16:creationId xmlns:a16="http://schemas.microsoft.com/office/drawing/2014/main" id="{519C51DD-C0C1-EC4F-3BB0-95592CA50D14}"/>
              </a:ext>
            </a:extLst>
          </p:cNvPr>
          <p:cNvSpPr txBox="1">
            <a:spLocks/>
          </p:cNvSpPr>
          <p:nvPr/>
        </p:nvSpPr>
        <p:spPr>
          <a:xfrm>
            <a:off x="661441" y="4507889"/>
            <a:ext cx="5020494" cy="559538"/>
          </a:xfrm>
          <a:prstGeom prst="rect">
            <a:avLst/>
          </a:prstGeom>
        </p:spPr>
        <p:txBody>
          <a:bodyPr lIns="91440" tIns="45720" rIns="91440" bIns="45720" anchor="t">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900">
                <a:latin typeface="Poppins"/>
                <a:ea typeface="+mn-lt"/>
                <a:cs typeface="+mn-lt"/>
              </a:rPr>
              <a:t>I did kind of feel like, oh, maybe I'm bit of a failure. Maybe this isn't right for me.</a:t>
            </a:r>
            <a:endParaRPr lang="en-US"/>
          </a:p>
        </p:txBody>
      </p:sp>
      <p:grpSp>
        <p:nvGrpSpPr>
          <p:cNvPr id="54" name="Group 53">
            <a:extLst>
              <a:ext uri="{FF2B5EF4-FFF2-40B4-BE49-F238E27FC236}">
                <a16:creationId xmlns:a16="http://schemas.microsoft.com/office/drawing/2014/main" id="{00A7F77A-618E-E7FE-D99A-82A9588E88B5}"/>
              </a:ext>
              <a:ext uri="{C183D7F6-B498-43B3-948B-1728B52AA6E4}">
                <adec:decorative xmlns:adec="http://schemas.microsoft.com/office/drawing/2017/decorative" val="1"/>
              </a:ext>
            </a:extLst>
          </p:cNvPr>
          <p:cNvGrpSpPr/>
          <p:nvPr/>
        </p:nvGrpSpPr>
        <p:grpSpPr>
          <a:xfrm rot="10800000">
            <a:off x="5068219" y="5250336"/>
            <a:ext cx="383122" cy="191584"/>
            <a:chOff x="3299703" y="548246"/>
            <a:chExt cx="2024952" cy="1012596"/>
          </a:xfrm>
        </p:grpSpPr>
        <p:pic>
          <p:nvPicPr>
            <p:cNvPr id="55" name="Picture 54">
              <a:extLst>
                <a:ext uri="{FF2B5EF4-FFF2-40B4-BE49-F238E27FC236}">
                  <a16:creationId xmlns:a16="http://schemas.microsoft.com/office/drawing/2014/main" id="{0982145B-402B-DE2F-CD52-7829303DBC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56" name="Picture 55">
              <a:extLst>
                <a:ext uri="{FF2B5EF4-FFF2-40B4-BE49-F238E27FC236}">
                  <a16:creationId xmlns:a16="http://schemas.microsoft.com/office/drawing/2014/main" id="{C96A6451-BCEF-3736-3F02-8BD5CAC5ED6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Tree>
    <p:extLst>
      <p:ext uri="{BB962C8B-B14F-4D97-AF65-F5344CB8AC3E}">
        <p14:creationId xmlns:p14="http://schemas.microsoft.com/office/powerpoint/2010/main" val="420871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93C5C-7BDA-A2F1-8C44-AC246BFFC19B}"/>
              </a:ext>
            </a:extLst>
          </p:cNvPr>
          <p:cNvSpPr>
            <a:spLocks noGrp="1"/>
          </p:cNvSpPr>
          <p:nvPr>
            <p:ph type="body" sz="quarter" idx="24"/>
          </p:nvPr>
        </p:nvSpPr>
        <p:spPr/>
        <p:txBody>
          <a:bodyPr/>
          <a:lstStyle/>
          <a:p>
            <a:r>
              <a:rPr lang="en-GB"/>
              <a:t>Activity 3 – Moving forward</a:t>
            </a:r>
          </a:p>
        </p:txBody>
      </p:sp>
      <p:sp>
        <p:nvSpPr>
          <p:cNvPr id="6" name="Text Placeholder 5">
            <a:extLst>
              <a:ext uri="{FF2B5EF4-FFF2-40B4-BE49-F238E27FC236}">
                <a16:creationId xmlns:a16="http://schemas.microsoft.com/office/drawing/2014/main" id="{41DDA78C-7E55-8F4F-40D5-A3BDFE8FE394}"/>
              </a:ext>
            </a:extLst>
          </p:cNvPr>
          <p:cNvSpPr>
            <a:spLocks noGrp="1"/>
          </p:cNvSpPr>
          <p:nvPr>
            <p:ph type="body" sz="quarter" idx="15"/>
          </p:nvPr>
        </p:nvSpPr>
        <p:spPr>
          <a:xfrm>
            <a:off x="1001105" y="1960602"/>
            <a:ext cx="9980839" cy="1994766"/>
          </a:xfrm>
        </p:spPr>
        <p:txBody>
          <a:bodyPr lIns="91440" tIns="45720" rIns="91440" bIns="45720" anchor="t">
            <a:noAutofit/>
          </a:bodyPr>
          <a:lstStyle/>
          <a:p>
            <a:pPr marL="0" indent="0">
              <a:buNone/>
            </a:pPr>
            <a:r>
              <a:rPr lang="en-GB" sz="2000">
                <a:latin typeface="Poppins"/>
                <a:cs typeface="Poppins"/>
              </a:rPr>
              <a:t>Whatever your role, consider your own experience of working with extensions.</a:t>
            </a:r>
          </a:p>
          <a:p>
            <a:pPr marL="0" indent="0">
              <a:buNone/>
            </a:pPr>
            <a:r>
              <a:rPr lang="en-GB" sz="2000">
                <a:latin typeface="Poppins"/>
                <a:cs typeface="Poppins"/>
              </a:rPr>
              <a:t> </a:t>
            </a:r>
          </a:p>
          <a:p>
            <a:pPr marL="342900" indent="-342900">
              <a:buFont typeface="+mj-lt"/>
              <a:buAutoNum type="arabicPeriod"/>
            </a:pPr>
            <a:r>
              <a:rPr lang="en-GB" sz="2000" b="1">
                <a:latin typeface="Poppins"/>
                <a:cs typeface="Poppins"/>
              </a:rPr>
              <a:t>Share what is happening in your own area or modules related to extension requests and improving the experience of students who use or would benefit from extensions.</a:t>
            </a:r>
          </a:p>
          <a:p>
            <a:pPr marL="342900" indent="-342900">
              <a:buFont typeface="+mj-lt"/>
              <a:buAutoNum type="arabicPeriod"/>
            </a:pPr>
            <a:endParaRPr lang="en-GB" sz="2000" b="1">
              <a:latin typeface="Poppins"/>
              <a:cs typeface="Poppins"/>
            </a:endParaRPr>
          </a:p>
          <a:p>
            <a:pPr marL="342900" indent="-342900">
              <a:buFont typeface="+mj-lt"/>
              <a:buAutoNum type="arabicPeriod"/>
            </a:pPr>
            <a:r>
              <a:rPr lang="en-GB" sz="2000" b="1">
                <a:latin typeface="Poppins"/>
                <a:cs typeface="Poppins"/>
              </a:rPr>
              <a:t>What else could be done to improve the experience for our students?</a:t>
            </a:r>
            <a:endParaRPr lang="en-GB" sz="2000" b="1"/>
          </a:p>
        </p:txBody>
      </p:sp>
    </p:spTree>
    <p:extLst>
      <p:ext uri="{BB962C8B-B14F-4D97-AF65-F5344CB8AC3E}">
        <p14:creationId xmlns:p14="http://schemas.microsoft.com/office/powerpoint/2010/main" val="256021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449894" y="1307593"/>
            <a:ext cx="7944297" cy="2453322"/>
          </a:xfrm>
        </p:spPr>
        <p:txBody>
          <a:bodyPr>
            <a:normAutofit fontScale="92500"/>
          </a:bodyPr>
          <a:lstStyle/>
          <a:p>
            <a:r>
              <a:rPr lang="en-GB"/>
              <a:t>Thank you for participating!</a:t>
            </a:r>
          </a:p>
          <a:p>
            <a:endParaRPr lang="en-GB"/>
          </a:p>
          <a:p>
            <a:r>
              <a:rPr lang="en-GB"/>
              <a:t>Questions</a:t>
            </a:r>
          </a:p>
        </p:txBody>
      </p:sp>
    </p:spTree>
    <p:extLst>
      <p:ext uri="{BB962C8B-B14F-4D97-AF65-F5344CB8AC3E}">
        <p14:creationId xmlns:p14="http://schemas.microsoft.com/office/powerpoint/2010/main" val="359226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The Project</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1001651" y="1490307"/>
            <a:ext cx="10766703" cy="2613210"/>
          </a:xfrm>
        </p:spPr>
        <p:txBody>
          <a:bodyPr vert="horz" lIns="91440" tIns="45720" rIns="91440" bIns="45720" rtlCol="0" anchor="t">
            <a:noAutofit/>
          </a:bodyPr>
          <a:lstStyle/>
          <a:p>
            <a:r>
              <a:rPr lang="en-GB" sz="2400">
                <a:effectLst/>
                <a:latin typeface="+mn-lt"/>
                <a:ea typeface="Calibri"/>
                <a:cs typeface="Times New Roman"/>
              </a:rPr>
              <a:t>Project Aim: </a:t>
            </a:r>
          </a:p>
          <a:p>
            <a:r>
              <a:rPr lang="en-GB" sz="2400">
                <a:effectLst/>
                <a:latin typeface="+mn-lt"/>
                <a:ea typeface="Calibri"/>
                <a:cs typeface="Times New Roman"/>
              </a:rPr>
              <a:t>Investigate the experiences around extensions for students and ALs on T192 and T194. </a:t>
            </a:r>
          </a:p>
          <a:p>
            <a:endParaRPr lang="en-GB" sz="2400">
              <a:solidFill>
                <a:schemeClr val="tx2"/>
              </a:solidFill>
              <a:ea typeface="Calibri"/>
              <a:cs typeface="Times New Roman"/>
            </a:endParaRPr>
          </a:p>
          <a:p>
            <a:endParaRPr lang="en-GB" sz="2400">
              <a:solidFill>
                <a:schemeClr val="tx2"/>
              </a:solidFill>
              <a:ea typeface="Calibri"/>
              <a:cs typeface="Times New Roman"/>
            </a:endParaRPr>
          </a:p>
          <a:p>
            <a:r>
              <a:rPr lang="en-GB" sz="2400">
                <a:solidFill>
                  <a:schemeClr val="tx2"/>
                </a:solidFill>
              </a:rPr>
              <a:t>Methodology:</a:t>
            </a:r>
          </a:p>
          <a:p>
            <a:r>
              <a:rPr lang="en-GB" sz="2400">
                <a:solidFill>
                  <a:schemeClr val="tx2"/>
                </a:solidFill>
              </a:rPr>
              <a:t>Surveyed students and ALs on T192 in 24D and T194 in 23J</a:t>
            </a:r>
          </a:p>
        </p:txBody>
      </p:sp>
    </p:spTree>
    <p:extLst>
      <p:ext uri="{BB962C8B-B14F-4D97-AF65-F5344CB8AC3E}">
        <p14:creationId xmlns:p14="http://schemas.microsoft.com/office/powerpoint/2010/main" val="320968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4A90-8960-94AB-21DA-E79AA2C25E32}"/>
            </a:ext>
          </a:extLst>
        </p:cNvPr>
        <p:cNvGrpSpPr/>
        <p:nvPr/>
      </p:nvGrpSpPr>
      <p:grpSpPr>
        <a:xfrm>
          <a:off x="0" y="0"/>
          <a:ext cx="0" cy="0"/>
          <a:chOff x="0" y="0"/>
          <a:chExt cx="0" cy="0"/>
        </a:xfrm>
      </p:grpSpPr>
      <p:sp>
        <p:nvSpPr>
          <p:cNvPr id="6" name="Text Placeholder 10">
            <a:extLst>
              <a:ext uri="{FF2B5EF4-FFF2-40B4-BE49-F238E27FC236}">
                <a16:creationId xmlns:a16="http://schemas.microsoft.com/office/drawing/2014/main" id="{EA11C34E-F629-4013-C361-D8EBD2CD2C41}"/>
              </a:ext>
            </a:extLst>
          </p:cNvPr>
          <p:cNvSpPr>
            <a:spLocks noGrp="1"/>
          </p:cNvSpPr>
          <p:nvPr>
            <p:ph type="body" sz="quarter" idx="24"/>
          </p:nvPr>
        </p:nvSpPr>
        <p:spPr>
          <a:xfrm>
            <a:off x="413915" y="860358"/>
            <a:ext cx="10766703" cy="497161"/>
          </a:xfrm>
        </p:spPr>
        <p:txBody>
          <a:bodyPr/>
          <a:lstStyle/>
          <a:p>
            <a:r>
              <a:rPr lang="en-GB"/>
              <a:t>Activity 1: Scenarios</a:t>
            </a:r>
          </a:p>
          <a:p>
            <a:endParaRPr lang="en-GB"/>
          </a:p>
        </p:txBody>
      </p:sp>
      <p:sp>
        <p:nvSpPr>
          <p:cNvPr id="2" name="Content Placeholder 2">
            <a:extLst>
              <a:ext uri="{FF2B5EF4-FFF2-40B4-BE49-F238E27FC236}">
                <a16:creationId xmlns:a16="http://schemas.microsoft.com/office/drawing/2014/main" id="{0D93E5E5-4D48-B8F5-A3AB-8BE1FF31061B}"/>
              </a:ext>
            </a:extLst>
          </p:cNvPr>
          <p:cNvSpPr txBox="1">
            <a:spLocks/>
          </p:cNvSpPr>
          <p:nvPr/>
        </p:nvSpPr>
        <p:spPr>
          <a:xfrm>
            <a:off x="413915" y="1491371"/>
            <a:ext cx="5682085" cy="450886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GB" sz="2400"/>
              <a:t>Scenario 1: Received email the day before cut-off “I have not managed to get my TMA01 completed. Would it be possible for me to have an extension so I could get it finished to an acceptable standard?”</a:t>
            </a:r>
          </a:p>
          <a:p>
            <a:pPr marL="0" indent="0">
              <a:lnSpc>
                <a:spcPct val="120000"/>
              </a:lnSpc>
              <a:spcBef>
                <a:spcPts val="300"/>
              </a:spcBef>
              <a:buNone/>
            </a:pPr>
            <a:endParaRPr lang="en-GB" sz="2400"/>
          </a:p>
          <a:p>
            <a:pPr marL="0" indent="0">
              <a:lnSpc>
                <a:spcPct val="120000"/>
              </a:lnSpc>
              <a:spcBef>
                <a:spcPts val="300"/>
              </a:spcBef>
              <a:buNone/>
            </a:pPr>
            <a:r>
              <a:rPr lang="en-GB" sz="2400"/>
              <a:t>Scenario 2: Received email the day before cut-off of the final TMA “I’m so sorry to ask, but would it be possible to have an extension on this TMA? I’ve been really struggling with work being so busy at the moment.”</a:t>
            </a:r>
          </a:p>
        </p:txBody>
      </p:sp>
      <p:sp>
        <p:nvSpPr>
          <p:cNvPr id="5" name="TextBox 4">
            <a:extLst>
              <a:ext uri="{FF2B5EF4-FFF2-40B4-BE49-F238E27FC236}">
                <a16:creationId xmlns:a16="http://schemas.microsoft.com/office/drawing/2014/main" id="{B92FF027-8053-4E2B-7C46-73B220076ADE}"/>
              </a:ext>
            </a:extLst>
          </p:cNvPr>
          <p:cNvSpPr txBox="1"/>
          <p:nvPr/>
        </p:nvSpPr>
        <p:spPr>
          <a:xfrm>
            <a:off x="6901695" y="1000438"/>
            <a:ext cx="4739320" cy="5047536"/>
          </a:xfrm>
          <a:prstGeom prst="rect">
            <a:avLst/>
          </a:prstGeom>
          <a:noFill/>
        </p:spPr>
        <p:txBody>
          <a:bodyPr wrap="square" rtlCol="0">
            <a:spAutoFit/>
          </a:bodyPr>
          <a:lstStyle/>
          <a:p>
            <a:pPr>
              <a:lnSpc>
                <a:spcPct val="120000"/>
              </a:lnSpc>
              <a:spcBef>
                <a:spcPts val="300"/>
              </a:spcBef>
            </a:pPr>
            <a:r>
              <a:rPr lang="en-GB" sz="2400"/>
              <a:t>For discussion:</a:t>
            </a:r>
          </a:p>
          <a:p>
            <a:pPr marL="514350" indent="-514350">
              <a:lnSpc>
                <a:spcPct val="120000"/>
              </a:lnSpc>
              <a:spcBef>
                <a:spcPts val="300"/>
              </a:spcBef>
              <a:buFont typeface="+mj-lt"/>
              <a:buAutoNum type="arabicPeriod"/>
            </a:pPr>
            <a:r>
              <a:rPr lang="en-GB" sz="2400"/>
              <a:t>What would you do as AL in this situation?</a:t>
            </a:r>
          </a:p>
          <a:p>
            <a:pPr marL="514350" indent="-514350">
              <a:lnSpc>
                <a:spcPct val="120000"/>
              </a:lnSpc>
              <a:spcBef>
                <a:spcPts val="300"/>
              </a:spcBef>
              <a:buFont typeface="+mj-lt"/>
              <a:buAutoNum type="arabicPeriod"/>
            </a:pPr>
            <a:r>
              <a:rPr lang="en-GB" sz="2400"/>
              <a:t>What is common practice in this situation?</a:t>
            </a:r>
          </a:p>
          <a:p>
            <a:pPr marL="514350" indent="-514350">
              <a:lnSpc>
                <a:spcPct val="120000"/>
              </a:lnSpc>
              <a:spcBef>
                <a:spcPts val="300"/>
              </a:spcBef>
              <a:buFont typeface="+mj-lt"/>
              <a:buAutoNum type="arabicPeriod"/>
            </a:pPr>
            <a:r>
              <a:rPr lang="en-GB" sz="2400"/>
              <a:t>What else might influence your decision, and in what way?</a:t>
            </a:r>
          </a:p>
          <a:p>
            <a:pPr marL="514350" indent="-514350">
              <a:lnSpc>
                <a:spcPct val="120000"/>
              </a:lnSpc>
              <a:spcBef>
                <a:spcPts val="300"/>
              </a:spcBef>
              <a:buFont typeface="+mj-lt"/>
              <a:buAutoNum type="arabicPeriod"/>
            </a:pPr>
            <a:r>
              <a:rPr lang="en-GB" sz="2400"/>
              <a:t>What does the policy say should happen?</a:t>
            </a:r>
          </a:p>
          <a:p>
            <a:endParaRPr lang="en-GB" sz="2400"/>
          </a:p>
        </p:txBody>
      </p:sp>
      <p:sp>
        <p:nvSpPr>
          <p:cNvPr id="4" name="Text Placeholder 23">
            <a:extLst>
              <a:ext uri="{FF2B5EF4-FFF2-40B4-BE49-F238E27FC236}">
                <a16:creationId xmlns:a16="http://schemas.microsoft.com/office/drawing/2014/main" id="{BB93E7CF-DD7C-393B-9F40-9C536AFE352E}"/>
              </a:ext>
            </a:extLst>
          </p:cNvPr>
          <p:cNvSpPr txBox="1">
            <a:spLocks/>
          </p:cNvSpPr>
          <p:nvPr/>
        </p:nvSpPr>
        <p:spPr>
          <a:xfrm>
            <a:off x="403641" y="208941"/>
            <a:ext cx="10766703" cy="497161"/>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Poppins SemiBold"/>
                <a:cs typeface="Poppins SemiBold"/>
              </a:rPr>
              <a:t>Part A: Granting extensions</a:t>
            </a:r>
          </a:p>
        </p:txBody>
      </p:sp>
    </p:spTree>
    <p:extLst>
      <p:ext uri="{BB962C8B-B14F-4D97-AF65-F5344CB8AC3E}">
        <p14:creationId xmlns:p14="http://schemas.microsoft.com/office/powerpoint/2010/main" val="175095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363D4-AFBB-6F63-51AF-A2A2806658A5}"/>
              </a:ext>
            </a:extLst>
          </p:cNvPr>
          <p:cNvSpPr>
            <a:spLocks noGrp="1"/>
          </p:cNvSpPr>
          <p:nvPr>
            <p:ph type="body" sz="quarter" idx="12"/>
          </p:nvPr>
        </p:nvSpPr>
        <p:spPr>
          <a:xfrm>
            <a:off x="413915" y="1876525"/>
            <a:ext cx="5611982" cy="1470179"/>
          </a:xfrm>
        </p:spPr>
        <p:txBody>
          <a:bodyPr>
            <a:normAutofit/>
          </a:bodyPr>
          <a:lstStyle/>
          <a:p>
            <a:pPr marL="0" indent="0">
              <a:buNone/>
            </a:pPr>
            <a:r>
              <a:rPr lang="en-GB" sz="1800"/>
              <a:t>Q1) ALs asked how much they agreed with the following statements:</a:t>
            </a:r>
          </a:p>
          <a:p>
            <a:pPr marL="0" indent="0">
              <a:buNone/>
            </a:pPr>
            <a:r>
              <a:rPr lang="en-GB" sz="1600" b="0" i="1"/>
              <a:t>I am willing to grant extensions where the student offers the following reasons:</a:t>
            </a:r>
          </a:p>
        </p:txBody>
      </p:sp>
      <p:sp>
        <p:nvSpPr>
          <p:cNvPr id="4" name="Content Placeholder 3">
            <a:extLst>
              <a:ext uri="{FF2B5EF4-FFF2-40B4-BE49-F238E27FC236}">
                <a16:creationId xmlns:a16="http://schemas.microsoft.com/office/drawing/2014/main" id="{AD868EE7-E81E-5830-1B24-CCF885D1DBBB}"/>
              </a:ext>
            </a:extLst>
          </p:cNvPr>
          <p:cNvSpPr>
            <a:spLocks noGrp="1"/>
          </p:cNvSpPr>
          <p:nvPr>
            <p:ph type="body" sz="quarter" idx="14"/>
          </p:nvPr>
        </p:nvSpPr>
        <p:spPr>
          <a:xfrm>
            <a:off x="6820975" y="2304982"/>
            <a:ext cx="4957110" cy="3331153"/>
          </a:xfrm>
        </p:spPr>
        <p:txBody>
          <a:bodyPr>
            <a:normAutofit/>
          </a:bodyPr>
          <a:lstStyle/>
          <a:p>
            <a:pPr marL="0" indent="0">
              <a:buNone/>
            </a:pPr>
            <a:r>
              <a:rPr lang="en-GB" sz="1600"/>
              <a:t>Results suggests a more </a:t>
            </a:r>
            <a:r>
              <a:rPr lang="en-GB" sz="1600" b="1" u="sng">
                <a:solidFill>
                  <a:srgbClr val="0070C0"/>
                </a:solidFill>
              </a:rPr>
              <a:t>consistent</a:t>
            </a:r>
            <a:r>
              <a:rPr lang="en-GB" sz="1600"/>
              <a:t> approach to extensions when the reason relates to:</a:t>
            </a:r>
          </a:p>
          <a:p>
            <a:pPr lvl="1"/>
            <a:r>
              <a:rPr lang="en-GB" sz="1600" b="1">
                <a:solidFill>
                  <a:srgbClr val="060645"/>
                </a:solidFill>
              </a:rPr>
              <a:t>health or disability</a:t>
            </a:r>
          </a:p>
          <a:p>
            <a:pPr lvl="1"/>
            <a:r>
              <a:rPr lang="en-GB" sz="1600">
                <a:solidFill>
                  <a:srgbClr val="060645"/>
                </a:solidFill>
              </a:rPr>
              <a:t>an </a:t>
            </a:r>
            <a:r>
              <a:rPr lang="en-GB" sz="1600" b="1">
                <a:solidFill>
                  <a:srgbClr val="060645"/>
                </a:solidFill>
              </a:rPr>
              <a:t>un-foreseeable event</a:t>
            </a:r>
          </a:p>
          <a:p>
            <a:endParaRPr lang="en-GB" sz="1800" b="1"/>
          </a:p>
          <a:p>
            <a:pPr marL="0" indent="0">
              <a:buNone/>
            </a:pPr>
            <a:r>
              <a:rPr lang="en-GB" sz="1600"/>
              <a:t>Results suggests a </a:t>
            </a:r>
            <a:r>
              <a:rPr lang="en-GB" sz="1600" b="1" u="sng">
                <a:solidFill>
                  <a:srgbClr val="FF0000"/>
                </a:solidFill>
              </a:rPr>
              <a:t>more variable </a:t>
            </a:r>
            <a:r>
              <a:rPr lang="en-GB" sz="1600"/>
              <a:t>approach to extensions when the reason relates to:</a:t>
            </a:r>
          </a:p>
          <a:p>
            <a:pPr lvl="1"/>
            <a:r>
              <a:rPr lang="en-GB" sz="1600" b="1">
                <a:solidFill>
                  <a:srgbClr val="060645"/>
                </a:solidFill>
              </a:rPr>
              <a:t>further developing their TMA</a:t>
            </a:r>
            <a:endParaRPr lang="en-GB" sz="1600">
              <a:solidFill>
                <a:srgbClr val="060645"/>
              </a:solidFill>
            </a:endParaRPr>
          </a:p>
          <a:p>
            <a:pPr lvl="1"/>
            <a:r>
              <a:rPr lang="en-GB" sz="1600">
                <a:solidFill>
                  <a:srgbClr val="060645"/>
                </a:solidFill>
              </a:rPr>
              <a:t>a </a:t>
            </a:r>
            <a:r>
              <a:rPr lang="en-GB" sz="1600" b="1">
                <a:solidFill>
                  <a:srgbClr val="060645"/>
                </a:solidFill>
              </a:rPr>
              <a:t>foreseeable event</a:t>
            </a:r>
          </a:p>
          <a:p>
            <a:pPr lvl="1"/>
            <a:r>
              <a:rPr lang="en-GB" sz="1600">
                <a:solidFill>
                  <a:srgbClr val="060645"/>
                </a:solidFill>
              </a:rPr>
              <a:t>or when the student gives </a:t>
            </a:r>
            <a:r>
              <a:rPr lang="en-GB" sz="1600" b="1">
                <a:solidFill>
                  <a:srgbClr val="060645"/>
                </a:solidFill>
              </a:rPr>
              <a:t>no reason</a:t>
            </a:r>
            <a:endParaRPr lang="en-GB" sz="1600">
              <a:solidFill>
                <a:srgbClr val="060645"/>
              </a:solidFill>
            </a:endParaRPr>
          </a:p>
          <a:p>
            <a:pPr marL="457200" lvl="1" indent="0">
              <a:buNone/>
            </a:pPr>
            <a:endParaRPr lang="en-GB" sz="1600"/>
          </a:p>
        </p:txBody>
      </p:sp>
      <p:sp>
        <p:nvSpPr>
          <p:cNvPr id="7" name="Text Placeholder 6">
            <a:extLst>
              <a:ext uri="{FF2B5EF4-FFF2-40B4-BE49-F238E27FC236}">
                <a16:creationId xmlns:a16="http://schemas.microsoft.com/office/drawing/2014/main" id="{0A797255-B601-9A13-E35A-7C714DB73C03}"/>
              </a:ext>
            </a:extLst>
          </p:cNvPr>
          <p:cNvSpPr>
            <a:spLocks noGrp="1"/>
          </p:cNvSpPr>
          <p:nvPr>
            <p:ph type="body" sz="quarter" idx="24"/>
          </p:nvPr>
        </p:nvSpPr>
        <p:spPr/>
        <p:txBody>
          <a:bodyPr/>
          <a:lstStyle/>
          <a:p>
            <a:r>
              <a:rPr lang="en-GB"/>
              <a:t>AL survey results:</a:t>
            </a:r>
          </a:p>
        </p:txBody>
      </p:sp>
      <p:sp>
        <p:nvSpPr>
          <p:cNvPr id="8" name="Text Placeholder 7">
            <a:extLst>
              <a:ext uri="{FF2B5EF4-FFF2-40B4-BE49-F238E27FC236}">
                <a16:creationId xmlns:a16="http://schemas.microsoft.com/office/drawing/2014/main" id="{14441EF2-BAB4-7406-9CD9-BB416A7C3E24}"/>
              </a:ext>
            </a:extLst>
          </p:cNvPr>
          <p:cNvSpPr>
            <a:spLocks noGrp="1"/>
          </p:cNvSpPr>
          <p:nvPr>
            <p:ph type="body" sz="quarter" idx="25"/>
          </p:nvPr>
        </p:nvSpPr>
        <p:spPr/>
        <p:txBody>
          <a:bodyPr/>
          <a:lstStyle/>
          <a:p>
            <a:r>
              <a:rPr lang="en-GB"/>
              <a:t>Reasons for granting extensions</a:t>
            </a:r>
          </a:p>
        </p:txBody>
      </p:sp>
      <p:pic>
        <p:nvPicPr>
          <p:cNvPr id="11" name="Picture 10">
            <a:extLst>
              <a:ext uri="{FF2B5EF4-FFF2-40B4-BE49-F238E27FC236}">
                <a16:creationId xmlns:a16="http://schemas.microsoft.com/office/drawing/2014/main" id="{83028123-1753-34E8-309E-FE81B272091C}"/>
              </a:ext>
            </a:extLst>
          </p:cNvPr>
          <p:cNvPicPr>
            <a:picLocks noChangeAspect="1"/>
          </p:cNvPicPr>
          <p:nvPr/>
        </p:nvPicPr>
        <p:blipFill>
          <a:blip r:embed="rId2"/>
          <a:stretch>
            <a:fillRect/>
          </a:stretch>
        </p:blipFill>
        <p:spPr>
          <a:xfrm>
            <a:off x="277204" y="3429000"/>
            <a:ext cx="6518824" cy="2959756"/>
          </a:xfrm>
          <a:prstGeom prst="rect">
            <a:avLst/>
          </a:prstGeom>
        </p:spPr>
      </p:pic>
    </p:spTree>
    <p:extLst>
      <p:ext uri="{BB962C8B-B14F-4D97-AF65-F5344CB8AC3E}">
        <p14:creationId xmlns:p14="http://schemas.microsoft.com/office/powerpoint/2010/main" val="405997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4127-E0FD-71B2-9ECD-19A5EA8FE6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B595B-23B8-D470-2D4A-592D40E0FDED}"/>
              </a:ext>
            </a:extLst>
          </p:cNvPr>
          <p:cNvSpPr>
            <a:spLocks noGrp="1"/>
          </p:cNvSpPr>
          <p:nvPr>
            <p:ph type="body" sz="quarter" idx="12"/>
          </p:nvPr>
        </p:nvSpPr>
        <p:spPr>
          <a:xfrm>
            <a:off x="413915" y="1876525"/>
            <a:ext cx="5611982" cy="1278155"/>
          </a:xfrm>
        </p:spPr>
        <p:txBody>
          <a:bodyPr>
            <a:normAutofit/>
          </a:bodyPr>
          <a:lstStyle/>
          <a:p>
            <a:r>
              <a:rPr lang="en-GB"/>
              <a:t>Q5) ALs asked how much they agreed with the following statements: </a:t>
            </a:r>
          </a:p>
        </p:txBody>
      </p:sp>
      <p:sp>
        <p:nvSpPr>
          <p:cNvPr id="4" name="Content Placeholder 3">
            <a:extLst>
              <a:ext uri="{FF2B5EF4-FFF2-40B4-BE49-F238E27FC236}">
                <a16:creationId xmlns:a16="http://schemas.microsoft.com/office/drawing/2014/main" id="{95D0EE5B-76BC-49D0-0C44-E7E674E0CBA0}"/>
              </a:ext>
            </a:extLst>
          </p:cNvPr>
          <p:cNvSpPr>
            <a:spLocks noGrp="1"/>
          </p:cNvSpPr>
          <p:nvPr>
            <p:ph type="body" sz="quarter" idx="14"/>
          </p:nvPr>
        </p:nvSpPr>
        <p:spPr>
          <a:xfrm>
            <a:off x="6720838" y="2304982"/>
            <a:ext cx="5471162" cy="3331153"/>
          </a:xfrm>
        </p:spPr>
        <p:txBody>
          <a:bodyPr>
            <a:normAutofit/>
          </a:bodyPr>
          <a:lstStyle/>
          <a:p>
            <a:r>
              <a:rPr lang="en-GB" sz="1600"/>
              <a:t>Results suggests ALs feel </a:t>
            </a:r>
            <a:r>
              <a:rPr lang="en-GB" sz="1600" b="1" u="sng">
                <a:solidFill>
                  <a:srgbClr val="0070C0"/>
                </a:solidFill>
              </a:rPr>
              <a:t>confident</a:t>
            </a:r>
            <a:r>
              <a:rPr lang="en-GB" sz="1600"/>
              <a:t> about:</a:t>
            </a:r>
          </a:p>
          <a:p>
            <a:pPr lvl="1"/>
            <a:r>
              <a:rPr lang="en-GB" sz="1600" b="1">
                <a:solidFill>
                  <a:srgbClr val="060645"/>
                </a:solidFill>
              </a:rPr>
              <a:t>making decisions </a:t>
            </a:r>
            <a:r>
              <a:rPr lang="en-GB" sz="1600">
                <a:solidFill>
                  <a:srgbClr val="060645"/>
                </a:solidFill>
              </a:rPr>
              <a:t>about extensions</a:t>
            </a:r>
          </a:p>
          <a:p>
            <a:pPr lvl="1"/>
            <a:r>
              <a:rPr lang="en-GB" sz="1600">
                <a:solidFill>
                  <a:srgbClr val="060645"/>
                </a:solidFill>
              </a:rPr>
              <a:t>awareness of </a:t>
            </a:r>
            <a:r>
              <a:rPr lang="en-GB" sz="1600" b="1">
                <a:solidFill>
                  <a:srgbClr val="060645"/>
                </a:solidFill>
              </a:rPr>
              <a:t>policy and processes</a:t>
            </a:r>
            <a:endParaRPr lang="en-GB" sz="1600">
              <a:solidFill>
                <a:srgbClr val="060645"/>
              </a:solidFill>
            </a:endParaRPr>
          </a:p>
          <a:p>
            <a:pPr lvl="1"/>
            <a:r>
              <a:rPr lang="en-GB" sz="1600">
                <a:solidFill>
                  <a:srgbClr val="060645"/>
                </a:solidFill>
              </a:rPr>
              <a:t>setting extensions </a:t>
            </a:r>
            <a:r>
              <a:rPr lang="en-GB" sz="1600" b="1">
                <a:solidFill>
                  <a:srgbClr val="060645"/>
                </a:solidFill>
              </a:rPr>
              <a:t>in line with policy</a:t>
            </a:r>
          </a:p>
          <a:p>
            <a:endParaRPr lang="en-GB" sz="1800" b="1"/>
          </a:p>
          <a:p>
            <a:r>
              <a:rPr lang="en-GB" sz="1600"/>
              <a:t>Results suggests ALs are </a:t>
            </a:r>
            <a:r>
              <a:rPr lang="en-GB" sz="1600" b="1" u="sng">
                <a:solidFill>
                  <a:srgbClr val="FF0000"/>
                </a:solidFill>
              </a:rPr>
              <a:t>less confident</a:t>
            </a:r>
            <a:r>
              <a:rPr lang="en-GB" sz="1600">
                <a:solidFill>
                  <a:srgbClr val="FF0000"/>
                </a:solidFill>
              </a:rPr>
              <a:t> </a:t>
            </a:r>
            <a:r>
              <a:rPr lang="en-GB" sz="1600"/>
              <a:t>that they:</a:t>
            </a:r>
          </a:p>
          <a:p>
            <a:pPr lvl="1"/>
            <a:r>
              <a:rPr lang="en-GB" sz="1600">
                <a:solidFill>
                  <a:srgbClr val="060645"/>
                </a:solidFill>
              </a:rPr>
              <a:t>understand the </a:t>
            </a:r>
            <a:r>
              <a:rPr lang="en-GB" sz="1600" b="1">
                <a:solidFill>
                  <a:srgbClr val="060645"/>
                </a:solidFill>
              </a:rPr>
              <a:t>practice of other ALs</a:t>
            </a:r>
          </a:p>
          <a:p>
            <a:pPr lvl="1"/>
            <a:r>
              <a:rPr lang="en-GB" sz="1600">
                <a:solidFill>
                  <a:srgbClr val="060645"/>
                </a:solidFill>
              </a:rPr>
              <a:t>grant extensions </a:t>
            </a:r>
            <a:r>
              <a:rPr lang="en-GB" sz="1600" b="1">
                <a:solidFill>
                  <a:srgbClr val="060645"/>
                </a:solidFill>
              </a:rPr>
              <a:t>consistently with other ALs</a:t>
            </a:r>
          </a:p>
          <a:p>
            <a:pPr lvl="1"/>
            <a:r>
              <a:rPr lang="en-GB" sz="1600">
                <a:solidFill>
                  <a:srgbClr val="060645"/>
                </a:solidFill>
              </a:rPr>
              <a:t>will be </a:t>
            </a:r>
            <a:r>
              <a:rPr lang="en-GB" sz="1600" b="1">
                <a:solidFill>
                  <a:srgbClr val="060645"/>
                </a:solidFill>
              </a:rPr>
              <a:t>supported for refusing</a:t>
            </a:r>
            <a:r>
              <a:rPr lang="en-GB" sz="1600">
                <a:solidFill>
                  <a:srgbClr val="060645"/>
                </a:solidFill>
              </a:rPr>
              <a:t> an extension</a:t>
            </a:r>
          </a:p>
          <a:p>
            <a:pPr marL="457200" lvl="1" indent="0">
              <a:buNone/>
            </a:pPr>
            <a:endParaRPr lang="en-GB" sz="1400"/>
          </a:p>
        </p:txBody>
      </p:sp>
      <p:sp>
        <p:nvSpPr>
          <p:cNvPr id="7" name="Text Placeholder 6">
            <a:extLst>
              <a:ext uri="{FF2B5EF4-FFF2-40B4-BE49-F238E27FC236}">
                <a16:creationId xmlns:a16="http://schemas.microsoft.com/office/drawing/2014/main" id="{BE564351-6016-A0DA-CAE3-A8728833BB46}"/>
              </a:ext>
            </a:extLst>
          </p:cNvPr>
          <p:cNvSpPr>
            <a:spLocks noGrp="1"/>
          </p:cNvSpPr>
          <p:nvPr>
            <p:ph type="body" sz="quarter" idx="24"/>
          </p:nvPr>
        </p:nvSpPr>
        <p:spPr/>
        <p:txBody>
          <a:bodyPr/>
          <a:lstStyle/>
          <a:p>
            <a:r>
              <a:rPr lang="en-GB"/>
              <a:t>AL survey results:</a:t>
            </a:r>
          </a:p>
        </p:txBody>
      </p:sp>
      <p:sp>
        <p:nvSpPr>
          <p:cNvPr id="8" name="Text Placeholder 7">
            <a:extLst>
              <a:ext uri="{FF2B5EF4-FFF2-40B4-BE49-F238E27FC236}">
                <a16:creationId xmlns:a16="http://schemas.microsoft.com/office/drawing/2014/main" id="{A33C6DA6-FBCD-D561-BD45-317571280407}"/>
              </a:ext>
            </a:extLst>
          </p:cNvPr>
          <p:cNvSpPr>
            <a:spLocks noGrp="1"/>
          </p:cNvSpPr>
          <p:nvPr>
            <p:ph type="body" sz="quarter" idx="25"/>
          </p:nvPr>
        </p:nvSpPr>
        <p:spPr/>
        <p:txBody>
          <a:bodyPr/>
          <a:lstStyle/>
          <a:p>
            <a:r>
              <a:rPr lang="en-GB"/>
              <a:t>Confidence in policy and practice</a:t>
            </a:r>
          </a:p>
        </p:txBody>
      </p:sp>
      <p:pic>
        <p:nvPicPr>
          <p:cNvPr id="5" name="Picture 4">
            <a:extLst>
              <a:ext uri="{FF2B5EF4-FFF2-40B4-BE49-F238E27FC236}">
                <a16:creationId xmlns:a16="http://schemas.microsoft.com/office/drawing/2014/main" id="{D79E2AEA-942B-1200-1C25-5DBD90DCE9A0}"/>
              </a:ext>
            </a:extLst>
          </p:cNvPr>
          <p:cNvPicPr>
            <a:picLocks noChangeAspect="1"/>
          </p:cNvPicPr>
          <p:nvPr/>
        </p:nvPicPr>
        <p:blipFill>
          <a:blip r:embed="rId2"/>
          <a:stretch>
            <a:fillRect/>
          </a:stretch>
        </p:blipFill>
        <p:spPr>
          <a:xfrm>
            <a:off x="325643" y="3511297"/>
            <a:ext cx="6478753" cy="2932104"/>
          </a:xfrm>
          <a:prstGeom prst="rect">
            <a:avLst/>
          </a:prstGeom>
        </p:spPr>
      </p:pic>
    </p:spTree>
    <p:extLst>
      <p:ext uri="{BB962C8B-B14F-4D97-AF65-F5344CB8AC3E}">
        <p14:creationId xmlns:p14="http://schemas.microsoft.com/office/powerpoint/2010/main" val="130862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AEEC31-8B7D-2ADB-B03C-939F1D117815}"/>
              </a:ext>
            </a:extLst>
          </p:cNvPr>
          <p:cNvSpPr>
            <a:spLocks noGrp="1"/>
          </p:cNvSpPr>
          <p:nvPr>
            <p:ph type="body" sz="quarter" idx="14"/>
          </p:nvPr>
        </p:nvSpPr>
        <p:spPr>
          <a:xfrm>
            <a:off x="1001105" y="1095780"/>
            <a:ext cx="10179513" cy="925044"/>
          </a:xfrm>
          <a:noFill/>
          <a:ln>
            <a:noFill/>
          </a:ln>
        </p:spPr>
        <p:style>
          <a:lnRef idx="0">
            <a:scrgbClr r="0" g="0" b="0"/>
          </a:lnRef>
          <a:fillRef idx="0">
            <a:scrgbClr r="0" g="0" b="0"/>
          </a:fillRef>
          <a:effectRef idx="0">
            <a:scrgbClr r="0" g="0" b="0"/>
          </a:effectRef>
          <a:fontRef idx="minor">
            <a:schemeClr val="dk1"/>
          </a:fontRef>
        </p:style>
        <p:txBody>
          <a:bodyPr/>
          <a:lstStyle/>
          <a:p>
            <a:r>
              <a:rPr lang="en-GB" sz="2000"/>
              <a:t>In your tables, discuss these results.</a:t>
            </a:r>
          </a:p>
          <a:p>
            <a:r>
              <a:rPr lang="en-GB" sz="2000" b="1"/>
              <a:t>Why are there differences?</a:t>
            </a:r>
          </a:p>
          <a:p>
            <a:endParaRPr lang="en-GB" sz="2000"/>
          </a:p>
          <a:p>
            <a:r>
              <a:rPr lang="en-GB" sz="2000"/>
              <a:t>Note your thoughts on a Post-it, or in the online chat. </a:t>
            </a:r>
          </a:p>
          <a:p>
            <a:endParaRPr lang="en-GB" sz="2000"/>
          </a:p>
        </p:txBody>
      </p:sp>
      <p:sp>
        <p:nvSpPr>
          <p:cNvPr id="6" name="Text Placeholder 5">
            <a:extLst>
              <a:ext uri="{FF2B5EF4-FFF2-40B4-BE49-F238E27FC236}">
                <a16:creationId xmlns:a16="http://schemas.microsoft.com/office/drawing/2014/main" id="{C1DC798A-29C8-16EF-66B7-F7EAE6858572}"/>
              </a:ext>
            </a:extLst>
          </p:cNvPr>
          <p:cNvSpPr>
            <a:spLocks noGrp="1"/>
          </p:cNvSpPr>
          <p:nvPr>
            <p:ph type="body" sz="quarter" idx="21"/>
          </p:nvPr>
        </p:nvSpPr>
        <p:spPr/>
        <p:txBody>
          <a:bodyPr/>
          <a:lstStyle/>
          <a:p>
            <a:r>
              <a:rPr lang="en-GB"/>
              <a:t>Activity 2</a:t>
            </a:r>
          </a:p>
        </p:txBody>
      </p:sp>
      <p:graphicFrame>
        <p:nvGraphicFramePr>
          <p:cNvPr id="9" name="Table 8">
            <a:extLst>
              <a:ext uri="{FF2B5EF4-FFF2-40B4-BE49-F238E27FC236}">
                <a16:creationId xmlns:a16="http://schemas.microsoft.com/office/drawing/2014/main" id="{837DB7F7-E147-0A43-F155-2BD68D379C28}"/>
              </a:ext>
            </a:extLst>
          </p:cNvPr>
          <p:cNvGraphicFramePr>
            <a:graphicFrameLocks noGrp="1"/>
          </p:cNvGraphicFramePr>
          <p:nvPr>
            <p:extLst>
              <p:ext uri="{D42A27DB-BD31-4B8C-83A1-F6EECF244321}">
                <p14:modId xmlns:p14="http://schemas.microsoft.com/office/powerpoint/2010/main" val="1150763994"/>
              </p:ext>
            </p:extLst>
          </p:nvPr>
        </p:nvGraphicFramePr>
        <p:xfrm>
          <a:off x="597522" y="3429001"/>
          <a:ext cx="10986678" cy="3017520"/>
        </p:xfrm>
        <a:graphic>
          <a:graphicData uri="http://schemas.openxmlformats.org/drawingml/2006/table">
            <a:tbl>
              <a:tblPr firstRow="1" bandRow="1">
                <a:tableStyleId>{073A0DAA-6AF3-43AB-8588-CEC1D06C72B9}</a:tableStyleId>
              </a:tblPr>
              <a:tblGrid>
                <a:gridCol w="5176496">
                  <a:extLst>
                    <a:ext uri="{9D8B030D-6E8A-4147-A177-3AD203B41FA5}">
                      <a16:colId xmlns:a16="http://schemas.microsoft.com/office/drawing/2014/main" val="2038782265"/>
                    </a:ext>
                  </a:extLst>
                </a:gridCol>
                <a:gridCol w="5810182">
                  <a:extLst>
                    <a:ext uri="{9D8B030D-6E8A-4147-A177-3AD203B41FA5}">
                      <a16:colId xmlns:a16="http://schemas.microsoft.com/office/drawing/2014/main" val="6438877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Results suggests a more </a:t>
                      </a:r>
                      <a:r>
                        <a:rPr kumimoji="0" lang="en-GB" sz="1600" b="1" i="0" u="sng" strike="noStrike" kern="1200" cap="none" spc="0" normalizeH="0" baseline="0" noProof="0">
                          <a:ln>
                            <a:noFill/>
                          </a:ln>
                          <a:solidFill>
                            <a:srgbClr val="0070C0"/>
                          </a:solidFill>
                          <a:effectLst/>
                          <a:uLnTx/>
                          <a:uFillTx/>
                          <a:latin typeface="+mn-lt"/>
                          <a:ea typeface="+mn-ea"/>
                          <a:cs typeface="+mn-cs"/>
                        </a:rPr>
                        <a:t>consistent</a:t>
                      </a:r>
                      <a:r>
                        <a:rPr kumimoji="0" lang="en-GB" sz="1600" b="0" i="0" u="none" strike="noStrike" kern="1200" cap="none" spc="0" normalizeH="0" baseline="0" noProof="0">
                          <a:ln>
                            <a:noFill/>
                          </a:ln>
                          <a:solidFill>
                            <a:srgbClr val="060645"/>
                          </a:solidFill>
                          <a:effectLst/>
                          <a:uLnTx/>
                          <a:uFillTx/>
                          <a:latin typeface="+mn-lt"/>
                          <a:ea typeface="+mn-ea"/>
                          <a:cs typeface="+mn-cs"/>
                        </a:rPr>
                        <a:t> approach to extensions when the reason relates to: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60645"/>
                          </a:solidFill>
                          <a:effectLst/>
                          <a:uLnTx/>
                          <a:uFillTx/>
                          <a:latin typeface="+mn-lt"/>
                          <a:ea typeface="+mn-ea"/>
                          <a:cs typeface="+mn-cs"/>
                        </a:rPr>
                        <a:t>health or disability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an </a:t>
                      </a:r>
                      <a:r>
                        <a:rPr kumimoji="0" lang="en-GB" sz="1600" b="1" i="0" u="none" strike="noStrike" kern="1200" cap="none" spc="0" normalizeH="0" baseline="0" noProof="0">
                          <a:ln>
                            <a:noFill/>
                          </a:ln>
                          <a:solidFill>
                            <a:srgbClr val="060645"/>
                          </a:solidFill>
                          <a:effectLst/>
                          <a:uLnTx/>
                          <a:uFillTx/>
                          <a:latin typeface="+mn-lt"/>
                          <a:ea typeface="+mn-ea"/>
                          <a:cs typeface="+mn-cs"/>
                        </a:rPr>
                        <a:t>un-foreseeable event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Results suggests ALs feel </a:t>
                      </a:r>
                      <a:r>
                        <a:rPr kumimoji="0" lang="en-GB" sz="1600" b="1" i="0" u="sng" strike="noStrike" kern="1200" cap="none" spc="0" normalizeH="0" baseline="0" noProof="0">
                          <a:ln>
                            <a:noFill/>
                          </a:ln>
                          <a:solidFill>
                            <a:srgbClr val="0070C0"/>
                          </a:solidFill>
                          <a:effectLst/>
                          <a:uLnTx/>
                          <a:uFillTx/>
                          <a:latin typeface="+mn-lt"/>
                          <a:ea typeface="+mn-ea"/>
                          <a:cs typeface="+mn-cs"/>
                        </a:rPr>
                        <a:t>confident</a:t>
                      </a:r>
                      <a:r>
                        <a:rPr kumimoji="0" lang="en-GB" sz="1600" b="0" i="0" u="none" strike="noStrike" kern="1200" cap="none" spc="0" normalizeH="0" baseline="0" noProof="0">
                          <a:ln>
                            <a:noFill/>
                          </a:ln>
                          <a:solidFill>
                            <a:srgbClr val="060645"/>
                          </a:solidFill>
                          <a:effectLst/>
                          <a:uLnTx/>
                          <a:uFillTx/>
                          <a:latin typeface="+mn-lt"/>
                          <a:ea typeface="+mn-ea"/>
                          <a:cs typeface="+mn-cs"/>
                        </a:rPr>
                        <a:t> about: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60645"/>
                          </a:solidFill>
                          <a:effectLst/>
                          <a:uLnTx/>
                          <a:uFillTx/>
                          <a:latin typeface="+mn-lt"/>
                          <a:ea typeface="+mn-ea"/>
                          <a:cs typeface="+mn-cs"/>
                        </a:rPr>
                        <a:t>making decisions </a:t>
                      </a:r>
                      <a:r>
                        <a:rPr kumimoji="0" lang="en-GB" sz="1600" b="0" i="0" u="none" strike="noStrike" kern="1200" cap="none" spc="0" normalizeH="0" baseline="0" noProof="0">
                          <a:ln>
                            <a:noFill/>
                          </a:ln>
                          <a:solidFill>
                            <a:srgbClr val="060645"/>
                          </a:solidFill>
                          <a:effectLst/>
                          <a:uLnTx/>
                          <a:uFillTx/>
                          <a:latin typeface="+mn-lt"/>
                          <a:ea typeface="+mn-ea"/>
                          <a:cs typeface="+mn-cs"/>
                        </a:rPr>
                        <a:t>about extensions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awareness of </a:t>
                      </a:r>
                      <a:r>
                        <a:rPr kumimoji="0" lang="en-GB" sz="1600" b="1" i="0" u="none" strike="noStrike" kern="1200" cap="none" spc="0" normalizeH="0" baseline="0" noProof="0">
                          <a:ln>
                            <a:noFill/>
                          </a:ln>
                          <a:solidFill>
                            <a:srgbClr val="060645"/>
                          </a:solidFill>
                          <a:effectLst/>
                          <a:uLnTx/>
                          <a:uFillTx/>
                          <a:latin typeface="+mn-lt"/>
                          <a:ea typeface="+mn-ea"/>
                          <a:cs typeface="+mn-cs"/>
                        </a:rPr>
                        <a:t>policy and processes</a:t>
                      </a:r>
                      <a:endParaRPr kumimoji="0" lang="en-GB" sz="1600" b="0" i="0" u="none" strike="noStrike" kern="1200" cap="none" spc="0" normalizeH="0" baseline="0" noProof="0">
                        <a:ln>
                          <a:noFill/>
                        </a:ln>
                        <a:solidFill>
                          <a:srgbClr val="060645"/>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setting extensions </a:t>
                      </a:r>
                      <a:r>
                        <a:rPr kumimoji="0" lang="en-GB" sz="1600" b="1" i="0" u="none" strike="noStrike" kern="1200" cap="none" spc="0" normalizeH="0" baseline="0" noProof="0">
                          <a:ln>
                            <a:noFill/>
                          </a:ln>
                          <a:solidFill>
                            <a:srgbClr val="060645"/>
                          </a:solidFill>
                          <a:effectLst/>
                          <a:uLnTx/>
                          <a:uFillTx/>
                          <a:latin typeface="+mn-lt"/>
                          <a:ea typeface="+mn-ea"/>
                          <a:cs typeface="+mn-cs"/>
                        </a:rPr>
                        <a:t>in line with policy</a:t>
                      </a:r>
                    </a:p>
                    <a:p>
                      <a:endParaRPr lang="en-GB"/>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347651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Results suggests a </a:t>
                      </a:r>
                      <a:r>
                        <a:rPr kumimoji="0" lang="en-GB" sz="1600" b="1" i="0" u="sng" strike="noStrike" kern="1200" cap="none" spc="0" normalizeH="0" baseline="0" noProof="0">
                          <a:ln>
                            <a:noFill/>
                          </a:ln>
                          <a:solidFill>
                            <a:srgbClr val="FF0000"/>
                          </a:solidFill>
                          <a:effectLst/>
                          <a:uLnTx/>
                          <a:uFillTx/>
                          <a:latin typeface="+mn-lt"/>
                          <a:ea typeface="+mn-ea"/>
                          <a:cs typeface="+mn-cs"/>
                        </a:rPr>
                        <a:t>more variable </a:t>
                      </a:r>
                      <a:r>
                        <a:rPr kumimoji="0" lang="en-GB" sz="1600" b="0" i="0" u="none" strike="noStrike" kern="1200" cap="none" spc="0" normalizeH="0" baseline="0" noProof="0">
                          <a:ln>
                            <a:noFill/>
                          </a:ln>
                          <a:solidFill>
                            <a:srgbClr val="060645"/>
                          </a:solidFill>
                          <a:effectLst/>
                          <a:uLnTx/>
                          <a:uFillTx/>
                          <a:latin typeface="+mn-lt"/>
                          <a:ea typeface="+mn-ea"/>
                          <a:cs typeface="+mn-cs"/>
                        </a:rPr>
                        <a:t>approach to extensions when the reason relates to: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60645"/>
                          </a:solidFill>
                          <a:effectLst/>
                          <a:uLnTx/>
                          <a:uFillTx/>
                          <a:latin typeface="+mn-lt"/>
                          <a:ea typeface="+mn-ea"/>
                          <a:cs typeface="+mn-cs"/>
                        </a:rPr>
                        <a:t>further developing their TMA</a:t>
                      </a:r>
                      <a:endParaRPr kumimoji="0" lang="en-GB" sz="1600" b="0" i="0" u="none" strike="noStrike" kern="1200" cap="none" spc="0" normalizeH="0" baseline="0" noProof="0">
                        <a:ln>
                          <a:noFill/>
                        </a:ln>
                        <a:solidFill>
                          <a:srgbClr val="060645"/>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a </a:t>
                      </a:r>
                      <a:r>
                        <a:rPr kumimoji="0" lang="en-GB" sz="1600" b="1" i="0" u="none" strike="noStrike" kern="1200" cap="none" spc="0" normalizeH="0" baseline="0" noProof="0">
                          <a:ln>
                            <a:noFill/>
                          </a:ln>
                          <a:solidFill>
                            <a:srgbClr val="060645"/>
                          </a:solidFill>
                          <a:effectLst/>
                          <a:uLnTx/>
                          <a:uFillTx/>
                          <a:latin typeface="+mn-lt"/>
                          <a:ea typeface="+mn-ea"/>
                          <a:cs typeface="+mn-cs"/>
                        </a:rPr>
                        <a:t>foreseeable event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or when the student gives </a:t>
                      </a:r>
                      <a:r>
                        <a:rPr kumimoji="0" lang="en-GB" sz="1600" b="1" i="0" u="none" strike="noStrike" kern="1200" cap="none" spc="0" normalizeH="0" baseline="0" noProof="0">
                          <a:ln>
                            <a:noFill/>
                          </a:ln>
                          <a:solidFill>
                            <a:srgbClr val="060645"/>
                          </a:solidFill>
                          <a:effectLst/>
                          <a:uLnTx/>
                          <a:uFillTx/>
                          <a:latin typeface="+mn-lt"/>
                          <a:ea typeface="+mn-ea"/>
                          <a:cs typeface="+mn-cs"/>
                        </a:rPr>
                        <a:t>no reason</a:t>
                      </a:r>
                      <a:endParaRPr kumimoji="0" lang="en-GB" sz="1600" b="0" i="0" u="none" strike="noStrike" kern="1200" cap="none" spc="0" normalizeH="0" baseline="0" noProof="0">
                        <a:ln>
                          <a:noFill/>
                        </a:ln>
                        <a:solidFill>
                          <a:srgbClr val="060645"/>
                        </a:solidFill>
                        <a:effectLst/>
                        <a:uLnTx/>
                        <a:uFillTx/>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Results suggests ALs are </a:t>
                      </a:r>
                      <a:r>
                        <a:rPr kumimoji="0" lang="en-GB" sz="1600" b="1" i="0" u="sng" strike="noStrike" kern="1200" cap="none" spc="0" normalizeH="0" baseline="0" noProof="0">
                          <a:ln>
                            <a:noFill/>
                          </a:ln>
                          <a:solidFill>
                            <a:srgbClr val="FF0000"/>
                          </a:solidFill>
                          <a:effectLst/>
                          <a:uLnTx/>
                          <a:uFillTx/>
                          <a:latin typeface="+mn-lt"/>
                          <a:ea typeface="+mn-ea"/>
                          <a:cs typeface="+mn-cs"/>
                        </a:rPr>
                        <a:t>less confident</a:t>
                      </a:r>
                      <a:r>
                        <a:rPr kumimoji="0" lang="en-GB" sz="1600" b="0" i="0" u="none" strike="noStrike" kern="1200" cap="none" spc="0" normalizeH="0" baseline="0" noProof="0">
                          <a:ln>
                            <a:noFill/>
                          </a:ln>
                          <a:solidFill>
                            <a:srgbClr val="FF0000"/>
                          </a:solidFill>
                          <a:effectLst/>
                          <a:uLnTx/>
                          <a:uFillTx/>
                          <a:latin typeface="+mn-lt"/>
                          <a:ea typeface="+mn-ea"/>
                          <a:cs typeface="+mn-cs"/>
                        </a:rPr>
                        <a:t> </a:t>
                      </a:r>
                      <a:r>
                        <a:rPr kumimoji="0" lang="en-GB" sz="1600" b="0" i="0" u="none" strike="noStrike" kern="1200" cap="none" spc="0" normalizeH="0" baseline="0" noProof="0">
                          <a:ln>
                            <a:noFill/>
                          </a:ln>
                          <a:solidFill>
                            <a:srgbClr val="060645"/>
                          </a:solidFill>
                          <a:effectLst/>
                          <a:uLnTx/>
                          <a:uFillTx/>
                          <a:latin typeface="+mn-lt"/>
                          <a:ea typeface="+mn-ea"/>
                          <a:cs typeface="+mn-cs"/>
                        </a:rPr>
                        <a:t>that they: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understand the </a:t>
                      </a:r>
                      <a:r>
                        <a:rPr kumimoji="0" lang="en-GB" sz="1600" b="1" i="0" u="none" strike="noStrike" kern="1200" cap="none" spc="0" normalizeH="0" baseline="0" noProof="0">
                          <a:ln>
                            <a:noFill/>
                          </a:ln>
                          <a:solidFill>
                            <a:srgbClr val="060645"/>
                          </a:solidFill>
                          <a:effectLst/>
                          <a:uLnTx/>
                          <a:uFillTx/>
                          <a:latin typeface="+mn-lt"/>
                          <a:ea typeface="+mn-ea"/>
                          <a:cs typeface="+mn-cs"/>
                        </a:rPr>
                        <a:t>practice of other ALs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grant extensions </a:t>
                      </a:r>
                      <a:r>
                        <a:rPr kumimoji="0" lang="en-GB" sz="1600" b="1" i="0" u="none" strike="noStrike" kern="1200" cap="none" spc="0" normalizeH="0" baseline="0" noProof="0">
                          <a:ln>
                            <a:noFill/>
                          </a:ln>
                          <a:solidFill>
                            <a:srgbClr val="060645"/>
                          </a:solidFill>
                          <a:effectLst/>
                          <a:uLnTx/>
                          <a:uFillTx/>
                          <a:latin typeface="+mn-lt"/>
                          <a:ea typeface="+mn-ea"/>
                          <a:cs typeface="+mn-cs"/>
                        </a:rPr>
                        <a:t>consistently with other ALs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60645"/>
                          </a:solidFill>
                          <a:effectLst/>
                          <a:uLnTx/>
                          <a:uFillTx/>
                          <a:latin typeface="+mn-lt"/>
                          <a:ea typeface="+mn-ea"/>
                          <a:cs typeface="+mn-cs"/>
                        </a:rPr>
                        <a:t>will be </a:t>
                      </a:r>
                      <a:r>
                        <a:rPr kumimoji="0" lang="en-GB" sz="1600" b="1" i="0" u="none" strike="noStrike" kern="1200" cap="none" spc="0" normalizeH="0" baseline="0" noProof="0">
                          <a:ln>
                            <a:noFill/>
                          </a:ln>
                          <a:solidFill>
                            <a:srgbClr val="060645"/>
                          </a:solidFill>
                          <a:effectLst/>
                          <a:uLnTx/>
                          <a:uFillTx/>
                          <a:latin typeface="+mn-lt"/>
                          <a:ea typeface="+mn-ea"/>
                          <a:cs typeface="+mn-cs"/>
                        </a:rPr>
                        <a:t>supported for refusing</a:t>
                      </a:r>
                      <a:r>
                        <a:rPr kumimoji="0" lang="en-GB" sz="1600" b="0" i="0" u="none" strike="noStrike" kern="1200" cap="none" spc="0" normalizeH="0" baseline="0" noProof="0">
                          <a:ln>
                            <a:noFill/>
                          </a:ln>
                          <a:solidFill>
                            <a:srgbClr val="060645"/>
                          </a:solidFill>
                          <a:effectLst/>
                          <a:uLnTx/>
                          <a:uFillTx/>
                          <a:latin typeface="+mn-lt"/>
                          <a:ea typeface="+mn-ea"/>
                          <a:cs typeface="+mn-cs"/>
                        </a:rPr>
                        <a:t> an extension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1776960000"/>
                  </a:ext>
                </a:extLst>
              </a:tr>
            </a:tbl>
          </a:graphicData>
        </a:graphic>
      </p:graphicFrame>
    </p:spTree>
    <p:extLst>
      <p:ext uri="{BB962C8B-B14F-4D97-AF65-F5344CB8AC3E}">
        <p14:creationId xmlns:p14="http://schemas.microsoft.com/office/powerpoint/2010/main" val="322225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E72A1-0C21-DE7A-51B4-6BA693FD4E2D}"/>
            </a:ext>
          </a:extLst>
        </p:cNvPr>
        <p:cNvGrpSpPr/>
        <p:nvPr/>
      </p:nvGrpSpPr>
      <p:grpSpPr>
        <a:xfrm>
          <a:off x="0" y="0"/>
          <a:ext cx="0" cy="0"/>
          <a:chOff x="0" y="0"/>
          <a:chExt cx="0" cy="0"/>
        </a:xfrm>
      </p:grpSpPr>
      <p:sp>
        <p:nvSpPr>
          <p:cNvPr id="24" name="Text Placeholder 23">
            <a:extLst>
              <a:ext uri="{FF2B5EF4-FFF2-40B4-BE49-F238E27FC236}">
                <a16:creationId xmlns:a16="http://schemas.microsoft.com/office/drawing/2014/main" id="{7223D093-EE82-AE66-84BB-EC97577E5803}"/>
              </a:ext>
            </a:extLst>
          </p:cNvPr>
          <p:cNvSpPr>
            <a:spLocks noGrp="1"/>
          </p:cNvSpPr>
          <p:nvPr>
            <p:ph type="body" sz="quarter" idx="24"/>
          </p:nvPr>
        </p:nvSpPr>
        <p:spPr/>
        <p:txBody>
          <a:bodyPr/>
          <a:lstStyle/>
          <a:p>
            <a:r>
              <a:rPr lang="en-GB"/>
              <a:t>Part B: </a:t>
            </a:r>
            <a:r>
              <a:rPr lang="en-GB" sz="2800">
                <a:latin typeface="Poppins"/>
                <a:cs typeface="Poppins"/>
              </a:rPr>
              <a:t>Impacts of extensions on ALs</a:t>
            </a:r>
          </a:p>
        </p:txBody>
      </p:sp>
      <p:sp>
        <p:nvSpPr>
          <p:cNvPr id="5" name="Text Placeholder 4">
            <a:extLst>
              <a:ext uri="{FF2B5EF4-FFF2-40B4-BE49-F238E27FC236}">
                <a16:creationId xmlns:a16="http://schemas.microsoft.com/office/drawing/2014/main" id="{063EAAA6-5DDF-34D2-64E2-4F04B6AE2D09}"/>
              </a:ext>
            </a:extLst>
          </p:cNvPr>
          <p:cNvSpPr>
            <a:spLocks noGrp="1"/>
          </p:cNvSpPr>
          <p:nvPr>
            <p:ph type="body" sz="quarter" idx="12"/>
          </p:nvPr>
        </p:nvSpPr>
        <p:spPr>
          <a:noFill/>
          <a:ln>
            <a:noFill/>
          </a:ln>
        </p:spPr>
        <p:style>
          <a:lnRef idx="0">
            <a:scrgbClr r="0" g="0" b="0"/>
          </a:lnRef>
          <a:fillRef idx="0">
            <a:scrgbClr r="0" g="0" b="0"/>
          </a:fillRef>
          <a:effectRef idx="0">
            <a:scrgbClr r="0" g="0" b="0"/>
          </a:effectRef>
          <a:fontRef idx="minor">
            <a:schemeClr val="dk1"/>
          </a:fontRef>
        </p:style>
        <p:txBody>
          <a:bodyPr/>
          <a:lstStyle/>
          <a:p>
            <a:pPr algn="ctr"/>
            <a:r>
              <a:rPr lang="en-GB" sz="2000"/>
              <a:t>As well as </a:t>
            </a:r>
            <a:r>
              <a:rPr lang="en-GB" sz="2000" i="1">
                <a:solidFill>
                  <a:schemeClr val="accent1"/>
                </a:solidFill>
              </a:rPr>
              <a:t>policy and practice</a:t>
            </a:r>
            <a:r>
              <a:rPr lang="en-GB" sz="2000"/>
              <a:t>, this eSTEeM project is also looking at</a:t>
            </a:r>
          </a:p>
          <a:p>
            <a:pPr algn="ctr"/>
            <a:endParaRPr lang="en-GB" sz="2000"/>
          </a:p>
          <a:p>
            <a:pPr algn="ctr"/>
            <a:r>
              <a:rPr lang="en-GB" sz="2000" i="1">
                <a:solidFill>
                  <a:schemeClr val="accent1"/>
                </a:solidFill>
              </a:rPr>
              <a:t>the impact on ALs of working with extensions</a:t>
            </a:r>
          </a:p>
        </p:txBody>
      </p:sp>
      <p:sp>
        <p:nvSpPr>
          <p:cNvPr id="3" name="Text Placeholder 4">
            <a:extLst>
              <a:ext uri="{FF2B5EF4-FFF2-40B4-BE49-F238E27FC236}">
                <a16:creationId xmlns:a16="http://schemas.microsoft.com/office/drawing/2014/main" id="{2F7BE09E-FFF4-F103-7B62-6F7650CB73F9}"/>
              </a:ext>
            </a:extLst>
          </p:cNvPr>
          <p:cNvSpPr txBox="1">
            <a:spLocks/>
          </p:cNvSpPr>
          <p:nvPr/>
        </p:nvSpPr>
        <p:spPr>
          <a:xfrm>
            <a:off x="1001105" y="3217188"/>
            <a:ext cx="10179513" cy="925044"/>
          </a:xfrm>
          <a:prstGeom prst="rect">
            <a:avLst/>
          </a:prstGeom>
        </p:spPr>
        <p:style>
          <a:lnRef idx="0">
            <a:scrgbClr r="0" g="0" b="0"/>
          </a:lnRef>
          <a:fillRef idx="0">
            <a:scrgbClr r="0" g="0" b="0"/>
          </a:fillRef>
          <a:effectRef idx="0">
            <a:scrgbClr r="0" g="0" b="0"/>
          </a:effectRef>
          <a:fontRef idx="minor">
            <a:schemeClr val="dk1"/>
          </a:fontRef>
        </p:style>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fontAlgn="base"/>
            <a:r>
              <a:rPr lang="en-GB" sz="2000"/>
              <a:t>Can you think of examples when the management of extensions significantly impacts :</a:t>
            </a:r>
            <a:r>
              <a:rPr lang="en-US" sz="2000"/>
              <a:t>​</a:t>
            </a:r>
          </a:p>
          <a:p>
            <a:pPr marL="342900" indent="-342900" fontAlgn="base">
              <a:buFont typeface="Arial" panose="020B0604020202020204" pitchFamily="34" charset="0"/>
              <a:buChar char="•"/>
            </a:pPr>
            <a:r>
              <a:rPr lang="en-GB" sz="2000"/>
              <a:t>An AL's workload or personal time?</a:t>
            </a:r>
            <a:r>
              <a:rPr lang="en-US" sz="2000"/>
              <a:t>​</a:t>
            </a:r>
          </a:p>
          <a:p>
            <a:pPr marL="342900" indent="-342900" fontAlgn="base">
              <a:buFont typeface="Arial" panose="020B0604020202020204" pitchFamily="34" charset="0"/>
              <a:buChar char="•"/>
            </a:pPr>
            <a:r>
              <a:rPr lang="en-GB" sz="2000"/>
              <a:t>An AL emotionally?</a:t>
            </a:r>
            <a:endParaRPr lang="en-US" sz="2000"/>
          </a:p>
          <a:p>
            <a:pPr fontAlgn="base"/>
            <a:endParaRPr lang="en-GB" sz="2000"/>
          </a:p>
          <a:p>
            <a:endParaRPr lang="en-GB" sz="2000"/>
          </a:p>
        </p:txBody>
      </p:sp>
      <p:pic>
        <p:nvPicPr>
          <p:cNvPr id="27" name="Graphic 26" descr="A man carrying a laptop">
            <a:extLst>
              <a:ext uri="{FF2B5EF4-FFF2-40B4-BE49-F238E27FC236}">
                <a16:creationId xmlns:a16="http://schemas.microsoft.com/office/drawing/2014/main" id="{26D0DF3F-8063-7306-5E5F-EDF60D9DC9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49234" y="5415010"/>
            <a:ext cx="1771650" cy="1257300"/>
          </a:xfrm>
          <a:prstGeom prst="rect">
            <a:avLst/>
          </a:prstGeom>
        </p:spPr>
      </p:pic>
      <p:pic>
        <p:nvPicPr>
          <p:cNvPr id="31" name="Graphic 30" descr="Woman wearing a ribbon">
            <a:extLst>
              <a:ext uri="{FF2B5EF4-FFF2-40B4-BE49-F238E27FC236}">
                <a16:creationId xmlns:a16="http://schemas.microsoft.com/office/drawing/2014/main" id="{5A14A682-1D0F-1188-69E0-7745353B51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26399" y="4710155"/>
            <a:ext cx="723900" cy="914400"/>
          </a:xfrm>
          <a:prstGeom prst="rect">
            <a:avLst/>
          </a:prstGeom>
        </p:spPr>
      </p:pic>
      <p:pic>
        <p:nvPicPr>
          <p:cNvPr id="29" name="Graphic 28" descr="A tired face">
            <a:extLst>
              <a:ext uri="{FF2B5EF4-FFF2-40B4-BE49-F238E27FC236}">
                <a16:creationId xmlns:a16="http://schemas.microsoft.com/office/drawing/2014/main" id="{C781776D-438E-E2DE-6CB3-EC9634AC8DD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854055" y="5159166"/>
            <a:ext cx="314325" cy="314325"/>
          </a:xfrm>
          <a:prstGeom prst="rect">
            <a:avLst/>
          </a:prstGeom>
        </p:spPr>
      </p:pic>
      <p:pic>
        <p:nvPicPr>
          <p:cNvPr id="35" name="Graphic 34" descr="A cloud though bubble">
            <a:extLst>
              <a:ext uri="{FF2B5EF4-FFF2-40B4-BE49-F238E27FC236}">
                <a16:creationId xmlns:a16="http://schemas.microsoft.com/office/drawing/2014/main" id="{7F53B3BA-FD4B-07E4-A62D-5A3D32CB96D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50299" y="3752582"/>
            <a:ext cx="1609725" cy="1428750"/>
          </a:xfrm>
          <a:prstGeom prst="rect">
            <a:avLst/>
          </a:prstGeom>
        </p:spPr>
      </p:pic>
      <p:pic>
        <p:nvPicPr>
          <p:cNvPr id="39" name="Graphic 38" descr="Ringing alarm clock">
            <a:extLst>
              <a:ext uri="{FF2B5EF4-FFF2-40B4-BE49-F238E27FC236}">
                <a16:creationId xmlns:a16="http://schemas.microsoft.com/office/drawing/2014/main" id="{0E3BB83A-8892-9726-8098-750A12E53BB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134722">
            <a:off x="9767183" y="4055927"/>
            <a:ext cx="591198" cy="684299"/>
          </a:xfrm>
          <a:prstGeom prst="rect">
            <a:avLst/>
          </a:prstGeom>
        </p:spPr>
      </p:pic>
    </p:spTree>
    <p:extLst>
      <p:ext uri="{BB962C8B-B14F-4D97-AF65-F5344CB8AC3E}">
        <p14:creationId xmlns:p14="http://schemas.microsoft.com/office/powerpoint/2010/main" val="112714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0A104-CB50-85A5-8071-6A2638D585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FD57E-99D4-D296-C50E-791D29AAF5F1}"/>
              </a:ext>
            </a:extLst>
          </p:cNvPr>
          <p:cNvSpPr>
            <a:spLocks noGrp="1"/>
          </p:cNvSpPr>
          <p:nvPr>
            <p:ph type="body" sz="quarter" idx="12"/>
          </p:nvPr>
        </p:nvSpPr>
        <p:spPr>
          <a:xfrm>
            <a:off x="413914" y="1401037"/>
            <a:ext cx="7870550" cy="619787"/>
          </a:xfrm>
        </p:spPr>
        <p:txBody>
          <a:bodyPr>
            <a:normAutofit/>
          </a:bodyPr>
          <a:lstStyle/>
          <a:p>
            <a:r>
              <a:rPr lang="en-GB"/>
              <a:t>Q23, 24, 30, 32) ALs asked: </a:t>
            </a:r>
            <a:r>
              <a:rPr lang="en-GB" b="0" i="1"/>
              <a:t>Do you find [working with extensions]…</a:t>
            </a:r>
          </a:p>
        </p:txBody>
      </p:sp>
      <p:sp>
        <p:nvSpPr>
          <p:cNvPr id="7" name="Text Placeholder 6">
            <a:extLst>
              <a:ext uri="{FF2B5EF4-FFF2-40B4-BE49-F238E27FC236}">
                <a16:creationId xmlns:a16="http://schemas.microsoft.com/office/drawing/2014/main" id="{4D5E740F-94DD-BE27-A11E-3DDF3275DDE8}"/>
              </a:ext>
            </a:extLst>
          </p:cNvPr>
          <p:cNvSpPr>
            <a:spLocks noGrp="1"/>
          </p:cNvSpPr>
          <p:nvPr>
            <p:ph type="body" sz="quarter" idx="24"/>
          </p:nvPr>
        </p:nvSpPr>
        <p:spPr/>
        <p:txBody>
          <a:bodyPr/>
          <a:lstStyle/>
          <a:p>
            <a:r>
              <a:rPr lang="en-GB"/>
              <a:t>AL survey results:</a:t>
            </a:r>
          </a:p>
        </p:txBody>
      </p:sp>
      <p:sp>
        <p:nvSpPr>
          <p:cNvPr id="8" name="Text Placeholder 7">
            <a:extLst>
              <a:ext uri="{FF2B5EF4-FFF2-40B4-BE49-F238E27FC236}">
                <a16:creationId xmlns:a16="http://schemas.microsoft.com/office/drawing/2014/main" id="{5D9B4EA9-90BC-3040-7D23-E166B5E84769}"/>
              </a:ext>
            </a:extLst>
          </p:cNvPr>
          <p:cNvSpPr>
            <a:spLocks noGrp="1"/>
          </p:cNvSpPr>
          <p:nvPr>
            <p:ph type="body" sz="quarter" idx="25"/>
          </p:nvPr>
        </p:nvSpPr>
        <p:spPr>
          <a:xfrm>
            <a:off x="413915" y="901825"/>
            <a:ext cx="10766703" cy="289311"/>
          </a:xfrm>
        </p:spPr>
        <p:txBody>
          <a:bodyPr/>
          <a:lstStyle/>
          <a:p>
            <a:r>
              <a:rPr lang="en-GB"/>
              <a:t>The impact on ALs</a:t>
            </a:r>
          </a:p>
        </p:txBody>
      </p:sp>
      <p:sp>
        <p:nvSpPr>
          <p:cNvPr id="14" name="Content Placeholder 3">
            <a:extLst>
              <a:ext uri="{FF2B5EF4-FFF2-40B4-BE49-F238E27FC236}">
                <a16:creationId xmlns:a16="http://schemas.microsoft.com/office/drawing/2014/main" id="{24BDA449-7641-2C84-F8CE-020D63C2CAAE}"/>
              </a:ext>
            </a:extLst>
          </p:cNvPr>
          <p:cNvSpPr txBox="1">
            <a:spLocks/>
          </p:cNvSpPr>
          <p:nvPr/>
        </p:nvSpPr>
        <p:spPr>
          <a:xfrm>
            <a:off x="6429369" y="1898804"/>
            <a:ext cx="5074922" cy="111899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i="1"/>
              <a:t>…time consuming?</a:t>
            </a:r>
          </a:p>
          <a:p>
            <a:pPr lvl="1"/>
            <a:r>
              <a:rPr lang="en-GB" sz="1600" b="1">
                <a:solidFill>
                  <a:srgbClr val="060645"/>
                </a:solidFill>
              </a:rPr>
              <a:t>52% </a:t>
            </a:r>
            <a:r>
              <a:rPr lang="en-GB" sz="1600">
                <a:solidFill>
                  <a:srgbClr val="060645"/>
                </a:solidFill>
              </a:rPr>
              <a:t>said </a:t>
            </a:r>
            <a:r>
              <a:rPr lang="en-GB" sz="1600" b="1">
                <a:solidFill>
                  <a:srgbClr val="C00000"/>
                </a:solidFill>
              </a:rPr>
              <a:t>more</a:t>
            </a:r>
            <a:r>
              <a:rPr lang="en-GB" sz="1600">
                <a:solidFill>
                  <a:srgbClr val="060645"/>
                </a:solidFill>
              </a:rPr>
              <a:t> time consuming</a:t>
            </a:r>
          </a:p>
          <a:p>
            <a:pPr lvl="1"/>
            <a:r>
              <a:rPr lang="en-GB" sz="1600" b="1">
                <a:solidFill>
                  <a:srgbClr val="060645"/>
                </a:solidFill>
              </a:rPr>
              <a:t>48</a:t>
            </a:r>
            <a:r>
              <a:rPr lang="en-GB" sz="1600">
                <a:solidFill>
                  <a:srgbClr val="060645"/>
                </a:solidFill>
              </a:rPr>
              <a:t>% said </a:t>
            </a:r>
            <a:r>
              <a:rPr lang="en-GB" sz="1600" b="1">
                <a:solidFill>
                  <a:srgbClr val="C49500"/>
                </a:solidFill>
              </a:rPr>
              <a:t>about the same</a:t>
            </a:r>
          </a:p>
          <a:p>
            <a:pPr lvl="1"/>
            <a:endParaRPr lang="en-GB" sz="1600" b="1">
              <a:solidFill>
                <a:srgbClr val="060645"/>
              </a:solidFill>
            </a:endParaRPr>
          </a:p>
        </p:txBody>
      </p:sp>
      <p:sp>
        <p:nvSpPr>
          <p:cNvPr id="15" name="Content Placeholder 3">
            <a:extLst>
              <a:ext uri="{FF2B5EF4-FFF2-40B4-BE49-F238E27FC236}">
                <a16:creationId xmlns:a16="http://schemas.microsoft.com/office/drawing/2014/main" id="{CD752D7A-2A0D-19BF-014B-58759B860B82}"/>
              </a:ext>
            </a:extLst>
          </p:cNvPr>
          <p:cNvSpPr txBox="1">
            <a:spLocks/>
          </p:cNvSpPr>
          <p:nvPr/>
        </p:nvSpPr>
        <p:spPr>
          <a:xfrm>
            <a:off x="6429369" y="3097086"/>
            <a:ext cx="5074922" cy="10912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i="1"/>
              <a:t>…stressful?</a:t>
            </a:r>
          </a:p>
          <a:p>
            <a:pPr lvl="1"/>
            <a:r>
              <a:rPr lang="en-GB" sz="1600" b="1">
                <a:solidFill>
                  <a:srgbClr val="060645"/>
                </a:solidFill>
              </a:rPr>
              <a:t>19% </a:t>
            </a:r>
            <a:r>
              <a:rPr lang="en-GB" sz="1600">
                <a:solidFill>
                  <a:srgbClr val="060645"/>
                </a:solidFill>
              </a:rPr>
              <a:t>said </a:t>
            </a:r>
            <a:r>
              <a:rPr lang="en-GB" sz="1600" b="1">
                <a:solidFill>
                  <a:srgbClr val="FF0000"/>
                </a:solidFill>
              </a:rPr>
              <a:t>more</a:t>
            </a:r>
            <a:r>
              <a:rPr lang="en-GB" sz="1600">
                <a:solidFill>
                  <a:srgbClr val="060645"/>
                </a:solidFill>
              </a:rPr>
              <a:t> stressful</a:t>
            </a:r>
          </a:p>
          <a:p>
            <a:pPr lvl="1"/>
            <a:r>
              <a:rPr lang="en-GB" sz="1600" b="1">
                <a:solidFill>
                  <a:srgbClr val="060645"/>
                </a:solidFill>
              </a:rPr>
              <a:t>81</a:t>
            </a:r>
            <a:r>
              <a:rPr lang="en-GB" sz="1600">
                <a:solidFill>
                  <a:srgbClr val="060645"/>
                </a:solidFill>
              </a:rPr>
              <a:t>% said </a:t>
            </a:r>
            <a:r>
              <a:rPr lang="en-GB" sz="1600" b="1">
                <a:solidFill>
                  <a:srgbClr val="C49500"/>
                </a:solidFill>
              </a:rPr>
              <a:t>about the same</a:t>
            </a:r>
          </a:p>
          <a:p>
            <a:pPr lvl="1"/>
            <a:endParaRPr lang="en-GB" sz="1600" b="1">
              <a:solidFill>
                <a:srgbClr val="060645"/>
              </a:solidFill>
            </a:endParaRPr>
          </a:p>
          <a:p>
            <a:pPr lvl="1"/>
            <a:endParaRPr lang="en-GB" sz="1600" b="1">
              <a:solidFill>
                <a:srgbClr val="060645"/>
              </a:solidFill>
            </a:endParaRPr>
          </a:p>
        </p:txBody>
      </p:sp>
      <p:sp>
        <p:nvSpPr>
          <p:cNvPr id="16" name="Content Placeholder 3">
            <a:extLst>
              <a:ext uri="{FF2B5EF4-FFF2-40B4-BE49-F238E27FC236}">
                <a16:creationId xmlns:a16="http://schemas.microsoft.com/office/drawing/2014/main" id="{315120BF-51D0-0959-B19A-37A30887424E}"/>
              </a:ext>
            </a:extLst>
          </p:cNvPr>
          <p:cNvSpPr txBox="1">
            <a:spLocks/>
          </p:cNvSpPr>
          <p:nvPr/>
        </p:nvSpPr>
        <p:spPr>
          <a:xfrm>
            <a:off x="6429369" y="4276664"/>
            <a:ext cx="5074922" cy="10912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i="1"/>
              <a:t>…impacts your other work or personal time?</a:t>
            </a:r>
          </a:p>
          <a:p>
            <a:pPr lvl="1"/>
            <a:r>
              <a:rPr lang="en-GB" sz="1600" b="1">
                <a:solidFill>
                  <a:srgbClr val="060645"/>
                </a:solidFill>
              </a:rPr>
              <a:t>55% </a:t>
            </a:r>
            <a:r>
              <a:rPr lang="en-GB" sz="1600">
                <a:solidFill>
                  <a:srgbClr val="060645"/>
                </a:solidFill>
              </a:rPr>
              <a:t>said </a:t>
            </a:r>
            <a:r>
              <a:rPr lang="en-GB" sz="1600" b="1">
                <a:solidFill>
                  <a:srgbClr val="C00000"/>
                </a:solidFill>
              </a:rPr>
              <a:t>Yes</a:t>
            </a:r>
            <a:endParaRPr lang="en-GB" sz="1600">
              <a:solidFill>
                <a:srgbClr val="C00000"/>
              </a:solidFill>
            </a:endParaRPr>
          </a:p>
          <a:p>
            <a:pPr lvl="1"/>
            <a:r>
              <a:rPr lang="en-GB" sz="1600" b="1">
                <a:solidFill>
                  <a:srgbClr val="060645"/>
                </a:solidFill>
              </a:rPr>
              <a:t>45% </a:t>
            </a:r>
            <a:r>
              <a:rPr lang="en-GB" sz="1600">
                <a:solidFill>
                  <a:srgbClr val="060645"/>
                </a:solidFill>
              </a:rPr>
              <a:t>said </a:t>
            </a:r>
            <a:r>
              <a:rPr lang="en-GB" sz="1600" b="1">
                <a:solidFill>
                  <a:srgbClr val="C49500"/>
                </a:solidFill>
              </a:rPr>
              <a:t>No</a:t>
            </a:r>
          </a:p>
          <a:p>
            <a:pPr lvl="1"/>
            <a:endParaRPr lang="en-GB" sz="1600" b="1">
              <a:solidFill>
                <a:srgbClr val="060645"/>
              </a:solidFill>
            </a:endParaRPr>
          </a:p>
          <a:p>
            <a:pPr lvl="1"/>
            <a:endParaRPr lang="en-GB" sz="1600" b="1">
              <a:solidFill>
                <a:srgbClr val="060645"/>
              </a:solidFill>
            </a:endParaRPr>
          </a:p>
        </p:txBody>
      </p:sp>
      <p:sp>
        <p:nvSpPr>
          <p:cNvPr id="17" name="Content Placeholder 3">
            <a:extLst>
              <a:ext uri="{FF2B5EF4-FFF2-40B4-BE49-F238E27FC236}">
                <a16:creationId xmlns:a16="http://schemas.microsoft.com/office/drawing/2014/main" id="{8D55AB96-E074-D2E0-2240-289A68C46482}"/>
              </a:ext>
            </a:extLst>
          </p:cNvPr>
          <p:cNvSpPr txBox="1">
            <a:spLocks/>
          </p:cNvSpPr>
          <p:nvPr/>
        </p:nvSpPr>
        <p:spPr>
          <a:xfrm>
            <a:off x="6429369" y="5462658"/>
            <a:ext cx="5074922" cy="10912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i="1"/>
              <a:t>…helps you manage my OU workload?</a:t>
            </a:r>
          </a:p>
          <a:p>
            <a:pPr lvl="1"/>
            <a:r>
              <a:rPr lang="en-GB" sz="1600">
                <a:solidFill>
                  <a:srgbClr val="060645"/>
                </a:solidFill>
              </a:rPr>
              <a:t>Quite a variation!</a:t>
            </a:r>
          </a:p>
          <a:p>
            <a:pPr lvl="1"/>
            <a:endParaRPr lang="en-GB" sz="1600" b="1">
              <a:solidFill>
                <a:srgbClr val="060645"/>
              </a:solidFill>
            </a:endParaRPr>
          </a:p>
          <a:p>
            <a:pPr lvl="1"/>
            <a:endParaRPr lang="en-GB" sz="1600" b="1">
              <a:solidFill>
                <a:srgbClr val="060645"/>
              </a:solidFill>
            </a:endParaRPr>
          </a:p>
        </p:txBody>
      </p:sp>
      <p:pic>
        <p:nvPicPr>
          <p:cNvPr id="6" name="Picture 5">
            <a:extLst>
              <a:ext uri="{FF2B5EF4-FFF2-40B4-BE49-F238E27FC236}">
                <a16:creationId xmlns:a16="http://schemas.microsoft.com/office/drawing/2014/main" id="{5CD17462-EB81-97E5-C528-FE2D9FC23E26}"/>
              </a:ext>
            </a:extLst>
          </p:cNvPr>
          <p:cNvPicPr>
            <a:picLocks noChangeAspect="1"/>
          </p:cNvPicPr>
          <p:nvPr/>
        </p:nvPicPr>
        <p:blipFill>
          <a:blip r:embed="rId2"/>
          <a:stretch>
            <a:fillRect/>
          </a:stretch>
        </p:blipFill>
        <p:spPr>
          <a:xfrm>
            <a:off x="296261" y="1874550"/>
            <a:ext cx="6151397" cy="2298391"/>
          </a:xfrm>
          <a:prstGeom prst="rect">
            <a:avLst/>
          </a:prstGeom>
        </p:spPr>
      </p:pic>
      <p:sp>
        <p:nvSpPr>
          <p:cNvPr id="2" name="TextBox 1">
            <a:extLst>
              <a:ext uri="{FF2B5EF4-FFF2-40B4-BE49-F238E27FC236}">
                <a16:creationId xmlns:a16="http://schemas.microsoft.com/office/drawing/2014/main" id="{9A6603B7-352F-00E2-DEEE-75661997891D}"/>
              </a:ext>
            </a:extLst>
          </p:cNvPr>
          <p:cNvSpPr txBox="1"/>
          <p:nvPr/>
        </p:nvSpPr>
        <p:spPr>
          <a:xfrm>
            <a:off x="302327" y="1896313"/>
            <a:ext cx="2359747" cy="1021718"/>
          </a:xfrm>
          <a:prstGeom prst="rect">
            <a:avLst/>
          </a:prstGeom>
          <a:solidFill>
            <a:schemeClr val="bg1"/>
          </a:solidFill>
        </p:spPr>
        <p:txBody>
          <a:bodyPr wrap="square" lIns="72000" tIns="36000" rIns="72000" bIns="36000" rtlCol="0">
            <a:spAutoFit/>
          </a:bodyPr>
          <a:lstStyle/>
          <a:p>
            <a:r>
              <a:rPr lang="en-GB" sz="1200">
                <a:solidFill>
                  <a:srgbClr val="000000"/>
                </a:solidFill>
                <a:latin typeface="Aptos Narrow" panose="020B0004020202020204" pitchFamily="34" charset="0"/>
              </a:rPr>
              <a:t>23. Do you find supporting students with extensions more time consuming compared to supporting student who are not using extensions?</a:t>
            </a:r>
          </a:p>
        </p:txBody>
      </p:sp>
      <p:sp>
        <p:nvSpPr>
          <p:cNvPr id="9" name="TextBox 8">
            <a:extLst>
              <a:ext uri="{FF2B5EF4-FFF2-40B4-BE49-F238E27FC236}">
                <a16:creationId xmlns:a16="http://schemas.microsoft.com/office/drawing/2014/main" id="{74A44A83-C608-AE35-AB50-B52530D6CC40}"/>
              </a:ext>
            </a:extLst>
          </p:cNvPr>
          <p:cNvSpPr txBox="1"/>
          <p:nvPr/>
        </p:nvSpPr>
        <p:spPr>
          <a:xfrm>
            <a:off x="302327" y="3150016"/>
            <a:ext cx="2392076" cy="811367"/>
          </a:xfrm>
          <a:prstGeom prst="rect">
            <a:avLst/>
          </a:prstGeom>
          <a:solidFill>
            <a:schemeClr val="bg1"/>
          </a:solidFill>
        </p:spPr>
        <p:txBody>
          <a:bodyPr wrap="square" lIns="72000" tIns="36000" rIns="72000" bIns="36000" rtlCol="0">
            <a:spAutoFit/>
          </a:bodyPr>
          <a:lstStyle/>
          <a:p>
            <a:r>
              <a:rPr lang="en-GB" sz="1200">
                <a:solidFill>
                  <a:srgbClr val="000000"/>
                </a:solidFill>
                <a:latin typeface="Aptos Narrow" panose="020B0004020202020204" pitchFamily="34" charset="0"/>
              </a:rPr>
              <a:t>24. Do you find supporting students with extensions more stressful than supporting students who are not using extensions?</a:t>
            </a:r>
          </a:p>
        </p:txBody>
      </p:sp>
      <p:pic>
        <p:nvPicPr>
          <p:cNvPr id="21" name="Picture 20">
            <a:extLst>
              <a:ext uri="{FF2B5EF4-FFF2-40B4-BE49-F238E27FC236}">
                <a16:creationId xmlns:a16="http://schemas.microsoft.com/office/drawing/2014/main" id="{9959D957-6B45-4B62-4418-B25F0BA7ADA4}"/>
              </a:ext>
            </a:extLst>
          </p:cNvPr>
          <p:cNvPicPr>
            <a:picLocks noChangeAspect="1"/>
          </p:cNvPicPr>
          <p:nvPr/>
        </p:nvPicPr>
        <p:blipFill>
          <a:blip r:embed="rId3"/>
          <a:stretch>
            <a:fillRect/>
          </a:stretch>
        </p:blipFill>
        <p:spPr>
          <a:xfrm>
            <a:off x="299308" y="4276665"/>
            <a:ext cx="6145301" cy="1091279"/>
          </a:xfrm>
          <a:prstGeom prst="rect">
            <a:avLst/>
          </a:prstGeom>
        </p:spPr>
      </p:pic>
      <p:sp>
        <p:nvSpPr>
          <p:cNvPr id="11" name="TextBox 10">
            <a:extLst>
              <a:ext uri="{FF2B5EF4-FFF2-40B4-BE49-F238E27FC236}">
                <a16:creationId xmlns:a16="http://schemas.microsoft.com/office/drawing/2014/main" id="{E42F40D6-7716-1916-20CC-B44F3FD8378F}"/>
              </a:ext>
            </a:extLst>
          </p:cNvPr>
          <p:cNvSpPr txBox="1"/>
          <p:nvPr/>
        </p:nvSpPr>
        <p:spPr>
          <a:xfrm>
            <a:off x="302327" y="4432852"/>
            <a:ext cx="2392076" cy="626701"/>
          </a:xfrm>
          <a:prstGeom prst="rect">
            <a:avLst/>
          </a:prstGeom>
          <a:solidFill>
            <a:schemeClr val="bg1"/>
          </a:solidFill>
        </p:spPr>
        <p:txBody>
          <a:bodyPr wrap="square" lIns="72000" tIns="36000" rIns="72000" bIns="36000" rtlCol="0">
            <a:spAutoFit/>
          </a:bodyPr>
          <a:lstStyle/>
          <a:p>
            <a:r>
              <a:rPr lang="en-GB" sz="1200">
                <a:solidFill>
                  <a:srgbClr val="000000"/>
                </a:solidFill>
                <a:latin typeface="Aptos Narrow" panose="020B0004020202020204" pitchFamily="34" charset="0"/>
              </a:rPr>
              <a:t>30. Do you find that marking extensions has an impact on your other work or personal time?</a:t>
            </a:r>
          </a:p>
        </p:txBody>
      </p:sp>
      <p:pic>
        <p:nvPicPr>
          <p:cNvPr id="22" name="Picture 21">
            <a:extLst>
              <a:ext uri="{FF2B5EF4-FFF2-40B4-BE49-F238E27FC236}">
                <a16:creationId xmlns:a16="http://schemas.microsoft.com/office/drawing/2014/main" id="{010FBD10-3A3E-3085-27A0-8AC4E22E2483}"/>
              </a:ext>
            </a:extLst>
          </p:cNvPr>
          <p:cNvPicPr>
            <a:picLocks noChangeAspect="1"/>
          </p:cNvPicPr>
          <p:nvPr/>
        </p:nvPicPr>
        <p:blipFill>
          <a:blip r:embed="rId4"/>
          <a:stretch>
            <a:fillRect/>
          </a:stretch>
        </p:blipFill>
        <p:spPr>
          <a:xfrm>
            <a:off x="290165" y="5456242"/>
            <a:ext cx="6139204" cy="1383912"/>
          </a:xfrm>
          <a:prstGeom prst="rect">
            <a:avLst/>
          </a:prstGeom>
        </p:spPr>
      </p:pic>
      <p:sp>
        <p:nvSpPr>
          <p:cNvPr id="18" name="TextBox 17">
            <a:extLst>
              <a:ext uri="{FF2B5EF4-FFF2-40B4-BE49-F238E27FC236}">
                <a16:creationId xmlns:a16="http://schemas.microsoft.com/office/drawing/2014/main" id="{1BAE5DC7-DCD7-38D5-3262-7092E7D01D89}"/>
              </a:ext>
            </a:extLst>
          </p:cNvPr>
          <p:cNvSpPr txBox="1"/>
          <p:nvPr/>
        </p:nvSpPr>
        <p:spPr>
          <a:xfrm>
            <a:off x="302327" y="5787716"/>
            <a:ext cx="2392076" cy="626701"/>
          </a:xfrm>
          <a:prstGeom prst="rect">
            <a:avLst/>
          </a:prstGeom>
          <a:solidFill>
            <a:schemeClr val="bg1"/>
          </a:solidFill>
        </p:spPr>
        <p:txBody>
          <a:bodyPr wrap="square" lIns="72000" tIns="36000" rIns="72000" bIns="36000" rtlCol="0">
            <a:spAutoFit/>
          </a:bodyPr>
          <a:lstStyle/>
          <a:p>
            <a:r>
              <a:rPr lang="en-GB" sz="1200">
                <a:solidFill>
                  <a:srgbClr val="000000"/>
                </a:solidFill>
                <a:latin typeface="Aptos Narrow" panose="020B0004020202020204" pitchFamily="34" charset="0"/>
              </a:rPr>
              <a:t>32.1. I find that having assignments with extensions helps me manage my OU workload</a:t>
            </a:r>
          </a:p>
        </p:txBody>
      </p:sp>
    </p:spTree>
    <p:extLst>
      <p:ext uri="{BB962C8B-B14F-4D97-AF65-F5344CB8AC3E}">
        <p14:creationId xmlns:p14="http://schemas.microsoft.com/office/powerpoint/2010/main" val="200975363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EC0B93A1C9C64F8DD858225C528BFB" ma:contentTypeVersion="15" ma:contentTypeDescription="Create a new document." ma:contentTypeScope="" ma:versionID="51f7df342f5ad018dcd76716faeea18c">
  <xsd:schema xmlns:xsd="http://www.w3.org/2001/XMLSchema" xmlns:xs="http://www.w3.org/2001/XMLSchema" xmlns:p="http://schemas.microsoft.com/office/2006/metadata/properties" xmlns:ns2="a252fd7b-9d45-4aa0-9200-6a87aa724c89" xmlns:ns3="42997bfd-5a22-4530-a249-fcc06727e531" targetNamespace="http://schemas.microsoft.com/office/2006/metadata/properties" ma:root="true" ma:fieldsID="be15c9f99a630a295e10edb3611c8192" ns2:_="" ns3:_="">
    <xsd:import namespace="a252fd7b-9d45-4aa0-9200-6a87aa724c89"/>
    <xsd:import namespace="42997bfd-5a22-4530-a249-fcc06727e5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2fd7b-9d45-4aa0-9200-6a87aa724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997bfd-5a22-4530-a249-fcc06727e5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f33089e-e27d-4e71-9e5f-8f47450f022a}" ma:internalName="TaxCatchAll" ma:showField="CatchAllData" ma:web="42997bfd-5a22-4530-a249-fcc06727e5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52fd7b-9d45-4aa0-9200-6a87aa724c89">
      <Terms xmlns="http://schemas.microsoft.com/office/infopath/2007/PartnerControls"/>
    </lcf76f155ced4ddcb4097134ff3c332f>
    <TaxCatchAll xmlns="42997bfd-5a22-4530-a249-fcc06727e531" xsi:nil="true"/>
  </documentManagement>
</p:properties>
</file>

<file path=customXml/itemProps1.xml><?xml version="1.0" encoding="utf-8"?>
<ds:datastoreItem xmlns:ds="http://schemas.openxmlformats.org/officeDocument/2006/customXml" ds:itemID="{2A024F03-2DE7-462C-84CE-3D275E732D2C}">
  <ds:schemaRefs>
    <ds:schemaRef ds:uri="42997bfd-5a22-4530-a249-fcc06727e531"/>
    <ds:schemaRef ds:uri="a252fd7b-9d45-4aa0-9200-6a87aa724c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42997bfd-5a22-4530-a249-fcc06727e531"/>
    <ds:schemaRef ds:uri="a252fd7b-9d45-4aa0-9200-6a87aa724c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1973</Words>
  <Application>Microsoft Office PowerPoint</Application>
  <PresentationFormat>Widescreen</PresentationFormat>
  <Paragraphs>261</Paragraphs>
  <Slides>25</Slides>
  <Notes>14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Aptos Narrow</vt:lpstr>
      <vt:lpstr>Arial</vt:lpstr>
      <vt:lpstr>Calibri</vt:lpstr>
      <vt:lpstr>Poppins</vt:lpstr>
      <vt:lpstr>Poppins SemiBold</vt:lpstr>
      <vt:lpstr>Symbol</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2</cp:revision>
  <cp:lastPrinted>2024-12-19T14:08:01Z</cp:lastPrinted>
  <dcterms:created xsi:type="dcterms:W3CDTF">2022-10-21T14:33:01Z</dcterms:created>
  <dcterms:modified xsi:type="dcterms:W3CDTF">2026-04-28T09:30:19Z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0x0101009CEC0B93A1C9C64F8DD858225C528BFB</vt:lpwstr>
  </property>
  <property fmtid="{D5CDD505-2E9C-101B-9397-08002B2CF9AE}" pid="3" name="MediaServiceImageTags">
    <vt:lpwstr/>
  </property>
</Properties>
</file>