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</p:sldMasterIdLst>
  <p:notesMasterIdLst>
    <p:notesMasterId r:id="rId22"/>
  </p:notesMasterIdLst>
  <p:sldIdLst>
    <p:sldId id="256" r:id="rId7"/>
    <p:sldId id="599" r:id="rId8"/>
    <p:sldId id="600" r:id="rId9"/>
    <p:sldId id="601" r:id="rId10"/>
    <p:sldId id="602" r:id="rId11"/>
    <p:sldId id="603" r:id="rId12"/>
    <p:sldId id="608" r:id="rId13"/>
    <p:sldId id="604" r:id="rId14"/>
    <p:sldId id="607" r:id="rId15"/>
    <p:sldId id="610" r:id="rId16"/>
    <p:sldId id="614" r:id="rId17"/>
    <p:sldId id="605" r:id="rId18"/>
    <p:sldId id="612" r:id="rId19"/>
    <p:sldId id="613" r:id="rId20"/>
    <p:sldId id="6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305B39-4240-AAAD-FF8D-9B29005CDC02}" name="Nicola.McIntyre" initials="Ni" userId="S::nm3764@open.ac.uk::88e35782-9637-443b-b3a3-1418fd27e919" providerId="AD"/>
  <p188:author id="{232ABAF1-A38E-B21D-D954-B463DF74CDE7}" name="Cath.Brown [She/Her]" initials="C[" userId="S::cb33392@open.ac.uk::42046847-e925-4dd6-8f6c-14fac61233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CC"/>
    <a:srgbClr val="EBFAFE"/>
    <a:srgbClr val="0000FF"/>
    <a:srgbClr val="FFFFCC"/>
    <a:srgbClr val="DDF6FE"/>
    <a:srgbClr val="F9FBF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0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33392\Work%20Folders\Downloads\Attendance%20report-7496603615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33392\Work%20Folders\Downloads\Attendance%20report-7496603615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33392\Work%20Folders\Downloads\Attendance%20report-7496603615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m3764\Work%20Folders\Documents\Esteem\Cath%20and%20Eleanor%20maths%20project\Exploring%20the%20impact%20of&#160;%20maths%20support%20in%20the%20school%20of%20LH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m3764\Work%20Folders\Documents\Esteem\Cath%20and%20Eleanor%20maths%20project\Exploring%20the%20impact%20of&#160;%20maths%20support%20in%20the%20school%20of%20LHC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/>
              <a:t>Stage of study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7C-4FB1-8C79-111EA0DD8978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7C-4FB1-8C79-111EA0DD8978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7C-4FB1-8C79-111EA0DD8978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7C-4FB1-8C79-111EA0DD8978}"/>
              </c:ext>
            </c:extLst>
          </c:dPt>
          <c:cat>
            <c:strRef>
              <c:f>Sheet1!$D$3:$D$6</c:f>
              <c:strCache>
                <c:ptCount val="4"/>
                <c:pt idx="0">
                  <c:v>Access</c:v>
                </c:pt>
                <c:pt idx="1">
                  <c:v>Stage 1</c:v>
                </c:pt>
                <c:pt idx="2">
                  <c:v>Stage 2</c:v>
                </c:pt>
                <c:pt idx="3">
                  <c:v>Stage 3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1</c:v>
                </c:pt>
                <c:pt idx="1">
                  <c:v>24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7C-4FB1-8C79-111EA0DD8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919971280238595E-2"/>
          <c:y val="0.86366802100453355"/>
          <c:w val="0.86700738508150421"/>
          <c:h val="0.11209891415516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5E-4682-B118-0AAB1ABF77E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5E-4682-B118-0AAB1ABF77E0}"/>
              </c:ext>
            </c:extLst>
          </c:dPt>
          <c:cat>
            <c:strRef>
              <c:f>Sheet1!$G$2:$G$3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6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5E-4682-B118-0AAB1ABF7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/>
              <a:t>Qualification</a:t>
            </a:r>
          </a:p>
        </c:rich>
      </c:tx>
      <c:layout>
        <c:manualLayout>
          <c:xMode val="edge"/>
          <c:yMode val="edge"/>
          <c:x val="0.25155588525327638"/>
          <c:y val="1.695736434108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40-4A1F-8D9E-E6FB8A8EEDF2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40-4A1F-8D9E-E6FB8A8EEDF2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40-4A1F-8D9E-E6FB8A8EEDF2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40-4A1F-8D9E-E6FB8A8EEDF2}"/>
              </c:ext>
            </c:extLst>
          </c:dPt>
          <c:dPt>
            <c:idx val="4"/>
            <c:bubble3D val="0"/>
            <c:spPr>
              <a:solidFill>
                <a:srgbClr val="FF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40-4A1F-8D9E-E6FB8A8EEDF2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40-4A1F-8D9E-E6FB8A8EEDF2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D40-4A1F-8D9E-E6FB8A8EEDF2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D40-4A1F-8D9E-E6FB8A8EEDF2}"/>
              </c:ext>
            </c:extLst>
          </c:dPt>
          <c:dPt>
            <c:idx val="8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D40-4A1F-8D9E-E6FB8A8EEDF2}"/>
              </c:ext>
            </c:extLst>
          </c:dPt>
          <c:cat>
            <c:strRef>
              <c:f>Sheet1!$A$3:$A$11</c:f>
              <c:strCache>
                <c:ptCount val="9"/>
                <c:pt idx="0">
                  <c:v>Biology / Nat Sci (Biology)</c:v>
                </c:pt>
                <c:pt idx="1">
                  <c:v>Biomedical Science</c:v>
                </c:pt>
                <c:pt idx="2">
                  <c:v>Health Science/ Healthcare &amp; Health Science</c:v>
                </c:pt>
                <c:pt idx="3">
                  <c:v>Public Health &amp; Wellbeing</c:v>
                </c:pt>
                <c:pt idx="4">
                  <c:v>Chemistry/ Nat Sci (Chemistry)</c:v>
                </c:pt>
                <c:pt idx="5">
                  <c:v>Geology</c:v>
                </c:pt>
                <c:pt idx="6">
                  <c:v>Environmental Science/ Geography &amp; Env Sci</c:v>
                </c:pt>
                <c:pt idx="7">
                  <c:v>Natural Sciences</c:v>
                </c:pt>
                <c:pt idx="8">
                  <c:v>Open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8</c:v>
                </c:pt>
                <c:pt idx="1">
                  <c:v>5</c:v>
                </c:pt>
                <c:pt idx="2">
                  <c:v>10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D40-4A1F-8D9E-E6FB8A8EE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815473112625267"/>
          <c:y val="2.8964856863822257E-3"/>
          <c:w val="0.34031117495195656"/>
          <c:h val="0.99710351431361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baseline="0"/>
              <a:t>Highest maths qualification</a:t>
            </a:r>
          </a:p>
        </c:rich>
      </c:tx>
      <c:layout>
        <c:manualLayout>
          <c:xMode val="edge"/>
          <c:yMode val="edge"/>
          <c:x val="9.7215612889061304E-2"/>
          <c:y val="1.23759210377258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515848980415912E-2"/>
          <c:y val="0.13658350041561693"/>
          <c:w val="0.52783094420889698"/>
          <c:h val="0.82341648908569265"/>
        </c:manualLayout>
      </c:layout>
      <c:pieChart>
        <c:varyColors val="1"/>
        <c:ser>
          <c:idx val="0"/>
          <c:order val="0"/>
          <c:tx>
            <c:strRef>
              <c:f>Sheet3!$C$2</c:f>
              <c:strCache>
                <c:ptCount val="1"/>
                <c:pt idx="0">
                  <c:v>Number of students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48-4AFD-A48C-4531665FBE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48-4AFD-A48C-4531665FBE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48-4AFD-A48C-4531665FBE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48-4AFD-A48C-4531665FBE2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Sheet3!$B$3:$B$6</c:f>
              <c:strCache>
                <c:ptCount val="4"/>
                <c:pt idx="0">
                  <c:v>GCSE/O level/Scottish standard grade/Scottish O grade/Scottish National 5  </c:v>
                </c:pt>
                <c:pt idx="1">
                  <c:v>No formal maths qualification</c:v>
                </c:pt>
                <c:pt idx="2">
                  <c:v>Other</c:v>
                </c:pt>
                <c:pt idx="3">
                  <c:v>A level/Scottish advanced Higher/Scottish certificate of 6th year studies  </c:v>
                </c:pt>
              </c:strCache>
            </c:strRef>
          </c:cat>
          <c:val>
            <c:numRef>
              <c:f>Sheet3!$C$3:$C$6</c:f>
              <c:numCache>
                <c:formatCode>0%</c:formatCode>
                <c:ptCount val="4"/>
                <c:pt idx="0">
                  <c:v>0.61</c:v>
                </c:pt>
                <c:pt idx="1">
                  <c:v>0.22</c:v>
                </c:pt>
                <c:pt idx="2">
                  <c:v>7.0000000000000007E-2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48-4AFD-A48C-4531665FBE2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268137785497752"/>
          <c:y val="3.0223314724788019E-2"/>
          <c:w val="0.41739102470422867"/>
          <c:h val="0.929776636551113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Sheet2!$E$2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Sheet2!$F$1:$K$1</c:f>
              <c:strCache>
                <c:ptCount val="6"/>
                <c:pt idx="0">
                  <c:v>Increased Confidence</c:v>
                </c:pt>
                <c:pt idx="1">
                  <c:v>Enjoyed</c:v>
                </c:pt>
                <c:pt idx="2">
                  <c:v>Pitched at right level</c:v>
                </c:pt>
                <c:pt idx="3">
                  <c:v>Right pace </c:v>
                </c:pt>
                <c:pt idx="4">
                  <c:v>Right duration</c:v>
                </c:pt>
                <c:pt idx="5">
                  <c:v>Correct balance:   tutor explaining concepts vs  time to practice examples</c:v>
                </c:pt>
              </c:strCache>
            </c:strRef>
          </c:cat>
          <c:val>
            <c:numRef>
              <c:f>Sheet2!$F$2:$K$2</c:f>
              <c:numCache>
                <c:formatCode>0%</c:formatCode>
                <c:ptCount val="6"/>
                <c:pt idx="0">
                  <c:v>0.5</c:v>
                </c:pt>
                <c:pt idx="1">
                  <c:v>0.61</c:v>
                </c:pt>
                <c:pt idx="2">
                  <c:v>0.44</c:v>
                </c:pt>
                <c:pt idx="3">
                  <c:v>0.56000000000000005</c:v>
                </c:pt>
                <c:pt idx="4">
                  <c:v>0.39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7-4F01-81D4-DB99C417E823}"/>
            </c:ext>
          </c:extLst>
        </c:ser>
        <c:ser>
          <c:idx val="1"/>
          <c:order val="1"/>
          <c:tx>
            <c:strRef>
              <c:f>Sheet2!$E$3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Sheet2!$F$1:$K$1</c:f>
              <c:strCache>
                <c:ptCount val="6"/>
                <c:pt idx="0">
                  <c:v>Increased Confidence</c:v>
                </c:pt>
                <c:pt idx="1">
                  <c:v>Enjoyed</c:v>
                </c:pt>
                <c:pt idx="2">
                  <c:v>Pitched at right level</c:v>
                </c:pt>
                <c:pt idx="3">
                  <c:v>Right pace </c:v>
                </c:pt>
                <c:pt idx="4">
                  <c:v>Right duration</c:v>
                </c:pt>
                <c:pt idx="5">
                  <c:v>Correct balance:   tutor explaining concepts vs  time to practice examples</c:v>
                </c:pt>
              </c:strCache>
            </c:strRef>
          </c:cat>
          <c:val>
            <c:numRef>
              <c:f>Sheet2!$F$3:$K$3</c:f>
              <c:numCache>
                <c:formatCode>0%</c:formatCode>
                <c:ptCount val="6"/>
                <c:pt idx="0">
                  <c:v>0.39</c:v>
                </c:pt>
                <c:pt idx="1">
                  <c:v>0.22</c:v>
                </c:pt>
                <c:pt idx="2">
                  <c:v>0.39</c:v>
                </c:pt>
                <c:pt idx="3">
                  <c:v>0.28000000000000003</c:v>
                </c:pt>
                <c:pt idx="4">
                  <c:v>0.5</c:v>
                </c:pt>
                <c:pt idx="5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7-4F01-81D4-DB99C417E823}"/>
            </c:ext>
          </c:extLst>
        </c:ser>
        <c:ser>
          <c:idx val="2"/>
          <c:order val="2"/>
          <c:tx>
            <c:strRef>
              <c:f>Sheet2!$E$4</c:f>
              <c:strCache>
                <c:ptCount val="1"/>
                <c:pt idx="0">
                  <c:v>Neither agree/disagree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Sheet2!$F$1:$K$1</c:f>
              <c:strCache>
                <c:ptCount val="6"/>
                <c:pt idx="0">
                  <c:v>Increased Confidence</c:v>
                </c:pt>
                <c:pt idx="1">
                  <c:v>Enjoyed</c:v>
                </c:pt>
                <c:pt idx="2">
                  <c:v>Pitched at right level</c:v>
                </c:pt>
                <c:pt idx="3">
                  <c:v>Right pace </c:v>
                </c:pt>
                <c:pt idx="4">
                  <c:v>Right duration</c:v>
                </c:pt>
                <c:pt idx="5">
                  <c:v>Correct balance:   tutor explaining concepts vs  time to practice examples</c:v>
                </c:pt>
              </c:strCache>
            </c:strRef>
          </c:cat>
          <c:val>
            <c:numRef>
              <c:f>Sheet2!$F$4:$K$4</c:f>
              <c:numCache>
                <c:formatCode>0%</c:formatCode>
                <c:ptCount val="6"/>
                <c:pt idx="0">
                  <c:v>0.11</c:v>
                </c:pt>
                <c:pt idx="1">
                  <c:v>0.17</c:v>
                </c:pt>
                <c:pt idx="2">
                  <c:v>0.17</c:v>
                </c:pt>
                <c:pt idx="3">
                  <c:v>0.11</c:v>
                </c:pt>
                <c:pt idx="4">
                  <c:v>0.06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47-4F01-81D4-DB99C417E823}"/>
            </c:ext>
          </c:extLst>
        </c:ser>
        <c:ser>
          <c:idx val="3"/>
          <c:order val="3"/>
          <c:tx>
            <c:strRef>
              <c:f>Sheet2!$E$5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Sheet2!$F$1:$K$1</c:f>
              <c:strCache>
                <c:ptCount val="6"/>
                <c:pt idx="0">
                  <c:v>Increased Confidence</c:v>
                </c:pt>
                <c:pt idx="1">
                  <c:v>Enjoyed</c:v>
                </c:pt>
                <c:pt idx="2">
                  <c:v>Pitched at right level</c:v>
                </c:pt>
                <c:pt idx="3">
                  <c:v>Right pace </c:v>
                </c:pt>
                <c:pt idx="4">
                  <c:v>Right duration</c:v>
                </c:pt>
                <c:pt idx="5">
                  <c:v>Correct balance:   tutor explaining concepts vs  time to practice examples</c:v>
                </c:pt>
              </c:strCache>
            </c:strRef>
          </c:cat>
          <c:val>
            <c:numRef>
              <c:f>Sheet2!$F$5:$K$5</c:f>
              <c:numCache>
                <c:formatCode>General</c:formatCode>
                <c:ptCount val="6"/>
                <c:pt idx="3" formatCode="0%">
                  <c:v>0.06</c:v>
                </c:pt>
                <c:pt idx="4" formatCode="0%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47-4F01-81D4-DB99C417E823}"/>
            </c:ext>
          </c:extLst>
        </c:ser>
        <c:ser>
          <c:idx val="4"/>
          <c:order val="4"/>
          <c:tx>
            <c:strRef>
              <c:f>Sheet2!$E$6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Sheet2!$F$1:$K$1</c:f>
              <c:strCache>
                <c:ptCount val="6"/>
                <c:pt idx="0">
                  <c:v>Increased Confidence</c:v>
                </c:pt>
                <c:pt idx="1">
                  <c:v>Enjoyed</c:v>
                </c:pt>
                <c:pt idx="2">
                  <c:v>Pitched at right level</c:v>
                </c:pt>
                <c:pt idx="3">
                  <c:v>Right pace </c:v>
                </c:pt>
                <c:pt idx="4">
                  <c:v>Right duration</c:v>
                </c:pt>
                <c:pt idx="5">
                  <c:v>Correct balance:   tutor explaining concepts vs  time to practice examples</c:v>
                </c:pt>
              </c:strCache>
            </c:strRef>
          </c:cat>
          <c:val>
            <c:numRef>
              <c:f>Sheet2!$F$6:$K$6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2F47-4F01-81D4-DB99C417E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181959"/>
        <c:axId val="845184007"/>
      </c:barChart>
      <c:catAx>
        <c:axId val="845181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184007"/>
        <c:crosses val="autoZero"/>
        <c:auto val="1"/>
        <c:lblAlgn val="ctr"/>
        <c:lblOffset val="100"/>
        <c:noMultiLvlLbl val="0"/>
      </c:catAx>
      <c:valAx>
        <c:axId val="8451840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18195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B7381-D6B0-4830-94DD-136B80A6CFFD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2C52D-250A-4FEC-AABD-00C1854E3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37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F1A25-5E32-E7D6-B1A4-1B52B64C3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3B88B2B-2DD9-A7BC-A740-D6FA3C6F17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30C5F106-2AA2-8D14-6F05-3D973BC28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C8E2C2E1-ADB8-C761-5DD6-C3533D6AC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652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BBD7A-19E9-E12A-797F-461F0A70C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9BC9363-0E4B-3DC6-48BF-76C2E50EE7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3F002D9-5EB6-2544-E40F-6213BA7E83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5B2F84A-9B18-EF8B-605F-449733053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5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C2552-B841-EF5B-4336-7C59A3434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17D82397-0E5C-2A12-D6A6-46DF0FA5A2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FCD6D85D-A07D-D5EA-50ED-6D6998297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AE54776-21BB-3BEB-16EA-B3AF1ED0B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799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558C4-6CE9-53D8-78E0-2A20BD781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E9A93DDF-43C5-3796-BAC6-984573297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FB923FC-23DA-173F-5098-DE48C9E45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9BF2458C-26CA-4F8D-2F18-3B4021FED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357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60554-CB79-0DAF-8336-3983B484D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2F201889-AB3C-10C5-0653-2C0DCD0015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F6EBFD14-6335-C005-E3D8-1114823573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C8B2B1C2-88F0-8307-9A8E-A4BAAE567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597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8D38F-D3E7-9A5A-D7EA-D1893CE5E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76043A9B-0139-2E67-A62A-E8D950005A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0286BEB-64F1-8B1E-01C1-7F2707D961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E59F90EE-E8E1-6E20-21C0-D3649A959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12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AD1E1-BFD7-6802-295A-E21DAA22D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378C2B3E-F7F1-7D05-D05C-2FC4E3EF78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4163D928-DD5C-F400-ABE6-E4E74D0929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2954003-533B-6F5B-1BA8-7E026BD89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82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85617-9CBF-3ED0-E225-B8F3B5547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3ADC6F9-464E-73BD-C3FF-E9B372E2B1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AA9F487-2380-7229-D5CE-F35513EF37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AA888AAB-529E-4625-A734-498700822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45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709AF-7BD4-CA65-6CE8-99886B6B5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78D0359-35FE-7CBF-B3E0-E160835B08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063AED9C-A233-0563-0EA5-D5225ED7F5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EBE63C31-5F82-A9D1-49A2-5ED92279B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7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845CC-F433-117A-D4EB-AB91B747B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3ED1051-AB12-F27D-CADD-0F86CC0669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5F97C9C-1913-F0E9-0B9E-44F471346E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C0C1120-C5A6-477D-546E-E068C61D1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93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6AFA6-5F8D-CD77-9454-38505ED42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39C1CF6-0720-A956-B178-447022329D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D2FE42B7-444A-FDD2-739A-441EEDA9F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FF91578A-9165-ABC8-E41C-C125814EC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9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8462D-543F-62D3-5421-CC6AC09E6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E3920AB3-9D9F-BAF1-000E-716803DF02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31A150E8-FC17-B127-B800-086E731B6B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D2AA996-6714-1694-8D9A-BE3207C6D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23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51C39-FFD9-FD17-B602-A7B7E4B6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9DDA885-35A5-DADB-2690-1404F0606A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D4979D3-7D39-29F6-3207-D2E61CEF38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2B7E045-699B-70D5-6EAF-B5F5D162F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73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51D9E-C390-9910-317C-FA10F73B9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99FC9EEB-888D-9929-3655-34C337F62B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712788"/>
            <a:ext cx="6315075" cy="355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4EEE841C-CD91-9864-7F59-F1C6BE767D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Cath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E8F6538-DA5B-6A7C-0833-985A1DEFF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8818F-E695-4520-BB21-BE6556C1645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84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E3284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13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37BD-B76B-9219-06F5-DA28C54BC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1CD38-1B5A-191A-3E2F-42CE17F34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00558-CB3B-573B-61FA-FF434E0A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7EA34-8998-8CB2-7CD3-4939A30C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C26C7-BD57-2ED7-0806-38E93AD8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1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B379-D12D-0DB3-3362-60393BA4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54458-147D-9301-6FF6-B064AF6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C9624-FEF6-F131-0EEE-42E33332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831A9-DE66-630F-F5CA-7D880271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18E01-7484-77A1-80EA-83635B07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6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4AFBB-5C7D-B59F-41F9-FB0A751BF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B2C2C-83CA-1C9E-D7DA-2229FEC3F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93054-84A6-148C-0C00-F1A7A43C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E74C1-0A05-9F9E-8D30-C80361B6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B3636-BA36-631F-A3BC-A18152AB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9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Blue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6" y="6493625"/>
            <a:ext cx="632251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167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167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6" y="1676669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6" y="2093472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67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6" y="404665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2335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6" y="912169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556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6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22347" indent="-222347">
              <a:lnSpc>
                <a:spcPct val="110000"/>
              </a:lnSpc>
              <a:spcBef>
                <a:spcPts val="0"/>
              </a:spcBef>
              <a:spcAft>
                <a:spcPts val="467"/>
              </a:spcAft>
              <a:buFontTx/>
              <a:buBlip>
                <a:blip r:embed="rId4"/>
              </a:buBlip>
              <a:defRPr sz="1167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76635-0D9A-318C-7E7A-70539D9E69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6" y="5829302"/>
            <a:ext cx="1709991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9010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A30713-51AB-4E96-A19A-27B9B97AC86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0740" y="3282856"/>
            <a:ext cx="8069404" cy="638506"/>
          </a:xfrm>
        </p:spPr>
        <p:txBody>
          <a:bodyPr anchor="t"/>
          <a:lstStyle>
            <a:lvl1pPr>
              <a:defRPr sz="362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0740" y="5192095"/>
            <a:ext cx="9747678" cy="498916"/>
          </a:xfrm>
        </p:spPr>
        <p:txBody>
          <a:bodyPr/>
          <a:lstStyle>
            <a:lvl1pPr marL="0" indent="0">
              <a:buFontTx/>
              <a:buNone/>
              <a:defRPr sz="272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5140" name="Picture 20" descr="OU_masterlogo_colour_29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420" y="391639"/>
            <a:ext cx="2109406" cy="112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687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22C454-7DD2-40B8-ADD2-F8DAFB2445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3344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61" y="3645196"/>
            <a:ext cx="10515577" cy="917685"/>
          </a:xfrm>
        </p:spPr>
        <p:txBody>
          <a:bodyPr anchor="b"/>
          <a:lstStyle>
            <a:lvl1pPr>
              <a:defRPr sz="544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661" y="4588799"/>
            <a:ext cx="10515577" cy="415240"/>
          </a:xfrm>
        </p:spPr>
        <p:txBody>
          <a:bodyPr/>
          <a:lstStyle>
            <a:lvl1pPr marL="0" indent="0">
              <a:buNone/>
              <a:defRPr sz="2177"/>
            </a:lvl1pPr>
            <a:lvl2pPr marL="414680" indent="0">
              <a:buNone/>
              <a:defRPr sz="1814"/>
            </a:lvl2pPr>
            <a:lvl3pPr marL="829361" indent="0">
              <a:buNone/>
              <a:defRPr sz="1633"/>
            </a:lvl3pPr>
            <a:lvl4pPr marL="1244041" indent="0">
              <a:buNone/>
              <a:defRPr sz="1451"/>
            </a:lvl4pPr>
            <a:lvl5pPr marL="1658722" indent="0">
              <a:buNone/>
              <a:defRPr sz="1451"/>
            </a:lvl5pPr>
            <a:lvl6pPr marL="2073402" indent="0">
              <a:buNone/>
              <a:defRPr sz="1451"/>
            </a:lvl6pPr>
            <a:lvl7pPr marL="2488082" indent="0">
              <a:buNone/>
              <a:defRPr sz="1451"/>
            </a:lvl7pPr>
            <a:lvl8pPr marL="2902763" indent="0">
              <a:buNone/>
              <a:defRPr sz="1451"/>
            </a:lvl8pPr>
            <a:lvl9pPr marL="3317443" indent="0">
              <a:buNone/>
              <a:defRPr sz="1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3652B9-0916-47DA-B8D5-E461FD8735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558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739" y="2479420"/>
            <a:ext cx="5395640" cy="22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4013" y="2479420"/>
            <a:ext cx="5395640" cy="22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937997-AF57-4A83-BAEE-03AFA9F76D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825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62" y="652919"/>
            <a:ext cx="10515577" cy="750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63" y="2090097"/>
            <a:ext cx="5156944" cy="415240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63" y="2505337"/>
            <a:ext cx="5156944" cy="22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90" y="2090097"/>
            <a:ext cx="5182849" cy="415240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90" y="2505337"/>
            <a:ext cx="5182849" cy="2213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4BEB17-6387-4449-8120-EBD79BE626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5837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71090B-AF47-4D99-9DA6-1FB23DB8FE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1105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5C015E-EE2D-42DE-91B4-C6367DCDD9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37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A784-6896-6C66-336D-FD46F7CA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7B-9B99-8EBE-5C7C-10D04210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6A776-5B49-A031-EC1C-37F89E31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F954-F211-130B-301F-BE977AC1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F8303-FCE3-46F6-B88A-1DDDE1DF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8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62" y="1084140"/>
            <a:ext cx="3932008" cy="973405"/>
          </a:xfr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849" y="987736"/>
            <a:ext cx="6172790" cy="2067935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62" y="2057544"/>
            <a:ext cx="3932008" cy="303478"/>
          </a:xfrm>
        </p:spPr>
        <p:txBody>
          <a:bodyPr/>
          <a:lstStyle>
            <a:lvl1pPr marL="0" indent="0">
              <a:buNone/>
              <a:defRPr sz="1451"/>
            </a:lvl1pPr>
            <a:lvl2pPr marL="414680" indent="0">
              <a:buNone/>
              <a:defRPr sz="1270"/>
            </a:lvl2pPr>
            <a:lvl3pPr marL="829361" indent="0">
              <a:buNone/>
              <a:defRPr sz="1088"/>
            </a:lvl3pPr>
            <a:lvl4pPr marL="1244041" indent="0">
              <a:buNone/>
              <a:defRPr sz="907"/>
            </a:lvl4pPr>
            <a:lvl5pPr marL="1658722" indent="0">
              <a:buNone/>
              <a:defRPr sz="907"/>
            </a:lvl5pPr>
            <a:lvl6pPr marL="2073402" indent="0">
              <a:buNone/>
              <a:defRPr sz="907"/>
            </a:lvl6pPr>
            <a:lvl7pPr marL="2488082" indent="0">
              <a:buNone/>
              <a:defRPr sz="907"/>
            </a:lvl7pPr>
            <a:lvl8pPr marL="2902763" indent="0">
              <a:buNone/>
              <a:defRPr sz="907"/>
            </a:lvl8pPr>
            <a:lvl9pPr marL="3317443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132AE7-E056-4BC4-8185-B85698D4C1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2062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62" y="1084140"/>
            <a:ext cx="3932008" cy="973405"/>
          </a:xfr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849" y="987736"/>
            <a:ext cx="6172790" cy="526809"/>
          </a:xfrm>
        </p:spPr>
        <p:txBody>
          <a:bodyPr/>
          <a:lstStyle>
            <a:lvl1pPr marL="0" indent="0">
              <a:buNone/>
              <a:defRPr sz="2902"/>
            </a:lvl1pPr>
            <a:lvl2pPr marL="414680" indent="0">
              <a:buNone/>
              <a:defRPr sz="2540"/>
            </a:lvl2pPr>
            <a:lvl3pPr marL="829361" indent="0">
              <a:buNone/>
              <a:defRPr sz="2177"/>
            </a:lvl3pPr>
            <a:lvl4pPr marL="1244041" indent="0">
              <a:buNone/>
              <a:defRPr sz="1814"/>
            </a:lvl4pPr>
            <a:lvl5pPr marL="1658722" indent="0">
              <a:buNone/>
              <a:defRPr sz="1814"/>
            </a:lvl5pPr>
            <a:lvl6pPr marL="2073402" indent="0">
              <a:buNone/>
              <a:defRPr sz="1814"/>
            </a:lvl6pPr>
            <a:lvl7pPr marL="2488082" indent="0">
              <a:buNone/>
              <a:defRPr sz="1814"/>
            </a:lvl7pPr>
            <a:lvl8pPr marL="2902763" indent="0">
              <a:buNone/>
              <a:defRPr sz="1814"/>
            </a:lvl8pPr>
            <a:lvl9pPr marL="3317443" indent="0">
              <a:buNone/>
              <a:defRPr sz="1814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62" y="2057544"/>
            <a:ext cx="3932008" cy="303478"/>
          </a:xfrm>
        </p:spPr>
        <p:txBody>
          <a:bodyPr/>
          <a:lstStyle>
            <a:lvl1pPr marL="0" indent="0">
              <a:buNone/>
              <a:defRPr sz="1451"/>
            </a:lvl1pPr>
            <a:lvl2pPr marL="414680" indent="0">
              <a:buNone/>
              <a:defRPr sz="1270"/>
            </a:lvl2pPr>
            <a:lvl3pPr marL="829361" indent="0">
              <a:buNone/>
              <a:defRPr sz="1088"/>
            </a:lvl3pPr>
            <a:lvl4pPr marL="1244041" indent="0">
              <a:buNone/>
              <a:defRPr sz="907"/>
            </a:lvl4pPr>
            <a:lvl5pPr marL="1658722" indent="0">
              <a:buNone/>
              <a:defRPr sz="907"/>
            </a:lvl5pPr>
            <a:lvl6pPr marL="2073402" indent="0">
              <a:buNone/>
              <a:defRPr sz="907"/>
            </a:lvl6pPr>
            <a:lvl7pPr marL="2488082" indent="0">
              <a:buNone/>
              <a:defRPr sz="907"/>
            </a:lvl7pPr>
            <a:lvl8pPr marL="2902763" indent="0">
              <a:buNone/>
              <a:defRPr sz="907"/>
            </a:lvl8pPr>
            <a:lvl9pPr marL="3317443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34AAF9-5139-43FA-9519-EEDB73BF63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291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9541" y="1534992"/>
            <a:ext cx="4917884" cy="22132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99C10C-D93C-4CB3-8A30-2EEB757D1A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8962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3242" y="1599673"/>
            <a:ext cx="2170593" cy="3065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5467" y="1599673"/>
            <a:ext cx="2684324" cy="3065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66548-F16D-41A5-9ABC-D906AB6A13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5511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86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08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2CC5-C630-B48A-CA95-9D5E8F5B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912A2-B445-ECE0-D704-2DBBDCB97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E2266-D97A-D8A9-A9F7-4C051073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44E47-C271-F291-02F2-D14D6858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7DEBB-B49D-44BC-3CA3-0DD1AC09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1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7144-E274-9C7B-8BF2-B45565E3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6B27-E845-D82E-40B3-079BDD4A5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B065F-2F98-A744-930C-9919EDFDB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3F3E3-8739-3751-A193-78B16E09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F554-8249-BAF8-91AB-FCCADA42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5D245-0DB9-7B11-0945-F22ED278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2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16CA7-E20E-B4E2-81BE-3583B7C8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21F08-EC40-636F-E4DC-CA273C3EC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5CF32-C5B9-CEED-4C3F-C4D824A94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90025-3E5C-01F7-D0F4-FD48C6D56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3E9EC-1299-1AF8-D64E-D922276C9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670DD-0F25-D16E-7AB8-DD38DFC5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BDC4E-E308-9E3F-DE27-D88F4C38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6D736-F41C-941D-2F2B-1F9982E8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4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C174-2334-0B5A-D484-BE973721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1F34B-9CDF-8026-2067-97CD15A3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79036-CAB4-67E2-63B4-F5EDC6DA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CDD24-B80D-4E15-4916-42EF8067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3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7CED4-2738-BD39-AD1A-A6800828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52244-35C7-7040-BBF9-70C8482B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BD0A5-8E4D-278E-E373-10C6A2D7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5245-6BA0-0411-36A3-7FB61473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67C24-26E9-D24C-C4B0-1085AF47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382E1-53C9-07A9-CF34-16A9ADE17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20F78-40F3-073A-E68E-D359580E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812D4-66D3-B5D5-D710-DDDB839E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56190-2023-8F71-9840-8C5BE465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0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63B5-E960-1AE1-BEA6-6A3D1BD7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CCF1B-CF64-CF71-65F4-5D1C7D02D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AB9E2-72AD-8235-54E0-2752DADD4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B03DC-2B5A-7C0D-1043-71315653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262EB-9990-1BDA-4310-2C551598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420F-0760-39BD-BCA6-8C58C181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7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03C38-5B99-2EFA-48E0-4E343C72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389D6-300D-82FB-94A0-7D2E1F5F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E5B21-B359-A21F-0257-19CB00058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8F23-25B1-4EBD-A93C-4B324FE487EE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46FB0-137E-9ECE-94D7-1C2920EE3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A2D5B-2F39-14B1-7DD2-EFF6A4322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297E-F5E8-431A-9596-CF54EA19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1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FF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1499" y="346952"/>
            <a:ext cx="10968914" cy="75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Title in colour - Arial 48pt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8511" y="1534992"/>
            <a:ext cx="10968914" cy="22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Tabbed text information in black with bullet - Arial 28pt</a:t>
            </a:r>
          </a:p>
          <a:p>
            <a:pPr lvl="1"/>
            <a:r>
              <a:rPr lang="en-GB" altLang="en-US"/>
              <a:t>Bullet point should be in the same colour as heading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53" y="6244625"/>
            <a:ext cx="3861694" cy="4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22811">
              <a:defRPr sz="998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534" y="6244625"/>
            <a:ext cx="2847698" cy="4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22811">
              <a:defRPr sz="998">
                <a:solidFill>
                  <a:schemeClr val="tx1"/>
                </a:solidFill>
              </a:defRPr>
            </a:lvl1pPr>
          </a:lstStyle>
          <a:p>
            <a:fld id="{7CCB8CFA-BF12-42D8-8577-318F0F6FF377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4110" name="Picture 14" descr="OU_masterlogo_colour_19m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66" y="358523"/>
            <a:ext cx="1376665" cy="73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722811" rtl="0" eaLnBrk="1" fontAlgn="base" hangingPunct="1">
        <a:spcBef>
          <a:spcPct val="0"/>
        </a:spcBef>
        <a:spcAft>
          <a:spcPct val="0"/>
        </a:spcAft>
        <a:defRPr sz="4354" kern="1200">
          <a:solidFill>
            <a:srgbClr val="9FAA00"/>
          </a:solidFill>
          <a:latin typeface="+mj-lt"/>
          <a:ea typeface="+mj-ea"/>
          <a:cs typeface="+mj-cs"/>
        </a:defRPr>
      </a:lvl1pPr>
      <a:lvl2pPr algn="l" defTabSz="722811" rtl="0" eaLnBrk="1" fontAlgn="base" hangingPunct="1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panose="020B0604020202020204" pitchFamily="34" charset="0"/>
        </a:defRPr>
      </a:lvl2pPr>
      <a:lvl3pPr algn="l" defTabSz="722811" rtl="0" eaLnBrk="1" fontAlgn="base" hangingPunct="1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panose="020B0604020202020204" pitchFamily="34" charset="0"/>
        </a:defRPr>
      </a:lvl3pPr>
      <a:lvl4pPr algn="l" defTabSz="722811" rtl="0" eaLnBrk="1" fontAlgn="base" hangingPunct="1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panose="020B0604020202020204" pitchFamily="34" charset="0"/>
        </a:defRPr>
      </a:lvl4pPr>
      <a:lvl5pPr algn="l" defTabSz="722811" rtl="0" eaLnBrk="1" fontAlgn="base" hangingPunct="1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panose="020B0604020202020204" pitchFamily="34" charset="0"/>
        </a:defRPr>
      </a:lvl5pPr>
      <a:lvl6pPr marL="414680" algn="l" defTabSz="722811" rtl="0" eaLnBrk="1" fontAlgn="base" hangingPunct="1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panose="020B0604020202020204" pitchFamily="34" charset="0"/>
        </a:defRPr>
      </a:lvl6pPr>
      <a:lvl7pPr marL="829361" algn="l" defTabSz="722811" rtl="0" eaLnBrk="1" fontAlgn="base" hangingPunct="1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panose="020B0604020202020204" pitchFamily="34" charset="0"/>
        </a:defRPr>
      </a:lvl7pPr>
      <a:lvl8pPr marL="1244041" algn="l" defTabSz="722811" rtl="0" eaLnBrk="1" fontAlgn="base" hangingPunct="1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panose="020B0604020202020204" pitchFamily="34" charset="0"/>
        </a:defRPr>
      </a:lvl8pPr>
      <a:lvl9pPr marL="1658722" algn="l" defTabSz="722811" rtl="0" eaLnBrk="1" fontAlgn="base" hangingPunct="1">
        <a:spcBef>
          <a:spcPct val="0"/>
        </a:spcBef>
        <a:spcAft>
          <a:spcPct val="0"/>
        </a:spcAft>
        <a:defRPr sz="4354">
          <a:solidFill>
            <a:srgbClr val="9FAA00"/>
          </a:solidFill>
          <a:latin typeface="Arial" panose="020B0604020202020204" pitchFamily="34" charset="0"/>
        </a:defRPr>
      </a:lvl9pPr>
    </p:titleStyle>
    <p:bodyStyle>
      <a:lvl1pPr marL="270694" indent="-270694" algn="l" defTabSz="722811" rtl="0" eaLnBrk="1" fontAlgn="base" hangingPunct="1">
        <a:spcBef>
          <a:spcPct val="20000"/>
        </a:spcBef>
        <a:spcAft>
          <a:spcPct val="0"/>
        </a:spcAft>
        <a:buClr>
          <a:srgbClr val="9FAA00"/>
        </a:buClr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587464" indent="-226059" algn="l" defTabSz="722811" rtl="0" eaLnBrk="1" fontAlgn="base" hangingPunct="1">
        <a:spcBef>
          <a:spcPct val="20000"/>
        </a:spcBef>
        <a:spcAft>
          <a:spcPct val="0"/>
        </a:spcAft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901354" indent="-178543" algn="l" defTabSz="722811" rtl="0" eaLnBrk="1" fontAlgn="base" hangingPunct="1">
        <a:spcBef>
          <a:spcPct val="20000"/>
        </a:spcBef>
        <a:spcAft>
          <a:spcPct val="0"/>
        </a:spcAft>
        <a:buClr>
          <a:srgbClr val="9FAA00"/>
        </a:buClr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262760" indent="-179983" algn="l" defTabSz="722811" rtl="0" eaLnBrk="1" fontAlgn="base" hangingPunct="1">
        <a:spcBef>
          <a:spcPct val="20000"/>
        </a:spcBef>
        <a:spcAft>
          <a:spcPct val="0"/>
        </a:spcAft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4pPr>
      <a:lvl5pPr marL="1621285" indent="-179983" algn="l" defTabSz="722811" rtl="0" eaLnBrk="1" fontAlgn="base" hangingPunct="1">
        <a:spcBef>
          <a:spcPct val="20000"/>
        </a:spcBef>
        <a:spcAft>
          <a:spcPct val="0"/>
        </a:spcAft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0742" indent="-207340" algn="l" defTabSz="829361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1108242"/>
            <a:ext cx="5557585" cy="1800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 b="0">
                <a:latin typeface="Poppins SemiBold"/>
                <a:cs typeface="Poppins SemiBold"/>
              </a:rPr>
              <a:t>Maths Support in LHCS</a:t>
            </a:r>
            <a:endParaRPr lang="en-US" b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3081961"/>
            <a:ext cx="5557584" cy="347039"/>
          </a:xfrm>
        </p:spPr>
        <p:txBody>
          <a:bodyPr/>
          <a:lstStyle/>
          <a:p>
            <a:r>
              <a:rPr lang="en-GB" dirty="0"/>
              <a:t>Nicola McIntyre (LHCS), Eleanor Crabb (LHCS), Linda Moore (LHCS), Cath Brown (M&amp;S)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7" y="4066493"/>
            <a:ext cx="5557584" cy="347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Poppins"/>
                <a:cs typeface="Poppins"/>
              </a:rPr>
              <a:t>April 2026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5F333F9F-5C59-A1FB-3E6A-E20B401B36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b="3292"/>
          <a:stretch/>
        </p:blipFill>
        <p:spPr/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95C7B4-D4DD-D9EF-809E-737DB7EB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10" y="5749758"/>
            <a:ext cx="23907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40FED-ECE1-218D-EA3A-A25537767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8D2CABC-4A77-3DB7-8B65-993C401822E8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248643"/>
            <a:ext cx="11930114" cy="4967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altLang="en-US" sz="4500">
                <a:solidFill>
                  <a:srgbClr val="0070C0"/>
                </a:solidFill>
                <a:latin typeface="Poppins"/>
                <a:cs typeface="Poppins"/>
              </a:rPr>
              <a:t>Feedback  2026</a:t>
            </a:r>
            <a:endParaRPr lang="en-GB" altLang="en-US" sz="450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406821-FBB6-D05B-42BD-CBCC1E58691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5B764-F628-39B2-48FB-CA7B38B28080}"/>
              </a:ext>
            </a:extLst>
          </p:cNvPr>
          <p:cNvSpPr txBox="1"/>
          <p:nvPr/>
        </p:nvSpPr>
        <p:spPr>
          <a:xfrm>
            <a:off x="2532888" y="1161288"/>
            <a:ext cx="643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Responses to post-session survey (18 responses from 10 sessions)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2050A8-326D-A3CC-E8AC-1593E5282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002478"/>
              </p:ext>
            </p:extLst>
          </p:nvPr>
        </p:nvGraphicFramePr>
        <p:xfrm>
          <a:off x="1764792" y="1655064"/>
          <a:ext cx="9171432" cy="415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086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3181F-DAAC-1EE0-1E70-2C52D3EC7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CD2FDCC-52D2-9EA9-4711-517DB24E7388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248643"/>
            <a:ext cx="11930114" cy="4967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altLang="en-US" sz="4500" dirty="0">
                <a:solidFill>
                  <a:srgbClr val="0070C0"/>
                </a:solidFill>
                <a:latin typeface="Poppins"/>
                <a:cs typeface="Poppins"/>
              </a:rPr>
              <a:t>Feedback  2026 (cont.)</a:t>
            </a:r>
            <a:endParaRPr lang="en-GB" altLang="en-US" sz="4500" dirty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435E70-E153-5179-7A00-EAD72DC1557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D11CB44B-F23E-DDA3-29BC-BA93616FB0BA}"/>
              </a:ext>
            </a:extLst>
          </p:cNvPr>
          <p:cNvSpPr/>
          <p:nvPr/>
        </p:nvSpPr>
        <p:spPr>
          <a:xfrm>
            <a:off x="4886450" y="2876214"/>
            <a:ext cx="2741083" cy="1100666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It has helped </a:t>
            </a:r>
            <a:r>
              <a:rPr lang="en-GB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make algebra</a:t>
            </a:r>
            <a:r>
              <a:rPr lang="en-GB" sz="1800" b="0" i="0" u="none" strike="noStrike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 less scary </a:t>
            </a:r>
            <a:r>
              <a:rPr lang="en-GB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for me</a:t>
            </a:r>
            <a:endParaRPr lang="en-GB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C41FC03-8EF0-E4BE-4127-8CB5F8C0D32A}"/>
              </a:ext>
            </a:extLst>
          </p:cNvPr>
          <p:cNvSpPr/>
          <p:nvPr/>
        </p:nvSpPr>
        <p:spPr>
          <a:xfrm>
            <a:off x="8903292" y="4214532"/>
            <a:ext cx="2741083" cy="1100666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Very helpful please do more sessions!</a:t>
            </a:r>
            <a:endParaRPr lang="en-GB"/>
          </a:p>
          <a:p>
            <a:pPr algn="ctr"/>
            <a:endParaRPr lang="en-GB">
              <a:cs typeface="Segoe UI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F7ACAD85-7551-230B-DC81-6A1616FA3806}"/>
              </a:ext>
            </a:extLst>
          </p:cNvPr>
          <p:cNvSpPr/>
          <p:nvPr/>
        </p:nvSpPr>
        <p:spPr>
          <a:xfrm>
            <a:off x="4816981" y="1058332"/>
            <a:ext cx="2741083" cy="1100666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More please!</a:t>
            </a:r>
          </a:p>
          <a:p>
            <a:endParaRPr lang="en-GB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GB">
              <a:cs typeface="Segoe UI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6EA8A6F4-FB30-C2EB-7C92-881F2F710D61}"/>
              </a:ext>
            </a:extLst>
          </p:cNvPr>
          <p:cNvSpPr/>
          <p:nvPr/>
        </p:nvSpPr>
        <p:spPr>
          <a:xfrm>
            <a:off x="8609666" y="2756956"/>
            <a:ext cx="2741083" cy="1195916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GB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GB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GB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tutor wad absolutely brilliant A+, I wish we had more time per session</a:t>
            </a:r>
            <a:endParaRPr lang="en-GB">
              <a:ea typeface="Calibri"/>
              <a:cs typeface="Calibri"/>
            </a:endParaRPr>
          </a:p>
          <a:p>
            <a:endParaRPr lang="en-GB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GB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GB">
              <a:cs typeface="Segoe UI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B78DAEE-9FC6-AE58-66D6-6AD846AE98B7}"/>
              </a:ext>
            </a:extLst>
          </p:cNvPr>
          <p:cNvSpPr/>
          <p:nvPr/>
        </p:nvSpPr>
        <p:spPr>
          <a:xfrm>
            <a:off x="8283618" y="1179601"/>
            <a:ext cx="2741083" cy="1100666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800" b="0" i="0" baseline="0">
                <a:solidFill>
                  <a:srgbClr val="000000"/>
                </a:solidFill>
                <a:latin typeface="Calibri"/>
              </a:rPr>
              <a:t>A really good refresher session. Very useful.</a:t>
            </a:r>
            <a:r>
              <a:rPr lang="en-GB" sz="1800" b="0" i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endParaRPr lang="en-GB">
              <a:cs typeface="Segoe UI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E2AB6FB5-6B51-27D6-5F4E-87DB90749915}"/>
              </a:ext>
            </a:extLst>
          </p:cNvPr>
          <p:cNvSpPr/>
          <p:nvPr/>
        </p:nvSpPr>
        <p:spPr>
          <a:xfrm>
            <a:off x="745320" y="3354914"/>
            <a:ext cx="2317749" cy="10795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ea typeface="+mn-lt"/>
                <a:cs typeface="+mn-lt"/>
              </a:rPr>
              <a:t>Too fast, I'm not sure I grasp the concept 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FCF0FA6-13CA-4C34-23D1-19A827A7BA81}"/>
              </a:ext>
            </a:extLst>
          </p:cNvPr>
          <p:cNvSpPr/>
          <p:nvPr/>
        </p:nvSpPr>
        <p:spPr>
          <a:xfrm>
            <a:off x="1167299" y="2158998"/>
            <a:ext cx="1756833" cy="66675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It was a bit fast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76637DE-B110-460D-9290-78E6A9E05679}"/>
              </a:ext>
            </a:extLst>
          </p:cNvPr>
          <p:cNvSpPr/>
          <p:nvPr/>
        </p:nvSpPr>
        <p:spPr>
          <a:xfrm>
            <a:off x="3354917" y="4289822"/>
            <a:ext cx="2741083" cy="1100666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GB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Please do more of these</a:t>
            </a:r>
          </a:p>
          <a:p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GB" dirty="0">
              <a:cs typeface="Segoe UI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D534E4B-2865-6044-224E-FC75836FEE1B}"/>
              </a:ext>
            </a:extLst>
          </p:cNvPr>
          <p:cNvSpPr/>
          <p:nvPr/>
        </p:nvSpPr>
        <p:spPr>
          <a:xfrm>
            <a:off x="4886450" y="5315198"/>
            <a:ext cx="4541014" cy="1195915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GB" sz="1600" dirty="0">
                <a:solidFill>
                  <a:srgbClr val="000000"/>
                </a:solidFill>
                <a:ea typeface="Calibri"/>
                <a:cs typeface="Calibri"/>
              </a:rPr>
              <a:t>Because it was a small group, we used our microphone, which made everything smooth and personal. A+++</a:t>
            </a:r>
          </a:p>
          <a:p>
            <a:pPr algn="ctr"/>
            <a:endParaRPr lang="en-GB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1016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0DE38-3CEF-5F66-4F81-D20753CBD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76227DA-2A04-F67C-236D-177BD665D1DA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248643"/>
            <a:ext cx="11930114" cy="4967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altLang="en-US" sz="4500">
                <a:solidFill>
                  <a:srgbClr val="0070C0"/>
                </a:solidFill>
                <a:latin typeface="Poppins"/>
                <a:cs typeface="Poppins"/>
              </a:rPr>
              <a:t>Challenges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440B1-9EBC-829F-D02F-5F866B81461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9BD10-D1D6-D1FE-3B7B-89A0FBFB0733}"/>
              </a:ext>
            </a:extLst>
          </p:cNvPr>
          <p:cNvSpPr txBox="1"/>
          <p:nvPr/>
        </p:nvSpPr>
        <p:spPr>
          <a:xfrm>
            <a:off x="125330" y="747823"/>
            <a:ext cx="11282964" cy="55758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endParaRPr lang="en-GB" altLang="en-US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Poppins"/>
                <a:cs typeface="Poppins"/>
              </a:rPr>
              <a:t>Recruiting the right  ALs for the work</a:t>
            </a:r>
            <a:endParaRPr lang="en-US" sz="2000" dirty="0">
              <a:latin typeface="Poppins"/>
              <a:cs typeface="Poppin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Poppins"/>
                <a:cs typeface="Poppins"/>
              </a:rPr>
              <a:t>Significant staff tutor workload (sourcing ALs, timetabling, briefing, updating science maths support website, chasing recordings and provision of slides, monitoring student forum, managing booking wiki)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Poppins"/>
                <a:cs typeface="Poppins"/>
              </a:rPr>
              <a:t>No useful booking system for students (not in LEM)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Poppins"/>
                <a:cs typeface="Poppins"/>
              </a:rPr>
              <a:t>Advertising to students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latin typeface="Poppins"/>
                <a:cs typeface="Poppins"/>
              </a:rPr>
              <a:t>Group sessions: </a:t>
            </a:r>
            <a:r>
              <a:rPr lang="en-GB" sz="2000" dirty="0">
                <a:latin typeface="Poppins"/>
                <a:cs typeface="Poppins"/>
              </a:rPr>
              <a:t>student expectations, making sure students are self-selecting the most appropriate sessions for their needs/how to handle students with advanced maths skills, small numbers at some sessions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latin typeface="Poppins"/>
                <a:cs typeface="Poppins"/>
              </a:rPr>
              <a:t>One to one sessions:</a:t>
            </a:r>
            <a:r>
              <a:rPr lang="en-GB" sz="2000" dirty="0">
                <a:latin typeface="Poppins"/>
                <a:cs typeface="Poppins"/>
              </a:rPr>
              <a:t> students booking out multiple sessions, AL needs confidence to answer broad range of queries, not answering TMA questions, no-shows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7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21D7B-FF53-C360-51C4-2E5809D50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34F9FF30-5E76-44A3-0257-9CA9BC18D1CC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248643"/>
            <a:ext cx="11930114" cy="496747"/>
          </a:xfrm>
        </p:spPr>
        <p:txBody>
          <a:bodyPr>
            <a:noAutofit/>
          </a:bodyPr>
          <a:lstStyle/>
          <a:p>
            <a:pPr algn="ctr"/>
            <a:r>
              <a:rPr lang="en-GB" altLang="en-US" sz="450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Next steps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C495A2-A348-7FD0-B5CD-57D606D51D9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44ED8-7CF2-AF7F-0BDE-37571CADED7A}"/>
              </a:ext>
            </a:extLst>
          </p:cNvPr>
          <p:cNvSpPr txBox="1"/>
          <p:nvPr/>
        </p:nvSpPr>
        <p:spPr>
          <a:xfrm>
            <a:off x="240785" y="244264"/>
            <a:ext cx="11282964" cy="5816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endParaRPr lang="en-GB" altLang="en-US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For next year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/>
                <a:cs typeface="Poppins"/>
              </a:rPr>
              <a:t>Prioritise topics, recruit ALs and review timings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More sustainable model for one to ones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/>
                <a:cs typeface="Poppins"/>
              </a:rPr>
              <a:t>More sustainable model for administering the programme of events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/>
                <a:cs typeface="Poppins"/>
              </a:rPr>
              <a:t>Explore alternative booking solutions (with reminders?)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/>
                <a:cs typeface="Poppins"/>
              </a:rPr>
              <a:t>Explore alternative means to advertise sessions 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/>
                <a:cs typeface="Poppins"/>
              </a:rPr>
              <a:t>Raise awareness of this maths support across modules 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Develop the “workshop” idea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Creation of more resources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Structuring resources on study site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9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EE6E9-67E0-4A81-6B75-DF1C36CC7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1940230C-ACAD-019B-A2A7-87CADBF75875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248643"/>
            <a:ext cx="11930114" cy="4967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altLang="en-US" sz="4500">
                <a:solidFill>
                  <a:srgbClr val="0070C0"/>
                </a:solidFill>
                <a:latin typeface="Poppins"/>
                <a:cs typeface="Poppins"/>
              </a:rPr>
              <a:t>Task for you</a:t>
            </a:r>
            <a:endParaRPr lang="en-GB" altLang="en-US" sz="450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6D83D2-30C0-92B3-4421-CA6E4D82585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A6F4F-C8EF-ABD2-9B4B-C0FE978B9CCF}"/>
              </a:ext>
            </a:extLst>
          </p:cNvPr>
          <p:cNvSpPr txBox="1"/>
          <p:nvPr/>
        </p:nvSpPr>
        <p:spPr>
          <a:xfrm>
            <a:off x="240785" y="1196764"/>
            <a:ext cx="11282964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endParaRPr lang="en-GB" altLang="en-US" sz="2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Poppins"/>
                <a:cs typeface="Poppins"/>
              </a:rPr>
              <a:t>Think about how you might adopt a similar approach for your discipline area</a:t>
            </a:r>
            <a:endParaRPr lang="en-GB" alt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600"/>
              </a:spcAft>
            </a:pPr>
            <a:endParaRPr lang="en-GB" alt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 b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2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C6746-7939-DA3B-92E5-D34EC2AD5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A56D33DE-B8E9-269A-034A-7723457280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88080" y="2421572"/>
            <a:ext cx="11930114" cy="496747"/>
          </a:xfrm>
        </p:spPr>
        <p:txBody>
          <a:bodyPr>
            <a:noAutofit/>
          </a:bodyPr>
          <a:lstStyle/>
          <a:p>
            <a:pPr algn="ctr"/>
            <a:r>
              <a:rPr lang="en-GB" altLang="en-US" sz="45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Thanks for listening</a:t>
            </a:r>
          </a:p>
          <a:p>
            <a:pPr algn="ctr"/>
            <a:endParaRPr lang="en-GB" altLang="en-US" sz="4500" dirty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altLang="en-US" sz="45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QUESTIONS?</a:t>
            </a:r>
          </a:p>
          <a:p>
            <a:pPr algn="ctr"/>
            <a:r>
              <a:rPr lang="en-GB" altLang="en-US" sz="45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SUGGESTIONS?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B159B2-4BE1-5C4C-5988-EC84FB0416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6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5136D-809F-4D8D-55EC-60E8D10E1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FBF80346-CE57-BF12-702E-03AA859D07A6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248643"/>
            <a:ext cx="11930114" cy="496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450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the problem?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2098C8-A131-56AF-3883-C085B709BA7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11899-BFD1-BAF2-13D7-B20C7986DA26}"/>
              </a:ext>
            </a:extLst>
          </p:cNvPr>
          <p:cNvSpPr txBox="1"/>
          <p:nvPr/>
        </p:nvSpPr>
        <p:spPr>
          <a:xfrm>
            <a:off x="778093" y="1279803"/>
            <a:ext cx="11282964" cy="45089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Poppins" panose="00000500000000000000" pitchFamily="2" charset="0"/>
                <a:cs typeface="Poppins" panose="00000500000000000000" pitchFamily="2" charset="0"/>
              </a:rPr>
              <a:t>LHCS students need some maths and/or stats in their modules…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b="0">
                <a:latin typeface="Poppins"/>
                <a:cs typeface="Poppins"/>
              </a:rPr>
              <a:t>… but many struggle with it, or are scared of it</a:t>
            </a:r>
            <a:endParaRPr lang="en-GB" altLang="en-US" sz="2400">
              <a:latin typeface="Poppins"/>
              <a:cs typeface="Poppins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Poppins" panose="00000500000000000000" pitchFamily="2" charset="0"/>
                <a:cs typeface="Poppins" panose="00000500000000000000" pitchFamily="2" charset="0"/>
              </a:rPr>
              <a:t>Modules usually have maths materials and tutorials, but:-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 b="0">
                <a:latin typeface="Poppins"/>
                <a:cs typeface="Poppins"/>
              </a:rPr>
              <a:t>Sometimes students </a:t>
            </a:r>
            <a:r>
              <a:rPr lang="en-GB" altLang="en-US" sz="2200">
                <a:latin typeface="Poppins"/>
                <a:cs typeface="Poppins"/>
              </a:rPr>
              <a:t>haven’t fully grasped the maths in earlier modules, or haven't retained it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>
                <a:latin typeface="Poppins" panose="00000500000000000000" pitchFamily="2" charset="0"/>
                <a:cs typeface="Poppins" panose="00000500000000000000" pitchFamily="2" charset="0"/>
              </a:rPr>
              <a:t>Available tutorial hours limit how much time can be devoted to maths skills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>
                <a:latin typeface="Poppins"/>
                <a:cs typeface="Poppins"/>
              </a:rPr>
              <a:t>Students who are scared of maths are readily intimidated and often do not feel able to “teach themselves” from materials</a:t>
            </a:r>
          </a:p>
        </p:txBody>
      </p:sp>
    </p:spTree>
    <p:extLst>
      <p:ext uri="{BB962C8B-B14F-4D97-AF65-F5344CB8AC3E}">
        <p14:creationId xmlns:p14="http://schemas.microsoft.com/office/powerpoint/2010/main" val="25246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569A3-A30D-E03A-BF98-5A1629F7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2FA217F5-1533-3D7F-C99C-0B55882B491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111060"/>
            <a:ext cx="11930114" cy="4967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altLang="en-US" sz="4500" dirty="0">
                <a:solidFill>
                  <a:srgbClr val="0070C0"/>
                </a:solidFill>
                <a:latin typeface="Poppins"/>
                <a:cs typeface="Poppins"/>
              </a:rPr>
              <a:t>What do we aim to do in this project? </a:t>
            </a:r>
            <a:r>
              <a:rPr lang="en-GB" altLang="en-US" sz="2000" dirty="0">
                <a:solidFill>
                  <a:schemeClr val="tx1"/>
                </a:solidFill>
                <a:latin typeface="Poppins"/>
                <a:cs typeface="Poppins"/>
              </a:rPr>
              <a:t>Provide a range of maths support that sits outside of modules, and aims to provide an online "maths support centre" where students can “self-serve”, depending on their needs</a:t>
            </a:r>
            <a:endParaRPr lang="en-GB" altLang="en-US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0A3B96-CC67-0C83-7634-73747D84CCB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7E67F-34BC-13BB-52C2-241D97BCD131}"/>
              </a:ext>
            </a:extLst>
          </p:cNvPr>
          <p:cNvSpPr txBox="1"/>
          <p:nvPr/>
        </p:nvSpPr>
        <p:spPr>
          <a:xfrm>
            <a:off x="1831177" y="1905744"/>
            <a:ext cx="1128296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Synchronous sessions</a:t>
            </a:r>
            <a:endParaRPr lang="en-GB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Bookable one to one slots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Topic-based short, small group sessions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Workshops</a:t>
            </a:r>
          </a:p>
          <a:p>
            <a:pPr>
              <a:spcAft>
                <a:spcPts val="600"/>
              </a:spcAft>
            </a:pPr>
            <a:endParaRPr lang="en-GB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Develop a library of maths resources for asynchronous access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 b="0" dirty="0">
                <a:latin typeface="Poppins" panose="00000500000000000000" pitchFamily="2" charset="0"/>
                <a:cs typeface="Poppins" panose="00000500000000000000" pitchFamily="2" charset="0"/>
              </a:rPr>
              <a:t>Short videos, question sets</a:t>
            </a:r>
            <a:endParaRPr lang="en-GB" altLang="en-US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Curated external resources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Mapped to show dependencies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Linked to from modules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200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596D0-7324-C7A3-9DAB-8B1D53B4D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521A2C03-9F2D-68B8-495E-94494C76181A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248643"/>
            <a:ext cx="11930114" cy="496747"/>
          </a:xfrm>
        </p:spPr>
        <p:txBody>
          <a:bodyPr>
            <a:noAutofit/>
          </a:bodyPr>
          <a:lstStyle/>
          <a:p>
            <a:pPr algn="ctr"/>
            <a:r>
              <a:rPr lang="en-GB" altLang="en-US" sz="450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story so far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CA640E-E495-53C8-6F3B-AB024DDB35B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0BBC6-DCEF-AAFA-E836-DDA8E5DD77DD}"/>
              </a:ext>
            </a:extLst>
          </p:cNvPr>
          <p:cNvSpPr txBox="1"/>
          <p:nvPr/>
        </p:nvSpPr>
        <p:spPr>
          <a:xfrm>
            <a:off x="778093" y="965580"/>
            <a:ext cx="11282964" cy="49244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>
                <a:latin typeface="Poppins"/>
                <a:cs typeface="Poppins"/>
              </a:rPr>
              <a:t>January 2025: survey to all students on LHCS modules and qualifications to identify preferred topics and type of support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2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>
                <a:latin typeface="Poppins" panose="00000500000000000000" pitchFamily="2" charset="0"/>
                <a:cs typeface="Poppins" panose="00000500000000000000" pitchFamily="2" charset="0"/>
              </a:rPr>
              <a:t>Small group sessions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>
                <a:latin typeface="Poppins" panose="00000500000000000000" pitchFamily="2" charset="0"/>
                <a:cs typeface="Poppins" panose="00000500000000000000" pitchFamily="2" charset="0"/>
              </a:rPr>
              <a:t>One hour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>
                <a:latin typeface="Poppins" panose="00000500000000000000" pitchFamily="2" charset="0"/>
                <a:cs typeface="Poppins" panose="00000500000000000000" pitchFamily="2" charset="0"/>
              </a:rPr>
              <a:t>Unrecorded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>
                <a:latin typeface="Poppins" panose="00000500000000000000" pitchFamily="2" charset="0"/>
                <a:cs typeface="Poppins" panose="00000500000000000000" pitchFamily="2" charset="0"/>
              </a:rPr>
              <a:t>Empty room equivalent prepared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>
                <a:latin typeface="Poppins" panose="00000500000000000000" pitchFamily="2" charset="0"/>
                <a:cs typeface="Poppins" panose="00000500000000000000" pitchFamily="2" charset="0"/>
              </a:rPr>
              <a:t>March-May 2025 and March-May 2026</a:t>
            </a:r>
          </a:p>
          <a:p>
            <a:pPr lvl="1">
              <a:spcAft>
                <a:spcPts val="600"/>
              </a:spcAft>
            </a:pPr>
            <a:endParaRPr lang="en-GB" altLang="en-US" sz="22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 b="0">
                <a:latin typeface="Poppins"/>
                <a:cs typeface="Poppins"/>
              </a:rPr>
              <a:t>March – May 2025 and </a:t>
            </a:r>
            <a:r>
              <a:rPr lang="en-GB" altLang="en-US" sz="2200">
                <a:latin typeface="Poppins"/>
                <a:cs typeface="Poppins"/>
              </a:rPr>
              <a:t>Oct 2025 - May</a:t>
            </a:r>
            <a:r>
              <a:rPr lang="en-GB" altLang="en-US" sz="2200" b="0">
                <a:latin typeface="Poppins"/>
                <a:cs typeface="Poppins"/>
              </a:rPr>
              <a:t> 2026 bookable one to one slots</a:t>
            </a:r>
            <a:endParaRPr lang="en-GB" altLang="en-US" sz="2200">
              <a:latin typeface="Poppins"/>
              <a:cs typeface="Poppins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 b="0">
                <a:latin typeface="Poppins" panose="00000500000000000000" pitchFamily="2" charset="0"/>
                <a:cs typeface="Poppins" panose="00000500000000000000" pitchFamily="2" charset="0"/>
              </a:rPr>
              <a:t>25 minutes “official” but half an hour allowed</a:t>
            </a:r>
            <a:endParaRPr lang="en-GB" altLang="en-US" sz="22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>
                <a:latin typeface="Poppins" panose="00000500000000000000" pitchFamily="2" charset="0"/>
                <a:cs typeface="Poppins" panose="00000500000000000000" pitchFamily="2" charset="0"/>
              </a:rPr>
              <a:t>Evening, daytime, weekend slots</a:t>
            </a:r>
          </a:p>
        </p:txBody>
      </p:sp>
    </p:spTree>
    <p:extLst>
      <p:ext uri="{BB962C8B-B14F-4D97-AF65-F5344CB8AC3E}">
        <p14:creationId xmlns:p14="http://schemas.microsoft.com/office/powerpoint/2010/main" val="39726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A7FFF-D4EA-3665-7A8A-8BE980D56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547FB5A-A2A8-A6CF-7932-A121050F4E49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248643"/>
            <a:ext cx="11930114" cy="496747"/>
          </a:xfrm>
        </p:spPr>
        <p:txBody>
          <a:bodyPr>
            <a:noAutofit/>
          </a:bodyPr>
          <a:lstStyle/>
          <a:p>
            <a:pPr algn="ctr"/>
            <a:r>
              <a:rPr lang="en-GB" altLang="en-US" sz="450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Small group sessions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50663-D97C-4615-3FA0-706B73404B0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41C0E-DFE1-D062-B666-B2881B83029C}"/>
              </a:ext>
            </a:extLst>
          </p:cNvPr>
          <p:cNvSpPr txBox="1"/>
          <p:nvPr/>
        </p:nvSpPr>
        <p:spPr>
          <a:xfrm>
            <a:off x="778093" y="1279803"/>
            <a:ext cx="11282964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Different levels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Basics (e.g. order of operations, percentages, significant figures, scientific notation, plotting graphs &amp; straight line equations, rearranging simple formulae, algebra basics, fractions)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More advanced (exponentials and logarithms, rearranging harder formulae, curved graphs and tangents)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Two sessions supporting students with maths anxiety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b="0" dirty="0">
                <a:latin typeface="Poppins" panose="00000500000000000000" pitchFamily="2" charset="0"/>
                <a:cs typeface="Poppins" panose="00000500000000000000" pitchFamily="2" charset="0"/>
              </a:rPr>
              <a:t>Attendance typically 8-15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Significant numbers of repeat attenders (most students attended 1-4  sessions, 5 have attended &gt;8 sessions)</a:t>
            </a:r>
          </a:p>
        </p:txBody>
      </p:sp>
    </p:spTree>
    <p:extLst>
      <p:ext uri="{BB962C8B-B14F-4D97-AF65-F5344CB8AC3E}">
        <p14:creationId xmlns:p14="http://schemas.microsoft.com/office/powerpoint/2010/main" val="34381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5B8A5-4209-221A-6A94-7C82F87F7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2062AD12-0CCF-C295-0342-F4C51C0EF7B9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-130315" y="90210"/>
            <a:ext cx="11930114" cy="496747"/>
          </a:xfrm>
        </p:spPr>
        <p:txBody>
          <a:bodyPr>
            <a:noAutofit/>
          </a:bodyPr>
          <a:lstStyle/>
          <a:p>
            <a:pPr algn="ctr"/>
            <a:r>
              <a:rPr lang="en-GB" altLang="en-US" sz="45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Who attended (2025)?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E52D93-BBB2-1F29-FDFD-BA03418A5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816812"/>
              </p:ext>
            </p:extLst>
          </p:nvPr>
        </p:nvGraphicFramePr>
        <p:xfrm>
          <a:off x="7657158" y="630371"/>
          <a:ext cx="5069680" cy="314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F823A0-6478-467A-B4F3-FC70BC65C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826989"/>
              </p:ext>
            </p:extLst>
          </p:nvPr>
        </p:nvGraphicFramePr>
        <p:xfrm>
          <a:off x="7655906" y="3717326"/>
          <a:ext cx="4935165" cy="314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DD580-C0FA-51AD-5DAC-58C3794DF3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046957"/>
              </p:ext>
            </p:extLst>
          </p:nvPr>
        </p:nvGraphicFramePr>
        <p:xfrm>
          <a:off x="130943" y="978907"/>
          <a:ext cx="7524963" cy="524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28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218F9-D7B5-01A2-A76A-A5BEB6CF7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FFE54D1A-4BC8-09C1-FF20-176B4428312D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87086"/>
            <a:ext cx="11930114" cy="4967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altLang="en-US" sz="4500" dirty="0">
                <a:solidFill>
                  <a:srgbClr val="0070C0"/>
                </a:solidFill>
                <a:latin typeface="Poppins"/>
                <a:cs typeface="Poppins"/>
              </a:rPr>
              <a:t>Who attended 2026?</a:t>
            </a:r>
            <a:endParaRPr lang="en-GB" altLang="en-US" sz="4500" dirty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8A6EAD-E0CD-B767-538C-613FFF0EC57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989D4-E216-388A-6C18-870AC1D89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7697"/>
            <a:ext cx="7369629" cy="159138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2DEAE1-73AF-9E2F-ED08-F79FF26C1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741677"/>
              </p:ext>
            </p:extLst>
          </p:nvPr>
        </p:nvGraphicFramePr>
        <p:xfrm>
          <a:off x="4071256" y="2666169"/>
          <a:ext cx="7369629" cy="410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667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C42DD-1FA6-05CA-FBFF-179DF666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33EB30EB-2F2C-3904-D46C-44603A063578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248643"/>
            <a:ext cx="11930114" cy="496747"/>
          </a:xfrm>
        </p:spPr>
        <p:txBody>
          <a:bodyPr>
            <a:noAutofit/>
          </a:bodyPr>
          <a:lstStyle/>
          <a:p>
            <a:pPr algn="ctr"/>
            <a:r>
              <a:rPr lang="en-GB" altLang="en-US" sz="450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to one slots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912964-5A42-5C9E-6A3B-34CDE029B0C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F90AC-2407-4623-BDC0-CD61FD7841BB}"/>
              </a:ext>
            </a:extLst>
          </p:cNvPr>
          <p:cNvSpPr txBox="1"/>
          <p:nvPr/>
        </p:nvSpPr>
        <p:spPr>
          <a:xfrm>
            <a:off x="778093" y="1114433"/>
            <a:ext cx="11282964" cy="44165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Poppins"/>
                <a:cs typeface="Poppins"/>
              </a:rPr>
              <a:t>Students asked to email with details in advance…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… but they rarely do without prompting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200" dirty="0">
                <a:latin typeface="Poppins" panose="00000500000000000000" pitchFamily="2" charset="0"/>
                <a:cs typeface="Poppins" panose="00000500000000000000" pitchFamily="2" charset="0"/>
              </a:rPr>
              <a:t>… sometimes not even then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 b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b="0" dirty="0">
                <a:latin typeface="Poppins" panose="00000500000000000000" pitchFamily="2" charset="0"/>
                <a:cs typeface="Poppins" panose="00000500000000000000" pitchFamily="2" charset="0"/>
              </a:rPr>
              <a:t>Topics have included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Poppins"/>
                <a:cs typeface="Poppins"/>
              </a:rPr>
              <a:t>Very simple algebra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Percentages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Statistics support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Level 3 physical chemistry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b="0" dirty="0">
                <a:latin typeface="Poppins"/>
                <a:cs typeface="Poppins"/>
              </a:rPr>
              <a:t>Those who come appreciate them but “no shows” </a:t>
            </a:r>
            <a:r>
              <a:rPr lang="en-GB" altLang="en-US" sz="2400" dirty="0">
                <a:latin typeface="Poppins"/>
                <a:cs typeface="Poppins"/>
              </a:rPr>
              <a:t>are an</a:t>
            </a:r>
            <a:r>
              <a:rPr lang="en-GB" altLang="en-US" sz="2400" b="0" dirty="0">
                <a:latin typeface="Poppins"/>
                <a:cs typeface="Poppins"/>
              </a:rPr>
              <a:t> issue</a:t>
            </a:r>
          </a:p>
        </p:txBody>
      </p:sp>
    </p:spTree>
    <p:extLst>
      <p:ext uri="{BB962C8B-B14F-4D97-AF65-F5344CB8AC3E}">
        <p14:creationId xmlns:p14="http://schemas.microsoft.com/office/powerpoint/2010/main" val="2211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DD333-0980-082B-19B8-4DD288453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6485CEA4-9806-6829-2552-64234FFE7163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30943" y="248643"/>
            <a:ext cx="11930114" cy="496747"/>
          </a:xfrm>
        </p:spPr>
        <p:txBody>
          <a:bodyPr>
            <a:noAutofit/>
          </a:bodyPr>
          <a:lstStyle/>
          <a:p>
            <a:pPr algn="ctr"/>
            <a:r>
              <a:rPr lang="en-GB" altLang="en-US" sz="450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Staffing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655701-2C6C-0CE4-50BD-827CA9A0A62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31453"/>
            <a:ext cx="12106275" cy="4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35" b="1" i="0" kern="120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600" b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494B6-36FF-6EA9-F8B1-FE65F0C2A264}"/>
              </a:ext>
            </a:extLst>
          </p:cNvPr>
          <p:cNvSpPr txBox="1"/>
          <p:nvPr/>
        </p:nvSpPr>
        <p:spPr>
          <a:xfrm>
            <a:off x="778093" y="1114433"/>
            <a:ext cx="112829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Poppins" panose="00000500000000000000" pitchFamily="2" charset="0"/>
                <a:cs typeface="Poppins" panose="00000500000000000000" pitchFamily="2" charset="0"/>
              </a:rPr>
              <a:t>2025 – one AL (Cath) did it all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Poppins" panose="00000500000000000000" pitchFamily="2" charset="0"/>
                <a:cs typeface="Poppins" panose="00000500000000000000" pitchFamily="2" charset="0"/>
              </a:rPr>
              <a:t>2026 – small group sessions run by a small team</a:t>
            </a:r>
            <a:endParaRPr lang="en-GB" altLang="en-US" sz="22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400" b="0">
                <a:latin typeface="Poppins" panose="00000500000000000000" pitchFamily="2" charset="0"/>
                <a:cs typeface="Poppins" panose="00000500000000000000" pitchFamily="2" charset="0"/>
              </a:rPr>
              <a:t>ALs expressed interest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400">
                <a:latin typeface="Poppins" panose="00000500000000000000" pitchFamily="2" charset="0"/>
                <a:cs typeface="Poppins" panose="00000500000000000000" pitchFamily="2" charset="0"/>
              </a:rPr>
              <a:t>Briefing session explaining what was required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400">
                <a:latin typeface="Poppins" panose="00000500000000000000" pitchFamily="2" charset="0"/>
                <a:cs typeface="Poppins" panose="00000500000000000000" pitchFamily="2" charset="0"/>
              </a:rPr>
              <a:t>2025 slides and recordings shared</a:t>
            </a:r>
            <a:endParaRPr lang="en-GB" altLang="en-US" sz="2400" b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400" b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PowerPoint">
  <a:themeElements>
    <a:clrScheme name="OU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U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3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4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5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6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7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8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9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0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1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AB24DCB6-B19B-4A4B-82AA-A443AC496DA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E5708C565A384F9AB539F2F5241D9A" ma:contentTypeVersion="6" ma:contentTypeDescription="Create a new document." ma:contentTypeScope="" ma:versionID="ae9fc3612fd587fa362cf094006bab5e">
  <xsd:schema xmlns:xsd="http://www.w3.org/2001/XMLSchema" xmlns:xs="http://www.w3.org/2001/XMLSchema" xmlns:p="http://schemas.microsoft.com/office/2006/metadata/properties" xmlns:ns2="d71845d5-3736-40cc-801f-0fe227bae2bd" xmlns:ns3="d4ed2d65-cd01-48f7-b8b7-e2dc7f8c9034" targetNamespace="http://schemas.microsoft.com/office/2006/metadata/properties" ma:root="true" ma:fieldsID="55f07e9676601ce8fc50d9ec346f5f0a" ns2:_="" ns3:_="">
    <xsd:import namespace="d71845d5-3736-40cc-801f-0fe227bae2bd"/>
    <xsd:import namespace="d4ed2d65-cd01-48f7-b8b7-e2dc7f8c90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845d5-3736-40cc-801f-0fe227bae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d2d65-cd01-48f7-b8b7-e2dc7f8c90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3F6D50-51A7-4CFD-8B50-1CEA686466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CFD692-42B6-4691-AF34-30D49CEC820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d71845d5-3736-40cc-801f-0fe227bae2bd"/>
    <ds:schemaRef ds:uri="http://purl.org/dc/elements/1.1/"/>
    <ds:schemaRef ds:uri="http://schemas.microsoft.com/office/infopath/2007/PartnerControls"/>
    <ds:schemaRef ds:uri="d4ed2d65-cd01-48f7-b8b7-e2dc7f8c90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AD9C24-F5BC-4FEB-B348-412F0328F2DA}">
  <ds:schemaRefs>
    <ds:schemaRef ds:uri="d4ed2d65-cd01-48f7-b8b7-e2dc7f8c9034"/>
    <ds:schemaRef ds:uri="d71845d5-3736-40cc-801f-0fe227bae2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793</Words>
  <Application>Microsoft Office PowerPoint</Application>
  <PresentationFormat>Widescreen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Poppins</vt:lpstr>
      <vt:lpstr>Poppins SemiBold</vt:lpstr>
      <vt:lpstr>Segoe UI</vt:lpstr>
      <vt:lpstr>1_Office Theme</vt:lpstr>
      <vt:lpstr>OU PowerPoint</vt:lpstr>
      <vt:lpstr>Covers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Cath.Brown [She/Her]</dc:creator>
  <cp:lastModifiedBy>Rachel.Redford</cp:lastModifiedBy>
  <cp:revision>5</cp:revision>
  <dcterms:created xsi:type="dcterms:W3CDTF">2024-02-24T17:14:26Z</dcterms:created>
  <dcterms:modified xsi:type="dcterms:W3CDTF">2026-04-28T17:29:08Z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0x010100A6E5708C565A384F9AB539F2F5241D9A</vt:lpwstr>
  </property>
</Properties>
</file>