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863" r:id="rId5"/>
    <p:sldMasterId id="2147483771" r:id="rId6"/>
    <p:sldMasterId id="2147483817" r:id="rId7"/>
    <p:sldMasterId id="2147483945" r:id="rId8"/>
    <p:sldMasterId id="2147483927" r:id="rId9"/>
  </p:sldMasterIdLst>
  <p:notesMasterIdLst>
    <p:notesMasterId r:id="rId21"/>
  </p:notesMasterIdLst>
  <p:handoutMasterIdLst>
    <p:handoutMasterId r:id="rId22"/>
  </p:handoutMasterIdLst>
  <p:sldIdLst>
    <p:sldId id="363" r:id="rId10"/>
    <p:sldId id="409" r:id="rId11"/>
    <p:sldId id="390" r:id="rId12"/>
    <p:sldId id="403" r:id="rId13"/>
    <p:sldId id="404" r:id="rId14"/>
    <p:sldId id="405" r:id="rId15"/>
    <p:sldId id="408" r:id="rId16"/>
    <p:sldId id="407" r:id="rId17"/>
    <p:sldId id="410" r:id="rId18"/>
    <p:sldId id="394" r:id="rId19"/>
    <p:sldId id="30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A8B12-7304-E66A-CA51-B9A435D633FF}" name="Aitch.King" initials="ALK" userId="Aitch.King" providerId="None"/>
  <p188:author id="{B792C21D-9C31-DAEC-E611-E76D7525B8BA}" name="Hannah.King" initials="H" userId="S::hlk63@open.ac.uk::a66496f2-2df4-4361-8801-89f9e25bfccb" providerId="AD"/>
  <p188:author id="{58C68642-5EA5-6BE7-20F6-0F2908DFF0ED}" name="Carl Prosser" initials="CP" userId="S::carl.prosser@matrix.co.uk::cac7eb50-d4ca-465c-839e-1c6611e3681d" providerId="AD"/>
  <p188:author id="{8443ED59-20C7-4FDF-8DCA-8A14D1AA1C8C}" name="Microsoft Office User" initials="MOU" userId="Microsoft Office User" providerId="None"/>
  <p188:author id="{DC4C6F5F-4A02-7D41-115C-B0F3655BA852}" name="Lorraine Mcdonald" initials="" userId="S::lorraine.mcdonald@matrix.co.uk::bf96d333-f53a-4144-811e-704e583caf66" providerId="AD"/>
  <p188:author id="{50C7A7AB-FA05-4A2E-B129-1A60DFF9C804}" name="James A" initials="JA" userId="eb054e5cfc4c503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FBFE"/>
    <a:srgbClr val="BEFFE9"/>
    <a:srgbClr val="FFE9FF"/>
    <a:srgbClr val="FFE1FF"/>
    <a:srgbClr val="C2F8FD"/>
    <a:srgbClr val="BFBFBF"/>
    <a:srgbClr val="FFB4FF"/>
    <a:srgbClr val="FFC5BB"/>
    <a:srgbClr val="66E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D9C6C-5EB4-48DF-9BBA-56AFCA21188B}" v="2" dt="2026-04-27T08:43:42.781"/>
    <p1510:client id="{4817EB91-F52C-4923-AA09-B46B16C0C116}" v="51" dt="2026-04-27T18:24:06.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6182" autoAdjust="0"/>
  </p:normalViewPr>
  <p:slideViewPr>
    <p:cSldViewPr snapToGrid="0">
      <p:cViewPr varScale="1">
        <p:scale>
          <a:sx n="32" d="100"/>
          <a:sy n="32" d="100"/>
        </p:scale>
        <p:origin x="1012" y="28"/>
      </p:cViewPr>
      <p:guideLst>
        <p:guide orient="horz" pos="2160"/>
        <p:guide pos="3840"/>
      </p:guideLst>
    </p:cSldViewPr>
  </p:slideViewPr>
  <p:outlineViewPr>
    <p:cViewPr>
      <p:scale>
        <a:sx n="33" d="100"/>
        <a:sy n="33" d="100"/>
      </p:scale>
      <p:origin x="0" y="-2310"/>
    </p:cViewPr>
  </p:outlineViewPr>
  <p:notesTextViewPr>
    <p:cViewPr>
      <p:scale>
        <a:sx n="1" d="1"/>
        <a:sy n="1" d="1"/>
      </p:scale>
      <p:origin x="0" y="0"/>
    </p:cViewPr>
  </p:notesTextViewPr>
  <p:notesViewPr>
    <p:cSldViewPr snapToGrid="0">
      <p:cViewPr>
        <p:scale>
          <a:sx n="1" d="2"/>
          <a:sy n="1" d="2"/>
        </p:scale>
        <p:origin x="4632" y="10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28/04/2026</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nstemlab.ucc.edu.g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a:t>
            </a:fld>
            <a:endParaRPr lang="en-US"/>
          </a:p>
        </p:txBody>
      </p:sp>
    </p:spTree>
    <p:extLst>
      <p:ext uri="{BB962C8B-B14F-4D97-AF65-F5344CB8AC3E}">
        <p14:creationId xmlns:p14="http://schemas.microsoft.com/office/powerpoint/2010/main" val="7526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Lessons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Collaborations. Importance of building and maintaining collaborations – multi-level and multi-stakeholder and intersecting partnerships - e.g. teacher and university collaborations in Ghana, within and across schools</a:t>
            </a:r>
          </a:p>
          <a:p>
            <a:pPr marL="342900" indent="-342900">
              <a:buFont typeface="Arial" panose="020B0604020202020204" pitchFamily="34" charset="0"/>
              <a:buChar char="•"/>
            </a:pPr>
            <a:r>
              <a:rPr lang="en-GB" sz="1200" dirty="0"/>
              <a:t>Tensions in co-creation / Power (</a:t>
            </a:r>
            <a:r>
              <a:rPr lang="en-GB" sz="1200" dirty="0" err="1"/>
              <a:t>im</a:t>
            </a:r>
            <a:r>
              <a:rPr lang="en-GB" sz="1200" dirty="0"/>
              <a:t>)balances / responsibility, Trust , representation/engagement,, </a:t>
            </a:r>
            <a:endParaRPr lang="en-GB" sz="1200" b="1" dirty="0"/>
          </a:p>
          <a:p>
            <a:pPr marL="342900" indent="-342900">
              <a:buFont typeface="Arial" panose="020B0604020202020204" pitchFamily="34" charset="0"/>
              <a:buChar char="•"/>
            </a:pPr>
            <a:r>
              <a:rPr lang="en-GB" sz="1200" b="1" dirty="0"/>
              <a:t>who should have a voice in your community / research / teaching</a:t>
            </a:r>
            <a:r>
              <a:rPr lang="en-GB" sz="1200" dirty="0"/>
              <a:t>? </a:t>
            </a:r>
            <a:br>
              <a:rPr lang="en-GB" dirty="0"/>
            </a:br>
            <a:endParaRPr lang="en-GB" sz="1200" b="0" i="0" kern="1200" dirty="0">
              <a:solidFill>
                <a:schemeClr val="tx1"/>
              </a:solidFill>
              <a:effectLst/>
              <a:latin typeface="Poppins" panose="00000500000000000000" pitchFamily="2" charset="0"/>
              <a:ea typeface="+mn-ea"/>
              <a:cs typeface="+mn-cs"/>
            </a:endParaRPr>
          </a:p>
          <a:p>
            <a:pPr marL="342900" indent="-342900">
              <a:buFont typeface="Arial" panose="020B0604020202020204" pitchFamily="34" charset="0"/>
              <a:buChar char="•"/>
            </a:pP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166477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44570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C2ACE-585E-BD68-0257-AACDE4512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70941-3544-76DD-7705-081D35F54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2BAC1-4029-DD6F-5955-C322B3992B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DBC901-439C-4735-C27A-07F4B3EFF3BD}"/>
              </a:ext>
            </a:extLst>
          </p:cNvPr>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4272729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STEM education as transformative, but problems for access for students</a:t>
            </a:r>
          </a:p>
          <a:p>
            <a:pPr marL="171450" indent="-171450">
              <a:buFontTx/>
              <a:buChar char="-"/>
            </a:pPr>
            <a:endParaRPr lang="en-GB" dirty="0"/>
          </a:p>
          <a:p>
            <a:pPr marL="285750" indent="-285750">
              <a:buFont typeface="Arial" panose="020B0604020202020204" pitchFamily="34" charset="0"/>
              <a:buChar char="•"/>
            </a:pPr>
            <a:r>
              <a:rPr lang="en-GB" sz="1200" dirty="0"/>
              <a:t>Collaboration across Open University : WELS and STEM: and with:</a:t>
            </a:r>
          </a:p>
          <a:p>
            <a:pPr marL="285750" indent="-285750">
              <a:buFont typeface="Arial" panose="020B0604020202020204" pitchFamily="34" charset="0"/>
              <a:buChar char="•"/>
            </a:pPr>
            <a:r>
              <a:rPr lang="en-GB" sz="1200" dirty="0"/>
              <a:t>Centre for National Distance Learning and Open Schooling (CENDLOS)</a:t>
            </a:r>
          </a:p>
          <a:p>
            <a:pPr marL="285750" indent="-285750">
              <a:buFont typeface="Arial" panose="020B0604020202020204" pitchFamily="34" charset="0"/>
              <a:buChar char="•"/>
            </a:pPr>
            <a:r>
              <a:rPr lang="en-GB" sz="1200" dirty="0"/>
              <a:t>Ghana Education Service (GES) and Senior High Schools</a:t>
            </a:r>
          </a:p>
          <a:p>
            <a:pPr marL="285750" indent="-285750">
              <a:buFont typeface="Arial" panose="020B0604020202020204" pitchFamily="34" charset="0"/>
              <a:buChar char="•"/>
            </a:pPr>
            <a:r>
              <a:rPr lang="en-GB" sz="1200" dirty="0"/>
              <a:t>University of Ghana and the University of Cape Coast, Ghana</a:t>
            </a:r>
          </a:p>
          <a:p>
            <a:pPr marL="171450" indent="-171450">
              <a:buFontTx/>
              <a:buChar char="-"/>
            </a:pPr>
            <a:endParaRPr lang="en-GB" dirty="0"/>
          </a:p>
          <a:p>
            <a:pPr marL="171450" indent="-171450">
              <a:buFontTx/>
              <a:buChar char="-"/>
            </a:pPr>
            <a:endParaRPr lang="en-GB" dirty="0"/>
          </a:p>
          <a:p>
            <a:pPr marL="171450" indent="-171450">
              <a:buFontTx/>
              <a:buChar char="-"/>
            </a:pPr>
            <a:r>
              <a:rPr lang="en-GB" dirty="0"/>
              <a:t>SHS ed made free in 2017 in Ghana, Double track introduced in 2018</a:t>
            </a:r>
          </a:p>
          <a:p>
            <a:pPr marL="171450" indent="-171450">
              <a:buFontTx/>
              <a:buChar char="-"/>
            </a:pPr>
            <a:r>
              <a:rPr lang="en-GB" sz="1200" kern="1200" dirty="0">
                <a:solidFill>
                  <a:schemeClr val="tx1"/>
                </a:solidFill>
                <a:effectLst/>
                <a:latin typeface="Poppins" panose="00000500000000000000" pitchFamily="2" charset="0"/>
                <a:ea typeface="+mn-ea"/>
                <a:cs typeface="+mn-cs"/>
              </a:rPr>
              <a:t>scarcity of laboratory space, equipment and resources at Senior High School (SHS) (upper secondary) and university undergraduate (tertiary) level</a:t>
            </a:r>
            <a:endParaRPr lang="en-GB" dirty="0"/>
          </a:p>
          <a:p>
            <a:pPr marL="171450" indent="-171450">
              <a:buFontTx/>
              <a:buChar char="-"/>
            </a:pPr>
            <a:r>
              <a:rPr lang="en-GB" dirty="0"/>
              <a:t>Pressure on teachers and on infrastructure to deliver practical science ed</a:t>
            </a:r>
          </a:p>
          <a:p>
            <a:pPr marL="171450" indent="-171450">
              <a:buFontTx/>
              <a:buChar char="-"/>
            </a:pPr>
            <a:endParaRPr lang="en-GB" dirty="0"/>
          </a:p>
          <a:p>
            <a:pPr marL="171450" indent="-171450">
              <a:buFontTx/>
              <a:buChar char="-"/>
            </a:pPr>
            <a:r>
              <a:rPr lang="en-GB" dirty="0"/>
              <a:t>technology to enhance science ed</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188113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Poppins" panose="00000500000000000000" pitchFamily="2" charset="0"/>
                <a:ea typeface="+mn-ea"/>
                <a:cs typeface="+mn-cs"/>
              </a:rPr>
              <a:t>a strand of the larger OpenSTEM Africa project and run alongside the Open STEM Africa tertiary project funded by WELS Education Futures programme and OU Open Societal Challenges with the University of Ghana, the University of Nairobi and Kenyatta University </a:t>
            </a:r>
          </a:p>
          <a:p>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ICT can be a powerful tool for providing learning opportunities in STEM, however, for such approaches to be successful, they require an understanding of the technological and pedagogical context</a:t>
            </a:r>
          </a:p>
          <a:p>
            <a:r>
              <a:rPr lang="en-GB" sz="1200" kern="1200" dirty="0">
                <a:solidFill>
                  <a:schemeClr val="tx1"/>
                </a:solidFill>
                <a:effectLst/>
                <a:latin typeface="Poppins" panose="00000500000000000000" pitchFamily="2" charset="0"/>
                <a:ea typeface="+mn-ea"/>
                <a:cs typeface="+mn-cs"/>
              </a:rPr>
              <a:t>Another challenge for the use of ICT in education is how to embed change and sustain new teaching and learning practices. Communities of practice in education (or professional learning communities, Botha 2012, Dogan </a:t>
            </a:r>
            <a:r>
              <a:rPr lang="en-GB" sz="1200" i="1" kern="1200" dirty="0">
                <a:solidFill>
                  <a:schemeClr val="tx1"/>
                </a:solidFill>
                <a:effectLst/>
                <a:latin typeface="Poppins" panose="00000500000000000000" pitchFamily="2" charset="0"/>
                <a:ea typeface="+mn-ea"/>
                <a:cs typeface="+mn-cs"/>
              </a:rPr>
              <a:t>et al</a:t>
            </a:r>
            <a:r>
              <a:rPr lang="en-GB" sz="1200" kern="1200" dirty="0">
                <a:solidFill>
                  <a:schemeClr val="tx1"/>
                </a:solidFill>
                <a:effectLst/>
                <a:latin typeface="Poppins" panose="00000500000000000000" pitchFamily="2" charset="0"/>
                <a:ea typeface="+mn-ea"/>
                <a:cs typeface="+mn-cs"/>
              </a:rPr>
              <a:t> 2016) are increasingly recognised as a better than the cascade model of training </a:t>
            </a:r>
          </a:p>
          <a:p>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This is an exploration of the potential for online and virtual STEM education at University of Cape Coast, Ghana (UCC). </a:t>
            </a:r>
          </a:p>
          <a:p>
            <a:endParaRPr lang="en-GB" sz="1200" kern="1200" dirty="0">
              <a:solidFill>
                <a:schemeClr val="tx1"/>
              </a:solidFill>
              <a:effectLst/>
              <a:latin typeface="Poppins" panose="00000500000000000000" pitchFamily="2" charset="0"/>
              <a:ea typeface="+mn-ea"/>
              <a:cs typeface="+mn-cs"/>
            </a:endParaRPr>
          </a:p>
          <a:p>
            <a:r>
              <a:rPr lang="en-GB" sz="1200" kern="1200" dirty="0">
                <a:solidFill>
                  <a:schemeClr val="tx1"/>
                </a:solidFill>
                <a:effectLst/>
                <a:latin typeface="Poppins" panose="00000500000000000000" pitchFamily="2" charset="0"/>
                <a:ea typeface="+mn-ea"/>
                <a:cs typeface="+mn-cs"/>
              </a:rPr>
              <a:t>Critically, this project is a collaboration between the Open University (OU) and UCC, involving UCC-based STEM education experts as well as UCC science educators and students</a:t>
            </a:r>
          </a:p>
          <a:p>
            <a:endParaRPr lang="en-GB" sz="1200" kern="1200" dirty="0">
              <a:solidFill>
                <a:schemeClr val="tx1"/>
              </a:solidFill>
              <a:effectLst/>
              <a:latin typeface="Poppins"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and thus represented an ideal population to test the efficacy and suitability of a transformational virtual STEM laboratory in both the training of teachers and future STEM practitioners. </a:t>
            </a:r>
          </a:p>
          <a:p>
            <a:endParaRPr lang="en-GB" sz="1200" kern="1200" dirty="0">
              <a:solidFill>
                <a:schemeClr val="tx1"/>
              </a:solidFill>
              <a:effectLst/>
              <a:latin typeface="Poppins" panose="00000500000000000000" pitchFamily="2" charset="0"/>
              <a:ea typeface="+mn-ea"/>
              <a:cs typeface="+mn-cs"/>
            </a:endParaRPr>
          </a:p>
          <a:p>
            <a:endParaRPr lang="en-GB" sz="1200" kern="1200" dirty="0">
              <a:solidFill>
                <a:schemeClr val="tx1"/>
              </a:solidFill>
              <a:effectLst/>
              <a:latin typeface="Poppins" panose="00000500000000000000" pitchFamily="2" charset="0"/>
              <a:ea typeface="+mn-ea"/>
              <a:cs typeface="+mn-cs"/>
            </a:endParaRPr>
          </a:p>
          <a:p>
            <a:endParaRPr lang="en-GB" sz="1200" kern="1200" dirty="0">
              <a:solidFill>
                <a:schemeClr val="tx1"/>
              </a:solidFill>
              <a:effectLst/>
              <a:latin typeface="Poppins" panose="00000500000000000000" pitchFamily="2" charset="0"/>
              <a:ea typeface="+mn-ea"/>
              <a:cs typeface="+mn-cs"/>
            </a:endParaRPr>
          </a:p>
          <a:p>
            <a:endParaRPr lang="en-GB" sz="1200" kern="1200" dirty="0">
              <a:solidFill>
                <a:schemeClr val="tx1"/>
              </a:solidFill>
              <a:effectLst/>
              <a:latin typeface="Poppins" panose="00000500000000000000" pitchFamily="2" charset="0"/>
              <a:ea typeface="+mn-ea"/>
              <a:cs typeface="+mn-cs"/>
            </a:endParaRPr>
          </a:p>
          <a:p>
            <a:endParaRPr lang="en-GB" sz="1200" kern="1200" dirty="0">
              <a:solidFill>
                <a:schemeClr val="tx1"/>
              </a:solidFill>
              <a:effectLst/>
              <a:latin typeface="Poppins" panose="00000500000000000000" pitchFamily="2"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4031749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UCC created their own instantiation of Open STEM Africa virtual laboratory materials: </a:t>
            </a:r>
            <a:r>
              <a:rPr lang="en-GB" sz="12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UCC Open STEM Africa</a:t>
            </a:r>
            <a:r>
              <a:rPr lang="en-GB" sz="1200" dirty="0">
                <a:latin typeface="Calibri" panose="020F0502020204030204" pitchFamily="34" charset="0"/>
                <a:ea typeface="Calibri" panose="020F0502020204030204" pitchFamily="34" charset="0"/>
                <a:cs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377417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quantitative and qualitative results from the study. </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315620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C2A01-7390-6A8C-ECBD-5BD56F7E2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E22B5-49E3-A379-B1CA-9DD00008E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E899F-81DE-119C-A9FB-0748651228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quantitative and qualitative results from the study. </a:t>
            </a:r>
          </a:p>
        </p:txBody>
      </p:sp>
      <p:sp>
        <p:nvSpPr>
          <p:cNvPr id="4" name="Slide Number Placeholder 3">
            <a:extLst>
              <a:ext uri="{FF2B5EF4-FFF2-40B4-BE49-F238E27FC236}">
                <a16:creationId xmlns:a16="http://schemas.microsoft.com/office/drawing/2014/main" id="{2ECE615C-2A03-D28B-6922-61F3A9A07F4B}"/>
              </a:ext>
            </a:extLst>
          </p:cNvPr>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2753446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55F2-37D6-9EBC-E74A-8DB77AC285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61F96-D77A-FBC6-0693-3FE5CB576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F8D69-F5D5-677C-8985-341188D0A1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quantitative and qualitative results from the study..</a:t>
            </a:r>
          </a:p>
          <a:p>
            <a:endParaRPr lang="en-GB" dirty="0"/>
          </a:p>
        </p:txBody>
      </p:sp>
      <p:sp>
        <p:nvSpPr>
          <p:cNvPr id="4" name="Slide Number Placeholder 3">
            <a:extLst>
              <a:ext uri="{FF2B5EF4-FFF2-40B4-BE49-F238E27FC236}">
                <a16:creationId xmlns:a16="http://schemas.microsoft.com/office/drawing/2014/main" id="{04B12BC1-F83C-B469-19DF-940DD5893226}"/>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242731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FD8D8-5A8B-1F59-46AB-B89E051DA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3A5C8-AB49-BCFA-B245-B5DE498DAF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CC773-4281-03AC-9D25-8C5B457DA7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0CA174-83B6-4C4B-C586-BB1E7283FA3A}"/>
              </a:ext>
            </a:extLst>
          </p:cNvPr>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17024694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Presenter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Date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endParaRPr lang="en-US" dirty="0"/>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pic>
        <p:nvPicPr>
          <p:cNvPr id="14" name="Picture 13">
            <a:extLst>
              <a:ext uri="{FF2B5EF4-FFF2-40B4-BE49-F238E27FC236}">
                <a16:creationId xmlns:a16="http://schemas.microsoft.com/office/drawing/2014/main" id="{41C1F544-4F91-82A6-00C9-2CD07BD90F6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18" name="Title 16">
            <a:extLst>
              <a:ext uri="{FF2B5EF4-FFF2-40B4-BE49-F238E27FC236}">
                <a16:creationId xmlns:a16="http://schemas.microsoft.com/office/drawing/2014/main" id="{38E7A839-83A6-1537-1D7F-FC06DC6A04EF}"/>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8769CF24-1B14-94BB-B327-452E52760A2A}"/>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 White (No Logo)">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 as Poppins Regular.</a:t>
            </a:r>
          </a:p>
        </p:txBody>
      </p:sp>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F0659383-1EB0-988D-D953-B33587866E49}"/>
              </a:ext>
            </a:extLst>
          </p:cNvPr>
          <p:cNvSpPr>
            <a:spLocks noGrp="1"/>
          </p:cNvSpPr>
          <p:nvPr>
            <p:ph type="title" hasCustomPrompt="1"/>
          </p:nvPr>
        </p:nvSpPr>
        <p:spPr>
          <a:xfrm>
            <a:off x="413915" y="472387"/>
            <a:ext cx="10710942"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74028580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A4E66FE4-E136-2BD3-957A-24D5F6726FC2}"/>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itle 14">
            <a:extLst>
              <a:ext uri="{FF2B5EF4-FFF2-40B4-BE49-F238E27FC236}">
                <a16:creationId xmlns:a16="http://schemas.microsoft.com/office/drawing/2014/main" id="{F3081C86-DF26-912B-FDE9-FFAF8D7F177F}"/>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4">
            <a:extLst>
              <a:ext uri="{FF2B5EF4-FFF2-40B4-BE49-F238E27FC236}">
                <a16:creationId xmlns:a16="http://schemas.microsoft.com/office/drawing/2014/main" id="{DCB3314A-2001-5F0C-5F87-69F178ADB866}"/>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3" name="Text Placeholder 11">
            <a:extLst>
              <a:ext uri="{FF2B5EF4-FFF2-40B4-BE49-F238E27FC236}">
                <a16:creationId xmlns:a16="http://schemas.microsoft.com/office/drawing/2014/main" id="{1836E529-2BBC-D836-0F4D-E78A805C2DA6}"/>
              </a:ext>
            </a:extLst>
          </p:cNvPr>
          <p:cNvSpPr>
            <a:spLocks noGrp="1"/>
          </p:cNvSpPr>
          <p:nvPr>
            <p:ph type="body" sz="quarter" idx="34"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a:p>
            <a:pPr lvl="0"/>
            <a:r>
              <a:rPr lang="en-GB" dirty="0"/>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dirty="0">
                <a:solidFill>
                  <a:srgbClr val="060645"/>
                </a:solidFill>
              </a:rPr>
              <a:t>Body copy goes here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Header - Deep">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703F4432-1532-0BDB-760A-F8CCD5EF79A3}"/>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8B3C2A4E-308E-3B51-ACDE-84AD90D9DCE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6" name="Text Placeholder 11">
            <a:extLst>
              <a:ext uri="{FF2B5EF4-FFF2-40B4-BE49-F238E27FC236}">
                <a16:creationId xmlns:a16="http://schemas.microsoft.com/office/drawing/2014/main" id="{E48A1AD1-8DD9-3575-2F01-8B1E8F88C8E0}"/>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CD895B66-DFD3-75C3-AB8E-C60F0BDBB094}"/>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uble Header - Deep (No Logo)">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672FC8D-4E82-915B-5494-D2FC3A5CF2A9}"/>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99D6E4AE-86B5-A69F-9302-A08CDE1AFAF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7F17BE31-28EA-0243-8E5B-BE3D94BA901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3" name="Text Placeholder 11">
            <a:extLst>
              <a:ext uri="{FF2B5EF4-FFF2-40B4-BE49-F238E27FC236}">
                <a16:creationId xmlns:a16="http://schemas.microsoft.com/office/drawing/2014/main" id="{160E5D8A-6BCF-976E-BA2D-E6A6DD1F2B7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7" name="Title 3">
            <a:extLst>
              <a:ext uri="{FF2B5EF4-FFF2-40B4-BE49-F238E27FC236}">
                <a16:creationId xmlns:a16="http://schemas.microsoft.com/office/drawing/2014/main" id="{C5475786-8AB4-0539-6EFC-A94B0600BDB8}"/>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656772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Header - Single">
    <p:bg>
      <p:bgPr>
        <a:solidFill>
          <a:schemeClr val="bg1"/>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9AB77CF-2F7D-B2E3-46EC-898E19C1873B}"/>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descr="The Open University Logo">
            <a:extLst>
              <a:ext uri="{FF2B5EF4-FFF2-40B4-BE49-F238E27FC236}">
                <a16:creationId xmlns:a16="http://schemas.microsoft.com/office/drawing/2014/main" id="{E4AAF1D7-1AB1-24E2-D225-B29014CDE48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063D76B4-6B99-273A-B703-B10A873FDE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68DAB0E9-4DC8-6D69-3A02-6AB4C88D8A5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12" name="Title 3">
            <a:extLst>
              <a:ext uri="{FF2B5EF4-FFF2-40B4-BE49-F238E27FC236}">
                <a16:creationId xmlns:a16="http://schemas.microsoft.com/office/drawing/2014/main" id="{AC5C423E-7F1A-908E-31A9-67502F1BD8B6}"/>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195474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uble Header - Single (No Logo)">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CBF7B9F-09EC-5918-B7BF-F7480335922C}"/>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4" name="Picture 3">
            <a:extLst>
              <a:ext uri="{FF2B5EF4-FFF2-40B4-BE49-F238E27FC236}">
                <a16:creationId xmlns:a16="http://schemas.microsoft.com/office/drawing/2014/main" id="{6CB4BC5B-11A8-A13C-AE7B-0EB7DE5E41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 name="TextBox 4">
            <a:extLst>
              <a:ext uri="{FF2B5EF4-FFF2-40B4-BE49-F238E27FC236}">
                <a16:creationId xmlns:a16="http://schemas.microsoft.com/office/drawing/2014/main" id="{F4BDE3AF-EA14-34B2-3ED6-5C8589728A5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6B0EAFF6-08D6-BD74-9A1E-BFCD03C629FD}"/>
              </a:ext>
            </a:extLst>
          </p:cNvPr>
          <p:cNvSpPr>
            <a:spLocks noGrp="1"/>
          </p:cNvSpPr>
          <p:nvPr>
            <p:ph type="title" hasCustomPrompt="1"/>
          </p:nvPr>
        </p:nvSpPr>
        <p:spPr>
          <a:xfrm>
            <a:off x="413915" y="364891"/>
            <a:ext cx="10766702" cy="897851"/>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97423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Header - Deep + Column">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41AC4E-C6B9-30F9-99BB-2C9E60406490}"/>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dirty="0"/>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9" name="Picture 8">
            <a:extLst>
              <a:ext uri="{FF2B5EF4-FFF2-40B4-BE49-F238E27FC236}">
                <a16:creationId xmlns:a16="http://schemas.microsoft.com/office/drawing/2014/main" id="{78A58EEA-786C-965A-E594-011961E852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5" name="Picture 4">
            <a:extLst>
              <a:ext uri="{FF2B5EF4-FFF2-40B4-BE49-F238E27FC236}">
                <a16:creationId xmlns:a16="http://schemas.microsoft.com/office/drawing/2014/main" id="{FF7F380E-8D81-A4E5-CD82-E5D6A004AE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AB2352B-BF53-DE10-25A6-F7860126D6F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ext Placeholder 11">
            <a:extLst>
              <a:ext uri="{FF2B5EF4-FFF2-40B4-BE49-F238E27FC236}">
                <a16:creationId xmlns:a16="http://schemas.microsoft.com/office/drawing/2014/main" id="{736B8534-F9E1-A672-4CC2-B3AE328D0AB6}"/>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8" name="Title 3">
            <a:extLst>
              <a:ext uri="{FF2B5EF4-FFF2-40B4-BE49-F238E27FC236}">
                <a16:creationId xmlns:a16="http://schemas.microsoft.com/office/drawing/2014/main" id="{6C156B2C-2E7F-6D21-E1DB-80E76DCCCE4F}"/>
              </a:ext>
            </a:extLst>
          </p:cNvPr>
          <p:cNvSpPr>
            <a:spLocks noGrp="1"/>
          </p:cNvSpPr>
          <p:nvPr>
            <p:ph type="title" hasCustomPrompt="1"/>
          </p:nvPr>
        </p:nvSpPr>
        <p:spPr>
          <a:xfrm>
            <a:off x="413915" y="364892"/>
            <a:ext cx="1076670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ouble Header - Deep + Column (No Logo)">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C66ECCA-B749-D4DF-3098-EBFA952E38EE}"/>
              </a:ext>
              <a:ext uri="{C183D7F6-B498-43B3-948B-1728B52AA6E4}">
                <adec:decorative xmlns:adec="http://schemas.microsoft.com/office/drawing/2017/decorative" val="1"/>
              </a:ext>
            </a:extLst>
          </p:cNvPr>
          <p:cNvSpPr/>
          <p:nvPr userDrawn="1"/>
        </p:nvSpPr>
        <p:spPr>
          <a:xfrm flipV="1">
            <a:off x="-5910" y="-43402"/>
            <a:ext cx="12203820" cy="1642219"/>
          </a:xfrm>
          <a:custGeom>
            <a:avLst/>
            <a:gdLst>
              <a:gd name="connsiteX0" fmla="*/ 5910 w 12203820"/>
              <a:gd name="connsiteY0" fmla="*/ 1642219 h 1642219"/>
              <a:gd name="connsiteX1" fmla="*/ 12203820 w 12203820"/>
              <a:gd name="connsiteY1" fmla="*/ 1642219 h 1642219"/>
              <a:gd name="connsiteX2" fmla="*/ 12203820 w 12203820"/>
              <a:gd name="connsiteY2" fmla="*/ 819030 h 1642219"/>
              <a:gd name="connsiteX3" fmla="*/ 12197910 w 12203820"/>
              <a:gd name="connsiteY3" fmla="*/ 819030 h 1642219"/>
              <a:gd name="connsiteX4" fmla="*/ 12197911 w 12203820"/>
              <a:gd name="connsiteY4" fmla="*/ 411595 h 1642219"/>
              <a:gd name="connsiteX5" fmla="*/ 11786316 w 12203820"/>
              <a:gd name="connsiteY5" fmla="*/ 0 h 1642219"/>
              <a:gd name="connsiteX6" fmla="*/ 0 w 12203820"/>
              <a:gd name="connsiteY6" fmla="*/ 0 h 1642219"/>
              <a:gd name="connsiteX7" fmla="*/ 0 w 12203820"/>
              <a:gd name="connsiteY7" fmla="*/ 823189 h 1642219"/>
              <a:gd name="connsiteX8" fmla="*/ 5910 w 12203820"/>
              <a:gd name="connsiteY8" fmla="*/ 823189 h 164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3820" h="1642219">
                <a:moveTo>
                  <a:pt x="5910" y="1642219"/>
                </a:moveTo>
                <a:lnTo>
                  <a:pt x="12203820" y="1642219"/>
                </a:lnTo>
                <a:lnTo>
                  <a:pt x="12203820" y="819030"/>
                </a:lnTo>
                <a:lnTo>
                  <a:pt x="12197910" y="819030"/>
                </a:lnTo>
                <a:lnTo>
                  <a:pt x="12197911" y="411595"/>
                </a:lnTo>
                <a:cubicBezTo>
                  <a:pt x="12197911" y="184277"/>
                  <a:pt x="12013634" y="0"/>
                  <a:pt x="11786316" y="0"/>
                </a:cubicBezTo>
                <a:lnTo>
                  <a:pt x="0" y="0"/>
                </a:lnTo>
                <a:lnTo>
                  <a:pt x="0" y="823189"/>
                </a:lnTo>
                <a:lnTo>
                  <a:pt x="5910" y="823189"/>
                </a:lnTo>
                <a:close/>
              </a:path>
            </a:pathLst>
          </a:cu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5" name="Picture 4">
            <a:extLst>
              <a:ext uri="{FF2B5EF4-FFF2-40B4-BE49-F238E27FC236}">
                <a16:creationId xmlns:a16="http://schemas.microsoft.com/office/drawing/2014/main" id="{1DEB288B-B840-EEA7-5CED-74A27C255CE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3DFD8FA2-2687-667A-7DC3-425451544D8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74CFCFC3-8209-E478-45C6-2137536880EC}"/>
              </a:ext>
            </a:extLst>
          </p:cNvPr>
          <p:cNvSpPr>
            <a:spLocks noGrp="1"/>
          </p:cNvSpPr>
          <p:nvPr>
            <p:ph type="title" hasCustomPrompt="1"/>
          </p:nvPr>
        </p:nvSpPr>
        <p:spPr>
          <a:xfrm>
            <a:off x="413914" y="364892"/>
            <a:ext cx="10766703"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1260609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a:extLst>
              <a:ext uri="{FF2B5EF4-FFF2-40B4-BE49-F238E27FC236}">
                <a16:creationId xmlns:a16="http://schemas.microsoft.com/office/drawing/2014/main" id="{95ADE654-C78D-7069-71BF-CB8E04298DE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endParaRPr lang="en-US" dirty="0"/>
          </a:p>
        </p:txBody>
      </p:sp>
      <p:sp>
        <p:nvSpPr>
          <p:cNvPr id="10" name="Title 16">
            <a:extLst>
              <a:ext uri="{FF2B5EF4-FFF2-40B4-BE49-F238E27FC236}">
                <a16:creationId xmlns:a16="http://schemas.microsoft.com/office/drawing/2014/main" id="{7A999D49-17CC-D936-FB81-B746D0909438}"/>
              </a:ext>
            </a:extLst>
          </p:cNvPr>
          <p:cNvSpPr>
            <a:spLocks noGrp="1"/>
          </p:cNvSpPr>
          <p:nvPr>
            <p:ph type="title" hasCustomPrompt="1"/>
          </p:nvPr>
        </p:nvSpPr>
        <p:spPr>
          <a:xfrm>
            <a:off x="408207" y="579437"/>
            <a:ext cx="5557584"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pic>
        <p:nvPicPr>
          <p:cNvPr id="5" name="Picture 4">
            <a:extLst>
              <a:ext uri="{FF2B5EF4-FFF2-40B4-BE49-F238E27FC236}">
                <a16:creationId xmlns:a16="http://schemas.microsoft.com/office/drawing/2014/main" id="{1E77A59D-3C3D-8743-6FA7-132ED49522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6" name="Picture 5">
            <a:extLst>
              <a:ext uri="{FF2B5EF4-FFF2-40B4-BE49-F238E27FC236}">
                <a16:creationId xmlns:a16="http://schemas.microsoft.com/office/drawing/2014/main" id="{0C8AD943-1536-60FF-427E-31BACF5D1B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7" name="TextBox 6">
            <a:extLst>
              <a:ext uri="{FF2B5EF4-FFF2-40B4-BE49-F238E27FC236}">
                <a16:creationId xmlns:a16="http://schemas.microsoft.com/office/drawing/2014/main" id="{46CA5091-70DE-A490-4B3E-2EBA65F4104C}"/>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8" name="Title 3">
            <a:extLst>
              <a:ext uri="{FF2B5EF4-FFF2-40B4-BE49-F238E27FC236}">
                <a16:creationId xmlns:a16="http://schemas.microsoft.com/office/drawing/2014/main" id="{365C321B-F77E-2F19-F14D-B37642CAD859}"/>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No Logo)">
    <p:bg>
      <p:bgPr>
        <a:solidFill>
          <a:schemeClr val="bg1"/>
        </a:soli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E24568D3-44DC-E35D-6A09-5B5154DCE05F}"/>
              </a:ext>
              <a:ext uri="{C183D7F6-B498-43B3-948B-1728B52AA6E4}">
                <adec:decorative xmlns:adec="http://schemas.microsoft.com/office/drawing/2017/decorative" val="1"/>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dirty="0"/>
              <a:t>Body copy goes here.</a:t>
            </a:r>
          </a:p>
        </p:txBody>
      </p:sp>
      <p:pic>
        <p:nvPicPr>
          <p:cNvPr id="5" name="Picture 4">
            <a:extLst>
              <a:ext uri="{FF2B5EF4-FFF2-40B4-BE49-F238E27FC236}">
                <a16:creationId xmlns:a16="http://schemas.microsoft.com/office/drawing/2014/main" id="{25CB0E6E-A288-5E69-E921-133288A135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2B1B435-2AC5-53DF-A55A-FB90150A3DF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dirty="0">
              <a:solidFill>
                <a:schemeClr val="bg1"/>
              </a:solidFill>
              <a:latin typeface="Poppins" panose="00000500000000000000" pitchFamily="2" charset="0"/>
              <a:cs typeface="Poppins" panose="00000500000000000000" pitchFamily="2" charset="0"/>
            </a:endParaRPr>
          </a:p>
        </p:txBody>
      </p:sp>
      <p:sp>
        <p:nvSpPr>
          <p:cNvPr id="7" name="Title 3">
            <a:extLst>
              <a:ext uri="{FF2B5EF4-FFF2-40B4-BE49-F238E27FC236}">
                <a16:creationId xmlns:a16="http://schemas.microsoft.com/office/drawing/2014/main" id="{5BFDAAFA-218C-D522-3EE6-CF63E4675CEA}"/>
              </a:ext>
            </a:extLst>
          </p:cNvPr>
          <p:cNvSpPr>
            <a:spLocks noGrp="1"/>
          </p:cNvSpPr>
          <p:nvPr>
            <p:ph type="title" hasCustomPrompt="1"/>
          </p:nvPr>
        </p:nvSpPr>
        <p:spPr>
          <a:xfrm>
            <a:off x="413915" y="177274"/>
            <a:ext cx="10710942" cy="468640"/>
          </a:xfrm>
          <a:prstGeom prst="rect">
            <a:avLst/>
          </a:prstGeom>
        </p:spPr>
        <p:txBody>
          <a:bodyPr/>
          <a:lstStyle>
            <a:lvl1pPr>
              <a:defRPr sz="3000">
                <a:solidFill>
                  <a:schemeClr val="bg1"/>
                </a:solidFill>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556173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Dark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A75198C-6ADB-FB44-7D03-6F5213AC312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5" name="Title 2">
            <a:extLst>
              <a:ext uri="{FF2B5EF4-FFF2-40B4-BE49-F238E27FC236}">
                <a16:creationId xmlns:a16="http://schemas.microsoft.com/office/drawing/2014/main" id="{3C9DC8A4-F6EB-88B3-B732-20B5EA5F0D6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Light Block Righ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pic>
        <p:nvPicPr>
          <p:cNvPr id="2" name="Picture 1">
            <a:extLst>
              <a:ext uri="{FF2B5EF4-FFF2-40B4-BE49-F238E27FC236}">
                <a16:creationId xmlns:a16="http://schemas.microsoft.com/office/drawing/2014/main" id="{65EE5AA7-CE9F-6795-3587-5FECAE58305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FFD464E9-A4D6-7BDC-ED2C-298BA5BC4877}"/>
              </a:ext>
            </a:extLst>
          </p:cNvPr>
          <p:cNvSpPr>
            <a:spLocks noGrp="1"/>
          </p:cNvSpPr>
          <p:nvPr>
            <p:ph type="title" hasCustomPrompt="1"/>
          </p:nvPr>
        </p:nvSpPr>
        <p:spPr>
          <a:xfrm>
            <a:off x="413915" y="478973"/>
            <a:ext cx="4912997" cy="422727"/>
          </a:xfrm>
          <a:prstGeom prst="rect">
            <a:avLst/>
          </a:prstGeom>
        </p:spPr>
        <p:txBody>
          <a:bodyPr/>
          <a:lstStyle>
            <a:lvl1pPr>
              <a:defRPr sz="3000"/>
            </a:lvl1pPr>
          </a:lstStyle>
          <a:p>
            <a:r>
              <a:rPr lang="en-GB" dirty="0"/>
              <a:t>Content slide</a:t>
            </a:r>
          </a:p>
        </p:txBody>
      </p:sp>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ck Left">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0" y="0"/>
            <a:ext cx="5715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594705" y="1651000"/>
            <a:ext cx="4453545" cy="34290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Body copy goes here.</a:t>
            </a:r>
          </a:p>
        </p:txBody>
      </p:sp>
      <p:pic>
        <p:nvPicPr>
          <p:cNvPr id="3" name="Picture 2">
            <a:extLst>
              <a:ext uri="{FF2B5EF4-FFF2-40B4-BE49-F238E27FC236}">
                <a16:creationId xmlns:a16="http://schemas.microsoft.com/office/drawing/2014/main" id="{D10BC312-E7B8-CBF3-F286-D1FDF304940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pic>
        <p:nvPicPr>
          <p:cNvPr id="5" name="Picture 4">
            <a:extLst>
              <a:ext uri="{FF2B5EF4-FFF2-40B4-BE49-F238E27FC236}">
                <a16:creationId xmlns:a16="http://schemas.microsoft.com/office/drawing/2014/main" id="{8990ABA2-5003-E1BB-09D7-FC7B4992B530}"/>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48400C71-E39D-095A-226C-675C604B636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8" name="Title 2">
            <a:extLst>
              <a:ext uri="{FF2B5EF4-FFF2-40B4-BE49-F238E27FC236}">
                <a16:creationId xmlns:a16="http://schemas.microsoft.com/office/drawing/2014/main" id="{6A804AA3-D005-F6DF-F462-93E1DF302CE0}"/>
              </a:ext>
            </a:extLst>
          </p:cNvPr>
          <p:cNvSpPr>
            <a:spLocks noGrp="1"/>
          </p:cNvSpPr>
          <p:nvPr>
            <p:ph type="title" hasCustomPrompt="1"/>
          </p:nvPr>
        </p:nvSpPr>
        <p:spPr>
          <a:xfrm>
            <a:off x="594705" y="612769"/>
            <a:ext cx="4453545" cy="936631"/>
          </a:xfrm>
          <a:prstGeom prst="rect">
            <a:avLst/>
          </a:prstGeom>
        </p:spPr>
        <p:txBody>
          <a:bodyPr/>
          <a:lstStyle>
            <a:lvl1pPr>
              <a:defRPr sz="1800" b="1">
                <a:solidFill>
                  <a:schemeClr val="bg1"/>
                </a:solidFill>
                <a:latin typeface="+mn-lt"/>
              </a:defRPr>
            </a:lvl1pPr>
          </a:lstStyle>
          <a:p>
            <a:r>
              <a:rPr lang="en-GB" dirty="0"/>
              <a:t>Section title</a:t>
            </a:r>
          </a:p>
        </p:txBody>
      </p:sp>
      <p:sp>
        <p:nvSpPr>
          <p:cNvPr id="9" name="Text Placeholder 11">
            <a:extLst>
              <a:ext uri="{FF2B5EF4-FFF2-40B4-BE49-F238E27FC236}">
                <a16:creationId xmlns:a16="http://schemas.microsoft.com/office/drawing/2014/main" id="{D7A8B4C9-200D-044C-4DEB-579DD8194E95}"/>
              </a:ext>
            </a:extLst>
          </p:cNvPr>
          <p:cNvSpPr>
            <a:spLocks noGrp="1"/>
          </p:cNvSpPr>
          <p:nvPr>
            <p:ph type="body" sz="quarter" idx="15" hasCustomPrompt="1"/>
          </p:nvPr>
        </p:nvSpPr>
        <p:spPr>
          <a:xfrm>
            <a:off x="6309705" y="612769"/>
            <a:ext cx="5206020" cy="46673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1"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title here</a:t>
            </a:r>
          </a:p>
        </p:txBody>
      </p:sp>
      <p:sp>
        <p:nvSpPr>
          <p:cNvPr id="10" name="Text Placeholder 11">
            <a:extLst>
              <a:ext uri="{FF2B5EF4-FFF2-40B4-BE49-F238E27FC236}">
                <a16:creationId xmlns:a16="http://schemas.microsoft.com/office/drawing/2014/main" id="{2AA2AA18-8040-9330-7AC6-059A81BEB5D7}"/>
              </a:ext>
            </a:extLst>
          </p:cNvPr>
          <p:cNvSpPr>
            <a:spLocks noGrp="1"/>
          </p:cNvSpPr>
          <p:nvPr>
            <p:ph type="body" sz="quarter" idx="16" hasCustomPrompt="1"/>
          </p:nvPr>
        </p:nvSpPr>
        <p:spPr>
          <a:xfrm>
            <a:off x="6309705" y="11747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
        <p:nvSpPr>
          <p:cNvPr id="15" name="Picture Placeholder 17">
            <a:extLst>
              <a:ext uri="{FF2B5EF4-FFF2-40B4-BE49-F238E27FC236}">
                <a16:creationId xmlns:a16="http://schemas.microsoft.com/office/drawing/2014/main" id="{06C5DDDE-20C0-20D6-746E-CF5E435E7600}"/>
              </a:ext>
            </a:extLst>
          </p:cNvPr>
          <p:cNvSpPr>
            <a:spLocks noGrp="1"/>
          </p:cNvSpPr>
          <p:nvPr>
            <p:ph type="pic" sz="quarter" idx="25"/>
          </p:nvPr>
        </p:nvSpPr>
        <p:spPr>
          <a:xfrm>
            <a:off x="6304091" y="3999552"/>
            <a:ext cx="2166809" cy="1512248"/>
          </a:xfrm>
          <a:prstGeom prst="round1Rect">
            <a:avLst>
              <a:gd name="adj" fmla="val 24138"/>
            </a:avLst>
          </a:prstGeom>
          <a:solidFill>
            <a:srgbClr val="BFBFBF"/>
          </a:solidFill>
        </p:spPr>
        <p:txBody>
          <a:bodyPr wrap="square" lIns="180000" tIns="1008000" anchor="ctr" anchorCtr="0"/>
          <a:lstStyle>
            <a:lvl1pPr marL="0" indent="0" algn="ctr">
              <a:buNone/>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18" name="Text Placeholder 11">
            <a:extLst>
              <a:ext uri="{FF2B5EF4-FFF2-40B4-BE49-F238E27FC236}">
                <a16:creationId xmlns:a16="http://schemas.microsoft.com/office/drawing/2014/main" id="{8E97F98C-6888-EA7F-0177-3B9D67C9B018}"/>
              </a:ext>
            </a:extLst>
          </p:cNvPr>
          <p:cNvSpPr>
            <a:spLocks noGrp="1"/>
          </p:cNvSpPr>
          <p:nvPr>
            <p:ph type="body" sz="quarter" idx="26" hasCustomPrompt="1"/>
          </p:nvPr>
        </p:nvSpPr>
        <p:spPr>
          <a:xfrm>
            <a:off x="6309705" y="210183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
        <p:nvSpPr>
          <p:cNvPr id="19" name="Text Placeholder 11">
            <a:extLst>
              <a:ext uri="{FF2B5EF4-FFF2-40B4-BE49-F238E27FC236}">
                <a16:creationId xmlns:a16="http://schemas.microsoft.com/office/drawing/2014/main" id="{B156AE74-4FD8-D438-A152-019797AB746D}"/>
              </a:ext>
            </a:extLst>
          </p:cNvPr>
          <p:cNvSpPr>
            <a:spLocks noGrp="1"/>
          </p:cNvSpPr>
          <p:nvPr>
            <p:ph type="body" sz="quarter" idx="27" hasCustomPrompt="1"/>
          </p:nvPr>
        </p:nvSpPr>
        <p:spPr>
          <a:xfrm>
            <a:off x="6309705" y="3047128"/>
            <a:ext cx="5206020" cy="831862"/>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400" b="0" i="0">
                <a:ln>
                  <a:noFill/>
                </a:ln>
                <a:solidFill>
                  <a:schemeClr val="tx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spTree>
    <p:extLst>
      <p:ext uri="{BB962C8B-B14F-4D97-AF65-F5344CB8AC3E}">
        <p14:creationId xmlns:p14="http://schemas.microsoft.com/office/powerpoint/2010/main" val="1809828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58B912EE-9DEE-0F3C-C5CC-90318527F0E8}"/>
              </a:ext>
            </a:extLst>
          </p:cNvPr>
          <p:cNvSpPr>
            <a:spLocks noGrp="1"/>
          </p:cNvSpPr>
          <p:nvPr>
            <p:ph type="title" hasCustomPrompt="1"/>
          </p:nvPr>
        </p:nvSpPr>
        <p:spPr>
          <a:xfrm>
            <a:off x="340168" y="444503"/>
            <a:ext cx="11216832" cy="608965"/>
          </a:xfrm>
          <a:prstGeom prst="rect">
            <a:avLst/>
          </a:prstGeom>
        </p:spPr>
        <p:txBody>
          <a:bodyPr/>
          <a:lstStyle>
            <a:lvl1pPr>
              <a:defRPr sz="3200">
                <a:solidFill>
                  <a:schemeClr val="bg1"/>
                </a:solidFill>
              </a:defRPr>
            </a:lvl1pPr>
          </a:lstStyle>
          <a:p>
            <a:r>
              <a:rPr lang="en-GB" dirty="0"/>
              <a:t>Insight slide</a:t>
            </a:r>
          </a:p>
        </p:txBody>
      </p:sp>
    </p:spTree>
    <p:extLst>
      <p:ext uri="{BB962C8B-B14F-4D97-AF65-F5344CB8AC3E}">
        <p14:creationId xmlns:p14="http://schemas.microsoft.com/office/powerpoint/2010/main" val="2415134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corative Slide 1">
    <p:bg>
      <p:bgRef idx="1001">
        <a:schemeClr val="bg2"/>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3639960" y="1899368"/>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10117763" y="4071257"/>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560889" y="1812921"/>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3504907" y="4215114"/>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dirty="0"/>
              <a:t>Name here</a:t>
            </a:r>
          </a:p>
        </p:txBody>
      </p:sp>
      <p:sp>
        <p:nvSpPr>
          <p:cNvPr id="13" name="Title 2">
            <a:extLst>
              <a:ext uri="{FF2B5EF4-FFF2-40B4-BE49-F238E27FC236}">
                <a16:creationId xmlns:a16="http://schemas.microsoft.com/office/drawing/2014/main" id="{93CD382E-F414-9805-4EFA-E885D7100770}"/>
              </a:ext>
            </a:extLst>
          </p:cNvPr>
          <p:cNvSpPr>
            <a:spLocks noGrp="1"/>
          </p:cNvSpPr>
          <p:nvPr>
            <p:ph type="title" hasCustomPrompt="1"/>
          </p:nvPr>
        </p:nvSpPr>
        <p:spPr>
          <a:xfrm>
            <a:off x="3504907" y="2698954"/>
            <a:ext cx="7631795" cy="1364052"/>
          </a:xfrm>
          <a:prstGeom prst="rect">
            <a:avLst/>
          </a:prstGeom>
        </p:spPr>
        <p:txBody>
          <a:bodyPr/>
          <a:lstStyle>
            <a:lvl1pPr>
              <a:lnSpc>
                <a:spcPct val="110000"/>
              </a:lnSpc>
              <a:defRPr sz="2400" b="0">
                <a:latin typeface="+mn-lt"/>
              </a:defRPr>
            </a:lvl1pPr>
          </a:lstStyle>
          <a:p>
            <a:r>
              <a:rPr lang="en-GB" dirty="0"/>
              <a:t>Quote here ipsum </a:t>
            </a:r>
            <a:r>
              <a:rPr lang="en-GB" dirty="0" err="1"/>
              <a:t>dolor</a:t>
            </a:r>
            <a:r>
              <a:rPr lang="en-GB" dirty="0"/>
              <a:t> sit </a:t>
            </a:r>
            <a:r>
              <a:rPr lang="en-GB" dirty="0" err="1"/>
              <a:t>amet</a:t>
            </a:r>
            <a:r>
              <a:rPr lang="en-GB" dirty="0"/>
              <a:t>, </a:t>
            </a:r>
            <a:r>
              <a:rPr lang="en-GB" dirty="0" err="1"/>
              <a:t>consecter</a:t>
            </a:r>
            <a:r>
              <a:rPr lang="en-GB" dirty="0"/>
              <a:t> </a:t>
            </a:r>
            <a:r>
              <a:rPr lang="en-GB" dirty="0" err="1"/>
              <a:t>ada</a:t>
            </a:r>
            <a:r>
              <a:rPr lang="en-GB" dirty="0"/>
              <a:t> </a:t>
            </a:r>
            <a:r>
              <a:rPr lang="en-GB" dirty="0" err="1"/>
              <a:t>adipiscing</a:t>
            </a:r>
            <a:r>
              <a:rPr lang="en-GB" dirty="0"/>
              <a:t> </a:t>
            </a:r>
            <a:r>
              <a:rPr lang="en-GB" dirty="0" err="1"/>
              <a:t>elit</a:t>
            </a:r>
            <a:r>
              <a:rPr lang="en-GB" dirty="0"/>
              <a:t>. Vestibulum </a:t>
            </a:r>
            <a:r>
              <a:rPr lang="en-GB" dirty="0" err="1"/>
              <a:t>tincidunt</a:t>
            </a:r>
            <a:r>
              <a:rPr lang="en-GB" dirty="0"/>
              <a:t> ex </a:t>
            </a:r>
            <a:r>
              <a:rPr lang="en-GB" dirty="0" err="1"/>
              <a:t>quam</a:t>
            </a:r>
            <a:r>
              <a:rPr lang="en-GB" dirty="0"/>
              <a:t>, </a:t>
            </a:r>
            <a:r>
              <a:rPr lang="en-GB" dirty="0" err="1"/>
              <a:t>egestas</a:t>
            </a:r>
            <a:r>
              <a:rPr lang="en-GB" dirty="0"/>
              <a:t> </a:t>
            </a:r>
            <a:r>
              <a:rPr lang="en-GB" dirty="0" err="1"/>
              <a:t>dolor</a:t>
            </a:r>
            <a:r>
              <a:rPr lang="en-GB" dirty="0"/>
              <a:t> </a:t>
            </a:r>
            <a:r>
              <a:rPr lang="en-GB" dirty="0" err="1"/>
              <a:t>ultrices</a:t>
            </a:r>
            <a:r>
              <a:rPr lang="en-GB" dirty="0"/>
              <a:t> in. Morbi </a:t>
            </a:r>
            <a:r>
              <a:rPr lang="en-GB" dirty="0" err="1"/>
              <a:t>rutrumdo</a:t>
            </a:r>
            <a:r>
              <a:rPr lang="en-GB" dirty="0"/>
              <a:t>.</a:t>
            </a:r>
          </a:p>
        </p:txBody>
      </p:sp>
    </p:spTree>
    <p:extLst>
      <p:ext uri="{BB962C8B-B14F-4D97-AF65-F5344CB8AC3E}">
        <p14:creationId xmlns:p14="http://schemas.microsoft.com/office/powerpoint/2010/main" val="116429733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corative Slide 2">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2891723"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a:t>Add copy here</a:t>
            </a:r>
          </a:p>
        </p:txBody>
      </p:sp>
      <p:sp>
        <p:nvSpPr>
          <p:cNvPr id="4"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1130" y="1809984"/>
            <a:ext cx="2357151" cy="3439884"/>
          </a:xfrm>
          <a:prstGeom prst="round1Rect">
            <a:avLst>
              <a:gd name="adj" fmla="val 50000"/>
            </a:avLst>
          </a:prstGeom>
          <a:solidFill>
            <a:srgbClr val="BFBFBF"/>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17" name="Text Placeholder 21">
            <a:extLst>
              <a:ext uri="{FF2B5EF4-FFF2-40B4-BE49-F238E27FC236}">
                <a16:creationId xmlns:a16="http://schemas.microsoft.com/office/drawing/2014/main" id="{FDF915DB-481D-A8B5-9458-EB7673401FA5}"/>
              </a:ext>
            </a:extLst>
          </p:cNvPr>
          <p:cNvSpPr>
            <a:spLocks noGrp="1"/>
          </p:cNvSpPr>
          <p:nvPr>
            <p:ph type="body" sz="quarter" idx="29" hasCustomPrompt="1"/>
          </p:nvPr>
        </p:nvSpPr>
        <p:spPr>
          <a:xfrm>
            <a:off x="7309362" y="1813156"/>
            <a:ext cx="4002561" cy="3436711"/>
          </a:xfrm>
          <a:prstGeom prst="rect">
            <a:avLst/>
          </a:prstGeom>
        </p:spPr>
        <p:txBody>
          <a:bodyPr/>
          <a:lstStyle>
            <a:lvl1pPr marL="342900" indent="-342900">
              <a:lnSpc>
                <a:spcPct val="110000"/>
              </a:lnSpc>
              <a:buSzPct val="120000"/>
              <a:buFontTx/>
              <a:buBlip>
                <a:blip r:embed="rId4"/>
              </a:buBlip>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a:t>Add copy here</a:t>
            </a:r>
          </a:p>
        </p:txBody>
      </p:sp>
    </p:spTree>
    <p:extLst>
      <p:ext uri="{BB962C8B-B14F-4D97-AF65-F5344CB8AC3E}">
        <p14:creationId xmlns:p14="http://schemas.microsoft.com/office/powerpoint/2010/main" val="275127140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corative Slide 3">
    <p:bg>
      <p:bgRef idx="1001">
        <a:schemeClr val="bg1"/>
      </p:bgRef>
    </p:bg>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grpSp>
        <p:nvGrpSpPr>
          <p:cNvPr id="7" name="Group 6">
            <a:extLst>
              <a:ext uri="{FF2B5EF4-FFF2-40B4-BE49-F238E27FC236}">
                <a16:creationId xmlns:a16="http://schemas.microsoft.com/office/drawing/2014/main" id="{81634F49-EC3C-993B-B07E-7A51EE5F2BB6}"/>
              </a:ext>
              <a:ext uri="{C183D7F6-B498-43B3-948B-1728B52AA6E4}">
                <adec:decorative xmlns:adec="http://schemas.microsoft.com/office/drawing/2017/decorative" val="1"/>
              </a:ext>
            </a:extLst>
          </p:cNvPr>
          <p:cNvGrpSpPr/>
          <p:nvPr userDrawn="1"/>
        </p:nvGrpSpPr>
        <p:grpSpPr>
          <a:xfrm>
            <a:off x="4182638" y="2217903"/>
            <a:ext cx="1018939" cy="509531"/>
            <a:chOff x="3299703" y="548246"/>
            <a:chExt cx="2024952" cy="1012596"/>
          </a:xfrm>
        </p:grpSpPr>
        <p:pic>
          <p:nvPicPr>
            <p:cNvPr id="8" name="Picture 7">
              <a:extLst>
                <a:ext uri="{FF2B5EF4-FFF2-40B4-BE49-F238E27FC236}">
                  <a16:creationId xmlns:a16="http://schemas.microsoft.com/office/drawing/2014/main" id="{CA886883-5B60-F0B6-9DF1-AA337482EB3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9" name="Picture 8">
              <a:extLst>
                <a:ext uri="{FF2B5EF4-FFF2-40B4-BE49-F238E27FC236}">
                  <a16:creationId xmlns:a16="http://schemas.microsoft.com/office/drawing/2014/main" id="{CE0A4E9E-C744-8737-47A1-31D9F6B49A2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grpSp>
        <p:nvGrpSpPr>
          <p:cNvPr id="10" name="Group 9">
            <a:extLst>
              <a:ext uri="{FF2B5EF4-FFF2-40B4-BE49-F238E27FC236}">
                <a16:creationId xmlns:a16="http://schemas.microsoft.com/office/drawing/2014/main" id="{A8407D4C-61A0-AE4B-A80A-28E89A63FFD1}"/>
              </a:ext>
              <a:ext uri="{C183D7F6-B498-43B3-948B-1728B52AA6E4}">
                <adec:decorative xmlns:adec="http://schemas.microsoft.com/office/drawing/2017/decorative" val="1"/>
              </a:ext>
            </a:extLst>
          </p:cNvPr>
          <p:cNvGrpSpPr/>
          <p:nvPr userDrawn="1"/>
        </p:nvGrpSpPr>
        <p:grpSpPr>
          <a:xfrm rot="10800000">
            <a:off x="9714032" y="4389792"/>
            <a:ext cx="1018939" cy="509531"/>
            <a:chOff x="3299703" y="548246"/>
            <a:chExt cx="2024952" cy="1012596"/>
          </a:xfrm>
        </p:grpSpPr>
        <p:pic>
          <p:nvPicPr>
            <p:cNvPr id="11" name="Picture 10">
              <a:extLst>
                <a:ext uri="{FF2B5EF4-FFF2-40B4-BE49-F238E27FC236}">
                  <a16:creationId xmlns:a16="http://schemas.microsoft.com/office/drawing/2014/main" id="{B29561A4-D54A-875E-FEEF-5C30FFCE489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2" name="Picture 11">
              <a:extLst>
                <a:ext uri="{FF2B5EF4-FFF2-40B4-BE49-F238E27FC236}">
                  <a16:creationId xmlns:a16="http://schemas.microsoft.com/office/drawing/2014/main" id="{59D4AD2C-0D7A-29D3-78A0-AD82DDFB199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9" name="Picture Placeholder 17">
            <a:extLst>
              <a:ext uri="{FF2B5EF4-FFF2-40B4-BE49-F238E27FC236}">
                <a16:creationId xmlns:a16="http://schemas.microsoft.com/office/drawing/2014/main" id="{30DF85C9-3448-92CA-2064-A88C54A060FD}"/>
              </a:ext>
            </a:extLst>
          </p:cNvPr>
          <p:cNvSpPr>
            <a:spLocks noGrp="1"/>
          </p:cNvSpPr>
          <p:nvPr>
            <p:ph type="pic" sz="quarter" idx="25"/>
          </p:nvPr>
        </p:nvSpPr>
        <p:spPr>
          <a:xfrm>
            <a:off x="1238620" y="2131456"/>
            <a:ext cx="2671602" cy="2727499"/>
          </a:xfrm>
          <a:prstGeom prst="round1Rect">
            <a:avLst>
              <a:gd name="adj" fmla="val 50000"/>
            </a:avLst>
          </a:prstGeom>
          <a:solidFill>
            <a:srgbClr val="F2F2F2"/>
          </a:solidFill>
        </p:spPr>
        <p:txBody>
          <a:bodyPr wrap="square" lIns="360000" tIns="1620000" anchor="ctr" anchorCtr="0"/>
          <a:lstStyle>
            <a:lvl1pPr marL="0" indent="0" algn="ctr">
              <a:buNone/>
              <a:defRPr sz="16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 to add picture</a:t>
            </a:r>
          </a:p>
          <a:p>
            <a:endParaRPr lang="en-GB" dirty="0"/>
          </a:p>
        </p:txBody>
      </p:sp>
      <p:sp>
        <p:nvSpPr>
          <p:cNvPr id="25" name="Text Placeholder 24">
            <a:extLst>
              <a:ext uri="{FF2B5EF4-FFF2-40B4-BE49-F238E27FC236}">
                <a16:creationId xmlns:a16="http://schemas.microsoft.com/office/drawing/2014/main" id="{C18A9F87-616F-141A-191B-29E3450A4213}"/>
              </a:ext>
            </a:extLst>
          </p:cNvPr>
          <p:cNvSpPr>
            <a:spLocks noGrp="1"/>
          </p:cNvSpPr>
          <p:nvPr>
            <p:ph type="body" sz="quarter" idx="26" hasCustomPrompt="1"/>
          </p:nvPr>
        </p:nvSpPr>
        <p:spPr>
          <a:xfrm>
            <a:off x="4182638" y="4533649"/>
            <a:ext cx="1957424" cy="365674"/>
          </a:xfrm>
          <a:prstGeom prst="rect">
            <a:avLst/>
          </a:prstGeom>
        </p:spPr>
        <p:txBody>
          <a:bodyPr/>
          <a:lstStyle>
            <a:lvl1pPr marL="0" indent="0">
              <a:buNone/>
              <a:defRPr sz="2000" b="1"/>
            </a:lvl1pPr>
            <a:lvl2pPr>
              <a:defRPr sz="2000"/>
            </a:lvl2pPr>
            <a:lvl3pPr>
              <a:defRPr sz="2000"/>
            </a:lvl3pPr>
            <a:lvl4pPr>
              <a:defRPr sz="2000"/>
            </a:lvl4pPr>
            <a:lvl5pPr>
              <a:defRPr sz="2000"/>
            </a:lvl5pPr>
          </a:lstStyle>
          <a:p>
            <a:pPr lvl="0"/>
            <a:r>
              <a:rPr lang="en-GB" dirty="0"/>
              <a:t>Name here</a:t>
            </a:r>
          </a:p>
        </p:txBody>
      </p:sp>
      <p:sp>
        <p:nvSpPr>
          <p:cNvPr id="5" name="Text Placeholder 11">
            <a:extLst>
              <a:ext uri="{FF2B5EF4-FFF2-40B4-BE49-F238E27FC236}">
                <a16:creationId xmlns:a16="http://schemas.microsoft.com/office/drawing/2014/main" id="{FC24D163-1FFF-DA99-3A72-EEFE4B07DBA4}"/>
              </a:ext>
            </a:extLst>
          </p:cNvPr>
          <p:cNvSpPr>
            <a:spLocks noGrp="1"/>
          </p:cNvSpPr>
          <p:nvPr>
            <p:ph type="body" sz="quarter" idx="27"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14" name="Picture 13">
            <a:extLst>
              <a:ext uri="{FF2B5EF4-FFF2-40B4-BE49-F238E27FC236}">
                <a16:creationId xmlns:a16="http://schemas.microsoft.com/office/drawing/2014/main" id="{A18E6D9C-6ABD-FBE0-80DA-10247A4F756E}"/>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16" name="Title 14">
            <a:extLst>
              <a:ext uri="{FF2B5EF4-FFF2-40B4-BE49-F238E27FC236}">
                <a16:creationId xmlns:a16="http://schemas.microsoft.com/office/drawing/2014/main" id="{E8CEFA25-4C31-2473-09EB-9527702EAA8A}"/>
              </a:ext>
            </a:extLst>
          </p:cNvPr>
          <p:cNvSpPr>
            <a:spLocks noGrp="1"/>
          </p:cNvSpPr>
          <p:nvPr>
            <p:ph type="title" hasCustomPrompt="1"/>
          </p:nvPr>
        </p:nvSpPr>
        <p:spPr>
          <a:xfrm>
            <a:off x="413913" y="459885"/>
            <a:ext cx="10766702" cy="439781"/>
          </a:xfrm>
          <a:prstGeom prst="rect">
            <a:avLst/>
          </a:prstGeom>
        </p:spPr>
        <p:txBody>
          <a:bodyPr/>
          <a:lstStyle>
            <a:lvl1pPr>
              <a:defRPr sz="3000"/>
            </a:lvl1pPr>
          </a:lstStyle>
          <a:p>
            <a:r>
              <a:rPr lang="en-GB" dirty="0"/>
              <a:t>Content slide</a:t>
            </a:r>
          </a:p>
        </p:txBody>
      </p:sp>
      <p:sp>
        <p:nvSpPr>
          <p:cNvPr id="22" name="Text Placeholder 21">
            <a:extLst>
              <a:ext uri="{FF2B5EF4-FFF2-40B4-BE49-F238E27FC236}">
                <a16:creationId xmlns:a16="http://schemas.microsoft.com/office/drawing/2014/main" id="{FC74F899-DFDC-CD71-849B-11AD695CF977}"/>
              </a:ext>
            </a:extLst>
          </p:cNvPr>
          <p:cNvSpPr>
            <a:spLocks noGrp="1"/>
          </p:cNvSpPr>
          <p:nvPr>
            <p:ph type="body" sz="quarter" idx="28" hasCustomPrompt="1"/>
          </p:nvPr>
        </p:nvSpPr>
        <p:spPr>
          <a:xfrm>
            <a:off x="4182947" y="2805638"/>
            <a:ext cx="6550024" cy="1508092"/>
          </a:xfrm>
          <a:prstGeom prst="rect">
            <a:avLst/>
          </a:prstGeom>
        </p:spPr>
        <p:txBody>
          <a:bodyPr/>
          <a:lstStyle>
            <a:lvl1pPr marL="0" indent="0">
              <a:lnSpc>
                <a:spcPct val="110000"/>
              </a:lnSpc>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en-GB" dirty="0"/>
              <a:t>Quote here ipsum </a:t>
            </a:r>
            <a:r>
              <a:rPr lang="en-GB" dirty="0" err="1"/>
              <a:t>dolor</a:t>
            </a:r>
            <a:r>
              <a:rPr lang="en-GB" dirty="0"/>
              <a:t> sit </a:t>
            </a:r>
            <a:r>
              <a:rPr lang="en-GB" dirty="0" err="1"/>
              <a:t>amet</a:t>
            </a:r>
            <a:r>
              <a:rPr lang="en-GB" dirty="0"/>
              <a:t>, </a:t>
            </a:r>
            <a:r>
              <a:rPr lang="en-GB" dirty="0" err="1"/>
              <a:t>consecter</a:t>
            </a:r>
            <a:r>
              <a:rPr lang="en-GB" dirty="0"/>
              <a:t> </a:t>
            </a:r>
            <a:r>
              <a:rPr lang="en-GB" dirty="0" err="1"/>
              <a:t>adipiscing</a:t>
            </a:r>
            <a:r>
              <a:rPr lang="en-GB" dirty="0"/>
              <a:t> </a:t>
            </a:r>
            <a:r>
              <a:rPr lang="en-GB" dirty="0" err="1"/>
              <a:t>elit</a:t>
            </a:r>
            <a:r>
              <a:rPr lang="en-GB" dirty="0"/>
              <a:t>. Vestibulum </a:t>
            </a:r>
            <a:r>
              <a:rPr lang="en-GB" dirty="0" err="1"/>
              <a:t>tincidunt</a:t>
            </a:r>
            <a:r>
              <a:rPr lang="en-GB" dirty="0"/>
              <a:t> ex </a:t>
            </a:r>
            <a:r>
              <a:rPr lang="en-GB" dirty="0" err="1"/>
              <a:t>quam</a:t>
            </a:r>
            <a:r>
              <a:rPr lang="en-GB" dirty="0"/>
              <a:t>, </a:t>
            </a:r>
            <a:r>
              <a:rPr lang="en-GB" dirty="0" err="1"/>
              <a:t>egestas</a:t>
            </a:r>
            <a:r>
              <a:rPr lang="en-GB" dirty="0"/>
              <a:t> </a:t>
            </a:r>
            <a:r>
              <a:rPr lang="en-GB" dirty="0" err="1"/>
              <a:t>dolor</a:t>
            </a:r>
            <a:r>
              <a:rPr lang="en-GB" dirty="0"/>
              <a:t> </a:t>
            </a:r>
            <a:r>
              <a:rPr lang="en-GB" dirty="0" err="1"/>
              <a:t>ultrices</a:t>
            </a:r>
            <a:r>
              <a:rPr lang="en-GB" dirty="0"/>
              <a:t> in. </a:t>
            </a:r>
            <a:r>
              <a:rPr lang="en-GB" dirty="0" err="1"/>
              <a:t>Tincidunt</a:t>
            </a:r>
            <a:r>
              <a:rPr lang="en-GB" dirty="0"/>
              <a:t> Morbi </a:t>
            </a:r>
            <a:r>
              <a:rPr lang="en-GB" dirty="0" err="1"/>
              <a:t>rutrum</a:t>
            </a:r>
            <a:r>
              <a:rPr lang="en-GB" dirty="0"/>
              <a:t> </a:t>
            </a:r>
            <a:r>
              <a:rPr lang="en-GB" dirty="0" err="1"/>
              <a:t>dolar</a:t>
            </a:r>
            <a:r>
              <a:rPr lang="en-GB" dirty="0"/>
              <a:t> vaster linga.</a:t>
            </a:r>
          </a:p>
        </p:txBody>
      </p:sp>
    </p:spTree>
    <p:extLst>
      <p:ext uri="{BB962C8B-B14F-4D97-AF65-F5344CB8AC3E}">
        <p14:creationId xmlns:p14="http://schemas.microsoft.com/office/powerpoint/2010/main" val="219308560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corative Slide 4">
    <p:bg>
      <p:bgRef idx="1001">
        <a:schemeClr val="bg1"/>
      </p:bgRef>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5BECD33-93DC-57E6-833F-CEE23ABD1ED9}"/>
              </a:ext>
            </a:extLst>
          </p:cNvPr>
          <p:cNvSpPr>
            <a:spLocks noGrp="1"/>
          </p:cNvSpPr>
          <p:nvPr>
            <p:ph type="pic" sz="quarter" idx="33"/>
          </p:nvPr>
        </p:nvSpPr>
        <p:spPr>
          <a:xfrm>
            <a:off x="528174" y="3659937"/>
            <a:ext cx="6977036" cy="1797672"/>
          </a:xfrm>
          <a:prstGeom prst="rect">
            <a:avLst/>
          </a:prstGeom>
          <a:solidFill>
            <a:srgbClr val="BFBFBF"/>
          </a:solidFill>
        </p:spPr>
        <p:txBody>
          <a:bodyPr wrap="none" lIns="180000" tIns="180000" rIns="180000" bIns="180000"/>
          <a:lstStyle>
            <a:lvl1pPr marL="0" indent="0">
              <a:buNone/>
              <a:defRPr sz="1400"/>
            </a:lvl1pPr>
          </a:lstStyle>
          <a:p>
            <a:r>
              <a:rPr lang="en-GB" dirty="0"/>
              <a:t>Click icon to add picture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1" name="Text Placeholder 14">
            <a:extLst>
              <a:ext uri="{FF2B5EF4-FFF2-40B4-BE49-F238E27FC236}">
                <a16:creationId xmlns:a16="http://schemas.microsoft.com/office/drawing/2014/main" id="{06FD0367-D63A-C2A5-29E4-DEECEDBCF175}"/>
              </a:ext>
            </a:extLst>
          </p:cNvPr>
          <p:cNvSpPr>
            <a:spLocks noGrp="1"/>
          </p:cNvSpPr>
          <p:nvPr>
            <p:ph type="body" sz="quarter" idx="27" hasCustomPrompt="1"/>
          </p:nvPr>
        </p:nvSpPr>
        <p:spPr>
          <a:xfrm>
            <a:off x="4279822" y="1749337"/>
            <a:ext cx="322538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2" name="Text Placeholder 14">
            <a:extLst>
              <a:ext uri="{FF2B5EF4-FFF2-40B4-BE49-F238E27FC236}">
                <a16:creationId xmlns:a16="http://schemas.microsoft.com/office/drawing/2014/main" id="{2D50B576-6514-B09F-E7B9-D0C82EC1514B}"/>
              </a:ext>
            </a:extLst>
          </p:cNvPr>
          <p:cNvSpPr>
            <a:spLocks noGrp="1"/>
          </p:cNvSpPr>
          <p:nvPr>
            <p:ph type="body" sz="quarter" idx="28" hasCustomPrompt="1"/>
          </p:nvPr>
        </p:nvSpPr>
        <p:spPr>
          <a:xfrm>
            <a:off x="8031470" y="1749337"/>
            <a:ext cx="3244397"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4"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lvl="0"/>
            <a:r>
              <a:rPr lang="en-GB" dirty="0"/>
              <a:t>Add copy here</a:t>
            </a:r>
          </a:p>
        </p:txBody>
      </p:sp>
      <p:sp>
        <p:nvSpPr>
          <p:cNvPr id="27" name="Text Placeholder 24">
            <a:extLst>
              <a:ext uri="{FF2B5EF4-FFF2-40B4-BE49-F238E27FC236}">
                <a16:creationId xmlns:a16="http://schemas.microsoft.com/office/drawing/2014/main" id="{FB57C228-3193-A226-3108-12819E94E333}"/>
              </a:ext>
            </a:extLst>
          </p:cNvPr>
          <p:cNvSpPr>
            <a:spLocks noGrp="1"/>
          </p:cNvSpPr>
          <p:nvPr>
            <p:ph type="body" sz="quarter" idx="30" hasCustomPrompt="1"/>
          </p:nvPr>
        </p:nvSpPr>
        <p:spPr>
          <a:xfrm>
            <a:off x="4279823" y="2180822"/>
            <a:ext cx="3225387" cy="1209675"/>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copy here</a:t>
            </a:r>
          </a:p>
          <a:p>
            <a:pPr lvl="0"/>
            <a:endParaRPr lang="en-GB" dirty="0"/>
          </a:p>
        </p:txBody>
      </p:sp>
      <p:sp>
        <p:nvSpPr>
          <p:cNvPr id="2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8031472" y="2180822"/>
            <a:ext cx="3225387" cy="3276786"/>
          </a:xfrm>
          <a:prstGeom prst="round1Rect">
            <a:avLst>
              <a:gd name="adj" fmla="val 26680"/>
            </a:avLst>
          </a:prstGeom>
          <a:solidFill>
            <a:srgbClr val="FFECFF"/>
          </a:solidFill>
        </p:spPr>
        <p:txBody>
          <a:bodyPr lIns="180000" tIns="180000" rIns="180000" bIns="180000"/>
          <a:lstStyle>
            <a:lvl1pPr>
              <a:defRPr sz="1400">
                <a:solidFill>
                  <a:srgbClr val="060645"/>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Add copy here</a:t>
            </a:r>
          </a:p>
          <a:p>
            <a:pPr lvl="0"/>
            <a:endParaRPr lang="en-GB" dirty="0"/>
          </a:p>
        </p:txBody>
      </p:sp>
    </p:spTree>
    <p:extLst>
      <p:ext uri="{BB962C8B-B14F-4D97-AF65-F5344CB8AC3E}">
        <p14:creationId xmlns:p14="http://schemas.microsoft.com/office/powerpoint/2010/main" val="12617089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a:prstGeom prst="rect">
            <a:avLst/>
          </a:prstGeo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a:prstGeom prst="rect">
            <a:avLst/>
          </a:prstGeo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a:prstGeom prst="rect">
            <a:avLst/>
          </a:prstGeo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8" name="Title 16">
            <a:extLst>
              <a:ext uri="{FF2B5EF4-FFF2-40B4-BE49-F238E27FC236}">
                <a16:creationId xmlns:a16="http://schemas.microsoft.com/office/drawing/2014/main" id="{2C9778BC-34A8-9FA9-3C73-607EA6440CC4}"/>
              </a:ext>
            </a:extLst>
          </p:cNvPr>
          <p:cNvSpPr>
            <a:spLocks noGrp="1"/>
          </p:cNvSpPr>
          <p:nvPr>
            <p:ph type="title" hasCustomPrompt="1"/>
          </p:nvPr>
        </p:nvSpPr>
        <p:spPr>
          <a:xfrm>
            <a:off x="408207" y="579437"/>
            <a:ext cx="10740438" cy="1800200"/>
          </a:xfrm>
          <a:prstGeom prst="rect">
            <a:avLst/>
          </a:prstGeom>
        </p:spPr>
        <p:txBody>
          <a:bodyPr/>
          <a:lstStyle>
            <a:lvl1pPr>
              <a:defRPr sz="5500" b="1">
                <a:solidFill>
                  <a:schemeClr val="bg1"/>
                </a:solidFill>
                <a:latin typeface="Poppins SemiBold" panose="00000700000000000000" pitchFamily="2" charset="0"/>
                <a:cs typeface="Poppins SemiBold" panose="00000700000000000000" pitchFamily="2" charset="0"/>
              </a:defRPr>
            </a:lvl1pPr>
          </a:lstStyle>
          <a:p>
            <a:pPr lvl="0"/>
            <a:r>
              <a:rPr kumimoji="0" lang="en-GB" sz="5500" b="1" i="0" u="none" strike="noStrike" kern="1200" cap="none" spc="0" normalizeH="0" baseline="0" noProof="0" dirty="0">
                <a:ln>
                  <a:noFill/>
                </a:ln>
                <a:solidFill>
                  <a:schemeClr val="bg1"/>
                </a:solidFill>
                <a:effectLst/>
                <a:uLnTx/>
                <a:uFillTx/>
                <a:latin typeface="Poppins SemiBold" pitchFamily="2" charset="77"/>
                <a:ea typeface="+mn-ea"/>
                <a:cs typeface="Poppins SemiBold" pitchFamily="2" charset="77"/>
              </a:rPr>
              <a:t>Cover slide</a:t>
            </a:r>
            <a:endParaRPr lang="en-GB" dirty="0"/>
          </a:p>
        </p:txBody>
      </p:sp>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corative Slide 5">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9" name="Text Placeholder 14">
            <a:extLst>
              <a:ext uri="{FF2B5EF4-FFF2-40B4-BE49-F238E27FC236}">
                <a16:creationId xmlns:a16="http://schemas.microsoft.com/office/drawing/2014/main" id="{69212E03-6E6D-983D-37B1-729142E33531}"/>
              </a:ext>
            </a:extLst>
          </p:cNvPr>
          <p:cNvSpPr>
            <a:spLocks noGrp="1"/>
          </p:cNvSpPr>
          <p:nvPr>
            <p:ph type="body" sz="quarter" idx="26" hasCustomPrompt="1"/>
          </p:nvPr>
        </p:nvSpPr>
        <p:spPr>
          <a:xfrm>
            <a:off x="528173"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26" name="Text Placeholder 24">
            <a:extLst>
              <a:ext uri="{FF2B5EF4-FFF2-40B4-BE49-F238E27FC236}">
                <a16:creationId xmlns:a16="http://schemas.microsoft.com/office/drawing/2014/main" id="{D21132AE-13F7-3771-C040-FBFFF49AD4B2}"/>
              </a:ext>
            </a:extLst>
          </p:cNvPr>
          <p:cNvSpPr>
            <a:spLocks noGrp="1"/>
          </p:cNvSpPr>
          <p:nvPr>
            <p:ph type="body" sz="quarter" idx="29" hasCustomPrompt="1"/>
          </p:nvPr>
        </p:nvSpPr>
        <p:spPr>
          <a:xfrm>
            <a:off x="528175"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4" name="Text Placeholder 14">
            <a:extLst>
              <a:ext uri="{FF2B5EF4-FFF2-40B4-BE49-F238E27FC236}">
                <a16:creationId xmlns:a16="http://schemas.microsoft.com/office/drawing/2014/main" id="{6DB114D3-17EE-71C8-E460-933CFBC97E5D}"/>
              </a:ext>
            </a:extLst>
          </p:cNvPr>
          <p:cNvSpPr>
            <a:spLocks noGrp="1"/>
          </p:cNvSpPr>
          <p:nvPr>
            <p:ph type="body" sz="quarter" idx="32" hasCustomPrompt="1"/>
          </p:nvPr>
        </p:nvSpPr>
        <p:spPr>
          <a:xfrm>
            <a:off x="3290900"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2</a:t>
            </a:r>
          </a:p>
        </p:txBody>
      </p:sp>
      <p:sp>
        <p:nvSpPr>
          <p:cNvPr id="5" name="Text Placeholder 24">
            <a:extLst>
              <a:ext uri="{FF2B5EF4-FFF2-40B4-BE49-F238E27FC236}">
                <a16:creationId xmlns:a16="http://schemas.microsoft.com/office/drawing/2014/main" id="{4B05B0EA-5A84-74EF-7224-15CA03C57087}"/>
              </a:ext>
            </a:extLst>
          </p:cNvPr>
          <p:cNvSpPr>
            <a:spLocks noGrp="1"/>
          </p:cNvSpPr>
          <p:nvPr>
            <p:ph type="body" sz="quarter" idx="33" hasCustomPrompt="1"/>
          </p:nvPr>
        </p:nvSpPr>
        <p:spPr>
          <a:xfrm>
            <a:off x="3290902"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8" name="Text Placeholder 14">
            <a:extLst>
              <a:ext uri="{FF2B5EF4-FFF2-40B4-BE49-F238E27FC236}">
                <a16:creationId xmlns:a16="http://schemas.microsoft.com/office/drawing/2014/main" id="{8E96ECD4-3DA4-65FA-113C-9F21CDBAC91A}"/>
              </a:ext>
            </a:extLst>
          </p:cNvPr>
          <p:cNvSpPr>
            <a:spLocks noGrp="1"/>
          </p:cNvSpPr>
          <p:nvPr>
            <p:ph type="body" sz="quarter" idx="34" hasCustomPrompt="1"/>
          </p:nvPr>
        </p:nvSpPr>
        <p:spPr>
          <a:xfrm>
            <a:off x="6053625"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3</a:t>
            </a:r>
          </a:p>
        </p:txBody>
      </p:sp>
      <p:sp>
        <p:nvSpPr>
          <p:cNvPr id="9" name="Text Placeholder 24">
            <a:extLst>
              <a:ext uri="{FF2B5EF4-FFF2-40B4-BE49-F238E27FC236}">
                <a16:creationId xmlns:a16="http://schemas.microsoft.com/office/drawing/2014/main" id="{8793939D-6FA6-1CDF-B8ED-AD6A8375699B}"/>
              </a:ext>
            </a:extLst>
          </p:cNvPr>
          <p:cNvSpPr>
            <a:spLocks noGrp="1"/>
          </p:cNvSpPr>
          <p:nvPr>
            <p:ph type="body" sz="quarter" idx="35" hasCustomPrompt="1"/>
          </p:nvPr>
        </p:nvSpPr>
        <p:spPr>
          <a:xfrm>
            <a:off x="6053627"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10" name="Text Placeholder 14">
            <a:extLst>
              <a:ext uri="{FF2B5EF4-FFF2-40B4-BE49-F238E27FC236}">
                <a16:creationId xmlns:a16="http://schemas.microsoft.com/office/drawing/2014/main" id="{3569D272-63E9-6949-0B45-168FB5EF1DCA}"/>
              </a:ext>
            </a:extLst>
          </p:cNvPr>
          <p:cNvSpPr>
            <a:spLocks noGrp="1"/>
          </p:cNvSpPr>
          <p:nvPr>
            <p:ph type="body" sz="quarter" idx="36" hasCustomPrompt="1"/>
          </p:nvPr>
        </p:nvSpPr>
        <p:spPr>
          <a:xfrm>
            <a:off x="8816348" y="1749337"/>
            <a:ext cx="2295515" cy="360590"/>
          </a:xfrm>
          <a:prstGeom prst="rect">
            <a:avLst/>
          </a:prstGeom>
        </p:spPr>
        <p:txBody>
          <a:bodyPr/>
          <a:lstStyle>
            <a:lvl1pPr marL="0" indent="0">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4</a:t>
            </a:r>
          </a:p>
        </p:txBody>
      </p:sp>
      <p:sp>
        <p:nvSpPr>
          <p:cNvPr id="11" name="Text Placeholder 24">
            <a:extLst>
              <a:ext uri="{FF2B5EF4-FFF2-40B4-BE49-F238E27FC236}">
                <a16:creationId xmlns:a16="http://schemas.microsoft.com/office/drawing/2014/main" id="{C5B3B38D-D9EE-6B5A-78E3-E73E2FD370B4}"/>
              </a:ext>
            </a:extLst>
          </p:cNvPr>
          <p:cNvSpPr>
            <a:spLocks noGrp="1"/>
          </p:cNvSpPr>
          <p:nvPr>
            <p:ph type="body" sz="quarter" idx="37" hasCustomPrompt="1"/>
          </p:nvPr>
        </p:nvSpPr>
        <p:spPr>
          <a:xfrm>
            <a:off x="8816350" y="2180822"/>
            <a:ext cx="2295514" cy="2671989"/>
          </a:xfrm>
          <a:prstGeom prst="round1Rect">
            <a:avLst>
              <a:gd name="adj" fmla="val 26680"/>
            </a:avLst>
          </a:prstGeom>
          <a:solidFill>
            <a:srgbClr val="D9FBFE"/>
          </a:solidFill>
        </p:spPr>
        <p:txBody>
          <a:bodyPr lIns="180000" tIns="180000" rIns="180000" bIns="180000"/>
          <a:lstStyle>
            <a:lvl1pPr>
              <a:defRPr sz="1400">
                <a:solidFill>
                  <a:srgbClr val="060645"/>
                </a:solidFill>
              </a:defRPr>
            </a:lvl1pPr>
          </a:lstStyle>
          <a:p>
            <a:pPr lvl="0"/>
            <a:r>
              <a:rPr lang="en-GB" dirty="0"/>
              <a:t>Add copy here</a:t>
            </a:r>
          </a:p>
        </p:txBody>
      </p:sp>
      <p:sp>
        <p:nvSpPr>
          <p:cNvPr id="17" name="Text Placeholder 14">
            <a:extLst>
              <a:ext uri="{FF2B5EF4-FFF2-40B4-BE49-F238E27FC236}">
                <a16:creationId xmlns:a16="http://schemas.microsoft.com/office/drawing/2014/main" id="{3B9A43D6-BB30-1662-3BB1-CC616F91FA9C}"/>
              </a:ext>
            </a:extLst>
          </p:cNvPr>
          <p:cNvSpPr>
            <a:spLocks noGrp="1"/>
          </p:cNvSpPr>
          <p:nvPr>
            <p:ph type="body" sz="quarter" idx="38" hasCustomPrompt="1"/>
          </p:nvPr>
        </p:nvSpPr>
        <p:spPr>
          <a:xfrm>
            <a:off x="528173" y="5006595"/>
            <a:ext cx="10583690" cy="584195"/>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Tree>
    <p:extLst>
      <p:ext uri="{BB962C8B-B14F-4D97-AF65-F5344CB8AC3E}">
        <p14:creationId xmlns:p14="http://schemas.microsoft.com/office/powerpoint/2010/main" val="90521904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corative Slide 6">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339316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38"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9" name="Text Placeholder 24">
            <a:extLst>
              <a:ext uri="{FF2B5EF4-FFF2-40B4-BE49-F238E27FC236}">
                <a16:creationId xmlns:a16="http://schemas.microsoft.com/office/drawing/2014/main" id="{E92E4F06-DF41-8F3D-0C56-08F1C4D96A7D}"/>
              </a:ext>
            </a:extLst>
          </p:cNvPr>
          <p:cNvSpPr>
            <a:spLocks noGrp="1"/>
          </p:cNvSpPr>
          <p:nvPr>
            <p:ph type="body" sz="quarter" idx="39" hasCustomPrompt="1"/>
          </p:nvPr>
        </p:nvSpPr>
        <p:spPr>
          <a:xfrm>
            <a:off x="3773715"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0" name="Text Placeholder 24">
            <a:extLst>
              <a:ext uri="{FF2B5EF4-FFF2-40B4-BE49-F238E27FC236}">
                <a16:creationId xmlns:a16="http://schemas.microsoft.com/office/drawing/2014/main" id="{BD1A8822-FE78-A171-7FCA-310DA9C832AF}"/>
              </a:ext>
            </a:extLst>
          </p:cNvPr>
          <p:cNvSpPr>
            <a:spLocks noGrp="1"/>
          </p:cNvSpPr>
          <p:nvPr>
            <p:ph type="body" sz="quarter" idx="40" hasCustomPrompt="1"/>
          </p:nvPr>
        </p:nvSpPr>
        <p:spPr>
          <a:xfrm>
            <a:off x="3773715"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1"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1937451"/>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2" name="Text Placeholder 24">
            <a:extLst>
              <a:ext uri="{FF2B5EF4-FFF2-40B4-BE49-F238E27FC236}">
                <a16:creationId xmlns:a16="http://schemas.microsoft.com/office/drawing/2014/main" id="{15060AEA-5466-14E2-B14D-435030F034B1}"/>
              </a:ext>
            </a:extLst>
          </p:cNvPr>
          <p:cNvSpPr>
            <a:spLocks noGrp="1"/>
          </p:cNvSpPr>
          <p:nvPr>
            <p:ph type="body" sz="quarter" idx="42" hasCustomPrompt="1"/>
          </p:nvPr>
        </p:nvSpPr>
        <p:spPr>
          <a:xfrm>
            <a:off x="6357428" y="3412090"/>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3" name="Text Placeholder 24">
            <a:extLst>
              <a:ext uri="{FF2B5EF4-FFF2-40B4-BE49-F238E27FC236}">
                <a16:creationId xmlns:a16="http://schemas.microsoft.com/office/drawing/2014/main" id="{E237139F-8F22-F429-3477-4D178A1D2785}"/>
              </a:ext>
            </a:extLst>
          </p:cNvPr>
          <p:cNvSpPr>
            <a:spLocks noGrp="1"/>
          </p:cNvSpPr>
          <p:nvPr>
            <p:ph type="body" sz="quarter" idx="43" hasCustomPrompt="1"/>
          </p:nvPr>
        </p:nvSpPr>
        <p:spPr>
          <a:xfrm>
            <a:off x="6357428" y="4886729"/>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1937451"/>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5" name="Text Placeholder 24">
            <a:extLst>
              <a:ext uri="{FF2B5EF4-FFF2-40B4-BE49-F238E27FC236}">
                <a16:creationId xmlns:a16="http://schemas.microsoft.com/office/drawing/2014/main" id="{97B58B7A-873E-128A-37AE-4AC8478E8CE6}"/>
              </a:ext>
            </a:extLst>
          </p:cNvPr>
          <p:cNvSpPr>
            <a:spLocks noGrp="1"/>
          </p:cNvSpPr>
          <p:nvPr>
            <p:ph type="body" sz="quarter" idx="45" hasCustomPrompt="1"/>
          </p:nvPr>
        </p:nvSpPr>
        <p:spPr>
          <a:xfrm>
            <a:off x="8914766" y="3412090"/>
            <a:ext cx="2467430" cy="1377655"/>
          </a:xfrm>
          <a:prstGeom prst="roundRect">
            <a:avLst>
              <a:gd name="adj" fmla="val 8011"/>
            </a:avLst>
          </a:prstGeom>
          <a:solidFill>
            <a:srgbClr val="FFE1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6" name="Text Placeholder 24">
            <a:extLst>
              <a:ext uri="{FF2B5EF4-FFF2-40B4-BE49-F238E27FC236}">
                <a16:creationId xmlns:a16="http://schemas.microsoft.com/office/drawing/2014/main" id="{7D84258A-6C40-968A-2860-E473E246B26C}"/>
              </a:ext>
            </a:extLst>
          </p:cNvPr>
          <p:cNvSpPr>
            <a:spLocks noGrp="1"/>
          </p:cNvSpPr>
          <p:nvPr>
            <p:ph type="body" sz="quarter" idx="46" hasCustomPrompt="1"/>
          </p:nvPr>
        </p:nvSpPr>
        <p:spPr>
          <a:xfrm>
            <a:off x="8914766" y="4886729"/>
            <a:ext cx="2467430" cy="1377655"/>
          </a:xfrm>
          <a:prstGeom prst="roundRect">
            <a:avLst>
              <a:gd name="adj" fmla="val 8011"/>
            </a:avLst>
          </a:prstGeom>
          <a:solidFill>
            <a:srgbClr val="FFC3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Tree>
    <p:extLst>
      <p:ext uri="{BB962C8B-B14F-4D97-AF65-F5344CB8AC3E}">
        <p14:creationId xmlns:p14="http://schemas.microsoft.com/office/powerpoint/2010/main" val="139255639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corative Slide 7">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a:extLst>
              <a:ext uri="{FF2B5EF4-FFF2-40B4-BE49-F238E27FC236}">
                <a16:creationId xmlns:a16="http://schemas.microsoft.com/office/drawing/2014/main" id="{1A8FBF3E-643E-C283-20B7-9D35C17A874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46108" y="1964146"/>
            <a:ext cx="2921036" cy="200515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32"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3773715"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3" name="Text Placeholder 24">
            <a:extLst>
              <a:ext uri="{FF2B5EF4-FFF2-40B4-BE49-F238E27FC236}">
                <a16:creationId xmlns:a16="http://schemas.microsoft.com/office/drawing/2014/main" id="{96973207-9C09-25A7-7166-284647F902C8}"/>
              </a:ext>
            </a:extLst>
          </p:cNvPr>
          <p:cNvSpPr>
            <a:spLocks noGrp="1"/>
          </p:cNvSpPr>
          <p:nvPr>
            <p:ph type="body" sz="quarter" idx="41" hasCustomPrompt="1"/>
          </p:nvPr>
        </p:nvSpPr>
        <p:spPr>
          <a:xfrm>
            <a:off x="6357428"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4" name="Text Placeholder 24">
            <a:extLst>
              <a:ext uri="{FF2B5EF4-FFF2-40B4-BE49-F238E27FC236}">
                <a16:creationId xmlns:a16="http://schemas.microsoft.com/office/drawing/2014/main" id="{1A886C6E-4A94-6787-4859-F6D75DCEFA79}"/>
              </a:ext>
            </a:extLst>
          </p:cNvPr>
          <p:cNvSpPr>
            <a:spLocks noGrp="1"/>
          </p:cNvSpPr>
          <p:nvPr>
            <p:ph type="body" sz="quarter" idx="44" hasCustomPrompt="1"/>
          </p:nvPr>
        </p:nvSpPr>
        <p:spPr>
          <a:xfrm>
            <a:off x="8914766" y="2303211"/>
            <a:ext cx="2467430" cy="913902"/>
          </a:xfrm>
          <a:prstGeom prst="roundRect">
            <a:avLst>
              <a:gd name="adj" fmla="val 8011"/>
            </a:avLst>
          </a:prstGeom>
          <a:solidFill>
            <a:srgbClr val="66EEFA"/>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5" name="Text Placeholder 24">
            <a:extLst>
              <a:ext uri="{FF2B5EF4-FFF2-40B4-BE49-F238E27FC236}">
                <a16:creationId xmlns:a16="http://schemas.microsoft.com/office/drawing/2014/main" id="{42FC37EB-FBB1-F273-41B8-260B0F399C0B}"/>
              </a:ext>
            </a:extLst>
          </p:cNvPr>
          <p:cNvSpPr>
            <a:spLocks noGrp="1"/>
          </p:cNvSpPr>
          <p:nvPr>
            <p:ph type="body" sz="quarter" idx="45" hasCustomPrompt="1"/>
          </p:nvPr>
        </p:nvSpPr>
        <p:spPr>
          <a:xfrm>
            <a:off x="3773715"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6" name="Text Placeholder 24">
            <a:extLst>
              <a:ext uri="{FF2B5EF4-FFF2-40B4-BE49-F238E27FC236}">
                <a16:creationId xmlns:a16="http://schemas.microsoft.com/office/drawing/2014/main" id="{DF692279-B2B6-5474-E36D-DC12D20E6357}"/>
              </a:ext>
            </a:extLst>
          </p:cNvPr>
          <p:cNvSpPr>
            <a:spLocks noGrp="1"/>
          </p:cNvSpPr>
          <p:nvPr>
            <p:ph type="body" sz="quarter" idx="46" hasCustomPrompt="1"/>
          </p:nvPr>
        </p:nvSpPr>
        <p:spPr>
          <a:xfrm>
            <a:off x="6357428"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37" name="Text Placeholder 24">
            <a:extLst>
              <a:ext uri="{FF2B5EF4-FFF2-40B4-BE49-F238E27FC236}">
                <a16:creationId xmlns:a16="http://schemas.microsoft.com/office/drawing/2014/main" id="{8295560A-21E4-F7FD-A731-3B16D8C949F9}"/>
              </a:ext>
            </a:extLst>
          </p:cNvPr>
          <p:cNvSpPr>
            <a:spLocks noGrp="1"/>
          </p:cNvSpPr>
          <p:nvPr>
            <p:ph type="body" sz="quarter" idx="47" hasCustomPrompt="1"/>
          </p:nvPr>
        </p:nvSpPr>
        <p:spPr>
          <a:xfrm>
            <a:off x="8914766" y="3321922"/>
            <a:ext cx="2467430" cy="913902"/>
          </a:xfrm>
          <a:prstGeom prst="roundRect">
            <a:avLst>
              <a:gd name="adj" fmla="val 8011"/>
            </a:avLst>
          </a:prstGeom>
          <a:solidFill>
            <a:srgbClr val="FFC5BB"/>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49" name="Text Placeholder 24">
            <a:extLst>
              <a:ext uri="{FF2B5EF4-FFF2-40B4-BE49-F238E27FC236}">
                <a16:creationId xmlns:a16="http://schemas.microsoft.com/office/drawing/2014/main" id="{CFDAAF90-5E05-C114-169C-B9C23100DC2C}"/>
              </a:ext>
            </a:extLst>
          </p:cNvPr>
          <p:cNvSpPr>
            <a:spLocks noGrp="1"/>
          </p:cNvSpPr>
          <p:nvPr>
            <p:ph type="body" sz="quarter" idx="48" hasCustomPrompt="1"/>
          </p:nvPr>
        </p:nvSpPr>
        <p:spPr>
          <a:xfrm>
            <a:off x="3773715"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0" name="Text Placeholder 24">
            <a:extLst>
              <a:ext uri="{FF2B5EF4-FFF2-40B4-BE49-F238E27FC236}">
                <a16:creationId xmlns:a16="http://schemas.microsoft.com/office/drawing/2014/main" id="{42F6707E-CB42-BC48-45D5-87E73FB6B877}"/>
              </a:ext>
            </a:extLst>
          </p:cNvPr>
          <p:cNvSpPr>
            <a:spLocks noGrp="1"/>
          </p:cNvSpPr>
          <p:nvPr>
            <p:ph type="body" sz="quarter" idx="49" hasCustomPrompt="1"/>
          </p:nvPr>
        </p:nvSpPr>
        <p:spPr>
          <a:xfrm>
            <a:off x="6357428"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1" name="Text Placeholder 24">
            <a:extLst>
              <a:ext uri="{FF2B5EF4-FFF2-40B4-BE49-F238E27FC236}">
                <a16:creationId xmlns:a16="http://schemas.microsoft.com/office/drawing/2014/main" id="{ACDCA3F5-7F9E-6D77-8272-0ED6B641EE4C}"/>
              </a:ext>
            </a:extLst>
          </p:cNvPr>
          <p:cNvSpPr>
            <a:spLocks noGrp="1"/>
          </p:cNvSpPr>
          <p:nvPr>
            <p:ph type="body" sz="quarter" idx="50" hasCustomPrompt="1"/>
          </p:nvPr>
        </p:nvSpPr>
        <p:spPr>
          <a:xfrm>
            <a:off x="8914766" y="4343444"/>
            <a:ext cx="2467430" cy="913902"/>
          </a:xfrm>
          <a:prstGeom prst="roundRect">
            <a:avLst>
              <a:gd name="adj" fmla="val 8011"/>
            </a:avLst>
          </a:prstGeom>
          <a:solidFill>
            <a:srgbClr val="FFB4FF"/>
          </a:solidFill>
        </p:spPr>
        <p:txBody>
          <a:bodyPr lIns="180000" tIns="180000" rIns="180000" bIns="180000" anchor="ctr" anchorCtr="0"/>
          <a:lstStyle>
            <a:lvl1pPr marL="0" indent="0" algn="ctr">
              <a:buNone/>
              <a:defRPr sz="1400">
                <a:solidFill>
                  <a:srgbClr val="060645"/>
                </a:solidFill>
              </a:defRPr>
            </a:lvl1pPr>
          </a:lstStyle>
          <a:p>
            <a:pPr lvl="0"/>
            <a:r>
              <a:rPr lang="en-GB" dirty="0"/>
              <a:t>Add copy and/or picture here</a:t>
            </a:r>
          </a:p>
        </p:txBody>
      </p:sp>
      <p:sp>
        <p:nvSpPr>
          <p:cNvPr id="52" name="Text Placeholder 14">
            <a:extLst>
              <a:ext uri="{FF2B5EF4-FFF2-40B4-BE49-F238E27FC236}">
                <a16:creationId xmlns:a16="http://schemas.microsoft.com/office/drawing/2014/main" id="{9D1FB627-0055-AE7F-0A5C-B4039416A99B}"/>
              </a:ext>
            </a:extLst>
          </p:cNvPr>
          <p:cNvSpPr>
            <a:spLocks noGrp="1"/>
          </p:cNvSpPr>
          <p:nvPr>
            <p:ph type="body" sz="quarter" idx="26" hasCustomPrompt="1"/>
          </p:nvPr>
        </p:nvSpPr>
        <p:spPr>
          <a:xfrm>
            <a:off x="3773715"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1</a:t>
            </a:r>
          </a:p>
        </p:txBody>
      </p:sp>
      <p:sp>
        <p:nvSpPr>
          <p:cNvPr id="53" name="Text Placeholder 14">
            <a:extLst>
              <a:ext uri="{FF2B5EF4-FFF2-40B4-BE49-F238E27FC236}">
                <a16:creationId xmlns:a16="http://schemas.microsoft.com/office/drawing/2014/main" id="{0D6F8B7B-E399-01C6-F101-8120A621B1B4}"/>
              </a:ext>
            </a:extLst>
          </p:cNvPr>
          <p:cNvSpPr>
            <a:spLocks noGrp="1"/>
          </p:cNvSpPr>
          <p:nvPr>
            <p:ph type="body" sz="quarter" idx="32" hasCustomPrompt="1"/>
          </p:nvPr>
        </p:nvSpPr>
        <p:spPr>
          <a:xfrm>
            <a:off x="6357429"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2</a:t>
            </a:r>
          </a:p>
        </p:txBody>
      </p:sp>
      <p:sp>
        <p:nvSpPr>
          <p:cNvPr id="54" name="Text Placeholder 14">
            <a:extLst>
              <a:ext uri="{FF2B5EF4-FFF2-40B4-BE49-F238E27FC236}">
                <a16:creationId xmlns:a16="http://schemas.microsoft.com/office/drawing/2014/main" id="{0EA476BC-018B-DE64-E423-F6EBE682FF04}"/>
              </a:ext>
            </a:extLst>
          </p:cNvPr>
          <p:cNvSpPr>
            <a:spLocks noGrp="1"/>
          </p:cNvSpPr>
          <p:nvPr>
            <p:ph type="body" sz="quarter" idx="34" hasCustomPrompt="1"/>
          </p:nvPr>
        </p:nvSpPr>
        <p:spPr>
          <a:xfrm>
            <a:off x="8914766" y="1835001"/>
            <a:ext cx="2467429" cy="360590"/>
          </a:xfrm>
          <a:prstGeom prst="rect">
            <a:avLst/>
          </a:prstGeom>
        </p:spPr>
        <p:txBody>
          <a:bodyPr/>
          <a:lstStyle>
            <a:lvl1pPr marL="0" indent="0" algn="ctr">
              <a:buNone/>
              <a:defRPr sz="1600" b="1">
                <a:solidFill>
                  <a:srgbClr val="060645"/>
                </a:solidFill>
                <a:latin typeface="Poppins" panose="00000500000000000000" pitchFamily="2" charset="0"/>
                <a:cs typeface="Poppins" panose="00000500000000000000" pitchFamily="2" charset="0"/>
              </a:defRPr>
            </a:lvl1pPr>
          </a:lstStyle>
          <a:p>
            <a:pPr lvl="0"/>
            <a:r>
              <a:rPr lang="en-GB" dirty="0"/>
              <a:t>Title 3</a:t>
            </a:r>
          </a:p>
        </p:txBody>
      </p:sp>
      <p:sp>
        <p:nvSpPr>
          <p:cNvPr id="55" name="Text Placeholder 14">
            <a:extLst>
              <a:ext uri="{FF2B5EF4-FFF2-40B4-BE49-F238E27FC236}">
                <a16:creationId xmlns:a16="http://schemas.microsoft.com/office/drawing/2014/main" id="{4EE83D91-4EE6-6A04-962B-D60A9E2A376E}"/>
              </a:ext>
            </a:extLst>
          </p:cNvPr>
          <p:cNvSpPr>
            <a:spLocks noGrp="1"/>
          </p:cNvSpPr>
          <p:nvPr>
            <p:ph type="body" sz="quarter" idx="51" hasCustomPrompt="1"/>
          </p:nvPr>
        </p:nvSpPr>
        <p:spPr>
          <a:xfrm>
            <a:off x="3759105" y="5383038"/>
            <a:ext cx="7623089" cy="748822"/>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Tree>
    <p:extLst>
      <p:ext uri="{BB962C8B-B14F-4D97-AF65-F5344CB8AC3E}">
        <p14:creationId xmlns:p14="http://schemas.microsoft.com/office/powerpoint/2010/main" val="428817602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corative Slide 8">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header</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484208" y="1842671"/>
            <a:ext cx="10950196" cy="363941"/>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6" name="Text Placeholder 24">
            <a:extLst>
              <a:ext uri="{FF2B5EF4-FFF2-40B4-BE49-F238E27FC236}">
                <a16:creationId xmlns:a16="http://schemas.microsoft.com/office/drawing/2014/main" id="{72329E19-A530-2349-BD36-B3E5499FF8BB}"/>
              </a:ext>
            </a:extLst>
          </p:cNvPr>
          <p:cNvSpPr>
            <a:spLocks noGrp="1"/>
          </p:cNvSpPr>
          <p:nvPr>
            <p:ph type="body" sz="quarter" idx="52" hasCustomPrompt="1"/>
          </p:nvPr>
        </p:nvSpPr>
        <p:spPr>
          <a:xfrm>
            <a:off x="48420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7" name="Text Placeholder 24">
            <a:extLst>
              <a:ext uri="{FF2B5EF4-FFF2-40B4-BE49-F238E27FC236}">
                <a16:creationId xmlns:a16="http://schemas.microsoft.com/office/drawing/2014/main" id="{F5147358-4C99-24E9-BC4C-1DD38E5E9E33}"/>
              </a:ext>
            </a:extLst>
          </p:cNvPr>
          <p:cNvSpPr>
            <a:spLocks noGrp="1"/>
          </p:cNvSpPr>
          <p:nvPr>
            <p:ph type="body" sz="quarter" idx="53" hasCustomPrompt="1"/>
          </p:nvPr>
        </p:nvSpPr>
        <p:spPr>
          <a:xfrm>
            <a:off x="4164588"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8" name="Text Placeholder 24">
            <a:extLst>
              <a:ext uri="{FF2B5EF4-FFF2-40B4-BE49-F238E27FC236}">
                <a16:creationId xmlns:a16="http://schemas.microsoft.com/office/drawing/2014/main" id="{F22FCE3D-CD21-7DF4-CF87-E0867284D8A2}"/>
              </a:ext>
            </a:extLst>
          </p:cNvPr>
          <p:cNvSpPr>
            <a:spLocks noGrp="1"/>
          </p:cNvSpPr>
          <p:nvPr>
            <p:ph type="body" sz="quarter" idx="54" hasCustomPrompt="1"/>
          </p:nvPr>
        </p:nvSpPr>
        <p:spPr>
          <a:xfrm>
            <a:off x="4164588"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29" name="Text Placeholder 24">
            <a:extLst>
              <a:ext uri="{FF2B5EF4-FFF2-40B4-BE49-F238E27FC236}">
                <a16:creationId xmlns:a16="http://schemas.microsoft.com/office/drawing/2014/main" id="{C6A43708-1985-FDD9-E1F6-910B903A22FF}"/>
              </a:ext>
            </a:extLst>
          </p:cNvPr>
          <p:cNvSpPr>
            <a:spLocks noGrp="1"/>
          </p:cNvSpPr>
          <p:nvPr>
            <p:ph type="body" sz="quarter" idx="55" hasCustomPrompt="1"/>
          </p:nvPr>
        </p:nvSpPr>
        <p:spPr>
          <a:xfrm>
            <a:off x="7883705" y="2303210"/>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30" name="Text Placeholder 24">
            <a:extLst>
              <a:ext uri="{FF2B5EF4-FFF2-40B4-BE49-F238E27FC236}">
                <a16:creationId xmlns:a16="http://schemas.microsoft.com/office/drawing/2014/main" id="{86AF32CD-5B89-DE06-8FA3-DBBE1F4D554A}"/>
              </a:ext>
            </a:extLst>
          </p:cNvPr>
          <p:cNvSpPr>
            <a:spLocks noGrp="1"/>
          </p:cNvSpPr>
          <p:nvPr>
            <p:ph type="body" sz="quarter" idx="56" hasCustomPrompt="1"/>
          </p:nvPr>
        </p:nvSpPr>
        <p:spPr>
          <a:xfrm>
            <a:off x="7883705" y="3741894"/>
            <a:ext cx="3567092" cy="1303949"/>
          </a:xfrm>
          <a:prstGeom prst="roundRect">
            <a:avLst>
              <a:gd name="adj" fmla="val 8011"/>
            </a:avLst>
          </a:prstGeom>
          <a:solidFill>
            <a:srgbClr val="C2F8FD"/>
          </a:solidFill>
        </p:spPr>
        <p:txBody>
          <a:bodyPr lIns="180000" tIns="180000" rIns="180000" bIns="180000" anchor="ctr" anchorCtr="0"/>
          <a:lstStyle>
            <a:lvl1pPr marL="0" indent="0" algn="ctr">
              <a:buNone/>
              <a:defRPr sz="1400">
                <a:solidFill>
                  <a:srgbClr val="060645"/>
                </a:solidFill>
              </a:defRPr>
            </a:lvl1pPr>
          </a:lstStyle>
          <a:p>
            <a:pPr lvl="0"/>
            <a:r>
              <a:rPr lang="en-GB" dirty="0"/>
              <a:t>Add copy here</a:t>
            </a:r>
          </a:p>
        </p:txBody>
      </p:sp>
      <p:sp>
        <p:nvSpPr>
          <p:cNvPr id="39" name="Text Placeholder 24">
            <a:extLst>
              <a:ext uri="{FF2B5EF4-FFF2-40B4-BE49-F238E27FC236}">
                <a16:creationId xmlns:a16="http://schemas.microsoft.com/office/drawing/2014/main" id="{3A457D0A-6CA9-DE46-24DD-D0A77F3784D0}"/>
              </a:ext>
            </a:extLst>
          </p:cNvPr>
          <p:cNvSpPr>
            <a:spLocks noGrp="1"/>
          </p:cNvSpPr>
          <p:nvPr>
            <p:ph type="body" sz="quarter" idx="57" hasCustomPrompt="1"/>
          </p:nvPr>
        </p:nvSpPr>
        <p:spPr>
          <a:xfrm>
            <a:off x="500600" y="5194644"/>
            <a:ext cx="10933804" cy="922228"/>
          </a:xfrm>
          <a:prstGeom prst="round1Rect">
            <a:avLst/>
          </a:prstGeom>
          <a:solidFill>
            <a:schemeClr val="tx1"/>
          </a:solidFill>
        </p:spPr>
        <p:txBody>
          <a:bodyPr lIns="180000" tIns="180000" rIns="180000" bIns="180000" anchor="t" anchorCtr="0"/>
          <a:lstStyle>
            <a:lvl1pPr marL="0" indent="0" algn="l">
              <a:buNone/>
              <a:defRPr sz="1400">
                <a:solidFill>
                  <a:schemeClr val="bg1"/>
                </a:solidFill>
              </a:defRPr>
            </a:lvl1pPr>
          </a:lstStyle>
          <a:p>
            <a:pPr lvl="0"/>
            <a:r>
              <a:rPr lang="en-GB" dirty="0"/>
              <a:t>Add copy here</a:t>
            </a:r>
          </a:p>
        </p:txBody>
      </p:sp>
    </p:spTree>
    <p:extLst>
      <p:ext uri="{BB962C8B-B14F-4D97-AF65-F5344CB8AC3E}">
        <p14:creationId xmlns:p14="http://schemas.microsoft.com/office/powerpoint/2010/main" val="96109063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corative Slide 9">
    <p:bg>
      <p:bgRef idx="1001">
        <a:schemeClr val="bg1"/>
      </p:bgRef>
    </p:bg>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84207" y="1294280"/>
            <a:ext cx="10766703" cy="289311"/>
          </a:xfrm>
          <a:prstGeom prst="rect">
            <a:avLst/>
          </a:prstGeom>
        </p:spPr>
        <p:txBody>
          <a:bodyPr>
            <a:noAutofit/>
          </a:bodyPr>
          <a:lstStyle>
            <a:lvl1pPr marL="0" indent="0">
              <a:lnSpc>
                <a:spcPct val="110000"/>
              </a:lnSpc>
              <a:buFont typeface="Arial" panose="020B0604020202020204" pitchFamily="34" charset="0"/>
              <a:buNone/>
              <a:defRPr sz="1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Add copy here</a:t>
            </a:r>
          </a:p>
        </p:txBody>
      </p:sp>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6" name="Title 3">
            <a:extLst>
              <a:ext uri="{FF2B5EF4-FFF2-40B4-BE49-F238E27FC236}">
                <a16:creationId xmlns:a16="http://schemas.microsoft.com/office/drawing/2014/main" id="{24A2F113-D506-0CD1-3470-4007302DBD8D}"/>
              </a:ext>
            </a:extLst>
          </p:cNvPr>
          <p:cNvSpPr>
            <a:spLocks noGrp="1"/>
          </p:cNvSpPr>
          <p:nvPr>
            <p:ph type="title" hasCustomPrompt="1"/>
          </p:nvPr>
        </p:nvSpPr>
        <p:spPr>
          <a:xfrm>
            <a:off x="413914" y="472387"/>
            <a:ext cx="10766703" cy="439781"/>
          </a:xfrm>
          <a:prstGeom prst="rect">
            <a:avLst/>
          </a:prstGeom>
        </p:spPr>
        <p:txBody>
          <a:bodyPr/>
          <a:lstStyle>
            <a:lvl1pPr>
              <a:defRPr sz="3000">
                <a:solidFill>
                  <a:srgbClr val="060645"/>
                </a:solidFill>
                <a:latin typeface="Poppins SemiBold" panose="00000700000000000000" pitchFamily="2" charset="0"/>
                <a:cs typeface="Poppins SemiBold" panose="00000700000000000000" pitchFamily="2" charset="0"/>
              </a:defRPr>
            </a:lvl1pPr>
          </a:lstStyle>
          <a:p>
            <a:pPr lvl="0"/>
            <a:r>
              <a:rPr lang="en-GB" dirty="0"/>
              <a:t>Content slide</a:t>
            </a:r>
          </a:p>
        </p:txBody>
      </p:sp>
      <p:sp>
        <p:nvSpPr>
          <p:cNvPr id="10" name="Text Placeholder 14">
            <a:extLst>
              <a:ext uri="{FF2B5EF4-FFF2-40B4-BE49-F238E27FC236}">
                <a16:creationId xmlns:a16="http://schemas.microsoft.com/office/drawing/2014/main" id="{DE5DC8A6-37A4-8412-BFCD-AD3E1615754C}"/>
              </a:ext>
            </a:extLst>
          </p:cNvPr>
          <p:cNvSpPr>
            <a:spLocks noGrp="1"/>
          </p:cNvSpPr>
          <p:nvPr>
            <p:ph type="body" sz="quarter" idx="38" hasCustomPrompt="1"/>
          </p:nvPr>
        </p:nvSpPr>
        <p:spPr>
          <a:xfrm>
            <a:off x="2522632" y="5587619"/>
            <a:ext cx="9144574" cy="864796"/>
          </a:xfrm>
          <a:prstGeom prst="rect">
            <a:avLst/>
          </a:prstGeom>
        </p:spPr>
        <p:txBody>
          <a:bodyPr/>
          <a:lstStyle>
            <a:lvl1pPr marL="0" indent="0">
              <a:buNone/>
              <a:defRPr sz="1400" b="0">
                <a:solidFill>
                  <a:srgbClr val="060645"/>
                </a:solidFill>
                <a:latin typeface="Poppins" panose="00000500000000000000" pitchFamily="2" charset="0"/>
                <a:cs typeface="Poppins" panose="00000500000000000000" pitchFamily="2" charset="0"/>
              </a:defRPr>
            </a:lvl1pPr>
          </a:lstStyle>
          <a:p>
            <a:pPr lvl="0"/>
            <a:r>
              <a:rPr lang="en-GB" dirty="0"/>
              <a:t>Add copy here</a:t>
            </a:r>
          </a:p>
        </p:txBody>
      </p:sp>
      <p:sp>
        <p:nvSpPr>
          <p:cNvPr id="25" name="Text Placeholder 24">
            <a:extLst>
              <a:ext uri="{FF2B5EF4-FFF2-40B4-BE49-F238E27FC236}">
                <a16:creationId xmlns:a16="http://schemas.microsoft.com/office/drawing/2014/main" id="{9816A22B-9E99-64DF-B0F2-F24F34D9E516}"/>
              </a:ext>
            </a:extLst>
          </p:cNvPr>
          <p:cNvSpPr>
            <a:spLocks noGrp="1"/>
          </p:cNvSpPr>
          <p:nvPr>
            <p:ph type="body" sz="quarter" idx="31" hasCustomPrompt="1"/>
          </p:nvPr>
        </p:nvSpPr>
        <p:spPr>
          <a:xfrm>
            <a:off x="484207" y="1747283"/>
            <a:ext cx="11182999" cy="1208455"/>
          </a:xfrm>
          <a:prstGeom prst="round1Rect">
            <a:avLst/>
          </a:prstGeom>
          <a:solidFill>
            <a:srgbClr val="FFE9FF"/>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sp>
        <p:nvSpPr>
          <p:cNvPr id="7" name="Text Placeholder 24">
            <a:extLst>
              <a:ext uri="{FF2B5EF4-FFF2-40B4-BE49-F238E27FC236}">
                <a16:creationId xmlns:a16="http://schemas.microsoft.com/office/drawing/2014/main" id="{7F465B7D-6A7A-74B3-C4E5-A748FADC306D}"/>
              </a:ext>
            </a:extLst>
          </p:cNvPr>
          <p:cNvSpPr>
            <a:spLocks noGrp="1"/>
          </p:cNvSpPr>
          <p:nvPr>
            <p:ph type="body" sz="quarter" idx="58" hasCustomPrompt="1"/>
          </p:nvPr>
        </p:nvSpPr>
        <p:spPr>
          <a:xfrm>
            <a:off x="484207" y="3020373"/>
            <a:ext cx="11182999" cy="1493132"/>
          </a:xfrm>
          <a:prstGeom prst="round1Rect">
            <a:avLst/>
          </a:prstGeom>
          <a:solidFill>
            <a:srgbClr val="BEFFE9"/>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sp>
        <p:nvSpPr>
          <p:cNvPr id="8" name="Text Placeholder 24">
            <a:extLst>
              <a:ext uri="{FF2B5EF4-FFF2-40B4-BE49-F238E27FC236}">
                <a16:creationId xmlns:a16="http://schemas.microsoft.com/office/drawing/2014/main" id="{10AA2081-05ED-A271-E2F0-9735ABB1E0FA}"/>
              </a:ext>
            </a:extLst>
          </p:cNvPr>
          <p:cNvSpPr>
            <a:spLocks noGrp="1"/>
          </p:cNvSpPr>
          <p:nvPr>
            <p:ph type="body" sz="quarter" idx="59" hasCustomPrompt="1"/>
          </p:nvPr>
        </p:nvSpPr>
        <p:spPr>
          <a:xfrm>
            <a:off x="484207" y="4591400"/>
            <a:ext cx="11182999" cy="888662"/>
          </a:xfrm>
          <a:prstGeom prst="round1Rect">
            <a:avLst/>
          </a:prstGeom>
          <a:solidFill>
            <a:srgbClr val="D9FBFE"/>
          </a:solidFill>
        </p:spPr>
        <p:txBody>
          <a:bodyPr lIns="180000" tIns="180000" rIns="180000" bIns="180000" anchor="ctr" anchorCtr="0"/>
          <a:lstStyle>
            <a:lvl1pPr marL="0" indent="0" algn="l">
              <a:buNone/>
              <a:defRPr sz="1600" b="1">
                <a:solidFill>
                  <a:srgbClr val="060645"/>
                </a:solidFill>
              </a:defRPr>
            </a:lvl1pPr>
          </a:lstStyle>
          <a:p>
            <a:pPr lvl="0"/>
            <a:r>
              <a:rPr lang="en-GB" dirty="0"/>
              <a:t>Add copy here</a:t>
            </a:r>
          </a:p>
        </p:txBody>
      </p:sp>
      <p:pic>
        <p:nvPicPr>
          <p:cNvPr id="9" name="Picture 8">
            <a:extLst>
              <a:ext uri="{FF2B5EF4-FFF2-40B4-BE49-F238E27FC236}">
                <a16:creationId xmlns:a16="http://schemas.microsoft.com/office/drawing/2014/main" id="{EF96E8C0-6CE2-5F11-067E-60F2E2E292BB}"/>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32520619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
        <p:nvSpPr>
          <p:cNvPr id="4" name="Title 2">
            <a:extLst>
              <a:ext uri="{FF2B5EF4-FFF2-40B4-BE49-F238E27FC236}">
                <a16:creationId xmlns:a16="http://schemas.microsoft.com/office/drawing/2014/main" id="{AD909D53-8FC2-D492-C3F2-A0CA03919BAF}"/>
              </a:ext>
            </a:extLst>
          </p:cNvPr>
          <p:cNvSpPr>
            <a:spLocks noGrp="1"/>
          </p:cNvSpPr>
          <p:nvPr>
            <p:ph type="title" hasCustomPrompt="1"/>
          </p:nvPr>
        </p:nvSpPr>
        <p:spPr>
          <a:xfrm>
            <a:off x="340167" y="3124517"/>
            <a:ext cx="10287000" cy="765175"/>
          </a:xfrm>
          <a:prstGeom prst="rect">
            <a:avLst/>
          </a:prstGeom>
        </p:spPr>
        <p:txBody>
          <a:bodyPr/>
          <a:lstStyle>
            <a:lvl1pPr>
              <a:defRPr>
                <a:solidFill>
                  <a:schemeClr val="bg1"/>
                </a:solidFill>
              </a:defRPr>
            </a:lvl1pPr>
          </a:lstStyle>
          <a:p>
            <a:r>
              <a:rPr lang="en-GB" dirty="0"/>
              <a:t>Thank you</a:t>
            </a:r>
          </a:p>
        </p:txBody>
      </p:sp>
    </p:spTree>
    <p:extLst>
      <p:ext uri="{BB962C8B-B14F-4D97-AF65-F5344CB8AC3E}">
        <p14:creationId xmlns:p14="http://schemas.microsoft.com/office/powerpoint/2010/main" val="21612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4" name="Title 1">
            <a:extLst>
              <a:ext uri="{FF2B5EF4-FFF2-40B4-BE49-F238E27FC236}">
                <a16:creationId xmlns:a16="http://schemas.microsoft.com/office/drawing/2014/main" id="{9F92E4CD-FC4E-B9F4-80F0-99F8531935C6}"/>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
        <p:nvSpPr>
          <p:cNvPr id="6" name="Picture Placeholder 14">
            <a:extLst>
              <a:ext uri="{FF2B5EF4-FFF2-40B4-BE49-F238E27FC236}">
                <a16:creationId xmlns:a16="http://schemas.microsoft.com/office/drawing/2014/main" id="{6742D016-491F-B042-2F7A-05187B946B38}"/>
              </a:ext>
            </a:extLst>
          </p:cNvPr>
          <p:cNvSpPr>
            <a:spLocks noGrp="1"/>
          </p:cNvSpPr>
          <p:nvPr>
            <p:ph type="pic" sz="quarter" idx="10"/>
          </p:nvPr>
        </p:nvSpPr>
        <p:spPr>
          <a:xfrm>
            <a:off x="6095998" y="0"/>
            <a:ext cx="6098726" cy="4870764"/>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lIns="180000" tIns="720000" rIns="180000" bIns="180000">
            <a:normAutofit/>
          </a:bodyPr>
          <a:lstStyle>
            <a:lvl1pPr marL="0" indent="0" algn="ctr">
              <a:buNone/>
              <a:defRPr sz="1800">
                <a:solidFill>
                  <a:schemeClr val="bg1"/>
                </a:solidFill>
                <a:latin typeface="Poppins" panose="00000500000000000000" pitchFamily="2" charset="0"/>
                <a:cs typeface="Poppins" panose="00000500000000000000" pitchFamily="2" charset="0"/>
              </a:defRPr>
            </a:lvl1pPr>
          </a:lstStyle>
          <a:p>
            <a:r>
              <a:rPr lang="en-US" dirty="0"/>
              <a:t>Click icon to add picture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A35A1B1F-E9B5-0308-817F-A5DDB75BAF7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 uri="{C183D7F6-B498-43B3-948B-1728B52AA6E4}">
                <adec:decorative xmlns:adec="http://schemas.microsoft.com/office/drawing/2017/decorative" val="0"/>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CE062737-3DD8-2C03-9548-A3F92C55E228}"/>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marL="0" indent="0" algn="ctr">
              <a:buNone/>
              <a:defRPr sz="1800">
                <a:solidFill>
                  <a:schemeClr val="bg1"/>
                </a:solidFill>
                <a:latin typeface="Poppins" panose="00000500000000000000" pitchFamily="2" charset="0"/>
              </a:defRPr>
            </a:lvl1pPr>
          </a:lstStyle>
          <a:p>
            <a:r>
              <a:rPr lang="en-US" dirty="0"/>
              <a:t>Click icon to add picture</a:t>
            </a:r>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01</a:t>
            </a:r>
          </a:p>
        </p:txBody>
      </p:sp>
      <p:sp>
        <p:nvSpPr>
          <p:cNvPr id="2" name="Title 1">
            <a:extLst>
              <a:ext uri="{FF2B5EF4-FFF2-40B4-BE49-F238E27FC236}">
                <a16:creationId xmlns:a16="http://schemas.microsoft.com/office/drawing/2014/main" id="{020C7EF1-9970-B015-C009-F2B94D5A8DEB}"/>
              </a:ext>
            </a:extLst>
          </p:cNvPr>
          <p:cNvSpPr>
            <a:spLocks noGrp="1"/>
          </p:cNvSpPr>
          <p:nvPr>
            <p:ph type="title" hasCustomPrompt="1"/>
          </p:nvPr>
        </p:nvSpPr>
        <p:spPr>
          <a:xfrm>
            <a:off x="406510" y="559121"/>
            <a:ext cx="5328592"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1077441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dirty="0"/>
              <a:t>Sub title here</a:t>
            </a:r>
          </a:p>
        </p:txBody>
      </p:sp>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2" name="Title 1">
            <a:extLst>
              <a:ext uri="{FF2B5EF4-FFF2-40B4-BE49-F238E27FC236}">
                <a16:creationId xmlns:a16="http://schemas.microsoft.com/office/drawing/2014/main" id="{F0EF5625-A3B1-5B0B-75CE-E0A4544DEDCA}"/>
              </a:ext>
            </a:extLst>
          </p:cNvPr>
          <p:cNvSpPr>
            <a:spLocks noGrp="1"/>
          </p:cNvSpPr>
          <p:nvPr>
            <p:ph type="title" hasCustomPrompt="1"/>
          </p:nvPr>
        </p:nvSpPr>
        <p:spPr>
          <a:xfrm>
            <a:off x="406510" y="559121"/>
            <a:ext cx="10774418" cy="1800200"/>
          </a:xfrm>
          <a:prstGeom prst="rect">
            <a:avLst/>
          </a:prstGeom>
        </p:spPr>
        <p:txBody>
          <a:bodyPr/>
          <a:lstStyle>
            <a:lvl1pPr>
              <a:defRPr sz="5500">
                <a:solidFill>
                  <a:schemeClr val="bg1"/>
                </a:solidFill>
                <a:latin typeface="Poppins SemiBold" panose="00000700000000000000" pitchFamily="2" charset="0"/>
                <a:cs typeface="Poppins SemiBold" panose="00000700000000000000" pitchFamily="2" charset="0"/>
              </a:defRPr>
            </a:lvl1pPr>
          </a:lstStyle>
          <a:p>
            <a:r>
              <a:rPr lang="en-GB" dirty="0"/>
              <a:t>Section header</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4" name="Text Placeholder 11">
            <a:extLst>
              <a:ext uri="{FF2B5EF4-FFF2-40B4-BE49-F238E27FC236}">
                <a16:creationId xmlns:a16="http://schemas.microsoft.com/office/drawing/2014/main" id="{B2C029B1-D3AF-4207-4861-9E36D8537EA9}"/>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8" name="Text Placeholder 11">
            <a:extLst>
              <a:ext uri="{FF2B5EF4-FFF2-40B4-BE49-F238E27FC236}">
                <a16:creationId xmlns:a16="http://schemas.microsoft.com/office/drawing/2014/main" id="{3A7EBA30-5646-79F7-5FE5-811E66D70361}"/>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tabLst>
                <a:tab pos="360363" algn="l"/>
              </a:tabLst>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a:p>
            <a:pPr lvl="0"/>
            <a:r>
              <a:rPr lang="en-GB"/>
              <a:t>	</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a:extLst>
              <a:ext uri="{FF2B5EF4-FFF2-40B4-BE49-F238E27FC236}">
                <a16:creationId xmlns:a16="http://schemas.microsoft.com/office/drawing/2014/main" id="{E4D12D21-2F9E-2846-20E0-F0307CE08212}"/>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9" name="Title 3">
            <a:extLst>
              <a:ext uri="{FF2B5EF4-FFF2-40B4-BE49-F238E27FC236}">
                <a16:creationId xmlns:a16="http://schemas.microsoft.com/office/drawing/2014/main" id="{764A63B9-E5C3-372C-EF85-B42F055AEBFF}"/>
              </a:ext>
            </a:extLst>
          </p:cNvPr>
          <p:cNvSpPr>
            <a:spLocks noGrp="1"/>
          </p:cNvSpPr>
          <p:nvPr>
            <p:ph type="title" hasCustomPrompt="1"/>
          </p:nvPr>
        </p:nvSpPr>
        <p:spPr>
          <a:xfrm>
            <a:off x="413914" y="472387"/>
            <a:ext cx="10766703" cy="468640"/>
          </a:xfrm>
          <a:prstGeom prst="rect">
            <a:avLst/>
          </a:prstGeom>
        </p:spPr>
        <p:txBody>
          <a:bodyPr/>
          <a:lstStyle>
            <a:lvl1pPr>
              <a:defRPr sz="3000">
                <a:latin typeface="Poppins SemiBold" panose="00000700000000000000" pitchFamily="2" charset="0"/>
                <a:cs typeface="Poppins SemiBold" panose="00000700000000000000" pitchFamily="2" charset="0"/>
              </a:defRPr>
            </a:lvl1pPr>
          </a:lstStyle>
          <a:p>
            <a:pPr lvl="0"/>
            <a:r>
              <a:rPr lang="en-GB" dirty="0"/>
              <a:t>Content slide</a:t>
            </a:r>
          </a:p>
        </p:txBody>
      </p:sp>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9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36" r:id="rId2"/>
    <p:sldLayoutId id="2147483831" r:id="rId3"/>
    <p:sldLayoutId id="2147483835" r:id="rId4"/>
    <p:sldLayoutId id="2147483836" r:id="rId5"/>
    <p:sldLayoutId id="2147483938" r:id="rId6"/>
    <p:sldLayoutId id="2147483937" r:id="rId7"/>
    <p:sldLayoutId id="2147483939" r:id="rId8"/>
    <p:sldLayoutId id="2147483839" r:id="rId9"/>
    <p:sldLayoutId id="2147483940" r:id="rId10"/>
    <p:sldLayoutId id="2147483935" r:id="rId11"/>
    <p:sldLayoutId id="2147483941" r:id="rId12"/>
    <p:sldLayoutId id="2147483842" r:id="rId13"/>
    <p:sldLayoutId id="2147483846" r:id="rId14"/>
    <p:sldLayoutId id="2147483943" r:id="rId15"/>
    <p:sldLayoutId id="21474839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674925"/>
      </p:ext>
    </p:extLst>
  </p:cSld>
  <p:clrMap bg1="lt1" tx1="dk1" bg2="lt2" tx2="dk2" accent1="accent1" accent2="accent2" accent3="accent3" accent4="accent4" accent5="accent5" accent6="accent6" hlink="hlink" folHlink="folHlink"/>
  <p:sldLayoutIdLst>
    <p:sldLayoutId id="2147483952" r:id="rId1"/>
    <p:sldLayoutId id="2147483954" r:id="rId2"/>
    <p:sldLayoutId id="2147483953" r:id="rId3"/>
    <p:sldLayoutId id="2147483951" r:id="rId4"/>
    <p:sldLayoutId id="2147483948" r:id="rId5"/>
    <p:sldLayoutId id="2147483949" r:id="rId6"/>
    <p:sldLayoutId id="2147483950" r:id="rId7"/>
    <p:sldLayoutId id="2147483955" r:id="rId8"/>
    <p:sldLayoutId id="214748395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create/course/index.php?categoryid=420"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vlab.ug.edu.gh/"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hyperlink" Target="https://vlab.ug.edu.gh/OpenSTEM_Africa_materials/OpenSTEM_Africa_applications/virtual_field_trip/vft/vft/index.html" TargetMode="External"/><Relationship Id="rId4" Type="http://schemas.openxmlformats.org/officeDocument/2006/relationships/hyperlink" Target="https://vlab.ug.edu.gh/OpenSTEM_Africa_materials/OpenSTEM_Africa_applications/chemical_tests/index.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31.png"/><Relationship Id="rId1" Type="http://schemas.openxmlformats.org/officeDocument/2006/relationships/slideLayout" Target="../slideLayouts/slideLayout15.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vlab.ug.edu.gh/"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hyperlink" Target="https://vlab.ug.edu.gh/OpenSTEM_Africa_materials/OpenSTEM_Africa_applications/virtual_field_trip/vft/vft/index.html" TargetMode="External"/><Relationship Id="rId4" Type="http://schemas.openxmlformats.org/officeDocument/2006/relationships/hyperlink" Target="https://vlab.ug.edu.gh/OpenSTEM_Africa_materials/OpenSTEM_Africa_applications/chemical_test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A24EAE-0779-13AD-4A38-7AACFA866D63}"/>
              </a:ext>
            </a:extLst>
          </p:cNvPr>
          <p:cNvSpPr>
            <a:spLocks noGrp="1"/>
          </p:cNvSpPr>
          <p:nvPr>
            <p:ph type="title"/>
          </p:nvPr>
        </p:nvSpPr>
        <p:spPr>
          <a:xfrm>
            <a:off x="252609" y="160483"/>
            <a:ext cx="6213506" cy="3526423"/>
          </a:xfrm>
        </p:spPr>
        <p:txBody>
          <a:bodyPr/>
          <a:lstStyle/>
          <a:p>
            <a:r>
              <a:rPr lang="en-GB" sz="4400" dirty="0">
                <a:latin typeface="Poppins SemiBold" pitchFamily="2" charset="77"/>
                <a:cs typeface="Poppins SemiBold" pitchFamily="2" charset="77"/>
              </a:rPr>
              <a:t>Co-investigating preparedness for virtual STEM practical education:</a:t>
            </a:r>
            <a:endParaRPr lang="en-GB" sz="4400" dirty="0"/>
          </a:p>
        </p:txBody>
      </p:sp>
      <p:sp>
        <p:nvSpPr>
          <p:cNvPr id="2" name="Text Placeholder 1">
            <a:extLst>
              <a:ext uri="{FF2B5EF4-FFF2-40B4-BE49-F238E27FC236}">
                <a16:creationId xmlns:a16="http://schemas.microsoft.com/office/drawing/2014/main" id="{C43F3FEE-CC52-BA2B-14FD-A2B1E754EA1C}"/>
              </a:ext>
            </a:extLst>
          </p:cNvPr>
          <p:cNvSpPr>
            <a:spLocks noGrp="1"/>
          </p:cNvSpPr>
          <p:nvPr>
            <p:ph type="body" sz="quarter" idx="12"/>
          </p:nvPr>
        </p:nvSpPr>
        <p:spPr>
          <a:xfrm>
            <a:off x="252609" y="2902972"/>
            <a:ext cx="6466115" cy="840437"/>
          </a:xfrm>
        </p:spPr>
        <p:txBody>
          <a:bodyPr/>
          <a:lstStyle/>
          <a:p>
            <a:r>
              <a:rPr lang="en-GB" sz="2800" dirty="0"/>
              <a:t>Testing &amp; learning in Ghana</a:t>
            </a:r>
          </a:p>
        </p:txBody>
      </p:sp>
      <p:sp>
        <p:nvSpPr>
          <p:cNvPr id="3" name="Text Placeholder 2">
            <a:extLst>
              <a:ext uri="{FF2B5EF4-FFF2-40B4-BE49-F238E27FC236}">
                <a16:creationId xmlns:a16="http://schemas.microsoft.com/office/drawing/2014/main" id="{827C42D8-30A4-B867-6E9A-01C3E1442E2E}"/>
              </a:ext>
            </a:extLst>
          </p:cNvPr>
          <p:cNvSpPr>
            <a:spLocks noGrp="1"/>
          </p:cNvSpPr>
          <p:nvPr>
            <p:ph type="body" sz="quarter" idx="13"/>
          </p:nvPr>
        </p:nvSpPr>
        <p:spPr/>
        <p:txBody>
          <a:bodyPr/>
          <a:lstStyle/>
          <a:p>
            <a:r>
              <a:rPr lang="en-GB" dirty="0"/>
              <a:t>Sarah Davies, Jane Cullen, Maria Velasco</a:t>
            </a:r>
          </a:p>
        </p:txBody>
      </p:sp>
      <p:sp>
        <p:nvSpPr>
          <p:cNvPr id="4" name="Text Placeholder 3">
            <a:extLst>
              <a:ext uri="{FF2B5EF4-FFF2-40B4-BE49-F238E27FC236}">
                <a16:creationId xmlns:a16="http://schemas.microsoft.com/office/drawing/2014/main" id="{98E478AE-9FBB-A846-C719-9D698759B502}"/>
              </a:ext>
            </a:extLst>
          </p:cNvPr>
          <p:cNvSpPr>
            <a:spLocks noGrp="1"/>
          </p:cNvSpPr>
          <p:nvPr>
            <p:ph type="body" sz="quarter" idx="14"/>
          </p:nvPr>
        </p:nvSpPr>
        <p:spPr/>
        <p:txBody>
          <a:bodyPr/>
          <a:lstStyle/>
          <a:p>
            <a:r>
              <a:rPr lang="en-GB" dirty="0"/>
              <a:t>STEM and WELS</a:t>
            </a:r>
          </a:p>
        </p:txBody>
      </p:sp>
      <p:sp>
        <p:nvSpPr>
          <p:cNvPr id="5" name="Text Placeholder 4">
            <a:extLst>
              <a:ext uri="{FF2B5EF4-FFF2-40B4-BE49-F238E27FC236}">
                <a16:creationId xmlns:a16="http://schemas.microsoft.com/office/drawing/2014/main" id="{333ECCBD-D29C-BBF8-69D5-B61E2F20471D}"/>
              </a:ext>
            </a:extLst>
          </p:cNvPr>
          <p:cNvSpPr>
            <a:spLocks noGrp="1"/>
          </p:cNvSpPr>
          <p:nvPr>
            <p:ph type="body" sz="quarter" idx="15"/>
          </p:nvPr>
        </p:nvSpPr>
        <p:spPr>
          <a:xfrm>
            <a:off x="408208" y="4572371"/>
            <a:ext cx="5557584" cy="347039"/>
          </a:xfrm>
        </p:spPr>
        <p:txBody>
          <a:bodyPr/>
          <a:lstStyle/>
          <a:p>
            <a:r>
              <a:rPr lang="en-GB" dirty="0"/>
              <a:t>29</a:t>
            </a:r>
            <a:r>
              <a:rPr lang="en-GB" baseline="30000" dirty="0"/>
              <a:t>th</a:t>
            </a:r>
            <a:r>
              <a:rPr lang="en-GB" dirty="0"/>
              <a:t> April 2026</a:t>
            </a:r>
          </a:p>
        </p:txBody>
      </p:sp>
      <p:pic>
        <p:nvPicPr>
          <p:cNvPr id="12" name="Picture Placeholder 11">
            <a:extLst>
              <a:ext uri="{FF2B5EF4-FFF2-40B4-BE49-F238E27FC236}">
                <a16:creationId xmlns:a16="http://schemas.microsoft.com/office/drawing/2014/main" id="{61A38E02-A287-1862-44D8-DBFF73C509F8}"/>
              </a:ext>
            </a:extLst>
          </p:cNvPr>
          <p:cNvPicPr>
            <a:picLocks noGrp="1" noChangeAspect="1"/>
          </p:cNvPicPr>
          <p:nvPr>
            <p:ph type="pic" sz="quarter" idx="10"/>
          </p:nvPr>
        </p:nvPicPr>
        <p:blipFill>
          <a:blip r:embed="rId3"/>
          <a:srcRect l="5432" r="5432"/>
          <a:stretch/>
        </p:blipFill>
        <p:spPr>
          <a:xfrm>
            <a:off x="6096000" y="0"/>
            <a:ext cx="6098724" cy="3810000"/>
          </a:xfrm>
        </p:spPr>
      </p:pic>
      <p:pic>
        <p:nvPicPr>
          <p:cNvPr id="8" name="Picture 7">
            <a:extLst>
              <a:ext uri="{FF2B5EF4-FFF2-40B4-BE49-F238E27FC236}">
                <a16:creationId xmlns:a16="http://schemas.microsoft.com/office/drawing/2014/main" id="{AE3D793C-8547-5C1B-647A-30F85D9D5352}"/>
              </a:ext>
            </a:extLst>
          </p:cNvPr>
          <p:cNvPicPr>
            <a:picLocks noChangeAspect="1"/>
          </p:cNvPicPr>
          <p:nvPr/>
        </p:nvPicPr>
        <p:blipFill>
          <a:blip r:embed="rId4"/>
          <a:stretch>
            <a:fillRect/>
          </a:stretch>
        </p:blipFill>
        <p:spPr>
          <a:xfrm>
            <a:off x="2730594" y="5803012"/>
            <a:ext cx="2806844" cy="628682"/>
          </a:xfrm>
          <a:prstGeom prst="rect">
            <a:avLst/>
          </a:prstGeom>
        </p:spPr>
      </p:pic>
    </p:spTree>
    <p:extLst>
      <p:ext uri="{BB962C8B-B14F-4D97-AF65-F5344CB8AC3E}">
        <p14:creationId xmlns:p14="http://schemas.microsoft.com/office/powerpoint/2010/main" val="139634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E8FC3-4586-78D6-D292-B1A24926B04C}"/>
              </a:ext>
            </a:extLst>
          </p:cNvPr>
          <p:cNvSpPr>
            <a:spLocks noGrp="1"/>
          </p:cNvSpPr>
          <p:nvPr>
            <p:ph type="body" sz="quarter" idx="14"/>
          </p:nvPr>
        </p:nvSpPr>
        <p:spPr>
          <a:xfrm>
            <a:off x="277586" y="1469571"/>
            <a:ext cx="11490221" cy="5274129"/>
          </a:xfrm>
        </p:spPr>
        <p:txBody>
          <a:bodyPr/>
          <a:lstStyle/>
          <a:p>
            <a:endParaRPr lang="en-GB" sz="2400" dirty="0"/>
          </a:p>
          <a:p>
            <a:pPr marL="342900" indent="-342900">
              <a:buFont typeface="Arial" panose="020B0604020202020204" pitchFamily="34" charset="0"/>
              <a:buChar char="•"/>
            </a:pPr>
            <a:r>
              <a:rPr lang="en-GB" sz="2400" dirty="0"/>
              <a:t>A strong demand for practical learning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ICT seen as valuable for practical learning in STEM</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importance of leadership from within Africa and the benefits of collaboration</a:t>
            </a:r>
          </a:p>
          <a:p>
            <a:pPr marL="800100" lvl="1" indent="-342900">
              <a:buFont typeface="Arial" panose="020B0604020202020204" pitchFamily="34" charset="0"/>
              <a:buChar char="•"/>
            </a:pPr>
            <a:r>
              <a:rPr lang="en-GB" sz="2400" dirty="0"/>
              <a:t>Co-created research design</a:t>
            </a:r>
          </a:p>
          <a:p>
            <a:pPr marL="800100" lvl="1" indent="-342900">
              <a:buFont typeface="Arial" panose="020B0604020202020204" pitchFamily="34" charset="0"/>
              <a:buChar char="•"/>
            </a:pPr>
            <a:r>
              <a:rPr lang="en-GB" sz="2400" dirty="0"/>
              <a:t>UCC led on quantitative data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Who should have a voice in your community/research/teaching? </a:t>
            </a:r>
          </a:p>
          <a:p>
            <a:pPr marL="800100" lvl="1" indent="-342900">
              <a:buFont typeface="Arial" panose="020B0604020202020204" pitchFamily="34" charset="0"/>
              <a:buChar char="•"/>
            </a:pPr>
            <a:endParaRPr lang="en-GB" sz="2400" dirty="0"/>
          </a:p>
          <a:p>
            <a:endParaRPr lang="en-GB" sz="2400" dirty="0"/>
          </a:p>
        </p:txBody>
      </p:sp>
      <p:sp>
        <p:nvSpPr>
          <p:cNvPr id="4" name="Title 3">
            <a:extLst>
              <a:ext uri="{FF2B5EF4-FFF2-40B4-BE49-F238E27FC236}">
                <a16:creationId xmlns:a16="http://schemas.microsoft.com/office/drawing/2014/main" id="{564C670B-9C25-DC57-368F-9D5C97051406}"/>
              </a:ext>
            </a:extLst>
          </p:cNvPr>
          <p:cNvSpPr>
            <a:spLocks noGrp="1"/>
          </p:cNvSpPr>
          <p:nvPr>
            <p:ph type="title"/>
          </p:nvPr>
        </p:nvSpPr>
        <p:spPr/>
        <p:txBody>
          <a:bodyPr/>
          <a:lstStyle/>
          <a:p>
            <a:r>
              <a:rPr lang="en-GB" dirty="0"/>
              <a:t>Lessons and thoughts</a:t>
            </a:r>
          </a:p>
        </p:txBody>
      </p:sp>
    </p:spTree>
    <p:extLst>
      <p:ext uri="{BB962C8B-B14F-4D97-AF65-F5344CB8AC3E}">
        <p14:creationId xmlns:p14="http://schemas.microsoft.com/office/powerpoint/2010/main" val="386232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F581-1397-D473-F094-21761C058E5F}"/>
              </a:ext>
            </a:extLst>
          </p:cNvPr>
          <p:cNvSpPr>
            <a:spLocks noGrp="1"/>
          </p:cNvSpPr>
          <p:nvPr>
            <p:ph type="title"/>
          </p:nvPr>
        </p:nvSpPr>
        <p:spPr>
          <a:xfrm>
            <a:off x="375793" y="606949"/>
            <a:ext cx="10287000" cy="1823430"/>
          </a:xfrm>
        </p:spPr>
        <p:txBody>
          <a:bodyPr/>
          <a:lstStyle/>
          <a:p>
            <a:r>
              <a:rPr lang="en-GB" dirty="0"/>
              <a:t>Thank you     		</a:t>
            </a:r>
            <a:r>
              <a:rPr lang="en-GB" dirty="0">
                <a:hlinkClick r:id="rId3"/>
              </a:rPr>
              <a:t>Open STEM Africa</a:t>
            </a:r>
            <a:br>
              <a:rPr lang="en-GB" dirty="0"/>
            </a:br>
            <a:endParaRPr lang="en-GB" dirty="0"/>
          </a:p>
        </p:txBody>
      </p:sp>
      <p:sp>
        <p:nvSpPr>
          <p:cNvPr id="4" name="TextBox 3">
            <a:extLst>
              <a:ext uri="{FF2B5EF4-FFF2-40B4-BE49-F238E27FC236}">
                <a16:creationId xmlns:a16="http://schemas.microsoft.com/office/drawing/2014/main" id="{51682CAB-24FE-3017-0214-D454AC3EDD67}"/>
              </a:ext>
            </a:extLst>
          </p:cNvPr>
          <p:cNvSpPr txBox="1"/>
          <p:nvPr/>
        </p:nvSpPr>
        <p:spPr>
          <a:xfrm>
            <a:off x="375793" y="2123152"/>
            <a:ext cx="11950794" cy="4247317"/>
          </a:xfrm>
          <a:prstGeom prst="rect">
            <a:avLst/>
          </a:prstGeom>
          <a:noFill/>
        </p:spPr>
        <p:txBody>
          <a:bodyPr wrap="square">
            <a:spAutoFit/>
          </a:bodyPr>
          <a:lstStyle/>
          <a:p>
            <a:r>
              <a:rPr lang="en-GB" dirty="0">
                <a:solidFill>
                  <a:schemeClr val="bg1"/>
                </a:solidFill>
              </a:rPr>
              <a:t>With special thanks to:</a:t>
            </a:r>
          </a:p>
          <a:p>
            <a:endParaRPr lang="en-GB" dirty="0">
              <a:solidFill>
                <a:schemeClr val="bg1"/>
              </a:solidFill>
            </a:endParaRPr>
          </a:p>
          <a:p>
            <a:r>
              <a:rPr lang="en-GB" dirty="0">
                <a:solidFill>
                  <a:schemeClr val="bg1"/>
                </a:solidFill>
              </a:rPr>
              <a:t>Open University, UK</a:t>
            </a:r>
          </a:p>
          <a:p>
            <a:r>
              <a:rPr lang="en-GB" dirty="0">
                <a:solidFill>
                  <a:schemeClr val="bg1"/>
                </a:solidFill>
              </a:rPr>
              <a:t>Dr Kerry Murphy, Oli </a:t>
            </a:r>
            <a:r>
              <a:rPr lang="en-GB" dirty="0" err="1">
                <a:solidFill>
                  <a:schemeClr val="bg1"/>
                </a:solidFill>
              </a:rPr>
              <a:t>Biaird</a:t>
            </a:r>
            <a:r>
              <a:rPr lang="en-GB" dirty="0">
                <a:solidFill>
                  <a:schemeClr val="bg1"/>
                </a:solidFill>
              </a:rPr>
              <a:t> &amp; Dr Eric Addae-</a:t>
            </a:r>
            <a:r>
              <a:rPr lang="en-GB" dirty="0" err="1">
                <a:solidFill>
                  <a:schemeClr val="bg1"/>
                </a:solidFill>
              </a:rPr>
              <a:t>Kyeremeh</a:t>
            </a:r>
            <a:r>
              <a:rPr lang="en-GB" dirty="0">
                <a:solidFill>
                  <a:schemeClr val="bg1"/>
                </a:solidFill>
              </a:rPr>
              <a:t> </a:t>
            </a:r>
          </a:p>
          <a:p>
            <a:endParaRPr lang="en-GB" dirty="0">
              <a:solidFill>
                <a:schemeClr val="bg1"/>
              </a:solidFill>
            </a:endParaRPr>
          </a:p>
          <a:p>
            <a:r>
              <a:rPr lang="en-GB" dirty="0">
                <a:solidFill>
                  <a:schemeClr val="bg1"/>
                </a:solidFill>
              </a:rPr>
              <a:t>University of Cape Coast</a:t>
            </a:r>
          </a:p>
          <a:p>
            <a:r>
              <a:rPr lang="en-GB" dirty="0">
                <a:solidFill>
                  <a:schemeClr val="bg1"/>
                </a:solidFill>
              </a:rPr>
              <a:t>Dr Kofi Owusu and Dr Chris Kwaah</a:t>
            </a:r>
          </a:p>
          <a:p>
            <a:endParaRPr lang="en-GB" dirty="0">
              <a:solidFill>
                <a:schemeClr val="bg1"/>
              </a:solidFill>
            </a:endParaRPr>
          </a:p>
          <a:p>
            <a:r>
              <a:rPr lang="en-GB" dirty="0">
                <a:solidFill>
                  <a:schemeClr val="bg1"/>
                </a:solidFill>
              </a:rPr>
              <a:t>University of Ghana</a:t>
            </a:r>
          </a:p>
          <a:p>
            <a:r>
              <a:rPr lang="en-GB" dirty="0">
                <a:solidFill>
                  <a:schemeClr val="bg1"/>
                </a:solidFill>
              </a:rPr>
              <a:t>Prof Augustine </a:t>
            </a:r>
            <a:r>
              <a:rPr lang="en-GB" dirty="0" err="1">
                <a:solidFill>
                  <a:schemeClr val="bg1"/>
                </a:solidFill>
              </a:rPr>
              <a:t>Ocloo</a:t>
            </a:r>
            <a:r>
              <a:rPr lang="en-GB" dirty="0">
                <a:solidFill>
                  <a:schemeClr val="bg1"/>
                </a:solidFill>
              </a:rPr>
              <a:t>, Prof. </a:t>
            </a:r>
            <a:r>
              <a:rPr lang="en-GB" dirty="0" err="1">
                <a:solidFill>
                  <a:schemeClr val="bg1"/>
                </a:solidFill>
              </a:rPr>
              <a:t>Gbogbo</a:t>
            </a:r>
            <a:r>
              <a:rPr lang="en-GB" dirty="0">
                <a:solidFill>
                  <a:schemeClr val="bg1"/>
                </a:solidFill>
              </a:rPr>
              <a:t>, Dr. Owusu  and Dr William N. Gblerkpor</a:t>
            </a:r>
          </a:p>
          <a:p>
            <a:endParaRPr lang="en-GB" dirty="0">
              <a:solidFill>
                <a:schemeClr val="bg1"/>
              </a:solidFill>
            </a:endParaRPr>
          </a:p>
          <a:p>
            <a:r>
              <a:rPr lang="en-GB" dirty="0">
                <a:solidFill>
                  <a:schemeClr val="bg1"/>
                </a:solidFill>
              </a:rPr>
              <a:t>CENDLOS and Ghana Education Service (GES),  Ghana</a:t>
            </a:r>
          </a:p>
          <a:p>
            <a:endParaRPr lang="en-GB" dirty="0">
              <a:solidFill>
                <a:schemeClr val="bg1"/>
              </a:solidFill>
            </a:endParaRPr>
          </a:p>
          <a:p>
            <a:endParaRPr lang="en-GB" dirty="0">
              <a:solidFill>
                <a:schemeClr val="bg1"/>
              </a:solidFill>
            </a:endParaRPr>
          </a:p>
          <a:p>
            <a:r>
              <a:rPr lang="en-GB" dirty="0">
                <a:solidFill>
                  <a:schemeClr val="bg1"/>
                </a:solidFill>
              </a:rPr>
              <a:t>					</a:t>
            </a:r>
          </a:p>
        </p:txBody>
      </p:sp>
      <p:pic>
        <p:nvPicPr>
          <p:cNvPr id="3" name="Picture 2">
            <a:extLst>
              <a:ext uri="{FF2B5EF4-FFF2-40B4-BE49-F238E27FC236}">
                <a16:creationId xmlns:a16="http://schemas.microsoft.com/office/drawing/2014/main" id="{EBF72C07-2B2B-B835-9C99-4C67DEF6926A}"/>
              </a:ext>
            </a:extLst>
          </p:cNvPr>
          <p:cNvPicPr>
            <a:picLocks noChangeAspect="1"/>
          </p:cNvPicPr>
          <p:nvPr/>
        </p:nvPicPr>
        <p:blipFill>
          <a:blip r:embed="rId4"/>
          <a:stretch>
            <a:fillRect/>
          </a:stretch>
        </p:blipFill>
        <p:spPr>
          <a:xfrm>
            <a:off x="9385156" y="6229318"/>
            <a:ext cx="2806844" cy="628682"/>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76FC-FA3C-A40A-ACAD-D87A17A655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C73F74-5972-3C21-F11C-1F9CF5B2BCC3}"/>
              </a:ext>
            </a:extLst>
          </p:cNvPr>
          <p:cNvSpPr>
            <a:spLocks noGrp="1"/>
          </p:cNvSpPr>
          <p:nvPr>
            <p:ph type="title"/>
          </p:nvPr>
        </p:nvSpPr>
        <p:spPr/>
        <p:txBody>
          <a:bodyPr/>
          <a:lstStyle/>
          <a:p>
            <a:r>
              <a:rPr lang="en-GB" dirty="0"/>
              <a:t>Activity : explore the practicals</a:t>
            </a:r>
          </a:p>
        </p:txBody>
      </p:sp>
      <p:sp>
        <p:nvSpPr>
          <p:cNvPr id="2" name="TextBox 1">
            <a:extLst>
              <a:ext uri="{FF2B5EF4-FFF2-40B4-BE49-F238E27FC236}">
                <a16:creationId xmlns:a16="http://schemas.microsoft.com/office/drawing/2014/main" id="{BD808A40-A116-D728-A30F-B7D137797805}"/>
              </a:ext>
            </a:extLst>
          </p:cNvPr>
          <p:cNvSpPr txBox="1"/>
          <p:nvPr/>
        </p:nvSpPr>
        <p:spPr>
          <a:xfrm>
            <a:off x="587828" y="1730829"/>
            <a:ext cx="11462657" cy="5632311"/>
          </a:xfrm>
          <a:prstGeom prst="rect">
            <a:avLst/>
          </a:prstGeom>
          <a:noFill/>
        </p:spPr>
        <p:txBody>
          <a:bodyPr wrap="square" rtlCol="0">
            <a:spAutoFit/>
          </a:bodyPr>
          <a:lstStyle/>
          <a:p>
            <a:r>
              <a:rPr lang="en-GB" sz="2400" dirty="0"/>
              <a:t>Links: </a:t>
            </a:r>
          </a:p>
          <a:p>
            <a:r>
              <a:rPr lang="en-GB" sz="2400" dirty="0">
                <a:hlinkClick r:id="rId3"/>
              </a:rPr>
              <a:t>OpenSTEM Africa: University of Ghana</a:t>
            </a:r>
            <a:endParaRPr lang="en-GB" sz="2400" dirty="0"/>
          </a:p>
          <a:p>
            <a:endParaRPr lang="en-GB" sz="2400" dirty="0"/>
          </a:p>
          <a:p>
            <a:pPr marL="285750" indent="-285750">
              <a:buFont typeface="Arial" panose="020B0604020202020204" pitchFamily="34" charset="0"/>
              <a:buChar char="•"/>
            </a:pPr>
            <a:r>
              <a:rPr lang="en-GB" sz="2400" dirty="0">
                <a:hlinkClick r:id="rId4"/>
              </a:rPr>
              <a:t>Chemical tests</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hlinkClick r:id="rId5"/>
              </a:rPr>
              <a:t>Virtual field trip</a:t>
            </a:r>
            <a:endParaRPr lang="en-GB" sz="2400" dirty="0"/>
          </a:p>
          <a:p>
            <a:endParaRPr lang="en-GB" sz="2400" dirty="0"/>
          </a:p>
          <a:p>
            <a:r>
              <a:rPr lang="en-GB" sz="2400" dirty="0"/>
              <a:t>Questions:</a:t>
            </a:r>
          </a:p>
          <a:p>
            <a:endParaRPr lang="en-GB" sz="2400" dirty="0"/>
          </a:p>
          <a:p>
            <a:pPr marL="457200" indent="-457200">
              <a:buFont typeface="+mj-lt"/>
              <a:buAutoNum type="arabicPeriod"/>
            </a:pPr>
            <a:r>
              <a:rPr lang="en-GB" sz="2400" dirty="0"/>
              <a:t>What relevance and resonance is there with activities in STEM?</a:t>
            </a:r>
          </a:p>
          <a:p>
            <a:pPr marL="457200" indent="-457200">
              <a:buFont typeface="+mj-lt"/>
              <a:buAutoNum type="arabicPeriod"/>
            </a:pPr>
            <a:endParaRPr lang="en-GB" sz="2400" dirty="0"/>
          </a:p>
          <a:p>
            <a:pPr marL="457200" indent="-457200">
              <a:buFont typeface="+mj-lt"/>
              <a:buAutoNum type="arabicPeriod"/>
            </a:pPr>
            <a:r>
              <a:rPr lang="en-GB" sz="2400" dirty="0"/>
              <a:t>What next steps and collaborations would you suggest / like to be involved with?</a:t>
            </a:r>
          </a:p>
          <a:p>
            <a:endParaRPr lang="en-GB" sz="2400" dirty="0"/>
          </a:p>
          <a:p>
            <a:endParaRPr lang="en-GB" sz="2400" dirty="0"/>
          </a:p>
        </p:txBody>
      </p:sp>
      <p:pic>
        <p:nvPicPr>
          <p:cNvPr id="11" name="Picture 10">
            <a:extLst>
              <a:ext uri="{FF2B5EF4-FFF2-40B4-BE49-F238E27FC236}">
                <a16:creationId xmlns:a16="http://schemas.microsoft.com/office/drawing/2014/main" id="{7DC89E2E-BF6C-9E37-FC5A-1EF2C075F29A}"/>
              </a:ext>
            </a:extLst>
          </p:cNvPr>
          <p:cNvPicPr>
            <a:picLocks noChangeAspect="1"/>
          </p:cNvPicPr>
          <p:nvPr/>
        </p:nvPicPr>
        <p:blipFill>
          <a:blip r:embed="rId6"/>
          <a:stretch>
            <a:fillRect/>
          </a:stretch>
        </p:blipFill>
        <p:spPr>
          <a:xfrm>
            <a:off x="8971241" y="653861"/>
            <a:ext cx="2806844" cy="628682"/>
          </a:xfrm>
          <a:prstGeom prst="rect">
            <a:avLst/>
          </a:prstGeom>
        </p:spPr>
      </p:pic>
    </p:spTree>
    <p:extLst>
      <p:ext uri="{BB962C8B-B14F-4D97-AF65-F5344CB8AC3E}">
        <p14:creationId xmlns:p14="http://schemas.microsoft.com/office/powerpoint/2010/main" val="1013791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136021-967B-E076-3988-15DC38870697}"/>
              </a:ext>
            </a:extLst>
          </p:cNvPr>
          <p:cNvSpPr/>
          <p:nvPr/>
        </p:nvSpPr>
        <p:spPr>
          <a:xfrm>
            <a:off x="3951514" y="102203"/>
            <a:ext cx="7947561" cy="141971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7D58CC63-D773-652D-799D-59DF71749D5D}"/>
              </a:ext>
            </a:extLst>
          </p:cNvPr>
          <p:cNvSpPr>
            <a:spLocks noGrp="1"/>
          </p:cNvSpPr>
          <p:nvPr>
            <p:ph type="body" sz="quarter" idx="14"/>
          </p:nvPr>
        </p:nvSpPr>
        <p:spPr>
          <a:xfrm>
            <a:off x="344557" y="1772582"/>
            <a:ext cx="11590316" cy="3504589"/>
          </a:xfrm>
        </p:spPr>
        <p:txBody>
          <a:bodyPr/>
          <a:lstStyle/>
          <a:p>
            <a:r>
              <a:rPr lang="en-GB" sz="2000" dirty="0"/>
              <a:t>STEM education </a:t>
            </a:r>
            <a:r>
              <a:rPr lang="en-GB" sz="2000" b="1" dirty="0"/>
              <a:t>transformative</a:t>
            </a:r>
            <a:r>
              <a:rPr lang="en-GB" sz="2000" dirty="0"/>
              <a:t>, </a:t>
            </a:r>
            <a:br>
              <a:rPr lang="en-GB" sz="2000" dirty="0"/>
            </a:br>
            <a:r>
              <a:rPr lang="en-GB" sz="2000" dirty="0"/>
              <a:t>but </a:t>
            </a:r>
            <a:r>
              <a:rPr lang="en-GB" sz="2000" b="1" dirty="0"/>
              <a:t>access problems </a:t>
            </a:r>
            <a:r>
              <a:rPr lang="en-GB" sz="2000" dirty="0"/>
              <a:t>for practical work</a:t>
            </a:r>
          </a:p>
          <a:p>
            <a:endParaRPr lang="en-GB" sz="2000" b="1" dirty="0">
              <a:solidFill>
                <a:srgbClr val="0A6B3F"/>
              </a:solidFill>
            </a:endParaRPr>
          </a:p>
          <a:p>
            <a:r>
              <a:rPr lang="en-GB" sz="2000" b="1" dirty="0">
                <a:solidFill>
                  <a:srgbClr val="0A6B3F"/>
                </a:solidFill>
              </a:rPr>
              <a:t>Co-design workshops </a:t>
            </a:r>
            <a:br>
              <a:rPr lang="en-GB" sz="2000" b="1" dirty="0">
                <a:solidFill>
                  <a:srgbClr val="0A6B3F"/>
                </a:solidFill>
              </a:rPr>
            </a:br>
            <a:r>
              <a:rPr lang="en-GB" sz="2000" dirty="0">
                <a:solidFill>
                  <a:prstClr val="black"/>
                </a:solidFill>
              </a:rPr>
              <a:t>with science teachers, Ghana, 2019</a:t>
            </a:r>
          </a:p>
          <a:p>
            <a:endParaRPr lang="en-GB" sz="2400" dirty="0"/>
          </a:p>
          <a:p>
            <a:pPr marL="285750" indent="-285750">
              <a:buFont typeface="Arial" panose="020B0604020202020204" pitchFamily="34" charset="0"/>
              <a:buChar char="•"/>
            </a:pPr>
            <a:endParaRPr lang="en-GB" sz="2400" dirty="0"/>
          </a:p>
          <a:p>
            <a:endParaRPr lang="en-GB" dirty="0"/>
          </a:p>
        </p:txBody>
      </p:sp>
      <p:sp>
        <p:nvSpPr>
          <p:cNvPr id="4" name="Title 3">
            <a:extLst>
              <a:ext uri="{FF2B5EF4-FFF2-40B4-BE49-F238E27FC236}">
                <a16:creationId xmlns:a16="http://schemas.microsoft.com/office/drawing/2014/main" id="{848ABF93-D070-CE9C-6CE5-C8A41086EA05}"/>
              </a:ext>
            </a:extLst>
          </p:cNvPr>
          <p:cNvSpPr>
            <a:spLocks noGrp="1"/>
          </p:cNvSpPr>
          <p:nvPr>
            <p:ph type="title"/>
          </p:nvPr>
        </p:nvSpPr>
        <p:spPr>
          <a:xfrm>
            <a:off x="168986" y="-204209"/>
            <a:ext cx="10766702" cy="468640"/>
          </a:xfrm>
        </p:spPr>
        <p:txBody>
          <a:bodyPr/>
          <a:lstStyle/>
          <a:p>
            <a:br>
              <a:rPr lang="en-GB" sz="3200" dirty="0"/>
            </a:br>
            <a:br>
              <a:rPr lang="en-GB" sz="3200" dirty="0"/>
            </a:br>
            <a:r>
              <a:rPr lang="en-GB" dirty="0"/>
              <a:t>Collaboration</a:t>
            </a:r>
          </a:p>
        </p:txBody>
      </p:sp>
      <p:pic>
        <p:nvPicPr>
          <p:cNvPr id="6" name="Picture 5">
            <a:extLst>
              <a:ext uri="{FF2B5EF4-FFF2-40B4-BE49-F238E27FC236}">
                <a16:creationId xmlns:a16="http://schemas.microsoft.com/office/drawing/2014/main" id="{BEA3A25B-8C06-2721-DEAB-CCC26391B87E}"/>
              </a:ext>
            </a:extLst>
          </p:cNvPr>
          <p:cNvPicPr>
            <a:picLocks noChangeAspect="1"/>
          </p:cNvPicPr>
          <p:nvPr/>
        </p:nvPicPr>
        <p:blipFill>
          <a:blip r:embed="rId3"/>
          <a:stretch>
            <a:fillRect/>
          </a:stretch>
        </p:blipFill>
        <p:spPr>
          <a:xfrm>
            <a:off x="8149236" y="294279"/>
            <a:ext cx="1249109" cy="1170645"/>
          </a:xfrm>
          <a:prstGeom prst="rect">
            <a:avLst/>
          </a:prstGeom>
        </p:spPr>
      </p:pic>
      <p:pic>
        <p:nvPicPr>
          <p:cNvPr id="7" name="Picture 6">
            <a:extLst>
              <a:ext uri="{FF2B5EF4-FFF2-40B4-BE49-F238E27FC236}">
                <a16:creationId xmlns:a16="http://schemas.microsoft.com/office/drawing/2014/main" id="{4F674DE6-A0CA-0852-375B-0F23DC8F1044}"/>
              </a:ext>
            </a:extLst>
          </p:cNvPr>
          <p:cNvPicPr>
            <a:picLocks noChangeAspect="1"/>
          </p:cNvPicPr>
          <p:nvPr/>
        </p:nvPicPr>
        <p:blipFill>
          <a:blip r:embed="rId4"/>
          <a:stretch>
            <a:fillRect/>
          </a:stretch>
        </p:blipFill>
        <p:spPr>
          <a:xfrm>
            <a:off x="9540074" y="271856"/>
            <a:ext cx="996357" cy="1170645"/>
          </a:xfrm>
          <a:prstGeom prst="rect">
            <a:avLst/>
          </a:prstGeom>
        </p:spPr>
      </p:pic>
      <p:pic>
        <p:nvPicPr>
          <p:cNvPr id="8" name="Picture 7">
            <a:extLst>
              <a:ext uri="{FF2B5EF4-FFF2-40B4-BE49-F238E27FC236}">
                <a16:creationId xmlns:a16="http://schemas.microsoft.com/office/drawing/2014/main" id="{66C12A69-DBD4-39CF-FD06-63C6C1E03824}"/>
              </a:ext>
            </a:extLst>
          </p:cNvPr>
          <p:cNvPicPr>
            <a:picLocks noChangeAspect="1"/>
          </p:cNvPicPr>
          <p:nvPr/>
        </p:nvPicPr>
        <p:blipFill>
          <a:blip r:embed="rId5"/>
          <a:stretch>
            <a:fillRect/>
          </a:stretch>
        </p:blipFill>
        <p:spPr>
          <a:xfrm>
            <a:off x="6772125" y="271856"/>
            <a:ext cx="1348031" cy="1250058"/>
          </a:xfrm>
          <a:prstGeom prst="rect">
            <a:avLst/>
          </a:prstGeom>
        </p:spPr>
      </p:pic>
      <p:pic>
        <p:nvPicPr>
          <p:cNvPr id="9" name="Picture 8" descr="A blue and white circle&#10;&#10;Description automatically generated">
            <a:extLst>
              <a:ext uri="{FF2B5EF4-FFF2-40B4-BE49-F238E27FC236}">
                <a16:creationId xmlns:a16="http://schemas.microsoft.com/office/drawing/2014/main" id="{82F50332-6BFB-BE2F-C329-9818250151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04536" y="357048"/>
            <a:ext cx="897435" cy="1090372"/>
          </a:xfrm>
          <a:prstGeom prst="rect">
            <a:avLst/>
          </a:prstGeom>
        </p:spPr>
      </p:pic>
      <p:pic>
        <p:nvPicPr>
          <p:cNvPr id="19" name="Picture 18">
            <a:extLst>
              <a:ext uri="{FF2B5EF4-FFF2-40B4-BE49-F238E27FC236}">
                <a16:creationId xmlns:a16="http://schemas.microsoft.com/office/drawing/2014/main" id="{26ACE634-DC38-E70B-E387-2F808B9B5D3B}"/>
              </a:ext>
            </a:extLst>
          </p:cNvPr>
          <p:cNvPicPr>
            <a:picLocks noChangeAspect="1"/>
          </p:cNvPicPr>
          <p:nvPr/>
        </p:nvPicPr>
        <p:blipFill>
          <a:blip r:embed="rId7"/>
          <a:stretch>
            <a:fillRect/>
          </a:stretch>
        </p:blipFill>
        <p:spPr>
          <a:xfrm>
            <a:off x="4083172" y="294279"/>
            <a:ext cx="2565524" cy="1032223"/>
          </a:xfrm>
          <a:prstGeom prst="rect">
            <a:avLst/>
          </a:prstGeom>
        </p:spPr>
      </p:pic>
      <p:grpSp>
        <p:nvGrpSpPr>
          <p:cNvPr id="5" name="Group 4">
            <a:extLst>
              <a:ext uri="{FF2B5EF4-FFF2-40B4-BE49-F238E27FC236}">
                <a16:creationId xmlns:a16="http://schemas.microsoft.com/office/drawing/2014/main" id="{6F13D43F-7F66-CC9D-3CD2-F59B4DE01A2F}"/>
              </a:ext>
            </a:extLst>
          </p:cNvPr>
          <p:cNvGrpSpPr/>
          <p:nvPr/>
        </p:nvGrpSpPr>
        <p:grpSpPr>
          <a:xfrm>
            <a:off x="6001220" y="1853481"/>
            <a:ext cx="5846223" cy="4421022"/>
            <a:chOff x="421420" y="283337"/>
            <a:chExt cx="6070510" cy="4625834"/>
          </a:xfrm>
        </p:grpSpPr>
        <p:pic>
          <p:nvPicPr>
            <p:cNvPr id="10" name="Picture 9">
              <a:extLst>
                <a:ext uri="{FF2B5EF4-FFF2-40B4-BE49-F238E27FC236}">
                  <a16:creationId xmlns:a16="http://schemas.microsoft.com/office/drawing/2014/main" id="{DA3149D8-C57E-99F4-0288-F794AEB36631}"/>
                </a:ext>
              </a:extLst>
            </p:cNvPr>
            <p:cNvPicPr>
              <a:picLocks noChangeAspect="1"/>
            </p:cNvPicPr>
            <p:nvPr/>
          </p:nvPicPr>
          <p:blipFill>
            <a:blip r:embed="rId8"/>
            <a:stretch>
              <a:fillRect/>
            </a:stretch>
          </p:blipFill>
          <p:spPr>
            <a:xfrm>
              <a:off x="428477" y="297778"/>
              <a:ext cx="1873896" cy="1400655"/>
            </a:xfrm>
            <a:prstGeom prst="rect">
              <a:avLst/>
            </a:prstGeom>
          </p:spPr>
        </p:pic>
        <p:pic>
          <p:nvPicPr>
            <p:cNvPr id="12" name="Picture 11">
              <a:extLst>
                <a:ext uri="{FF2B5EF4-FFF2-40B4-BE49-F238E27FC236}">
                  <a16:creationId xmlns:a16="http://schemas.microsoft.com/office/drawing/2014/main" id="{B0779862-11BB-588C-E329-65165CA6224E}"/>
                </a:ext>
              </a:extLst>
            </p:cNvPr>
            <p:cNvPicPr>
              <a:picLocks noChangeAspect="1"/>
            </p:cNvPicPr>
            <p:nvPr/>
          </p:nvPicPr>
          <p:blipFill>
            <a:blip r:embed="rId9"/>
            <a:stretch>
              <a:fillRect/>
            </a:stretch>
          </p:blipFill>
          <p:spPr>
            <a:xfrm>
              <a:off x="2515221" y="297610"/>
              <a:ext cx="1881646" cy="1400487"/>
            </a:xfrm>
            <a:prstGeom prst="rect">
              <a:avLst/>
            </a:prstGeom>
          </p:spPr>
        </p:pic>
        <p:pic>
          <p:nvPicPr>
            <p:cNvPr id="13" name="Picture 12">
              <a:extLst>
                <a:ext uri="{FF2B5EF4-FFF2-40B4-BE49-F238E27FC236}">
                  <a16:creationId xmlns:a16="http://schemas.microsoft.com/office/drawing/2014/main" id="{C2B7B1EA-3C15-9906-A17E-27FB33C05BBC}"/>
                </a:ext>
              </a:extLst>
            </p:cNvPr>
            <p:cNvPicPr>
              <a:picLocks noChangeAspect="1"/>
            </p:cNvPicPr>
            <p:nvPr/>
          </p:nvPicPr>
          <p:blipFill>
            <a:blip r:embed="rId10"/>
            <a:stretch>
              <a:fillRect/>
            </a:stretch>
          </p:blipFill>
          <p:spPr>
            <a:xfrm>
              <a:off x="4610284" y="283337"/>
              <a:ext cx="1881646" cy="1414760"/>
            </a:xfrm>
            <a:prstGeom prst="rect">
              <a:avLst/>
            </a:prstGeom>
          </p:spPr>
        </p:pic>
        <p:pic>
          <p:nvPicPr>
            <p:cNvPr id="14" name="Picture 13">
              <a:extLst>
                <a:ext uri="{FF2B5EF4-FFF2-40B4-BE49-F238E27FC236}">
                  <a16:creationId xmlns:a16="http://schemas.microsoft.com/office/drawing/2014/main" id="{12E6AA76-52AB-575C-52C0-03A33660F5B0}"/>
                </a:ext>
              </a:extLst>
            </p:cNvPr>
            <p:cNvPicPr>
              <a:picLocks noChangeAspect="1"/>
            </p:cNvPicPr>
            <p:nvPr/>
          </p:nvPicPr>
          <p:blipFill>
            <a:blip r:embed="rId11"/>
            <a:stretch>
              <a:fillRect/>
            </a:stretch>
          </p:blipFill>
          <p:spPr>
            <a:xfrm>
              <a:off x="421420" y="1885393"/>
              <a:ext cx="1875230" cy="1400655"/>
            </a:xfrm>
            <a:prstGeom prst="rect">
              <a:avLst/>
            </a:prstGeom>
          </p:spPr>
        </p:pic>
        <p:pic>
          <p:nvPicPr>
            <p:cNvPr id="15" name="Picture 14">
              <a:extLst>
                <a:ext uri="{FF2B5EF4-FFF2-40B4-BE49-F238E27FC236}">
                  <a16:creationId xmlns:a16="http://schemas.microsoft.com/office/drawing/2014/main" id="{8347E392-449E-4814-4446-0A753540755A}"/>
                </a:ext>
              </a:extLst>
            </p:cNvPr>
            <p:cNvPicPr>
              <a:picLocks noChangeAspect="1"/>
            </p:cNvPicPr>
            <p:nvPr/>
          </p:nvPicPr>
          <p:blipFill>
            <a:blip r:embed="rId12"/>
            <a:stretch>
              <a:fillRect/>
            </a:stretch>
          </p:blipFill>
          <p:spPr>
            <a:xfrm>
              <a:off x="2508164" y="1885394"/>
              <a:ext cx="1868955" cy="1400488"/>
            </a:xfrm>
            <a:prstGeom prst="rect">
              <a:avLst/>
            </a:prstGeom>
          </p:spPr>
        </p:pic>
        <p:pic>
          <p:nvPicPr>
            <p:cNvPr id="16" name="Picture 15">
              <a:extLst>
                <a:ext uri="{FF2B5EF4-FFF2-40B4-BE49-F238E27FC236}">
                  <a16:creationId xmlns:a16="http://schemas.microsoft.com/office/drawing/2014/main" id="{A1D7652E-E359-4C92-1AD4-FAB80AF9E38F}"/>
                </a:ext>
              </a:extLst>
            </p:cNvPr>
            <p:cNvPicPr>
              <a:picLocks noChangeAspect="1"/>
            </p:cNvPicPr>
            <p:nvPr/>
          </p:nvPicPr>
          <p:blipFill>
            <a:blip r:embed="rId13"/>
            <a:stretch>
              <a:fillRect/>
            </a:stretch>
          </p:blipFill>
          <p:spPr>
            <a:xfrm>
              <a:off x="4579057" y="1846771"/>
              <a:ext cx="1861018" cy="1449957"/>
            </a:xfrm>
            <a:prstGeom prst="rect">
              <a:avLst/>
            </a:prstGeom>
          </p:spPr>
        </p:pic>
        <p:pic>
          <p:nvPicPr>
            <p:cNvPr id="17" name="Picture 16">
              <a:extLst>
                <a:ext uri="{FF2B5EF4-FFF2-40B4-BE49-F238E27FC236}">
                  <a16:creationId xmlns:a16="http://schemas.microsoft.com/office/drawing/2014/main" id="{C6873447-7A2E-24BB-2BE3-2B86AFEB432B}"/>
                </a:ext>
              </a:extLst>
            </p:cNvPr>
            <p:cNvPicPr>
              <a:picLocks noChangeAspect="1"/>
            </p:cNvPicPr>
            <p:nvPr/>
          </p:nvPicPr>
          <p:blipFill>
            <a:blip r:embed="rId14"/>
            <a:stretch>
              <a:fillRect/>
            </a:stretch>
          </p:blipFill>
          <p:spPr>
            <a:xfrm>
              <a:off x="421421" y="3409258"/>
              <a:ext cx="1901584" cy="1496697"/>
            </a:xfrm>
            <a:prstGeom prst="rect">
              <a:avLst/>
            </a:prstGeom>
          </p:spPr>
        </p:pic>
        <p:pic>
          <p:nvPicPr>
            <p:cNvPr id="18" name="Picture 17">
              <a:extLst>
                <a:ext uri="{FF2B5EF4-FFF2-40B4-BE49-F238E27FC236}">
                  <a16:creationId xmlns:a16="http://schemas.microsoft.com/office/drawing/2014/main" id="{A636FADD-E961-E165-7597-6EAB46705F8D}"/>
                </a:ext>
              </a:extLst>
            </p:cNvPr>
            <p:cNvPicPr>
              <a:picLocks noChangeAspect="1"/>
            </p:cNvPicPr>
            <p:nvPr/>
          </p:nvPicPr>
          <p:blipFill>
            <a:blip r:embed="rId15"/>
            <a:stretch>
              <a:fillRect/>
            </a:stretch>
          </p:blipFill>
          <p:spPr>
            <a:xfrm>
              <a:off x="2508164" y="3431130"/>
              <a:ext cx="1968420" cy="1478041"/>
            </a:xfrm>
            <a:prstGeom prst="rect">
              <a:avLst/>
            </a:prstGeom>
          </p:spPr>
        </p:pic>
        <p:pic>
          <p:nvPicPr>
            <p:cNvPr id="20" name="Picture 19">
              <a:extLst>
                <a:ext uri="{FF2B5EF4-FFF2-40B4-BE49-F238E27FC236}">
                  <a16:creationId xmlns:a16="http://schemas.microsoft.com/office/drawing/2014/main" id="{6A7B7BDF-B553-075F-AEC6-1E07D57BE9C8}"/>
                </a:ext>
              </a:extLst>
            </p:cNvPr>
            <p:cNvPicPr>
              <a:picLocks noChangeAspect="1"/>
            </p:cNvPicPr>
            <p:nvPr/>
          </p:nvPicPr>
          <p:blipFill>
            <a:blip r:embed="rId16"/>
            <a:stretch>
              <a:fillRect/>
            </a:stretch>
          </p:blipFill>
          <p:spPr>
            <a:xfrm>
              <a:off x="4603227" y="3409258"/>
              <a:ext cx="1888703" cy="1400488"/>
            </a:xfrm>
            <a:prstGeom prst="rect">
              <a:avLst/>
            </a:prstGeom>
          </p:spPr>
        </p:pic>
      </p:grpSp>
      <p:pic>
        <p:nvPicPr>
          <p:cNvPr id="21" name="Picture 20">
            <a:extLst>
              <a:ext uri="{FF2B5EF4-FFF2-40B4-BE49-F238E27FC236}">
                <a16:creationId xmlns:a16="http://schemas.microsoft.com/office/drawing/2014/main" id="{3EDA021F-CDFC-C0C6-00D8-03C57261CFFC}"/>
              </a:ext>
            </a:extLst>
          </p:cNvPr>
          <p:cNvPicPr>
            <a:picLocks noChangeAspect="1"/>
          </p:cNvPicPr>
          <p:nvPr/>
        </p:nvPicPr>
        <p:blipFill>
          <a:blip r:embed="rId17"/>
          <a:stretch>
            <a:fillRect/>
          </a:stretch>
        </p:blipFill>
        <p:spPr>
          <a:xfrm>
            <a:off x="344557" y="3884228"/>
            <a:ext cx="4915030" cy="2209509"/>
          </a:xfrm>
          <a:prstGeom prst="rect">
            <a:avLst/>
          </a:prstGeom>
        </p:spPr>
      </p:pic>
      <p:sp>
        <p:nvSpPr>
          <p:cNvPr id="24" name="TextBox 23">
            <a:extLst>
              <a:ext uri="{FF2B5EF4-FFF2-40B4-BE49-F238E27FC236}">
                <a16:creationId xmlns:a16="http://schemas.microsoft.com/office/drawing/2014/main" id="{3CDE17F1-C07F-E9A0-85F0-E36CDA961CDD}"/>
              </a:ext>
            </a:extLst>
          </p:cNvPr>
          <p:cNvSpPr txBox="1"/>
          <p:nvPr/>
        </p:nvSpPr>
        <p:spPr>
          <a:xfrm>
            <a:off x="168986" y="6278855"/>
            <a:ext cx="6180364" cy="400110"/>
          </a:xfrm>
          <a:prstGeom prst="rect">
            <a:avLst/>
          </a:prstGeom>
          <a:noFill/>
        </p:spPr>
        <p:txBody>
          <a:bodyPr wrap="square">
            <a:spAutoFit/>
          </a:bodyPr>
          <a:lstStyle/>
          <a:p>
            <a:r>
              <a:rPr lang="en-GB" sz="2000" dirty="0">
                <a:solidFill>
                  <a:prstClr val="black"/>
                </a:solidFill>
              </a:rPr>
              <a:t>Locally appropriate, inclusive learning</a:t>
            </a:r>
          </a:p>
        </p:txBody>
      </p:sp>
      <p:sp>
        <p:nvSpPr>
          <p:cNvPr id="27" name="TextBox 26">
            <a:extLst>
              <a:ext uri="{FF2B5EF4-FFF2-40B4-BE49-F238E27FC236}">
                <a16:creationId xmlns:a16="http://schemas.microsoft.com/office/drawing/2014/main" id="{A8AEFE45-3107-EDD7-C069-FA381DB774D1}"/>
              </a:ext>
            </a:extLst>
          </p:cNvPr>
          <p:cNvSpPr txBox="1"/>
          <p:nvPr/>
        </p:nvSpPr>
        <p:spPr>
          <a:xfrm>
            <a:off x="5868529" y="6318297"/>
            <a:ext cx="6180364" cy="400110"/>
          </a:xfrm>
          <a:prstGeom prst="rect">
            <a:avLst/>
          </a:prstGeom>
          <a:noFill/>
        </p:spPr>
        <p:txBody>
          <a:bodyPr wrap="square">
            <a:spAutoFit/>
          </a:bodyPr>
          <a:lstStyle/>
          <a:p>
            <a:r>
              <a:rPr lang="en-GB" sz="2000" dirty="0">
                <a:solidFill>
                  <a:prstClr val="black"/>
                </a:solidFill>
              </a:rPr>
              <a:t>Exemplar lessons, professional development</a:t>
            </a:r>
          </a:p>
        </p:txBody>
      </p:sp>
    </p:spTree>
    <p:extLst>
      <p:ext uri="{BB962C8B-B14F-4D97-AF65-F5344CB8AC3E}">
        <p14:creationId xmlns:p14="http://schemas.microsoft.com/office/powerpoint/2010/main" val="64992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8DA719-F3B5-D1C2-4CD7-8DEA0989920C}"/>
              </a:ext>
            </a:extLst>
          </p:cNvPr>
          <p:cNvSpPr/>
          <p:nvPr/>
        </p:nvSpPr>
        <p:spPr>
          <a:xfrm>
            <a:off x="9241971" y="0"/>
            <a:ext cx="2694215" cy="1420586"/>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F0C85B2C-D6C5-7974-51F0-8B98AA6FC469}"/>
              </a:ext>
            </a:extLst>
          </p:cNvPr>
          <p:cNvSpPr>
            <a:spLocks noGrp="1"/>
          </p:cNvSpPr>
          <p:nvPr>
            <p:ph type="body" sz="quarter" idx="14"/>
          </p:nvPr>
        </p:nvSpPr>
        <p:spPr>
          <a:xfrm>
            <a:off x="481661" y="1659748"/>
            <a:ext cx="11228677" cy="4638957"/>
          </a:xfrm>
        </p:spPr>
        <p:txBody>
          <a:bodyPr/>
          <a:lstStyle/>
          <a:p>
            <a:r>
              <a:rPr lang="en-GB" sz="2400" b="1" dirty="0">
                <a:latin typeface="Calibri" panose="020F0502020204030204" pitchFamily="34" charset="0"/>
                <a:ea typeface="Calibri" panose="020F0502020204030204" pitchFamily="34" charset="0"/>
                <a:cs typeface="Calibri" panose="020F0502020204030204" pitchFamily="34" charset="0"/>
              </a:rPr>
              <a:t>A collaboration </a:t>
            </a:r>
          </a:p>
          <a:p>
            <a:pPr marL="342900" indent="-342900">
              <a:lnSpc>
                <a:spcPct val="10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between OU and University of Cape Coast (UCC) education experts and science educators </a:t>
            </a:r>
          </a:p>
          <a:p>
            <a:pPr marL="342900" indent="-342900">
              <a:lnSpc>
                <a:spcPct val="10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UCC provides undergraduate and postgraduate programmes training future science teachers as well as scientists </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b="1" dirty="0">
                <a:latin typeface="Calibri" panose="020F0502020204030204" pitchFamily="34" charset="0"/>
                <a:ea typeface="Calibri" panose="020F0502020204030204" pitchFamily="34" charset="0"/>
                <a:cs typeface="Calibri" panose="020F0502020204030204" pitchFamily="34" charset="0"/>
              </a:rPr>
              <a:t>Aims: </a:t>
            </a:r>
          </a:p>
          <a:p>
            <a:pPr marL="285750" indent="-285750">
              <a:lnSpc>
                <a:spcPct val="10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to investigate </a:t>
            </a:r>
            <a:r>
              <a:rPr lang="en-GB" sz="2400" b="1" dirty="0">
                <a:latin typeface="Calibri" panose="020F0502020204030204" pitchFamily="34" charset="0"/>
                <a:ea typeface="Calibri" panose="020F0502020204030204" pitchFamily="34" charset="0"/>
                <a:cs typeface="Calibri" panose="020F0502020204030204" pitchFamily="34" charset="0"/>
              </a:rPr>
              <a:t>attitudes</a:t>
            </a:r>
            <a:r>
              <a:rPr lang="en-GB" sz="2400" dirty="0">
                <a:latin typeface="Calibri" panose="020F0502020204030204" pitchFamily="34" charset="0"/>
                <a:ea typeface="Calibri" panose="020F0502020204030204" pitchFamily="34" charset="0"/>
                <a:cs typeface="Calibri" panose="020F0502020204030204" pitchFamily="34" charset="0"/>
              </a:rPr>
              <a:t> and pedagogical and technical </a:t>
            </a:r>
            <a:r>
              <a:rPr lang="en-GB" sz="2400" b="1" dirty="0">
                <a:latin typeface="Calibri" panose="020F0502020204030204" pitchFamily="34" charset="0"/>
                <a:ea typeface="Calibri" panose="020F0502020204030204" pitchFamily="34" charset="0"/>
                <a:cs typeface="Calibri" panose="020F0502020204030204" pitchFamily="34" charset="0"/>
              </a:rPr>
              <a:t>preparedness</a:t>
            </a:r>
            <a:r>
              <a:rPr lang="en-GB" sz="2400" dirty="0">
                <a:latin typeface="Calibri" panose="020F0502020204030204" pitchFamily="34" charset="0"/>
                <a:ea typeface="Calibri" panose="020F0502020204030204" pitchFamily="34" charset="0"/>
                <a:cs typeface="Calibri" panose="020F0502020204030204" pitchFamily="34" charset="0"/>
              </a:rPr>
              <a:t> for </a:t>
            </a:r>
            <a:br>
              <a:rPr lang="en-GB" sz="2400" dirty="0">
                <a:latin typeface="Calibri" panose="020F0502020204030204" pitchFamily="34" charset="0"/>
                <a:ea typeface="Calibri" panose="020F0502020204030204" pitchFamily="34" charset="0"/>
                <a:cs typeface="Calibri" panose="020F0502020204030204" pitchFamily="34" charset="0"/>
              </a:rPr>
            </a:br>
            <a:r>
              <a:rPr lang="en-GB" sz="2400" dirty="0">
                <a:latin typeface="Calibri" panose="020F0502020204030204" pitchFamily="34" charset="0"/>
                <a:ea typeface="Calibri" panose="020F0502020204030204" pitchFamily="34" charset="0"/>
                <a:cs typeface="Calibri" panose="020F0502020204030204" pitchFamily="34" charset="0"/>
              </a:rPr>
              <a:t>virtual/ computer-based STEM practical education at UCC </a:t>
            </a:r>
          </a:p>
          <a:p>
            <a:pPr marL="285750" indent="-285750">
              <a:lnSpc>
                <a:spcPct val="10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to explore </a:t>
            </a:r>
            <a:r>
              <a:rPr lang="en-GB" sz="2400" b="1" dirty="0">
                <a:latin typeface="Calibri" panose="020F0502020204030204" pitchFamily="34" charset="0"/>
                <a:ea typeface="Calibri" panose="020F0502020204030204" pitchFamily="34" charset="0"/>
                <a:cs typeface="Calibri" panose="020F0502020204030204" pitchFamily="34" charset="0"/>
              </a:rPr>
              <a:t>gender</a:t>
            </a:r>
            <a:r>
              <a:rPr lang="en-GB" sz="2400" dirty="0">
                <a:latin typeface="Calibri" panose="020F0502020204030204" pitchFamily="34" charset="0"/>
                <a:ea typeface="Calibri" panose="020F0502020204030204" pitchFamily="34" charset="0"/>
                <a:cs typeface="Calibri" panose="020F0502020204030204" pitchFamily="34" charset="0"/>
              </a:rPr>
              <a:t> aspects of development and progression in STEM learning</a:t>
            </a:r>
          </a:p>
          <a:p>
            <a:pPr marL="285750" indent="-285750">
              <a:lnSpc>
                <a:spcPct val="100000"/>
              </a:lnSpc>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through </a:t>
            </a:r>
            <a:r>
              <a:rPr lang="en-GB" sz="2400" b="1" dirty="0">
                <a:latin typeface="Calibri" panose="020F0502020204030204" pitchFamily="34" charset="0"/>
                <a:ea typeface="Calibri" panose="020F0502020204030204" pitchFamily="34" charset="0"/>
                <a:cs typeface="Calibri" panose="020F0502020204030204" pitchFamily="34" charset="0"/>
              </a:rPr>
              <a:t>co-designed</a:t>
            </a:r>
            <a:r>
              <a:rPr lang="en-GB" sz="2400" dirty="0">
                <a:latin typeface="Calibri" panose="020F0502020204030204" pitchFamily="34" charset="0"/>
                <a:ea typeface="Calibri" panose="020F0502020204030204" pitchFamily="34" charset="0"/>
                <a:cs typeface="Calibri" panose="020F0502020204030204" pitchFamily="34" charset="0"/>
              </a:rPr>
              <a:t> research; qualitative and quantitative data gathering and analysis</a:t>
            </a:r>
          </a:p>
          <a:p>
            <a:pPr marL="285750" indent="-28575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67413446-2033-40A7-8042-066762F012EF}"/>
              </a:ext>
            </a:extLst>
          </p:cNvPr>
          <p:cNvSpPr>
            <a:spLocks noGrp="1"/>
          </p:cNvSpPr>
          <p:nvPr>
            <p:ph type="title"/>
          </p:nvPr>
        </p:nvSpPr>
        <p:spPr/>
        <p:txBody>
          <a:bodyPr/>
          <a:lstStyle/>
          <a:p>
            <a:r>
              <a:rPr lang="en-GB" sz="3200" dirty="0"/>
              <a:t>OpenSTEM Africa ‘Test and Learn’: </a:t>
            </a:r>
            <a:br>
              <a:rPr lang="en-GB" sz="3200" dirty="0"/>
            </a:br>
            <a:r>
              <a:rPr lang="en-GB" sz="3200" dirty="0"/>
              <a:t>	University of Cape Coast, Ghana</a:t>
            </a:r>
          </a:p>
        </p:txBody>
      </p:sp>
      <p:pic>
        <p:nvPicPr>
          <p:cNvPr id="5" name="Picture 4">
            <a:extLst>
              <a:ext uri="{FF2B5EF4-FFF2-40B4-BE49-F238E27FC236}">
                <a16:creationId xmlns:a16="http://schemas.microsoft.com/office/drawing/2014/main" id="{E7390E68-2E2F-001C-2899-0436EEF96795}"/>
              </a:ext>
            </a:extLst>
          </p:cNvPr>
          <p:cNvPicPr>
            <a:picLocks noChangeAspect="1"/>
          </p:cNvPicPr>
          <p:nvPr/>
        </p:nvPicPr>
        <p:blipFill>
          <a:blip r:embed="rId3"/>
          <a:stretch>
            <a:fillRect/>
          </a:stretch>
        </p:blipFill>
        <p:spPr>
          <a:xfrm>
            <a:off x="10556062" y="124211"/>
            <a:ext cx="1249109" cy="1170645"/>
          </a:xfrm>
          <a:prstGeom prst="rect">
            <a:avLst/>
          </a:prstGeom>
        </p:spPr>
      </p:pic>
      <p:pic>
        <p:nvPicPr>
          <p:cNvPr id="3" name="Picture 2" descr="A blue and white circle&#10;&#10;Description automatically generated">
            <a:extLst>
              <a:ext uri="{FF2B5EF4-FFF2-40B4-BE49-F238E27FC236}">
                <a16:creationId xmlns:a16="http://schemas.microsoft.com/office/drawing/2014/main" id="{529B02F3-1CB3-CD77-2BDD-23657B9E41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2790" y="164347"/>
            <a:ext cx="897435" cy="1090372"/>
          </a:xfrm>
          <a:prstGeom prst="rect">
            <a:avLst/>
          </a:prstGeom>
        </p:spPr>
      </p:pic>
    </p:spTree>
    <p:extLst>
      <p:ext uri="{BB962C8B-B14F-4D97-AF65-F5344CB8AC3E}">
        <p14:creationId xmlns:p14="http://schemas.microsoft.com/office/powerpoint/2010/main" val="168378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02777-8405-8CBE-B1C0-E5980A2D0184}"/>
              </a:ext>
            </a:extLst>
          </p:cNvPr>
          <p:cNvSpPr>
            <a:spLocks noGrp="1"/>
          </p:cNvSpPr>
          <p:nvPr>
            <p:ph type="body" sz="quarter" idx="14"/>
          </p:nvPr>
        </p:nvSpPr>
        <p:spPr>
          <a:xfrm>
            <a:off x="413916" y="1714500"/>
            <a:ext cx="7587084" cy="4425043"/>
          </a:xfrm>
        </p:spPr>
        <p:txBody>
          <a:bodyPr/>
          <a:lstStyle/>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regular virtual meetings between OU and UCC colleagues to develop the project, data collection and analysis </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 stakeholder workshop in Ghana, </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interviews with academics and senior university staff​,</a:t>
            </a:r>
          </a:p>
          <a:p>
            <a:pPr marL="285750" indent="-28575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UCC instantiation of virtual lab</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focus groups workshop with undergraduate science/science education students (Aug 2024), </a:t>
            </a:r>
          </a:p>
          <a:p>
            <a:pPr marL="342900" indent="-342900">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a survey of undergraduate students</a:t>
            </a:r>
            <a:br>
              <a:rPr lang="en-GB" sz="2400" dirty="0">
                <a:latin typeface="Calibri" panose="020F0502020204030204" pitchFamily="34" charset="0"/>
                <a:ea typeface="Calibri" panose="020F0502020204030204" pitchFamily="34" charset="0"/>
                <a:cs typeface="Calibri" panose="020F0502020204030204" pitchFamily="34" charset="0"/>
              </a:rPr>
            </a:br>
            <a:r>
              <a:rPr lang="en-GB" sz="2400" dirty="0">
                <a:latin typeface="Calibri" panose="020F0502020204030204" pitchFamily="34" charset="0"/>
                <a:ea typeface="Calibri" panose="020F0502020204030204" pitchFamily="34" charset="0"/>
                <a:cs typeface="Calibri" panose="020F0502020204030204" pitchFamily="34" charset="0"/>
              </a:rPr>
              <a:t>1638 responses </a:t>
            </a:r>
          </a:p>
          <a:p>
            <a:pPr marL="342900" indent="-34290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301B866B-1008-D31F-1762-EB6F8CA9804A}"/>
              </a:ext>
            </a:extLst>
          </p:cNvPr>
          <p:cNvSpPr>
            <a:spLocks noGrp="1"/>
          </p:cNvSpPr>
          <p:nvPr>
            <p:ph type="title"/>
          </p:nvPr>
        </p:nvSpPr>
        <p:spPr/>
        <p:txBody>
          <a:bodyPr/>
          <a:lstStyle/>
          <a:p>
            <a:r>
              <a:rPr lang="en-GB" dirty="0"/>
              <a:t>OU / UCC Activities </a:t>
            </a:r>
          </a:p>
        </p:txBody>
      </p:sp>
      <p:pic>
        <p:nvPicPr>
          <p:cNvPr id="7" name="Picture 6">
            <a:extLst>
              <a:ext uri="{FF2B5EF4-FFF2-40B4-BE49-F238E27FC236}">
                <a16:creationId xmlns:a16="http://schemas.microsoft.com/office/drawing/2014/main" id="{9D3D816F-C22F-B591-01B9-24474CB8A8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66844" y="-11468"/>
            <a:ext cx="2325156" cy="3102429"/>
          </a:xfrm>
          <a:prstGeom prst="rect">
            <a:avLst/>
          </a:prstGeom>
          <a:noFill/>
        </p:spPr>
      </p:pic>
      <p:sp>
        <p:nvSpPr>
          <p:cNvPr id="9" name="TextBox 8">
            <a:extLst>
              <a:ext uri="{FF2B5EF4-FFF2-40B4-BE49-F238E27FC236}">
                <a16:creationId xmlns:a16="http://schemas.microsoft.com/office/drawing/2014/main" id="{98E42D2A-4E68-E096-9AE4-5CDA60307FAE}"/>
              </a:ext>
            </a:extLst>
          </p:cNvPr>
          <p:cNvSpPr txBox="1"/>
          <p:nvPr/>
        </p:nvSpPr>
        <p:spPr>
          <a:xfrm>
            <a:off x="9669629" y="3079493"/>
            <a:ext cx="6155870" cy="523220"/>
          </a:xfrm>
          <a:prstGeom prst="rect">
            <a:avLst/>
          </a:prstGeom>
          <a:noFill/>
        </p:spPr>
        <p:txBody>
          <a:bodyPr wrap="square">
            <a:spAutoFit/>
          </a:bodyPr>
          <a:lstStyle/>
          <a:p>
            <a:r>
              <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rPr>
              <a:t>Kerry Murphy, Jane Cullen, </a:t>
            </a:r>
          </a:p>
          <a:p>
            <a:r>
              <a:rPr lang="en-GB" sz="1400" dirty="0">
                <a:solidFill>
                  <a:srgbClr val="060645"/>
                </a:solidFill>
                <a:effectLst/>
                <a:latin typeface="Poppins" panose="00000500000000000000" pitchFamily="2" charset="0"/>
                <a:ea typeface="Times New Roman" panose="02020603050405020304" pitchFamily="18" charset="0"/>
                <a:cs typeface="Times New Roman" panose="02020603050405020304" pitchFamily="18" charset="0"/>
              </a:rPr>
              <a:t>Chris Kwaah, Sarah Davies</a:t>
            </a:r>
            <a:endParaRPr lang="en-GB" sz="1400" dirty="0"/>
          </a:p>
        </p:txBody>
      </p:sp>
      <p:pic>
        <p:nvPicPr>
          <p:cNvPr id="10" name="Picture 9">
            <a:extLst>
              <a:ext uri="{FF2B5EF4-FFF2-40B4-BE49-F238E27FC236}">
                <a16:creationId xmlns:a16="http://schemas.microsoft.com/office/drawing/2014/main" id="{C84E0A5D-65D8-95A7-2ED4-F16FEEDE80EC}"/>
              </a:ext>
            </a:extLst>
          </p:cNvPr>
          <p:cNvPicPr>
            <a:picLocks noChangeAspect="1"/>
          </p:cNvPicPr>
          <p:nvPr/>
        </p:nvPicPr>
        <p:blipFill>
          <a:blip r:embed="rId4"/>
          <a:stretch>
            <a:fillRect/>
          </a:stretch>
        </p:blipFill>
        <p:spPr>
          <a:xfrm>
            <a:off x="5267726" y="-33364"/>
            <a:ext cx="3242574" cy="1638425"/>
          </a:xfrm>
          <a:prstGeom prst="rect">
            <a:avLst/>
          </a:prstGeom>
          <a:ln w="12700">
            <a:solidFill>
              <a:schemeClr val="tx2"/>
            </a:solidFill>
          </a:ln>
        </p:spPr>
      </p:pic>
      <p:pic>
        <p:nvPicPr>
          <p:cNvPr id="6" name="Picture 5" descr="A group of people sitting in chairs&#10;&#10;AI-generated content may be incorrect.">
            <a:extLst>
              <a:ext uri="{FF2B5EF4-FFF2-40B4-BE49-F238E27FC236}">
                <a16:creationId xmlns:a16="http://schemas.microsoft.com/office/drawing/2014/main" id="{27E81739-8B62-AEEE-E865-EA48CB1FD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780" y="3840594"/>
            <a:ext cx="2649437" cy="1987224"/>
          </a:xfrm>
          <a:prstGeom prst="rect">
            <a:avLst/>
          </a:prstGeom>
        </p:spPr>
      </p:pic>
      <p:pic>
        <p:nvPicPr>
          <p:cNvPr id="5" name="Picture 4" descr="A group of people sitting at a table&#10;&#10;AI-generated content may be incorrect.">
            <a:extLst>
              <a:ext uri="{FF2B5EF4-FFF2-40B4-BE49-F238E27FC236}">
                <a16:creationId xmlns:a16="http://schemas.microsoft.com/office/drawing/2014/main" id="{FDC749BB-BB07-28C5-7792-4782EFCF7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2149" y="4870777"/>
            <a:ext cx="2649632" cy="1987224"/>
          </a:xfrm>
          <a:prstGeom prst="rect">
            <a:avLst/>
          </a:prstGeom>
        </p:spPr>
      </p:pic>
    </p:spTree>
    <p:extLst>
      <p:ext uri="{BB962C8B-B14F-4D97-AF65-F5344CB8AC3E}">
        <p14:creationId xmlns:p14="http://schemas.microsoft.com/office/powerpoint/2010/main" val="654569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2F9EB1-BC2E-04D0-5E17-B88A7A20F657}"/>
              </a:ext>
            </a:extLst>
          </p:cNvPr>
          <p:cNvSpPr>
            <a:spLocks noGrp="1"/>
          </p:cNvSpPr>
          <p:nvPr>
            <p:ph type="body" sz="quarter" idx="14"/>
          </p:nvPr>
        </p:nvSpPr>
        <p:spPr>
          <a:xfrm>
            <a:off x="185981" y="1756179"/>
            <a:ext cx="7179756" cy="4908092"/>
          </a:xfrm>
        </p:spPr>
        <p:txBody>
          <a:bodyPr/>
          <a:lstStyle/>
          <a:p>
            <a:r>
              <a:rPr lang="en-GB" sz="2400" b="1" dirty="0"/>
              <a:t>Access to laboratories and practical work</a:t>
            </a:r>
          </a:p>
          <a:p>
            <a:pPr marL="342900" indent="-342900">
              <a:buFont typeface="Arial" panose="020B0604020202020204" pitchFamily="34" charset="0"/>
              <a:buChar char="•"/>
            </a:pPr>
            <a:r>
              <a:rPr lang="en-GB" sz="2000" dirty="0"/>
              <a:t>Students express a </a:t>
            </a:r>
            <a:r>
              <a:rPr lang="en-GB" sz="2000" b="1" dirty="0"/>
              <a:t>strong </a:t>
            </a:r>
            <a:r>
              <a:rPr lang="en-GB" sz="2000" dirty="0"/>
              <a:t>desire for engaging in practical activities.</a:t>
            </a:r>
          </a:p>
          <a:p>
            <a:pPr marL="342900" indent="-342900">
              <a:buFont typeface="Arial" panose="020B0604020202020204" pitchFamily="34" charset="0"/>
              <a:buChar char="•"/>
            </a:pPr>
            <a:r>
              <a:rPr lang="en-GB" sz="2000" dirty="0"/>
              <a:t>Current access to labs rated relatively high however </a:t>
            </a:r>
            <a:r>
              <a:rPr lang="en-GB" sz="2000" b="1" dirty="0"/>
              <a:t>concerns over levels of resources and support systems</a:t>
            </a:r>
          </a:p>
          <a:p>
            <a:pPr marL="342900" indent="-342900">
              <a:buFont typeface="Arial" panose="020B0604020202020204" pitchFamily="34" charset="0"/>
              <a:buChar char="•"/>
            </a:pPr>
            <a:endParaRPr lang="en-GB" sz="2000" b="1" dirty="0"/>
          </a:p>
          <a:p>
            <a:r>
              <a:rPr lang="en-GB" sz="2400" b="1" dirty="0"/>
              <a:t>Gender balance</a:t>
            </a:r>
          </a:p>
          <a:p>
            <a:pPr marL="342900" indent="-342900">
              <a:buFont typeface="Arial" panose="020B0604020202020204" pitchFamily="34" charset="0"/>
              <a:buChar char="•"/>
            </a:pPr>
            <a:r>
              <a:rPr lang="en-GB" sz="2000" dirty="0"/>
              <a:t>Male students slightly outnumber females.</a:t>
            </a:r>
          </a:p>
          <a:p>
            <a:pPr marL="342900" indent="-342900">
              <a:buFont typeface="Arial" panose="020B0604020202020204" pitchFamily="34" charset="0"/>
              <a:buChar char="•"/>
            </a:pPr>
            <a:r>
              <a:rPr lang="en-GB" sz="2000" dirty="0"/>
              <a:t>Men more represented in physics, chemistry, engineering</a:t>
            </a:r>
          </a:p>
          <a:p>
            <a:pPr marL="342900" indent="-342900">
              <a:buFont typeface="Arial" panose="020B0604020202020204" pitchFamily="34" charset="0"/>
              <a:buChar char="•"/>
            </a:pPr>
            <a:r>
              <a:rPr lang="en-GB" sz="2000" dirty="0"/>
              <a:t>Females more prevalent in life sciences and applied sciences such as biology, environmental sciences.</a:t>
            </a:r>
          </a:p>
        </p:txBody>
      </p:sp>
      <p:sp>
        <p:nvSpPr>
          <p:cNvPr id="4" name="Title 3">
            <a:extLst>
              <a:ext uri="{FF2B5EF4-FFF2-40B4-BE49-F238E27FC236}">
                <a16:creationId xmlns:a16="http://schemas.microsoft.com/office/drawing/2014/main" id="{2B68E446-FCBD-8C91-5ECE-C4F613E5D20D}"/>
              </a:ext>
            </a:extLst>
          </p:cNvPr>
          <p:cNvSpPr>
            <a:spLocks noGrp="1"/>
          </p:cNvSpPr>
          <p:nvPr>
            <p:ph type="title"/>
          </p:nvPr>
        </p:nvSpPr>
        <p:spPr/>
        <p:txBody>
          <a:bodyPr/>
          <a:lstStyle/>
          <a:p>
            <a:r>
              <a:rPr lang="en-GB" dirty="0"/>
              <a:t>Results – Student survey</a:t>
            </a:r>
          </a:p>
        </p:txBody>
      </p:sp>
      <p:sp>
        <p:nvSpPr>
          <p:cNvPr id="7" name="TextBox 6">
            <a:extLst>
              <a:ext uri="{FF2B5EF4-FFF2-40B4-BE49-F238E27FC236}">
                <a16:creationId xmlns:a16="http://schemas.microsoft.com/office/drawing/2014/main" id="{D61ECB8C-37D8-4407-505B-014ECD1169CC}"/>
              </a:ext>
            </a:extLst>
          </p:cNvPr>
          <p:cNvSpPr txBox="1"/>
          <p:nvPr/>
        </p:nvSpPr>
        <p:spPr>
          <a:xfrm>
            <a:off x="7659651" y="2038957"/>
            <a:ext cx="4052453" cy="1754326"/>
          </a:xfrm>
          <a:prstGeom prst="rect">
            <a:avLst/>
          </a:prstGeom>
          <a:solidFill>
            <a:schemeClr val="accent6">
              <a:lumMod val="20000"/>
              <a:lumOff val="80000"/>
            </a:schemeClr>
          </a:solidFill>
          <a:ln w="38100">
            <a:solidFill>
              <a:srgbClr val="FFFF00"/>
            </a:solidFill>
          </a:ln>
        </p:spPr>
        <p:txBody>
          <a:bodyPr wrap="square">
            <a:spAutoFit/>
          </a:bodyPr>
          <a:lstStyle/>
          <a:p>
            <a:r>
              <a:rPr lang="en-GB" i="1" dirty="0">
                <a:solidFill>
                  <a:schemeClr val="dk1"/>
                </a:solidFill>
              </a:rPr>
              <a:t>“…almost everybody believes that there is a need for the field trip, but it doesn't come. And since we are familiar with attributing the challenge to there are no funds, there are no funds.” (UG student)</a:t>
            </a:r>
          </a:p>
        </p:txBody>
      </p:sp>
      <p:sp>
        <p:nvSpPr>
          <p:cNvPr id="9" name="TextBox 8">
            <a:extLst>
              <a:ext uri="{FF2B5EF4-FFF2-40B4-BE49-F238E27FC236}">
                <a16:creationId xmlns:a16="http://schemas.microsoft.com/office/drawing/2014/main" id="{3B89A9B5-F3F4-F6B0-7D0D-6D03B90498C3}"/>
              </a:ext>
            </a:extLst>
          </p:cNvPr>
          <p:cNvSpPr txBox="1"/>
          <p:nvPr/>
        </p:nvSpPr>
        <p:spPr>
          <a:xfrm>
            <a:off x="7365737" y="4537800"/>
            <a:ext cx="4640282" cy="1754326"/>
          </a:xfrm>
          <a:prstGeom prst="rect">
            <a:avLst/>
          </a:prstGeom>
          <a:solidFill>
            <a:schemeClr val="accent6">
              <a:lumMod val="20000"/>
              <a:lumOff val="80000"/>
            </a:schemeClr>
          </a:solidFill>
          <a:ln w="38100">
            <a:solidFill>
              <a:srgbClr val="FFFF00"/>
            </a:solidFill>
          </a:ln>
        </p:spPr>
        <p:txBody>
          <a:bodyPr wrap="square">
            <a:spAutoFit/>
          </a:bodyPr>
          <a:lstStyle/>
          <a:p>
            <a:r>
              <a:rPr lang="en-GB" i="1" dirty="0">
                <a:solidFill>
                  <a:schemeClr val="dk1"/>
                </a:solidFill>
              </a:rPr>
              <a:t>“there's an instance where the resources are available, but then it's hard as a student to access them. …Why? Because number one is lack of a skilled technician specific for the lab.”  (KU student)</a:t>
            </a:r>
          </a:p>
        </p:txBody>
      </p:sp>
    </p:spTree>
    <p:extLst>
      <p:ext uri="{BB962C8B-B14F-4D97-AF65-F5344CB8AC3E}">
        <p14:creationId xmlns:p14="http://schemas.microsoft.com/office/powerpoint/2010/main" val="196001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B21C-BF60-0B68-FC04-E3D7D310AD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876EFF-4744-637F-828B-61195177647B}"/>
              </a:ext>
            </a:extLst>
          </p:cNvPr>
          <p:cNvSpPr>
            <a:spLocks noGrp="1"/>
          </p:cNvSpPr>
          <p:nvPr>
            <p:ph type="body" sz="quarter" idx="14"/>
          </p:nvPr>
        </p:nvSpPr>
        <p:spPr>
          <a:xfrm>
            <a:off x="185981" y="1756179"/>
            <a:ext cx="7544856" cy="4908092"/>
          </a:xfrm>
        </p:spPr>
        <p:txBody>
          <a:bodyPr/>
          <a:lstStyle/>
          <a:p>
            <a:r>
              <a:rPr lang="en-GB" sz="2400" b="1" dirty="0"/>
              <a:t>Access to ICT</a:t>
            </a:r>
          </a:p>
          <a:p>
            <a:pPr marL="342900" indent="-342900">
              <a:buFont typeface="Arial" panose="020B0604020202020204" pitchFamily="34" charset="0"/>
              <a:buChar char="•"/>
            </a:pPr>
            <a:r>
              <a:rPr lang="en-GB" sz="2000" dirty="0"/>
              <a:t>Many students own digital devices; university-provided devices are rated modestly</a:t>
            </a:r>
          </a:p>
          <a:p>
            <a:pPr marL="342900" indent="-342900">
              <a:buFont typeface="Arial" panose="020B0604020202020204" pitchFamily="34" charset="0"/>
              <a:buChar char="•"/>
            </a:pPr>
            <a:r>
              <a:rPr lang="en-GB" sz="2000" dirty="0"/>
              <a:t>Internet connectivity remains a significant barrier</a:t>
            </a:r>
          </a:p>
          <a:p>
            <a:r>
              <a:rPr kumimoji="0" lang="en-GB" sz="2400" b="1" i="0" u="none" strike="noStrike" kern="1200" cap="none" spc="0" normalizeH="0" baseline="0" noProof="0" dirty="0">
                <a:ln>
                  <a:noFill/>
                </a:ln>
                <a:solidFill>
                  <a:srgbClr val="060645"/>
                </a:solidFill>
                <a:effectLst/>
                <a:uLnTx/>
                <a:uFillTx/>
                <a:latin typeface="Poppins"/>
                <a:ea typeface="+mn-ea"/>
                <a:cs typeface="Poppins" panose="00000500000000000000" pitchFamily="2" charset="0"/>
              </a:rPr>
              <a:t>ICT skills</a:t>
            </a: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60645"/>
                </a:solidFill>
                <a:effectLst/>
                <a:uLnTx/>
                <a:uFillTx/>
                <a:latin typeface="Poppins"/>
                <a:ea typeface="+mn-ea"/>
                <a:cs typeface="Poppins" panose="00000500000000000000" pitchFamily="2" charset="0"/>
              </a:rPr>
              <a:t>Students report </a:t>
            </a:r>
            <a:r>
              <a:rPr kumimoji="0" lang="en-GB" sz="2000" b="1" i="0" u="none" strike="noStrike" kern="1200" cap="none" spc="0" normalizeH="0" baseline="0" noProof="0" dirty="0">
                <a:ln>
                  <a:noFill/>
                </a:ln>
                <a:solidFill>
                  <a:srgbClr val="060645"/>
                </a:solidFill>
                <a:effectLst/>
                <a:uLnTx/>
                <a:uFillTx/>
                <a:latin typeface="Poppins"/>
                <a:ea typeface="+mn-ea"/>
                <a:cs typeface="Poppins" panose="00000500000000000000" pitchFamily="2" charset="0"/>
              </a:rPr>
              <a:t>moderate to strong proficiency in the use of ICT tools.</a:t>
            </a: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GB" sz="2000" dirty="0">
                <a:solidFill>
                  <a:srgbClr val="060645"/>
                </a:solidFill>
                <a:latin typeface="Poppins"/>
              </a:rPr>
              <a:t>Males consistently rate themselves more proficient.</a:t>
            </a: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GB" sz="2000" dirty="0">
                <a:solidFill>
                  <a:srgbClr val="060645"/>
                </a:solidFill>
                <a:latin typeface="Poppins"/>
              </a:rPr>
              <a:t>Well developed skills in word processing, presentations and using email communication. Moderate ability in internet research and data analysis</a:t>
            </a: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GB" sz="2000" dirty="0">
                <a:solidFill>
                  <a:srgbClr val="060645"/>
                </a:solidFill>
                <a:latin typeface="Poppins"/>
              </a:rPr>
              <a:t>Virtual laboratories and digital simulations are the least used tools</a:t>
            </a:r>
          </a:p>
        </p:txBody>
      </p:sp>
      <p:sp>
        <p:nvSpPr>
          <p:cNvPr id="4" name="Title 3">
            <a:extLst>
              <a:ext uri="{FF2B5EF4-FFF2-40B4-BE49-F238E27FC236}">
                <a16:creationId xmlns:a16="http://schemas.microsoft.com/office/drawing/2014/main" id="{7DE13A60-3F0B-E292-C246-D5BCBE542E8F}"/>
              </a:ext>
            </a:extLst>
          </p:cNvPr>
          <p:cNvSpPr>
            <a:spLocks noGrp="1"/>
          </p:cNvSpPr>
          <p:nvPr>
            <p:ph type="title"/>
          </p:nvPr>
        </p:nvSpPr>
        <p:spPr/>
        <p:txBody>
          <a:bodyPr/>
          <a:lstStyle/>
          <a:p>
            <a:r>
              <a:rPr lang="en-GB" dirty="0"/>
              <a:t>Results – Student survey</a:t>
            </a:r>
          </a:p>
        </p:txBody>
      </p:sp>
      <p:sp>
        <p:nvSpPr>
          <p:cNvPr id="5" name="TextBox 4">
            <a:extLst>
              <a:ext uri="{FF2B5EF4-FFF2-40B4-BE49-F238E27FC236}">
                <a16:creationId xmlns:a16="http://schemas.microsoft.com/office/drawing/2014/main" id="{FE91E52A-38FD-D4E6-D8BA-E8FB9C3AB058}"/>
              </a:ext>
            </a:extLst>
          </p:cNvPr>
          <p:cNvSpPr txBox="1"/>
          <p:nvPr/>
        </p:nvSpPr>
        <p:spPr>
          <a:xfrm>
            <a:off x="7730837" y="2581188"/>
            <a:ext cx="4432464" cy="2862322"/>
          </a:xfrm>
          <a:prstGeom prst="rect">
            <a:avLst/>
          </a:prstGeom>
          <a:solidFill>
            <a:schemeClr val="accent6">
              <a:lumMod val="20000"/>
              <a:lumOff val="80000"/>
            </a:schemeClr>
          </a:solidFill>
          <a:ln w="38100">
            <a:solidFill>
              <a:srgbClr val="FFFF00"/>
            </a:solidFill>
          </a:ln>
        </p:spPr>
        <p:txBody>
          <a:bodyPr wrap="square">
            <a:spAutoFit/>
          </a:bodyPr>
          <a:lstStyle/>
          <a:p>
            <a:r>
              <a:rPr lang="en-GB" sz="1800" i="1" dirty="0">
                <a:effectLst/>
                <a:latin typeface="Poppins" panose="00000500000000000000" pitchFamily="2" charset="0"/>
                <a:ea typeface="Aptos" panose="020B0004020202020204" pitchFamily="34" charset="0"/>
              </a:rPr>
              <a:t>You see, at this time … I can go into my phone and find out what's a student in Leeds University as a civil engineering student is learning, which will open up my mind and will make me know that OK, so I can also do that as a student. I actually have …the capacity and the knowledge to know that I can also do this. </a:t>
            </a:r>
            <a:br>
              <a:rPr lang="en-GB" sz="1800" i="1" dirty="0">
                <a:effectLst/>
                <a:latin typeface="Poppins" panose="00000500000000000000" pitchFamily="2" charset="0"/>
                <a:ea typeface="Aptos" panose="020B0004020202020204" pitchFamily="34" charset="0"/>
              </a:rPr>
            </a:br>
            <a:r>
              <a:rPr lang="en-GB" sz="1800" i="1" dirty="0">
                <a:effectLst/>
                <a:latin typeface="Poppins" panose="00000500000000000000" pitchFamily="2" charset="0"/>
                <a:ea typeface="Aptos" panose="020B0004020202020204" pitchFamily="34" charset="0"/>
              </a:rPr>
              <a:t>(KU student)</a:t>
            </a:r>
            <a:endParaRPr lang="en-GB" dirty="0"/>
          </a:p>
        </p:txBody>
      </p:sp>
    </p:spTree>
    <p:extLst>
      <p:ext uri="{BB962C8B-B14F-4D97-AF65-F5344CB8AC3E}">
        <p14:creationId xmlns:p14="http://schemas.microsoft.com/office/powerpoint/2010/main" val="204114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FFE1-C9F3-AC3B-54EB-76AFC7C66B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994A33-4AE6-C35F-4EA5-219F6A6463ED}"/>
              </a:ext>
            </a:extLst>
          </p:cNvPr>
          <p:cNvSpPr>
            <a:spLocks noGrp="1"/>
          </p:cNvSpPr>
          <p:nvPr>
            <p:ph type="body" sz="quarter" idx="14"/>
          </p:nvPr>
        </p:nvSpPr>
        <p:spPr>
          <a:xfrm>
            <a:off x="185980" y="1756179"/>
            <a:ext cx="7514179" cy="4894003"/>
          </a:xfrm>
        </p:spPr>
        <p:txBody>
          <a:bodyPr/>
          <a:lstStyle/>
          <a:p>
            <a:pPr marL="342900" indent="-342900">
              <a:buFont typeface="Arial" panose="020B0604020202020204" pitchFamily="34" charset="0"/>
              <a:buChar char="•"/>
            </a:pPr>
            <a:r>
              <a:rPr lang="en-GB" sz="2000" dirty="0"/>
              <a:t>ICT applications not yet widely adopted.</a:t>
            </a:r>
          </a:p>
          <a:p>
            <a:pPr marL="342900" indent="-342900">
              <a:buFont typeface="Arial" panose="020B0604020202020204" pitchFamily="34" charset="0"/>
              <a:buChar char="•"/>
            </a:pPr>
            <a:r>
              <a:rPr lang="en-GB" sz="2000" dirty="0"/>
              <a:t>Recognition of the need for virtual / digital approaches to STEM learning.</a:t>
            </a:r>
          </a:p>
          <a:p>
            <a:pPr marL="342900" indent="-342900">
              <a:buFont typeface="Arial" panose="020B0604020202020204" pitchFamily="34" charset="0"/>
              <a:buChar char="•"/>
            </a:pPr>
            <a:r>
              <a:rPr lang="en-GB" sz="2000" dirty="0"/>
              <a:t>Consensus on the </a:t>
            </a:r>
            <a:r>
              <a:rPr lang="en-GB" sz="2000" b="1" dirty="0"/>
              <a:t>need to move away from theory-based</a:t>
            </a:r>
            <a:r>
              <a:rPr lang="en-GB" sz="2000" dirty="0"/>
              <a:t> learning and teaching, and need for </a:t>
            </a:r>
            <a:r>
              <a:rPr lang="en-GB" sz="2000" b="1" dirty="0"/>
              <a:t>more practical hands-on</a:t>
            </a:r>
            <a:r>
              <a:rPr lang="en-GB" sz="2000" dirty="0"/>
              <a:t>.</a:t>
            </a:r>
          </a:p>
          <a:p>
            <a:pPr marL="342900" indent="-342900">
              <a:buFont typeface="Arial" panose="020B0604020202020204" pitchFamily="34" charset="0"/>
              <a:buChar char="•"/>
            </a:pPr>
            <a:r>
              <a:rPr lang="en-GB" sz="2000" dirty="0"/>
              <a:t>A need for more individual development of knowledge and skills.</a:t>
            </a:r>
          </a:p>
          <a:p>
            <a:pPr marL="342900" indent="-342900">
              <a:buFont typeface="Arial" panose="020B0604020202020204" pitchFamily="34" charset="0"/>
              <a:buChar char="•"/>
            </a:pPr>
            <a:r>
              <a:rPr lang="en-GB" sz="2000" dirty="0"/>
              <a:t>More connectivity between STEM learning at university and industry-specific skills.</a:t>
            </a:r>
          </a:p>
          <a:p>
            <a:pPr marL="342900" indent="-342900">
              <a:buFont typeface="Arial" panose="020B0604020202020204" pitchFamily="34" charset="0"/>
              <a:buChar char="•"/>
            </a:pPr>
            <a:r>
              <a:rPr lang="en-GB" sz="2000" dirty="0"/>
              <a:t>STEM environments in universities enabling development and progression of female students and academics.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
        <p:nvSpPr>
          <p:cNvPr id="4" name="Title 3">
            <a:extLst>
              <a:ext uri="{FF2B5EF4-FFF2-40B4-BE49-F238E27FC236}">
                <a16:creationId xmlns:a16="http://schemas.microsoft.com/office/drawing/2014/main" id="{EFAB6C8A-1480-92F0-DD22-7B6BD7C500F8}"/>
              </a:ext>
            </a:extLst>
          </p:cNvPr>
          <p:cNvSpPr>
            <a:spLocks noGrp="1"/>
          </p:cNvSpPr>
          <p:nvPr>
            <p:ph type="title"/>
          </p:nvPr>
        </p:nvSpPr>
        <p:spPr/>
        <p:txBody>
          <a:bodyPr/>
          <a:lstStyle/>
          <a:p>
            <a:r>
              <a:rPr lang="en-GB" dirty="0"/>
              <a:t>Results – Qualitative analysis</a:t>
            </a:r>
          </a:p>
        </p:txBody>
      </p:sp>
      <p:sp>
        <p:nvSpPr>
          <p:cNvPr id="5" name="TextBox 4">
            <a:extLst>
              <a:ext uri="{FF2B5EF4-FFF2-40B4-BE49-F238E27FC236}">
                <a16:creationId xmlns:a16="http://schemas.microsoft.com/office/drawing/2014/main" id="{C553EB24-0EDB-619B-60DA-EA5CB20642BF}"/>
              </a:ext>
            </a:extLst>
          </p:cNvPr>
          <p:cNvSpPr txBox="1"/>
          <p:nvPr/>
        </p:nvSpPr>
        <p:spPr>
          <a:xfrm>
            <a:off x="7605156" y="2029323"/>
            <a:ext cx="4495800" cy="1754326"/>
          </a:xfrm>
          <a:prstGeom prst="rect">
            <a:avLst/>
          </a:prstGeom>
          <a:solidFill>
            <a:schemeClr val="accent6">
              <a:lumMod val="20000"/>
              <a:lumOff val="80000"/>
            </a:schemeClr>
          </a:solidFill>
          <a:ln w="38100">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i="1" dirty="0"/>
              <a:t>“…we need more hands-on projects. If we want to apply the things that we are learning now [in] class, we need to have problem-based projects that we can find certain solutions” (UG student)</a:t>
            </a:r>
          </a:p>
        </p:txBody>
      </p:sp>
      <p:sp>
        <p:nvSpPr>
          <p:cNvPr id="6" name="TextBox 5">
            <a:extLst>
              <a:ext uri="{FF2B5EF4-FFF2-40B4-BE49-F238E27FC236}">
                <a16:creationId xmlns:a16="http://schemas.microsoft.com/office/drawing/2014/main" id="{FCFA08B6-E882-2EED-99A8-D8C272DE2DED}"/>
              </a:ext>
            </a:extLst>
          </p:cNvPr>
          <p:cNvSpPr txBox="1"/>
          <p:nvPr/>
        </p:nvSpPr>
        <p:spPr>
          <a:xfrm>
            <a:off x="7860475" y="4196562"/>
            <a:ext cx="4050476" cy="2453620"/>
          </a:xfrm>
          <a:prstGeom prst="rect">
            <a:avLst/>
          </a:prstGeom>
          <a:solidFill>
            <a:schemeClr val="accent6">
              <a:lumMod val="20000"/>
              <a:lumOff val="80000"/>
            </a:schemeClr>
          </a:solidFill>
          <a:ln w="38100">
            <a:solidFill>
              <a:srgbClr val="FFFF00"/>
            </a:solidFill>
          </a:ln>
        </p:spPr>
        <p:txBody>
          <a:bodyPr wrap="square">
            <a:spAutoFit/>
          </a:bodyPr>
          <a:lstStyle/>
          <a:p>
            <a:pPr>
              <a:lnSpc>
                <a:spcPct val="107000"/>
              </a:lnSpc>
              <a:spcAft>
                <a:spcPts val="800"/>
              </a:spcAft>
              <a:buNone/>
            </a:pPr>
            <a:r>
              <a:rPr lang="en-GB" sz="1800" i="1" kern="100" dirty="0">
                <a:effectLst/>
                <a:latin typeface="Poppins" panose="00000500000000000000" pitchFamily="2" charset="0"/>
                <a:ea typeface="Aptos" panose="020B0004020202020204" pitchFamily="34" charset="0"/>
                <a:cs typeface="Times New Roman" panose="02020603050405020304" pitchFamily="18" charset="0"/>
              </a:rPr>
              <a:t>the major limitation to practical teaching of science is the lack of spaces, adequate spaces. …If we can have a virtual lab, I think it will go a long way to enhancing the practical study of the STEM courses’</a:t>
            </a:r>
            <a:r>
              <a:rPr lang="en-GB" sz="1800" kern="100" dirty="0">
                <a:effectLst/>
                <a:latin typeface="Poppins" panose="00000500000000000000" pitchFamily="2" charset="0"/>
                <a:ea typeface="Aptos" panose="020B0004020202020204" pitchFamily="34" charset="0"/>
                <a:cs typeface="Times New Roman" panose="02020603050405020304" pitchFamily="18" charset="0"/>
              </a:rPr>
              <a:t>. </a:t>
            </a:r>
            <a:br>
              <a:rPr lang="en-GB" sz="1800" kern="100" dirty="0">
                <a:effectLst/>
                <a:latin typeface="Poppins" panose="00000500000000000000" pitchFamily="2" charset="0"/>
                <a:ea typeface="Aptos" panose="020B0004020202020204" pitchFamily="34" charset="0"/>
                <a:cs typeface="Times New Roman" panose="02020603050405020304" pitchFamily="18" charset="0"/>
              </a:rPr>
            </a:br>
            <a:r>
              <a:rPr lang="en-GB" sz="1800" kern="100" dirty="0">
                <a:effectLst/>
                <a:latin typeface="Poppins" panose="00000500000000000000" pitchFamily="2" charset="0"/>
                <a:ea typeface="Aptos" panose="020B0004020202020204" pitchFamily="34" charset="0"/>
                <a:cs typeface="Times New Roman" panose="02020603050405020304" pitchFamily="18" charset="0"/>
              </a:rPr>
              <a:t>(Doctor, Plant Biology)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609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7DA41-DF35-1D7B-3FD5-C1BDE2DCCF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214BE4-5ADB-6370-30BA-DCEE81930B38}"/>
              </a:ext>
            </a:extLst>
          </p:cNvPr>
          <p:cNvSpPr>
            <a:spLocks noGrp="1"/>
          </p:cNvSpPr>
          <p:nvPr>
            <p:ph type="title"/>
          </p:nvPr>
        </p:nvSpPr>
        <p:spPr/>
        <p:txBody>
          <a:bodyPr/>
          <a:lstStyle/>
          <a:p>
            <a:r>
              <a:rPr lang="en-GB" dirty="0"/>
              <a:t>Activity : explore the practicals</a:t>
            </a:r>
          </a:p>
        </p:txBody>
      </p:sp>
      <p:sp>
        <p:nvSpPr>
          <p:cNvPr id="2" name="TextBox 1">
            <a:extLst>
              <a:ext uri="{FF2B5EF4-FFF2-40B4-BE49-F238E27FC236}">
                <a16:creationId xmlns:a16="http://schemas.microsoft.com/office/drawing/2014/main" id="{DB21DCCA-4D70-9B10-C982-45FBB6BC025C}"/>
              </a:ext>
            </a:extLst>
          </p:cNvPr>
          <p:cNvSpPr txBox="1"/>
          <p:nvPr/>
        </p:nvSpPr>
        <p:spPr>
          <a:xfrm>
            <a:off x="587828" y="1730829"/>
            <a:ext cx="11462657" cy="5632311"/>
          </a:xfrm>
          <a:prstGeom prst="rect">
            <a:avLst/>
          </a:prstGeom>
          <a:noFill/>
        </p:spPr>
        <p:txBody>
          <a:bodyPr wrap="square" rtlCol="0">
            <a:spAutoFit/>
          </a:bodyPr>
          <a:lstStyle/>
          <a:p>
            <a:r>
              <a:rPr lang="en-GB" sz="2400" dirty="0"/>
              <a:t>Links: </a:t>
            </a:r>
          </a:p>
          <a:p>
            <a:r>
              <a:rPr lang="en-GB" sz="2400" dirty="0">
                <a:hlinkClick r:id="rId3"/>
              </a:rPr>
              <a:t>OpenSTEM Africa: University of Ghana</a:t>
            </a:r>
            <a:endParaRPr lang="en-GB" sz="2400" dirty="0"/>
          </a:p>
          <a:p>
            <a:endParaRPr lang="en-GB" sz="2400" dirty="0"/>
          </a:p>
          <a:p>
            <a:pPr marL="285750" indent="-285750">
              <a:buFont typeface="Arial" panose="020B0604020202020204" pitchFamily="34" charset="0"/>
              <a:buChar char="•"/>
            </a:pPr>
            <a:r>
              <a:rPr lang="en-GB" sz="2400" dirty="0">
                <a:hlinkClick r:id="rId4"/>
              </a:rPr>
              <a:t>Chemical tests</a:t>
            </a:r>
            <a:endParaRPr lang="en-GB" sz="2400" dirty="0"/>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hlinkClick r:id="rId5"/>
              </a:rPr>
              <a:t>Virtual field trip</a:t>
            </a:r>
            <a:endParaRPr lang="en-GB" sz="2400" dirty="0"/>
          </a:p>
          <a:p>
            <a:endParaRPr lang="en-GB" sz="2400" dirty="0"/>
          </a:p>
          <a:p>
            <a:r>
              <a:rPr lang="en-GB" sz="2400" dirty="0"/>
              <a:t>Questions:</a:t>
            </a:r>
          </a:p>
          <a:p>
            <a:endParaRPr lang="en-GB" sz="2400" dirty="0"/>
          </a:p>
          <a:p>
            <a:pPr marL="457200" indent="-457200">
              <a:buFont typeface="+mj-lt"/>
              <a:buAutoNum type="arabicPeriod"/>
            </a:pPr>
            <a:r>
              <a:rPr lang="en-GB" sz="2400" dirty="0"/>
              <a:t>What relevance and resonance is there with activities in STEM?</a:t>
            </a:r>
          </a:p>
          <a:p>
            <a:pPr marL="457200" indent="-457200">
              <a:buFont typeface="+mj-lt"/>
              <a:buAutoNum type="arabicPeriod"/>
            </a:pPr>
            <a:endParaRPr lang="en-GB" sz="2400" dirty="0"/>
          </a:p>
          <a:p>
            <a:pPr marL="457200" indent="-457200">
              <a:buFont typeface="+mj-lt"/>
              <a:buAutoNum type="arabicPeriod"/>
            </a:pPr>
            <a:r>
              <a:rPr lang="en-GB" sz="2400" dirty="0"/>
              <a:t>What next steps and collaborations would you suggest / like to be involved with?</a:t>
            </a:r>
          </a:p>
          <a:p>
            <a:endParaRPr lang="en-GB" sz="2400" dirty="0"/>
          </a:p>
          <a:p>
            <a:endParaRPr lang="en-GB" sz="2400" dirty="0"/>
          </a:p>
        </p:txBody>
      </p:sp>
      <p:pic>
        <p:nvPicPr>
          <p:cNvPr id="11" name="Picture 10">
            <a:extLst>
              <a:ext uri="{FF2B5EF4-FFF2-40B4-BE49-F238E27FC236}">
                <a16:creationId xmlns:a16="http://schemas.microsoft.com/office/drawing/2014/main" id="{946657A1-A1C9-486C-3D81-2BC54A9D619A}"/>
              </a:ext>
            </a:extLst>
          </p:cNvPr>
          <p:cNvPicPr>
            <a:picLocks noChangeAspect="1"/>
          </p:cNvPicPr>
          <p:nvPr/>
        </p:nvPicPr>
        <p:blipFill>
          <a:blip r:embed="rId6"/>
          <a:stretch>
            <a:fillRect/>
          </a:stretch>
        </p:blipFill>
        <p:spPr>
          <a:xfrm>
            <a:off x="8971241" y="653861"/>
            <a:ext cx="2806844" cy="628682"/>
          </a:xfrm>
          <a:prstGeom prst="rect">
            <a:avLst/>
          </a:prstGeom>
        </p:spPr>
      </p:pic>
    </p:spTree>
    <p:extLst>
      <p:ext uri="{BB962C8B-B14F-4D97-AF65-F5344CB8AC3E}">
        <p14:creationId xmlns:p14="http://schemas.microsoft.com/office/powerpoint/2010/main" val="377203720"/>
      </p:ext>
    </p:extLst>
  </p:cSld>
  <p:clrMapOvr>
    <a:masterClrMapping/>
  </p:clrMapOvr>
</p:sld>
</file>

<file path=ppt/theme/theme1.xml><?xml version="1.0" encoding="utf-8"?>
<a:theme xmlns:a="http://schemas.openxmlformats.org/drawingml/2006/main" name="Cov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OUGeneric.pptx" id="{ED6D8DFD-0AD8-40D1-89CE-3E4709E0CB41}" vid="{1E7B1BFB-CD54-40CC-981D-17804703E41E}"/>
    </a:ext>
  </a:extLst>
</a:theme>
</file>

<file path=ppt/theme/theme2.xml><?xml version="1.0" encoding="utf-8"?>
<a:theme xmlns:a="http://schemas.openxmlformats.org/drawingml/2006/main" name="Section Header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OUGeneric.pptx" id="{ED6D8DFD-0AD8-40D1-89CE-3E4709E0CB41}" vid="{D8CC5795-1A8D-4952-8D8E-B089C2170263}"/>
    </a:ext>
  </a:extLst>
</a:theme>
</file>

<file path=ppt/theme/theme3.xml><?xml version="1.0" encoding="utf-8"?>
<a:theme xmlns:a="http://schemas.openxmlformats.org/drawingml/2006/main" name="Contents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OUGeneric.pptx" id="{ED6D8DFD-0AD8-40D1-89CE-3E4709E0CB41}" vid="{19862303-3178-4982-AD2C-F6AB8590205A}"/>
    </a:ext>
  </a:extLst>
</a:theme>
</file>

<file path=ppt/theme/theme4.xml><?xml version="1.0" encoding="utf-8"?>
<a:theme xmlns:a="http://schemas.openxmlformats.org/drawingml/2006/main" name="Slide Option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1C46C0"/>
      </a:hlink>
      <a:folHlink>
        <a:srgbClr val="1C46C0"/>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OUGeneric.pptx" id="{ED6D8DFD-0AD8-40D1-89CE-3E4709E0CB41}" vid="{953BBB0F-6448-4C7A-9E38-E469B2621AF0}"/>
    </a:ext>
  </a:extLst>
</a:theme>
</file>

<file path=ppt/theme/theme5.xml><?xml version="1.0" encoding="utf-8"?>
<a:theme xmlns:a="http://schemas.openxmlformats.org/drawingml/2006/main" name="Decorative Slides">
  <a:themeElements>
    <a:clrScheme name="Open University">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pen University">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U-Powerpoint-Template-OUGeneric.pptx" id="{ED6D8DFD-0AD8-40D1-89CE-3E4709E0CB41}" vid="{2EEA7C0F-D59F-4EB8-B689-E9D8DE0919C9}"/>
    </a:ext>
  </a:extLst>
</a:theme>
</file>

<file path=ppt/theme/theme6.xml><?xml version="1.0" encoding="utf-8"?>
<a:theme xmlns:a="http://schemas.openxmlformats.org/drawingml/2006/main" name="End Slides">
  <a:themeElements>
    <a:clrScheme name="OU">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Powerpoint-Template-OUGeneric.pptx" id="{ED6D8DFD-0AD8-40D1-89CE-3E4709E0CB41}" vid="{60CE8E6C-FC4D-4960-B186-5E39A051D0D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9791205CE1C4B90C18637DE51AB02" ma:contentTypeVersion="18" ma:contentTypeDescription="Create a new document." ma:contentTypeScope="" ma:versionID="7ab3c28381f36bd677c0ccaf61bac7e9">
  <xsd:schema xmlns:xsd="http://www.w3.org/2001/XMLSchema" xmlns:xs="http://www.w3.org/2001/XMLSchema" xmlns:p="http://schemas.microsoft.com/office/2006/metadata/properties" xmlns:ns2="e39f4aa4-9b7c-443b-9188-d58b9013dd35" xmlns:ns3="604d8dd4-926a-4638-bf8d-12f4130d689a" xmlns:ns4="e4476828-269d-41e7-8c7f-463a607b843c" targetNamespace="http://schemas.microsoft.com/office/2006/metadata/properties" ma:root="true" ma:fieldsID="5711c872ab8990db9faa0b5994e4764a" ns2:_="" ns3:_="" ns4:_="">
    <xsd:import namespace="e39f4aa4-9b7c-443b-9188-d58b9013dd35"/>
    <xsd:import namespace="604d8dd4-926a-4638-bf8d-12f4130d689a"/>
    <xsd:import namespace="e4476828-269d-41e7-8c7f-463a607b84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f4aa4-9b7c-443b-9188-d58b9013d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d8dd4-926a-4638-bf8d-12f4130d689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80d2fc-8cc8-4f24-a1bb-2801cff90dbe}" ma:internalName="TaxCatchAll" ma:showField="CatchAllData" ma:web="604d8dd4-926a-4638-bf8d-12f4130d68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xsi:nil="true"/>
    <lcf76f155ced4ddcb4097134ff3c332f xmlns="e39f4aa4-9b7c-443b-9188-d58b9013dd3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105387-0C09-43B1-A30A-A26979DA0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f4aa4-9b7c-443b-9188-d58b9013dd35"/>
    <ds:schemaRef ds:uri="604d8dd4-926a-4638-bf8d-12f4130d689a"/>
    <ds:schemaRef ds:uri="e4476828-269d-41e7-8c7f-463a607b84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F123D-72E4-47AA-AF87-050EE8541186}">
  <ds:schemaRefs>
    <ds:schemaRef ds:uri="http://purl.org/dc/terms/"/>
    <ds:schemaRef ds:uri="http://schemas.microsoft.com/office/2006/documentManagement/types"/>
    <ds:schemaRef ds:uri="e4476828-269d-41e7-8c7f-463a607b843c"/>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604d8dd4-926a-4638-bf8d-12f4130d689a"/>
    <ds:schemaRef ds:uri="e39f4aa4-9b7c-443b-9188-d58b9013dd35"/>
    <ds:schemaRef ds:uri="http://www.w3.org/XML/1998/namespace"/>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OU-Powerpoint-Template-OUGeneric</Template>
  <TotalTime>7122</TotalTime>
  <Words>1354</Words>
  <Application>Microsoft Office PowerPoint</Application>
  <PresentationFormat>Widescreen</PresentationFormat>
  <Paragraphs>160</Paragraphs>
  <Slides>11</Slides>
  <Notes>11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Aptos</vt:lpstr>
      <vt:lpstr>Arial</vt:lpstr>
      <vt:lpstr>Calibri</vt:lpstr>
      <vt:lpstr>Poppins</vt:lpstr>
      <vt:lpstr>Poppins SemiBold</vt:lpstr>
      <vt:lpstr>Covers</vt:lpstr>
      <vt:lpstr>Section Headers</vt:lpstr>
      <vt:lpstr>Contents Slides</vt:lpstr>
      <vt:lpstr>Slide Options</vt:lpstr>
      <vt:lpstr>Decorative Slides</vt:lpstr>
      <vt:lpstr>End Slides</vt:lpstr>
      <vt:lpstr>Co-investigating preparedness for virtual STEM practical education:</vt:lpstr>
      <vt:lpstr>Activity : explore the practicals</vt:lpstr>
      <vt:lpstr>  Collaboration</vt:lpstr>
      <vt:lpstr>OpenSTEM Africa ‘Test and Learn’:   University of Cape Coast, Ghana</vt:lpstr>
      <vt:lpstr>OU / UCC Activities </vt:lpstr>
      <vt:lpstr>Results – Student survey</vt:lpstr>
      <vt:lpstr>Results – Student survey</vt:lpstr>
      <vt:lpstr>Results – Qualitative analysis</vt:lpstr>
      <vt:lpstr>Activity : explore the practicals</vt:lpstr>
      <vt:lpstr>Lessons and thoughts</vt:lpstr>
      <vt:lpstr>Thank you       Open STEM Africa </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OU Master PowerPoint Template with accessibility guidance and best practice tips</dc:subject>
  <dc:creator>Sarah.Davies</dc:creator>
  <cp:keywords>OU Master PowerPoint Template</cp:keywords>
  <dc:description/>
  <cp:lastModifiedBy>Rachel.Redford</cp:lastModifiedBy>
  <cp:revision>10</cp:revision>
  <dcterms:created xsi:type="dcterms:W3CDTF">2025-08-18T12:36:43Z</dcterms:created>
  <dcterms:modified xsi:type="dcterms:W3CDTF">2026-04-28T17:32:39Z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0x010100A659791205CE1C4B90C18637DE51AB02</vt:lpwstr>
  </property>
  <property fmtid="{D5CDD505-2E9C-101B-9397-08002B2CF9AE}" pid="3" name="MediaServiceImageTags">
    <vt:lpwstr/>
  </property>
</Properties>
</file>