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14"/>
  </p:notesMasterIdLst>
  <p:handoutMasterIdLst>
    <p:handoutMasterId r:id="rId15"/>
  </p:handoutMasterIdLst>
  <p:sldIdLst>
    <p:sldId id="256" r:id="rId9"/>
    <p:sldId id="322" r:id="rId10"/>
    <p:sldId id="325" r:id="rId11"/>
    <p:sldId id="321" r:id="rId12"/>
    <p:sldId id="3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F3"/>
    <a:srgbClr val="FF8A77"/>
    <a:srgbClr val="FFFEED"/>
    <a:srgbClr val="FFF488"/>
    <a:srgbClr val="FFF3FD"/>
    <a:srgbClr val="E8FFF7"/>
    <a:srgbClr val="FFB4FF"/>
    <a:srgbClr val="060645"/>
    <a:srgbClr val="7DFFD3"/>
    <a:srgbClr val="E6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F1604F-33F5-43FD-A1C9-B5D959C18C09}" v="4" dt="2026-05-20T15:07:30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FE4-2A89-2C48-B077-AF8EE4693F3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D80B4-3417-B74B-BDCD-C7836226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0828ED38-053B-074D-A6A5-1C9374EA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C1F544-4F91-82A6-00C9-2CD07BD90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D9A59EDF-990B-8A48-B3FB-ACAE78C6B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1B024-02F2-5EFA-230E-7EF4CB1584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76635-0D9A-318C-7E7A-70539D9E69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78491E11-C10D-5DDF-F581-B813FF836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B1BE7-2571-2635-2BAE-7919281B9E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DC83551F-5FB0-9945-E01E-6CB9436CE2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hqprint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C0329EC4-43A1-4C93-CC9C-F8056BDA6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Green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hape&#10;&#10;Description automatically generated">
            <a:extLst>
              <a:ext uri="{FF2B5EF4-FFF2-40B4-BE49-F238E27FC236}">
                <a16:creationId xmlns:a16="http://schemas.microsoft.com/office/drawing/2014/main" id="{D0C3721D-6354-0D00-0D29-E1A27C93E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565AC2-DB77-DCDB-808B-BF51C9FFA89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A903AE-E2D6-5F9D-50A4-1473F92182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01E99E-260A-2E00-5A10-B640DA7C8C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6DAC74-8EE3-1746-99BA-A5E8DA7424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626BEB0-893F-DB77-7783-7CC66EADF5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34433D2-285A-2138-B801-9350BFC7DF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B0C5214-C8B5-BB5C-400E-6D335A90D8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8C2F145-D295-DD87-F65F-5B20EF149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7C453FF-E315-37FD-0D9E-C09E04B12F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8F9FC77-DF8B-FDB1-2221-949F35B1E2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2515635-1F1A-5EC5-9397-A7584981B6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9EE6-532E-7816-0325-42D8941AE6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Pink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CAEB22FC-8717-3ACD-B1AA-0DDD82CD2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A74F5EC-4A0A-EE9E-CEEC-0C8B1DEDD4A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EC74F6E-3E12-4CC9-3CF9-A0A016ADF3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AC45FAB-EC84-4094-4E00-5D39E06DC8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971CCC8-8887-2D6D-F859-840625714F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3C70281-93BC-78B1-39A7-6A9CC9422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913BF3-8DA6-86CE-9297-CF7440C214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6994FB5-5FB6-3649-0B5C-0DE7371587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0BC2B6-2F32-2B89-2F65-DEDFE06C5F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F834E28-71E5-8B57-FCC7-46E2FEE233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984B553-0CF7-BBE3-8247-C11CDDCFA7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1AC7231-C3AA-8DB0-7055-96197A3F30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66997-B6CA-C429-0D2C-74E70FBC7A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ED31C04-0A53-3A47-8287-081AE26B8A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ADE654-C78D-7069-71BF-CB8E04298D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Yellow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1E32E92A-D60B-13B9-30ED-6BA5F1EDCE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09E5BE0-09DA-15C3-2ADE-E1DB04ED1C1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A34D264-D08C-0201-6BF1-636745F054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30135D4-803B-4DF5-9DDF-8CFC64C30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C9476F1-805D-12F6-C40A-921E21A365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B542CF-469A-BF23-4EF9-B73FE940A5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C7EF676-AF43-70E8-FB03-904CA94EC6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1A30F3-E0AB-4333-FC27-1CA81121A4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C6F3B42-12FA-AB16-C752-2D3AA399C5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CBCFE3C-98F5-4CBE-B476-7DA12DB92E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BBEC787-2362-ECDC-D4F9-5B3386B217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316AE4E-85A5-6332-E3F9-F94D352860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E81DC-D1F7-D057-AEF0-4BBDAFA30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C107E3E2-7CA3-497F-C4E8-4ECE3460E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5BD7FBF3-7226-2149-BBD3-09818517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CDFCC4E-7800-CD8E-7918-FDBF10EDE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4CE98-E3B1-6061-EDE1-1BE86846C7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4C01CCF-0DB7-F246-ABF2-EC18516A0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3273484-F508-2B81-CCEE-DC47E2E8AA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0601-4580-5ADA-F52F-147800921B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2C2B24-B59D-4045-B95F-60BA9A0169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ound Single Corner of Rectangle 6">
            <a:extLst>
              <a:ext uri="{FF2B5EF4-FFF2-40B4-BE49-F238E27FC236}">
                <a16:creationId xmlns:a16="http://schemas.microsoft.com/office/drawing/2014/main" id="{52BFE576-A66B-7FC2-2AF8-D9E087E5F717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86881BD-54AC-7487-0941-5BB9151601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D97A87F-8E6A-F78D-2518-1700657A7F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B87BCE-4110-4945-8965-86EF471BD5C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EC8079-8BCF-9E9A-455F-1A5CAC8155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E5E9D17-411D-CACE-6EE7-57DAEF36B3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18EF7DC-1E5C-B9D3-A788-F0B8F2A68C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86181-7C71-E362-374D-D81E521D3D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urpl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70BCA8-BFE1-BD4C-8A2B-F873ACAEF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5" r="1105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4" name="Round Single Corner of Rectangle 6">
            <a:extLst>
              <a:ext uri="{FF2B5EF4-FFF2-40B4-BE49-F238E27FC236}">
                <a16:creationId xmlns:a16="http://schemas.microsoft.com/office/drawing/2014/main" id="{5EE03332-6A33-A4DC-1B53-C8E0ED83CF34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2594254-34B5-3D2F-8C9E-B4CF5619E4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1CFF534-4266-FB7E-ECB3-915EBA7E4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870DDD-0474-0E67-8EE1-F6A7B942272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ED43E-DEDD-8388-30B6-DA88176A24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95E836-04B5-EA96-187B-20C706FCC9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BAC910-D562-B43B-D4A6-4369B25191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8D57-D7F0-C0BA-B1AB-FA27880A4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697FB0-A487-634A-AFFC-B0FA0F107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ound Single Corner of Rectangle 6">
            <a:extLst>
              <a:ext uri="{FF2B5EF4-FFF2-40B4-BE49-F238E27FC236}">
                <a16:creationId xmlns:a16="http://schemas.microsoft.com/office/drawing/2014/main" id="{F81D5E62-54E8-91C1-B1DC-3631E16FFAEC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AD0970C-6421-A42E-0F95-DCB033DB9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6478310-0DF0-9183-8E4A-BBB12EE20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CD6409-287B-3038-1114-7628DCD1F30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A0FF1C-9422-2209-7C7A-E0A2D747B0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9F0D77-12CE-8ADC-96D3-AC1745EFF6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B19F31F-971E-506B-20EB-7212F8B763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E0C39-A58A-88F5-7763-881132BDF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4C01CCF-0DB7-F246-ABF2-EC18516A0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9290A-21C8-252A-8F81-5329E41ECF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98C54-E3BB-6758-54CF-5A28F76F67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B3074-1854-E7EC-F48F-3A436A9ECE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5" r="1105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9A77A-2865-2800-84A5-23627231AA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F88F0-EB3C-10FF-135B-7E354D928A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07E50EC8-E5C7-AD40-90E5-430C56B1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A1E28-041A-B3F5-D5FB-EABC446DAE3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47471-0055-301D-46FD-68020323DA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29558BF-A54E-47FA-68A6-97DFAB2933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213F3-4453-A554-A2A2-1E2477D6A25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81F7C-61DD-D358-4A52-ABFFD0542A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9DCE3FF2-F47F-EF71-B12F-36613C1F6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F1C98-6D29-CDD1-9F34-084D00E4780D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7109C-F92E-0D50-7E20-FC588E76B0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C8EEEF07-1889-D507-89A8-BB2EE63EB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B80B5-A611-770D-A4A5-4985E7825C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DD4F8-C9DA-CD10-7F0A-98A2826C7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C3B3B649-1EB8-9846-A24F-3002667E7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25C514-5CFA-FD4E-BB21-038E4D8FF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12D21-2F9E-2846-20E0-F0307CE08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ax, tool&#10;&#10;Description automatically generated">
            <a:extLst>
              <a:ext uri="{FF2B5EF4-FFF2-40B4-BE49-F238E27FC236}">
                <a16:creationId xmlns:a16="http://schemas.microsoft.com/office/drawing/2014/main" id="{331C3DB8-28FE-CD4A-AC01-87EE1020C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ax, tool, vector graphics&#10;&#10;Description automatically generated">
            <a:extLst>
              <a:ext uri="{FF2B5EF4-FFF2-40B4-BE49-F238E27FC236}">
                <a16:creationId xmlns:a16="http://schemas.microsoft.com/office/drawing/2014/main" id="{044E638D-6AD4-9B4C-B7A9-1F0500BFE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 descr="A picture containing ax, vector graphics&#10;&#10;Description automatically generated">
            <a:extLst>
              <a:ext uri="{FF2B5EF4-FFF2-40B4-BE49-F238E27FC236}">
                <a16:creationId xmlns:a16="http://schemas.microsoft.com/office/drawing/2014/main" id="{19B06383-A6CB-5648-834D-B48F23705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A8F9F-42A8-344E-BFDB-6B187AAC9728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E0D0-DB37-5740-9BD9-F5C7BF39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9" r:id="rId12"/>
    <p:sldLayoutId id="2147483842" r:id="rId13"/>
    <p:sldLayoutId id="2147483918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3.xml"/><Relationship Id="rId4" Type="http://schemas.microsoft.com/office/2011/relationships/webextension" Target="../webextensions/webextension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eople in crowds">
            <a:extLst>
              <a:ext uri="{FF2B5EF4-FFF2-40B4-BE49-F238E27FC236}">
                <a16:creationId xmlns:a16="http://schemas.microsoft.com/office/drawing/2014/main" id="{3A728728-DA39-FFB5-F67E-CD917BE15D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b="3149"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279438"/>
            <a:ext cx="5557585" cy="2911818"/>
          </a:xfrm>
        </p:spPr>
        <p:txBody>
          <a:bodyPr/>
          <a:lstStyle/>
          <a:p>
            <a:r>
              <a:rPr lang="en-GB" sz="3200"/>
              <a:t>A Quizzical Approach to Employer-Facing Education: Engaging the eSTEeM Community Through Participatory Action Research.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Sarel Marais, Gareth Neighbour and Russ Lewis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29</a:t>
            </a:r>
            <a:r>
              <a:rPr lang="en-GB" baseline="30000"/>
              <a:t>th</a:t>
            </a:r>
            <a:r>
              <a:rPr lang="en-GB"/>
              <a:t> April 2026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46CBF74-7AED-681F-0721-D3F36CD73025}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Poppins SemiBold" panose="00000700000000000000" pitchFamily="2" charset="0"/>
                <a:cs typeface="Poppins SemiBold" panose="00000700000000000000" pitchFamily="2" charset="0"/>
              </a:rPr>
              <a:t>Front Cover Title 1 </a:t>
            </a:r>
          </a:p>
        </p:txBody>
      </p:sp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6E898F-A6E7-E867-05D2-7C5AFD20AF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FB06F-3844-2F7F-42C0-116903F6F4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0007B-659A-74A0-544F-AE83649902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3D52F-23FF-69CA-3BA1-C6F72641C59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54F6DE-8F5C-56B6-9E9B-A6C818DD3D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7" name="Add-in 6">
                <a:extLst>
                  <a:ext uri="{FF2B5EF4-FFF2-40B4-BE49-F238E27FC236}">
                    <a16:creationId xmlns:a16="http://schemas.microsoft.com/office/drawing/2014/main" id="{688FD318-EA51-1CDB-840E-1DC08E26D8D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Add-in 6">
                <a:extLst>
                  <a:ext uri="{FF2B5EF4-FFF2-40B4-BE49-F238E27FC236}">
                    <a16:creationId xmlns:a16="http://schemas.microsoft.com/office/drawing/2014/main" id="{688FD318-EA51-1CDB-840E-1DC08E26D8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Add-in 7">
                <a:extLst>
                  <a:ext uri="{FF2B5EF4-FFF2-40B4-BE49-F238E27FC236}">
                    <a16:creationId xmlns:a16="http://schemas.microsoft.com/office/drawing/2014/main" id="{032C6A00-9A28-D131-968F-F9B50A9B47D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Add-in 7">
                <a:extLst>
                  <a:ext uri="{FF2B5EF4-FFF2-40B4-BE49-F238E27FC236}">
                    <a16:creationId xmlns:a16="http://schemas.microsoft.com/office/drawing/2014/main" id="{032C6A00-9A28-D131-968F-F9B50A9B47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15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6D6FA-F093-94B6-75ED-C2EB78F7C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15" y="1252222"/>
            <a:ext cx="11089237" cy="4179313"/>
          </a:xfrm>
        </p:spPr>
        <p:txBody>
          <a:bodyPr/>
          <a:lstStyle/>
          <a:p>
            <a:r>
              <a:rPr lang="en-GB" sz="2400" kern="100">
                <a:ea typeface="Aptos" panose="020B0004020202020204" pitchFamily="34" charset="0"/>
              </a:rPr>
              <a:t>An </a:t>
            </a:r>
            <a:r>
              <a:rPr lang="en-GB" sz="2400" b="1" kern="100">
                <a:ea typeface="Aptos" panose="020B0004020202020204" pitchFamily="34" charset="0"/>
              </a:rPr>
              <a:t>agile</a:t>
            </a:r>
            <a:r>
              <a:rPr lang="en-GB" sz="2400" kern="100">
                <a:ea typeface="Aptos" panose="020B0004020202020204" pitchFamily="34" charset="0"/>
              </a:rPr>
              <a:t> provider delivering a </a:t>
            </a:r>
            <a:r>
              <a:rPr lang="en-GB" sz="2400" b="1" kern="100">
                <a:ea typeface="Aptos" panose="020B0004020202020204" pitchFamily="34" charset="0"/>
              </a:rPr>
              <a:t>flexible experience </a:t>
            </a:r>
            <a:r>
              <a:rPr lang="en-GB" sz="2400" kern="100">
                <a:ea typeface="Aptos" panose="020B0004020202020204" pitchFamily="34" charset="0"/>
              </a:rPr>
              <a:t>to enhance knowledge, up-skill and </a:t>
            </a:r>
            <a:r>
              <a:rPr lang="en-GB" sz="2400" b="1" kern="100">
                <a:ea typeface="Aptos" panose="020B0004020202020204" pitchFamily="34" charset="0"/>
              </a:rPr>
              <a:t>demonstrate competencies </a:t>
            </a:r>
            <a:r>
              <a:rPr lang="en-GB" sz="2400" kern="100">
                <a:ea typeface="Aptos" panose="020B0004020202020204" pitchFamily="34" charset="0"/>
              </a:rPr>
              <a:t>for learners embedded in an </a:t>
            </a:r>
            <a:r>
              <a:rPr lang="en-GB" sz="2400" b="1" kern="100">
                <a:ea typeface="Aptos" panose="020B0004020202020204" pitchFamily="34" charset="0"/>
              </a:rPr>
              <a:t>employment context </a:t>
            </a:r>
            <a:r>
              <a:rPr lang="en-GB" sz="2400" kern="100">
                <a:ea typeface="Aptos" panose="020B0004020202020204" pitchFamily="34" charset="0"/>
              </a:rPr>
              <a:t>relevant to the discipline and recognised as providing </a:t>
            </a:r>
            <a:r>
              <a:rPr lang="en-GB" sz="2400" b="1" kern="100">
                <a:ea typeface="Aptos" panose="020B0004020202020204" pitchFamily="34" charset="0"/>
              </a:rPr>
              <a:t>authentic</a:t>
            </a:r>
            <a:r>
              <a:rPr lang="en-GB" sz="2400" kern="100">
                <a:ea typeface="Aptos" panose="020B0004020202020204" pitchFamily="34" charset="0"/>
              </a:rPr>
              <a:t> learning to the employee and </a:t>
            </a:r>
            <a:r>
              <a:rPr lang="en-GB" sz="2400" b="1" kern="100">
                <a:ea typeface="Aptos" panose="020B0004020202020204" pitchFamily="34" charset="0"/>
              </a:rPr>
              <a:t>value</a:t>
            </a:r>
            <a:r>
              <a:rPr lang="en-GB" sz="2400" kern="100">
                <a:ea typeface="Aptos" panose="020B0004020202020204" pitchFamily="34" charset="0"/>
              </a:rPr>
              <a:t> to the employer.</a:t>
            </a:r>
            <a:endParaRPr lang="en-GB" sz="2000"/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E01F3-81C5-76E2-0CF5-0001A5B1C9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EFE definition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48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E8F828-A715-14CD-89D6-6EF30E413A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65" y="858532"/>
            <a:ext cx="9591229" cy="289311"/>
          </a:xfrm>
        </p:spPr>
        <p:txBody>
          <a:bodyPr/>
          <a:lstStyle/>
          <a:p>
            <a:r>
              <a:rPr lang="en-GB"/>
              <a:t>Shifting HE landscape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99BF1-AB80-7180-8BCD-EA955511C7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845" y="1235708"/>
            <a:ext cx="11232604" cy="8253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Higher education has increasingly moved towards employability, work‑readiness and economic impact.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70%+ OU students already work while studying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Workplace is rapidly changing, and can HE institutions remain current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45AE8-A8F6-3606-4606-D86E39FD96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4" y="127608"/>
            <a:ext cx="10766703" cy="497161"/>
          </a:xfrm>
        </p:spPr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D036DE6-CF96-3CF6-BD73-5166A788C9F6}"/>
              </a:ext>
            </a:extLst>
          </p:cNvPr>
          <p:cNvSpPr txBox="1">
            <a:spLocks/>
          </p:cNvSpPr>
          <p:nvPr/>
        </p:nvSpPr>
        <p:spPr>
          <a:xfrm>
            <a:off x="567965" y="2288109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Is there a gap between practice and policy?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C55C85-599A-5697-EC9B-B7EEFC2CE46E}"/>
              </a:ext>
            </a:extLst>
          </p:cNvPr>
          <p:cNvSpPr txBox="1">
            <a:spLocks/>
          </p:cNvSpPr>
          <p:nvPr/>
        </p:nvSpPr>
        <p:spPr>
          <a:xfrm>
            <a:off x="673845" y="2630149"/>
            <a:ext cx="11376984" cy="826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UK policy encourages employer involvement in curriculum design, but this influence is far less visible at the level of actual learner experience.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Existing frameworks (e.g., QAA) reference employers only lightly. 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5CEE4CC-A362-F9B1-8F3A-B724E92E6ADC}"/>
              </a:ext>
            </a:extLst>
          </p:cNvPr>
          <p:cNvSpPr txBox="1">
            <a:spLocks/>
          </p:cNvSpPr>
          <p:nvPr/>
        </p:nvSpPr>
        <p:spPr>
          <a:xfrm>
            <a:off x="567966" y="3501609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Practice and scholarship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C00753-2ED6-DDD8-7143-CB0C8DCDC21E}"/>
              </a:ext>
            </a:extLst>
          </p:cNvPr>
          <p:cNvSpPr txBox="1">
            <a:spLocks/>
          </p:cNvSpPr>
          <p:nvPr/>
        </p:nvSpPr>
        <p:spPr>
          <a:xfrm>
            <a:off x="673845" y="3869989"/>
            <a:ext cx="11232604" cy="5368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Concepts such as work-based learning, employability and work readiness exist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Do we understand the needs of learners embedded in employment or the employers who support them?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E0837D8-C830-0510-CADE-94B2E00B37E0}"/>
              </a:ext>
            </a:extLst>
          </p:cNvPr>
          <p:cNvSpPr txBox="1">
            <a:spLocks/>
          </p:cNvSpPr>
          <p:nvPr/>
        </p:nvSpPr>
        <p:spPr>
          <a:xfrm>
            <a:off x="673845" y="460234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u="sng">
                <a:solidFill>
                  <a:schemeClr val="tx2">
                    <a:lumMod val="75000"/>
                    <a:lumOff val="25000"/>
                  </a:schemeClr>
                </a:solidFill>
              </a:rPr>
              <a:t>Tension: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E47F33C-FAC0-9C72-C5E8-E60A6248396A}"/>
              </a:ext>
            </a:extLst>
          </p:cNvPr>
          <p:cNvSpPr txBox="1">
            <a:spLocks/>
          </p:cNvSpPr>
          <p:nvPr/>
        </p:nvSpPr>
        <p:spPr>
          <a:xfrm>
            <a:off x="2048467" y="4990345"/>
            <a:ext cx="7497598" cy="268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chemeClr val="tx2">
                    <a:lumMod val="50000"/>
                    <a:lumOff val="50000"/>
                  </a:schemeClr>
                </a:solidFill>
              </a:rPr>
              <a:t>macro-level </a:t>
            </a:r>
            <a:r>
              <a:rPr lang="en-GB" sz="1800" b="1">
                <a:solidFill>
                  <a:schemeClr val="tx2">
                    <a:lumMod val="50000"/>
                    <a:lumOff val="50000"/>
                  </a:schemeClr>
                </a:solidFill>
              </a:rPr>
              <a:t>intentions</a:t>
            </a:r>
            <a:r>
              <a:rPr lang="en-GB" sz="1800">
                <a:solidFill>
                  <a:schemeClr val="tx2">
                    <a:lumMod val="50000"/>
                    <a:lumOff val="50000"/>
                  </a:schemeClr>
                </a:solidFill>
              </a:rPr>
              <a:t> (government, regulatory frameworks)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62E2954-7EC2-E081-FF64-F15BCA86C160}"/>
              </a:ext>
            </a:extLst>
          </p:cNvPr>
          <p:cNvSpPr txBox="1">
            <a:spLocks/>
          </p:cNvSpPr>
          <p:nvPr/>
        </p:nvSpPr>
        <p:spPr>
          <a:xfrm>
            <a:off x="2880360" y="6070216"/>
            <a:ext cx="8993465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chemeClr val="tx2">
                    <a:lumMod val="50000"/>
                    <a:lumOff val="50000"/>
                  </a:schemeClr>
                </a:solidFill>
              </a:rPr>
              <a:t>micro-level </a:t>
            </a:r>
            <a:r>
              <a:rPr lang="en-GB" sz="1800" b="1">
                <a:solidFill>
                  <a:schemeClr val="tx2">
                    <a:lumMod val="50000"/>
                    <a:lumOff val="50000"/>
                  </a:schemeClr>
                </a:solidFill>
              </a:rPr>
              <a:t>realities</a:t>
            </a:r>
            <a:r>
              <a:rPr lang="en-GB" sz="1800">
                <a:solidFill>
                  <a:schemeClr val="tx2">
                    <a:lumMod val="50000"/>
                    <a:lumOff val="50000"/>
                  </a:schemeClr>
                </a:solidFill>
              </a:rPr>
              <a:t> (learner needs, tutor practice, employer expectations)</a:t>
            </a:r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6E35B954-DB8F-BD2D-7F15-94648B8F719C}"/>
              </a:ext>
            </a:extLst>
          </p:cNvPr>
          <p:cNvSpPr/>
          <p:nvPr/>
        </p:nvSpPr>
        <p:spPr>
          <a:xfrm rot="2645316">
            <a:off x="4119338" y="5620152"/>
            <a:ext cx="888732" cy="16272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287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166" y="3124517"/>
            <a:ext cx="11595671" cy="608965"/>
          </a:xfrm>
        </p:spPr>
        <p:txBody>
          <a:bodyPr/>
          <a:lstStyle/>
          <a:p>
            <a:r>
              <a:rPr lang="en-GB"/>
              <a:t>Thank you for participating</a:t>
            </a:r>
          </a:p>
        </p:txBody>
      </p:sp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F4447C5F-C815-422E-A5B9-B7DC33DA697F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2BC9DF97-4BA9-4873-9EFA-D9CB2AC82A8E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13AF81A5-141F-4A06-97AF-1BEC93EC2DC8}"/>
    </a:ext>
  </a:extLst>
</a:theme>
</file>

<file path=ppt/theme/theme4.xml><?xml version="1.0" encoding="utf-8"?>
<a:theme xmlns:a="http://schemas.openxmlformats.org/drawingml/2006/main" name="Slide Option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DBE03DBE-19D2-4498-948F-98A96AEF092D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CADFBB77-9719-4E45-BCA8-B3131FE29AB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webextensions/webextension1.xml><?xml version="1.0" encoding="utf-8"?>
<we:webextension xmlns:we="http://schemas.microsoft.com/office/webextensions/webextension/2010/11" id="{F3345EEA-A0E7-49FA-B214-E82878F803E5}">
  <we:reference id="wa104381526" version="1.0.0.2" store="en-GB" storeType="OMEX"/>
  <we:alternateReferences>
    <we:reference id="WA104381526" version="1.0.0.2" store="WA104381526" storeType="OMEX"/>
  </we:alternateReferences>
  <we:properties>
    <we:property name="FormID" value="&quot;VdQuDq-WAEG-06jl_ZgWhRUFTkOMV4tFscOhc8YizfFUQkRZTE5YUkQ4SEcwUVpIN1RMSE9HVEREMS4u&quot;"/>
    <we:property name="FormMode" value="&quot;DesignTime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82145045-B2FF-4860-96AD-CAD1B55ACF0A}">
  <we:reference id="wa104381526" version="1.0.0.2" store="en-GB" storeType="OMEX"/>
  <we:alternateReferences>
    <we:reference id="WA104381526" version="1.0.0.2" store="WA104381526" storeType="OMEX"/>
  </we:alternateReferences>
  <we:properties>
    <we:property name="FormID" value="&quot;VdQuDq-WAEG-06jl_ZgWhRUFTkOMV4tFscOhc8YizfFUQkRZTE5YUkQ4SEcwUVpIN1RMSE9HVEREMS4u&quot;"/>
    <we:property name="FormMode" value="&quot;DesignTime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0D9EDFC1574F4DB02499733608E701" ma:contentTypeVersion="11" ma:contentTypeDescription="Create a new document." ma:contentTypeScope="" ma:versionID="b03ecabd78f7a70b8ac5b32168ee9bca">
  <xsd:schema xmlns:xsd="http://www.w3.org/2001/XMLSchema" xmlns:xs="http://www.w3.org/2001/XMLSchema" xmlns:p="http://schemas.microsoft.com/office/2006/metadata/properties" xmlns:ns2="55580a5c-9a95-4314-a044-9c3c5b6b0428" xmlns:ns3="53503bc1-5557-4802-9115-3714c47a2887" targetNamespace="http://schemas.microsoft.com/office/2006/metadata/properties" ma:root="true" ma:fieldsID="1dc3411518a8ec508faf5caa4a66eb86" ns2:_="" ns3:_="">
    <xsd:import namespace="55580a5c-9a95-4314-a044-9c3c5b6b0428"/>
    <xsd:import namespace="53503bc1-5557-4802-9115-3714c47a2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580a5c-9a95-4314-a044-9c3c5b6b04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03bc1-5557-4802-9115-3714c47a288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b92b0b6-f374-442a-bfa6-ae906f3b5ead}" ma:internalName="TaxCatchAll" ma:showField="CatchAllData" ma:web="53503bc1-5557-4802-9115-3714c47a2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503bc1-5557-4802-9115-3714c47a2887" xsi:nil="true"/>
    <lcf76f155ced4ddcb4097134ff3c332f xmlns="55580a5c-9a95-4314-a044-9c3c5b6b04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00B4C8-AAD2-4CF6-B487-4220F9921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580a5c-9a95-4314-a044-9c3c5b6b0428"/>
    <ds:schemaRef ds:uri="53503bc1-5557-4802-9115-3714c47a2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F123D-72E4-47AA-AF87-050EE8541186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5580a5c-9a95-4314-a044-9c3c5b6b0428"/>
    <ds:schemaRef ds:uri="http://purl.org/dc/dcmitype/"/>
    <ds:schemaRef ds:uri="53503bc1-5557-4802-9115-3714c47a288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OU_Powerpoint_Template_England</Template>
  <TotalTime>9</TotalTime>
  <Words>217</Words>
  <Application>Microsoft Office PowerPoint</Application>
  <PresentationFormat>Widescreen</PresentationFormat>
  <Paragraphs>22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Aptos</vt:lpstr>
      <vt:lpstr>Arial</vt:lpstr>
      <vt:lpstr>Calibri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Open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Sarel.Marais</dc:creator>
  <cp:lastModifiedBy>Diane.Ford</cp:lastModifiedBy>
  <cp:revision>3</cp:revision>
  <dcterms:created xsi:type="dcterms:W3CDTF">2026-03-04T11:41:57Z</dcterms:created>
  <dcterms:modified xsi:type="dcterms:W3CDTF">2026-05-20T15:35:40Z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0x010100C80D9EDFC1574F4DB02499733608E701</vt:lpwstr>
  </property>
  <property fmtid="{D5CDD505-2E9C-101B-9397-08002B2CF9AE}" pid="3" name="MediaServiceImageTags">
    <vt:lpwstr/>
  </property>
</Properties>
</file>