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17"/>
  </p:notesMasterIdLst>
  <p:handoutMasterIdLst>
    <p:handoutMasterId r:id="rId18"/>
  </p:handoutMasterIdLst>
  <p:sldIdLst>
    <p:sldId id="257" r:id="rId9"/>
    <p:sldId id="319" r:id="rId10"/>
    <p:sldId id="320" r:id="rId11"/>
    <p:sldId id="321" r:id="rId12"/>
    <p:sldId id="322" r:id="rId13"/>
    <p:sldId id="323" r:id="rId14"/>
    <p:sldId id="263" r:id="rId15"/>
    <p:sldId id="3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ECDE"/>
    <a:srgbClr val="D7E101"/>
    <a:srgbClr val="060645"/>
    <a:srgbClr val="FFD7FD"/>
    <a:srgbClr val="FF8A76"/>
    <a:srgbClr val="FFB4FF"/>
    <a:srgbClr val="D6FFF2"/>
    <a:srgbClr val="CAD2FF"/>
    <a:srgbClr val="FEE3E9"/>
    <a:srgbClr val="4F9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846B0-E7AF-0740-B3A4-71E4AFE67133}" v="60" dt="2026-04-26T18:12:22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7"/>
    <p:restoredTop sz="94701"/>
  </p:normalViewPr>
  <p:slideViewPr>
    <p:cSldViewPr snapToGrid="0">
      <p:cViewPr varScale="1">
        <p:scale>
          <a:sx n="78" d="100"/>
          <a:sy n="78" d="100"/>
        </p:scale>
        <p:origin x="85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28/04/2026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1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03BEC-4570-077A-A096-7FDE8F26F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55219D-C268-6A52-8C38-D07A3B5D9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738098-8E52-B8CF-B348-EAF76D4A7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D84E2-A5B4-92CB-2CB0-D85D75AE9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9A91C-C9C6-936C-72D6-74CA2BF14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7CAE98-56B9-79D9-53CF-46A2C971F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C09CE-CBAC-A4C4-E34A-A06B23E49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D0E0A-41F5-A1D1-1A51-B902451C4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1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7D76D-7A18-7AB8-3388-9007FAC99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04DFB-5D1F-528A-34FD-1C8A2821E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47B315-7DE5-C9B1-6427-373A19411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2"/>
                </a:solidFill>
              </a:rPr>
              <a:t>Sterling talks about the vision of change and reimagining the </a:t>
            </a:r>
            <a:r>
              <a:rPr lang="en-GB" b="1" dirty="0">
                <a:solidFill>
                  <a:schemeClr val="bg2"/>
                </a:solidFill>
              </a:rPr>
              <a:t>purpose of education</a:t>
            </a:r>
            <a:r>
              <a:rPr lang="en-GB" dirty="0">
                <a:solidFill>
                  <a:schemeClr val="bg2"/>
                </a:solidFill>
              </a:rPr>
              <a:t>. He builds on Bohm’s systems of knowing and Bateson’s model of orders of learning.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58BCE-5F0D-6060-8533-A6529546F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E0087-4210-AE02-9656-89025B701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06FBC5-1215-EED4-20C8-D8414CF6D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1AF1C-DABE-F3CA-FEBF-884CB6A9C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D1A4A-8E21-7A8F-A923-DFFE295AE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2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EB24B-870A-3DB9-46A3-4F873ABCA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63D6B8-E6C9-858B-8F39-DD17322C38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46EB38-701D-AAC8-F9DF-436556E1F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563D1-43DA-6CD6-9790-6BD0F1331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47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6C1387-B553-E425-AB80-D79F3959E8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+mj-cs"/>
              </a:rPr>
              <a:t>Intro Slide Title 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789673-899B-9530-E06E-2CBEAAC5B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860391" cy="1800200"/>
          </a:xfrm>
        </p:spPr>
        <p:txBody>
          <a:bodyPr/>
          <a:lstStyle/>
          <a:p>
            <a:r>
              <a:rPr lang="en-GB" dirty="0"/>
              <a:t>Transformative Design Education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8CD1315-511B-208A-9EE2-C5935CBD04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7" y="2847152"/>
            <a:ext cx="5557584" cy="1305402"/>
          </a:xfrm>
        </p:spPr>
        <p:txBody>
          <a:bodyPr/>
          <a:lstStyle/>
          <a:p>
            <a:r>
              <a:rPr lang="en-GB" sz="2800" dirty="0"/>
              <a:t>Cultivating Capabilities and Skills for the 21st Century</a:t>
            </a:r>
            <a:br>
              <a:rPr lang="en-GB" sz="2800" dirty="0"/>
            </a:b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CB7B41-81B8-6BFF-0525-1938D1A1C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8" y="4309601"/>
            <a:ext cx="5557584" cy="347039"/>
          </a:xfrm>
        </p:spPr>
        <p:txBody>
          <a:bodyPr/>
          <a:lstStyle/>
          <a:p>
            <a:r>
              <a:rPr lang="en-GB" dirty="0">
                <a:latin typeface="Poppins"/>
                <a:cs typeface="Poppins"/>
              </a:rPr>
              <a:t>Emma Dewberry and Vera Hale</a:t>
            </a:r>
            <a:endParaRPr lang="en-GB" dirty="0"/>
          </a:p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9BFCD4-E09E-2A27-E5D0-B1F353A010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208" y="4661293"/>
            <a:ext cx="5557584" cy="347039"/>
          </a:xfrm>
        </p:spPr>
        <p:txBody>
          <a:bodyPr/>
          <a:lstStyle/>
          <a:p>
            <a:r>
              <a:rPr lang="en-GB" dirty="0">
                <a:latin typeface="Poppins"/>
                <a:cs typeface="Poppins"/>
              </a:rPr>
              <a:t>School of Engineering and innovation</a:t>
            </a:r>
            <a:endParaRPr lang="en-GB" dirty="0"/>
          </a:p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AA5B4B-CAD8-F5E1-CB15-D341B6570D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08" y="5008332"/>
            <a:ext cx="5557584" cy="347039"/>
          </a:xfrm>
        </p:spPr>
        <p:txBody>
          <a:bodyPr/>
          <a:lstStyle/>
          <a:p>
            <a:r>
              <a:rPr lang="en-GB" dirty="0">
                <a:latin typeface="Poppins"/>
                <a:cs typeface="Poppins"/>
              </a:rPr>
              <a:t>29</a:t>
            </a:r>
            <a:r>
              <a:rPr lang="en-GB" baseline="30000" dirty="0">
                <a:latin typeface="Poppins"/>
                <a:cs typeface="Poppins"/>
              </a:rPr>
              <a:t>th</a:t>
            </a:r>
            <a:r>
              <a:rPr lang="en-GB" dirty="0">
                <a:latin typeface="Poppins"/>
                <a:cs typeface="Poppins"/>
              </a:rPr>
              <a:t> April 2026</a:t>
            </a:r>
            <a:endParaRPr lang="en-GB" dirty="0"/>
          </a:p>
          <a:p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5B165D-1A9C-5FFB-49B6-F23E72005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Placeholder 16">
            <a:extLst>
              <a:ext uri="{FF2B5EF4-FFF2-40B4-BE49-F238E27FC236}">
                <a16:creationId xmlns:a16="http://schemas.microsoft.com/office/drawing/2014/main" id="{F463019F-CB81-3DE5-41BB-F7C9ED9AD4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1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</p:pic>
    </p:spTree>
    <p:extLst>
      <p:ext uri="{BB962C8B-B14F-4D97-AF65-F5344CB8AC3E}">
        <p14:creationId xmlns:p14="http://schemas.microsoft.com/office/powerpoint/2010/main" val="223522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6272E-B4EC-E4D3-D5D4-09D8DE0CF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2DD2A8-F641-2C10-BB44-45F7775FB8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+mj-cs"/>
              </a:rPr>
              <a:t>Intro Slide Title 3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0A02C49-38BF-5EA5-C100-0571374F97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264" y="256498"/>
            <a:ext cx="10872217" cy="450997"/>
          </a:xfrm>
        </p:spPr>
        <p:txBody>
          <a:bodyPr lIns="91440" tIns="45721" rIns="91440" bIns="45721" anchor="t">
            <a:noAutofit/>
          </a:bodyPr>
          <a:lstStyle/>
          <a:p>
            <a:r>
              <a:rPr lang="en-GB" sz="2800" dirty="0">
                <a:latin typeface="Poppins SemiBold"/>
                <a:cs typeface="Poppins SemiBold"/>
              </a:rPr>
              <a:t>Project 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8DC3C-BBA2-FA1A-7A1A-48EB29EABB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600" y="1169604"/>
            <a:ext cx="3975364" cy="307764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A73BFA-4C90-FDCC-6215-2B5E32A94D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4938" y="1169604"/>
            <a:ext cx="3081647" cy="359525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8B5759-F7DC-32F8-30C9-3DFAF4FDE5C5}"/>
              </a:ext>
            </a:extLst>
          </p:cNvPr>
          <p:cNvSpPr txBox="1"/>
          <p:nvPr/>
        </p:nvSpPr>
        <p:spPr>
          <a:xfrm>
            <a:off x="729535" y="4797069"/>
            <a:ext cx="2632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</a:rPr>
              <a:t>Apollo 11 1969 - </a:t>
            </a:r>
            <a:r>
              <a:rPr lang="en-GB" sz="1600" i="1" dirty="0">
                <a:solidFill>
                  <a:schemeClr val="bg2"/>
                </a:solidFill>
              </a:rPr>
              <a:t>Earthrise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8679-8E12-B74D-3E96-FB0E2B2A479B}"/>
              </a:ext>
            </a:extLst>
          </p:cNvPr>
          <p:cNvSpPr txBox="1"/>
          <p:nvPr/>
        </p:nvSpPr>
        <p:spPr>
          <a:xfrm>
            <a:off x="3661865" y="4270596"/>
            <a:ext cx="4116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</a:rPr>
              <a:t>Looking back at Earth from Orion, 2026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89EC47-9D5A-3F25-FE82-78EBEB798EDD}"/>
              </a:ext>
            </a:extLst>
          </p:cNvPr>
          <p:cNvCxnSpPr>
            <a:cxnSpLocks/>
          </p:cNvCxnSpPr>
          <p:nvPr/>
        </p:nvCxnSpPr>
        <p:spPr>
          <a:xfrm>
            <a:off x="492412" y="5305794"/>
            <a:ext cx="7215552" cy="0"/>
          </a:xfrm>
          <a:prstGeom prst="straightConnector1">
            <a:avLst/>
          </a:prstGeom>
          <a:ln w="31750" cmpd="thickThin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B3A0A4-8757-0BB3-EA62-5F466F034414}"/>
              </a:ext>
            </a:extLst>
          </p:cNvPr>
          <p:cNvSpPr txBox="1"/>
          <p:nvPr/>
        </p:nvSpPr>
        <p:spPr>
          <a:xfrm>
            <a:off x="3577448" y="5348769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</a:rPr>
              <a:t>57 years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975D18-943C-DA11-09B2-B1909C188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023" y="1169604"/>
            <a:ext cx="3886200" cy="2209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5E19FB-F6F3-B403-88AA-0CBED2A1B1FE}"/>
              </a:ext>
            </a:extLst>
          </p:cNvPr>
          <p:cNvSpPr txBox="1"/>
          <p:nvPr/>
        </p:nvSpPr>
        <p:spPr>
          <a:xfrm>
            <a:off x="7865023" y="3405959"/>
            <a:ext cx="39753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</a:rPr>
              <a:t>Reframing Design &gt; 360 credits of new design curriculum</a:t>
            </a:r>
          </a:p>
          <a:p>
            <a:r>
              <a:rPr lang="en-GB" sz="1600" b="1" dirty="0" err="1">
                <a:solidFill>
                  <a:schemeClr val="bg2"/>
                </a:solidFill>
              </a:rPr>
              <a:t>BDes</a:t>
            </a:r>
            <a:r>
              <a:rPr lang="en-GB" sz="1600" b="1" dirty="0">
                <a:solidFill>
                  <a:schemeClr val="bg2"/>
                </a:solidFill>
              </a:rPr>
              <a:t> (Hons) Design</a:t>
            </a:r>
            <a:r>
              <a:rPr lang="en-GB" sz="1600" dirty="0">
                <a:solidFill>
                  <a:schemeClr val="bg2"/>
                </a:solidFill>
              </a:rPr>
              <a:t> </a:t>
            </a:r>
            <a:r>
              <a:rPr lang="en-GB" sz="1400" i="1" dirty="0">
                <a:solidFill>
                  <a:schemeClr val="bg2"/>
                </a:solidFill>
              </a:rPr>
              <a:t>for people, place and planet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13BAB-423C-0E65-072D-5CC0CDE20ED6}"/>
              </a:ext>
            </a:extLst>
          </p:cNvPr>
          <p:cNvSpPr txBox="1"/>
          <p:nvPr/>
        </p:nvSpPr>
        <p:spPr>
          <a:xfrm>
            <a:off x="7865023" y="5013406"/>
            <a:ext cx="411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</a:rPr>
              <a:t>Sustainability requires a step-change in people-planet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84749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4E3DA-B8C0-180C-8FCA-A5AE5B257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92194E-71CF-0C8C-0CC2-9DA7CAF3DD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+mj-cs"/>
              </a:rPr>
              <a:t>Intro Slide Title 3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8D96B47-3776-CF4F-FC8D-6F8F35617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264" y="319128"/>
            <a:ext cx="10872217" cy="450997"/>
          </a:xfrm>
        </p:spPr>
        <p:txBody>
          <a:bodyPr lIns="91440" tIns="45721" rIns="91440" bIns="45721" anchor="t">
            <a:noAutofit/>
          </a:bodyPr>
          <a:lstStyle/>
          <a:p>
            <a:r>
              <a:rPr lang="en-GB" sz="2800" dirty="0">
                <a:latin typeface="Poppins SemiBold"/>
                <a:cs typeface="Poppins SemiBold"/>
              </a:rPr>
              <a:t>Project context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E55ABC3-F21E-2C06-EA9E-0D0AFDBE8275}"/>
              </a:ext>
            </a:extLst>
          </p:cNvPr>
          <p:cNvSpPr txBox="1">
            <a:spLocks/>
          </p:cNvSpPr>
          <p:nvPr/>
        </p:nvSpPr>
        <p:spPr>
          <a:xfrm>
            <a:off x="637492" y="1642097"/>
            <a:ext cx="10872217" cy="2743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23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72" algn="l"/>
              </a:tabLst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1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29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41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2"/>
                </a:solidFill>
                <a:latin typeface="Poppins"/>
                <a:cs typeface="Poppins"/>
              </a:rPr>
              <a:t>Both the </a:t>
            </a:r>
            <a:r>
              <a:rPr lang="en-GB" sz="1800" b="1" dirty="0">
                <a:solidFill>
                  <a:schemeClr val="bg2"/>
                </a:solidFill>
                <a:latin typeface="Poppins"/>
                <a:cs typeface="Poppins"/>
              </a:rPr>
              <a:t>Design Council </a:t>
            </a:r>
            <a:r>
              <a:rPr lang="en-GB" sz="1800" dirty="0">
                <a:solidFill>
                  <a:schemeClr val="bg2"/>
                </a:solidFill>
                <a:latin typeface="Poppins"/>
                <a:cs typeface="Poppins"/>
              </a:rPr>
              <a:t>and </a:t>
            </a:r>
            <a:r>
              <a:rPr lang="en-GB" sz="1800" b="1" dirty="0">
                <a:solidFill>
                  <a:schemeClr val="bg2"/>
                </a:solidFill>
                <a:latin typeface="Poppins"/>
                <a:cs typeface="Poppins"/>
              </a:rPr>
              <a:t>RSA </a:t>
            </a:r>
            <a:r>
              <a:rPr lang="en-GB" sz="1800" dirty="0">
                <a:solidFill>
                  <a:schemeClr val="bg2"/>
                </a:solidFill>
                <a:latin typeface="Poppins"/>
                <a:cs typeface="Poppins"/>
              </a:rPr>
              <a:t>have the </a:t>
            </a:r>
            <a:r>
              <a:rPr lang="en-GB" sz="1800" i="1" dirty="0">
                <a:solidFill>
                  <a:schemeClr val="bg2"/>
                </a:solidFill>
                <a:latin typeface="Poppins"/>
                <a:cs typeface="Poppins"/>
              </a:rPr>
              <a:t>Planet</a:t>
            </a:r>
            <a:r>
              <a:rPr lang="en-GB" sz="1800" dirty="0">
                <a:solidFill>
                  <a:schemeClr val="bg2"/>
                </a:solidFill>
                <a:latin typeface="Poppins"/>
                <a:cs typeface="Poppins"/>
              </a:rPr>
              <a:t> in mind and have developed programs and frameworks to support professionals that work as </a:t>
            </a:r>
            <a:r>
              <a:rPr lang="en-GB" sz="1800" b="1" dirty="0">
                <a:solidFill>
                  <a:schemeClr val="bg2"/>
                </a:solidFill>
                <a:latin typeface="Poppins"/>
                <a:cs typeface="Poppins"/>
              </a:rPr>
              <a:t>change-makers </a:t>
            </a:r>
            <a:r>
              <a:rPr lang="en-GB" sz="1800" dirty="0">
                <a:solidFill>
                  <a:schemeClr val="bg2"/>
                </a:solidFill>
                <a:latin typeface="Poppins"/>
                <a:cs typeface="Poppins"/>
              </a:rPr>
              <a:t>and </a:t>
            </a:r>
            <a:r>
              <a:rPr lang="en-GB" sz="1800" b="1" dirty="0">
                <a:solidFill>
                  <a:schemeClr val="bg2"/>
                </a:solidFill>
                <a:latin typeface="Poppins"/>
                <a:cs typeface="Poppins"/>
              </a:rPr>
              <a:t>systemic designers</a:t>
            </a:r>
            <a:endParaRPr lang="en-US" dirty="0">
              <a:solidFill>
                <a:schemeClr val="bg2"/>
              </a:solidFill>
              <a:latin typeface="Poppins"/>
              <a:cs typeface="Poppins"/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11" name="Picture 10" descr="A screenshot of a website&#10;&#10;Description automatically generated">
            <a:extLst>
              <a:ext uri="{FF2B5EF4-FFF2-40B4-BE49-F238E27FC236}">
                <a16:creationId xmlns:a16="http://schemas.microsoft.com/office/drawing/2014/main" id="{B4863BFD-E3F6-2E2C-EBDA-851E0D45E1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110" y="2995852"/>
            <a:ext cx="3318094" cy="21088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C288989-10D9-82A5-0196-687F00B85B80}"/>
              </a:ext>
            </a:extLst>
          </p:cNvPr>
          <p:cNvGrpSpPr/>
          <p:nvPr/>
        </p:nvGrpSpPr>
        <p:grpSpPr>
          <a:xfrm>
            <a:off x="2929884" y="2995852"/>
            <a:ext cx="3711957" cy="2111951"/>
            <a:chOff x="449386" y="2366692"/>
            <a:chExt cx="5733916" cy="3289975"/>
          </a:xfrm>
        </p:grpSpPr>
        <p:pic>
          <p:nvPicPr>
            <p:cNvPr id="16" name="Picture 15" descr="A close-up of a diagram&#10;&#10;Description automatically generated">
              <a:extLst>
                <a:ext uri="{FF2B5EF4-FFF2-40B4-BE49-F238E27FC236}">
                  <a16:creationId xmlns:a16="http://schemas.microsoft.com/office/drawing/2014/main" id="{DFBCD81B-F76B-BCA1-F4AF-F58BE2BD0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386" y="2367188"/>
              <a:ext cx="5733916" cy="3289479"/>
            </a:xfrm>
            <a:prstGeom prst="rect">
              <a:avLst/>
            </a:prstGeom>
          </p:spPr>
        </p:pic>
        <p:pic>
          <p:nvPicPr>
            <p:cNvPr id="17" name="Picture 16" descr="A screen shot of a red screen&#10;&#10;Description automatically generated">
              <a:extLst>
                <a:ext uri="{FF2B5EF4-FFF2-40B4-BE49-F238E27FC236}">
                  <a16:creationId xmlns:a16="http://schemas.microsoft.com/office/drawing/2014/main" id="{EAA32B16-DC40-03BC-A923-300FC2674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9016" y="2366692"/>
              <a:ext cx="4668451" cy="1964377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86BD3B9-4CDB-7DB1-EEEB-3D78C4B9B6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48" y="2995547"/>
            <a:ext cx="2167211" cy="21091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CB36E4-CEAC-DCE4-3EFC-B78FF5DCB7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176" y="2998613"/>
            <a:ext cx="1491954" cy="21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3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D4ECC-E6DF-BA63-759D-364658547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4485703-8229-7BE6-DA23-1853D39DA1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+mj-cs"/>
              </a:rPr>
              <a:t>Intro Slide Title 3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2346A53-D9AE-E8C6-7197-800C615481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264" y="256498"/>
            <a:ext cx="10872217" cy="450997"/>
          </a:xfrm>
        </p:spPr>
        <p:txBody>
          <a:bodyPr lIns="91440" tIns="45721" rIns="91440" bIns="45721" anchor="t">
            <a:noAutofit/>
          </a:bodyPr>
          <a:lstStyle/>
          <a:p>
            <a:r>
              <a:rPr lang="en-GB" sz="2800" dirty="0">
                <a:solidFill>
                  <a:schemeClr val="bg2"/>
                </a:solidFill>
                <a:latin typeface="Poppins" pitchFamily="2" charset="77"/>
                <a:cs typeface="Poppins" pitchFamily="2" charset="77"/>
              </a:rPr>
              <a:t>Education for Sustainable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21FA8-C322-C19D-8780-4290A6D4C58F}"/>
              </a:ext>
            </a:extLst>
          </p:cNvPr>
          <p:cNvSpPr txBox="1"/>
          <p:nvPr/>
        </p:nvSpPr>
        <p:spPr>
          <a:xfrm>
            <a:off x="612036" y="1132478"/>
            <a:ext cx="854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Remaking education {Sterling (2003), Orr (1994), Irwin (2017), Illich (1971)}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9D933-720D-BEAE-864F-BB1035587E66}"/>
              </a:ext>
            </a:extLst>
          </p:cNvPr>
          <p:cNvSpPr txBox="1"/>
          <p:nvPr/>
        </p:nvSpPr>
        <p:spPr>
          <a:xfrm>
            <a:off x="612036" y="1851637"/>
            <a:ext cx="102229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Shifts to transformative learning (Sterling 2001):</a:t>
            </a:r>
          </a:p>
          <a:p>
            <a:r>
              <a:rPr lang="en-GB" dirty="0">
                <a:solidFill>
                  <a:schemeClr val="bg2"/>
                </a:solidFill>
              </a:rPr>
              <a:t> </a:t>
            </a:r>
          </a:p>
          <a:p>
            <a:r>
              <a:rPr lang="en-GB" dirty="0">
                <a:solidFill>
                  <a:schemeClr val="bg2"/>
                </a:solidFill>
              </a:rPr>
              <a:t>		constructive (not instructive); participative (not imposed)</a:t>
            </a:r>
          </a:p>
          <a:p>
            <a:r>
              <a:rPr lang="en-GB" dirty="0">
                <a:solidFill>
                  <a:schemeClr val="bg2"/>
                </a:solidFill>
              </a:rPr>
              <a:t>		progressive change to ‘strong’ sustainability</a:t>
            </a:r>
          </a:p>
          <a:p>
            <a:r>
              <a:rPr lang="en-GB" dirty="0">
                <a:solidFill>
                  <a:schemeClr val="bg2"/>
                </a:solidFill>
              </a:rPr>
              <a:t>		building on critically reflective adaptation </a:t>
            </a:r>
          </a:p>
          <a:p>
            <a:r>
              <a:rPr lang="en-GB" dirty="0">
                <a:solidFill>
                  <a:schemeClr val="bg2"/>
                </a:solidFill>
              </a:rPr>
              <a:t>		fostering creative re-visioning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C617F-6A04-61EF-F9B3-D4B40638C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857016"/>
            <a:ext cx="5130618" cy="2490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A7C38C-C8F7-40E7-1606-63190DF8216B}"/>
              </a:ext>
            </a:extLst>
          </p:cNvPr>
          <p:cNvSpPr txBox="1"/>
          <p:nvPr/>
        </p:nvSpPr>
        <p:spPr>
          <a:xfrm>
            <a:off x="5139673" y="6401447"/>
            <a:ext cx="5350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2"/>
                </a:solidFill>
                <a:latin typeface="+mj-lt"/>
              </a:rPr>
              <a:t>Sterling, S. (2011) Transformative Learning and Sustainability: sketching the conceptual ground, </a:t>
            </a:r>
            <a:r>
              <a:rPr lang="en-GB" sz="1000" i="1" dirty="0">
                <a:solidFill>
                  <a:schemeClr val="bg2"/>
                </a:solidFill>
                <a:latin typeface="+mj-lt"/>
              </a:rPr>
              <a:t>Learning and Teaching in Higher Education</a:t>
            </a:r>
            <a:r>
              <a:rPr lang="en-GB" sz="1000" dirty="0">
                <a:solidFill>
                  <a:schemeClr val="bg2"/>
                </a:solidFill>
                <a:latin typeface="+mj-lt"/>
              </a:rPr>
              <a:t>, Issue 5, 2010-11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1B770-908A-F08B-9F3B-5DF2DCF46984}"/>
              </a:ext>
            </a:extLst>
          </p:cNvPr>
          <p:cNvSpPr txBox="1"/>
          <p:nvPr/>
        </p:nvSpPr>
        <p:spPr>
          <a:xfrm>
            <a:off x="612036" y="4121506"/>
            <a:ext cx="4042563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Shifting from 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Reducing Unsustainability </a:t>
            </a:r>
            <a:r>
              <a:rPr lang="en-GB" sz="2000" dirty="0">
                <a:solidFill>
                  <a:schemeClr val="tx2"/>
                </a:solidFill>
              </a:rPr>
              <a:t>to 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Creating Sustainability</a:t>
            </a:r>
          </a:p>
          <a:p>
            <a:endParaRPr lang="en-GB" sz="1200" dirty="0">
              <a:solidFill>
                <a:schemeClr val="tx2"/>
              </a:solidFill>
            </a:endParaRPr>
          </a:p>
          <a:p>
            <a:pPr algn="r"/>
            <a:r>
              <a:rPr lang="en-GB" sz="1200" dirty="0">
                <a:solidFill>
                  <a:schemeClr val="tx2"/>
                </a:solidFill>
              </a:rPr>
              <a:t>(John Ehrenfeld, )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16D1320-5588-FA56-FF5A-922CA0256835}"/>
              </a:ext>
            </a:extLst>
          </p:cNvPr>
          <p:cNvSpPr/>
          <p:nvPr/>
        </p:nvSpPr>
        <p:spPr>
          <a:xfrm>
            <a:off x="8141224" y="4870302"/>
            <a:ext cx="2508119" cy="1490597"/>
          </a:xfrm>
          <a:custGeom>
            <a:avLst/>
            <a:gdLst>
              <a:gd name="csX0" fmla="*/ 1794135 w 2508119"/>
              <a:gd name="csY0" fmla="*/ 62630 h 1490597"/>
              <a:gd name="csX1" fmla="*/ 1693927 w 2508119"/>
              <a:gd name="csY1" fmla="*/ 37578 h 1490597"/>
              <a:gd name="csX2" fmla="*/ 1631297 w 2508119"/>
              <a:gd name="csY2" fmla="*/ 25052 h 1490597"/>
              <a:gd name="csX3" fmla="*/ 1468459 w 2508119"/>
              <a:gd name="csY3" fmla="*/ 0 h 1490597"/>
              <a:gd name="csX4" fmla="*/ 1105204 w 2508119"/>
              <a:gd name="csY4" fmla="*/ 12526 h 1490597"/>
              <a:gd name="csX5" fmla="*/ 967417 w 2508119"/>
              <a:gd name="csY5" fmla="*/ 25052 h 1490597"/>
              <a:gd name="csX6" fmla="*/ 741949 w 2508119"/>
              <a:gd name="csY6" fmla="*/ 37578 h 1490597"/>
              <a:gd name="csX7" fmla="*/ 629215 w 2508119"/>
              <a:gd name="csY7" fmla="*/ 62630 h 1490597"/>
              <a:gd name="csX8" fmla="*/ 554059 w 2508119"/>
              <a:gd name="csY8" fmla="*/ 87682 h 1490597"/>
              <a:gd name="csX9" fmla="*/ 516480 w 2508119"/>
              <a:gd name="csY9" fmla="*/ 100208 h 1490597"/>
              <a:gd name="csX10" fmla="*/ 391220 w 2508119"/>
              <a:gd name="csY10" fmla="*/ 150312 h 1490597"/>
              <a:gd name="csX11" fmla="*/ 278486 w 2508119"/>
              <a:gd name="csY11" fmla="*/ 200416 h 1490597"/>
              <a:gd name="csX12" fmla="*/ 203330 w 2508119"/>
              <a:gd name="csY12" fmla="*/ 250520 h 1490597"/>
              <a:gd name="csX13" fmla="*/ 128174 w 2508119"/>
              <a:gd name="csY13" fmla="*/ 313150 h 1490597"/>
              <a:gd name="csX14" fmla="*/ 78070 w 2508119"/>
              <a:gd name="csY14" fmla="*/ 400833 h 1490597"/>
              <a:gd name="csX15" fmla="*/ 15439 w 2508119"/>
              <a:gd name="csY15" fmla="*/ 513567 h 1490597"/>
              <a:gd name="csX16" fmla="*/ 15439 w 2508119"/>
              <a:gd name="csY16" fmla="*/ 801665 h 1490597"/>
              <a:gd name="csX17" fmla="*/ 53017 w 2508119"/>
              <a:gd name="csY17" fmla="*/ 951978 h 1490597"/>
              <a:gd name="csX18" fmla="*/ 78070 w 2508119"/>
              <a:gd name="csY18" fmla="*/ 977030 h 1490597"/>
              <a:gd name="csX19" fmla="*/ 140700 w 2508119"/>
              <a:gd name="csY19" fmla="*/ 1064712 h 1490597"/>
              <a:gd name="csX20" fmla="*/ 228382 w 2508119"/>
              <a:gd name="csY20" fmla="*/ 1152394 h 1490597"/>
              <a:gd name="csX21" fmla="*/ 265960 w 2508119"/>
              <a:gd name="csY21" fmla="*/ 1189972 h 1490597"/>
              <a:gd name="csX22" fmla="*/ 303538 w 2508119"/>
              <a:gd name="csY22" fmla="*/ 1202498 h 1490597"/>
              <a:gd name="csX23" fmla="*/ 366168 w 2508119"/>
              <a:gd name="csY23" fmla="*/ 1240076 h 1490597"/>
              <a:gd name="csX24" fmla="*/ 403746 w 2508119"/>
              <a:gd name="csY24" fmla="*/ 1265129 h 1490597"/>
              <a:gd name="csX25" fmla="*/ 441324 w 2508119"/>
              <a:gd name="csY25" fmla="*/ 1277655 h 1490597"/>
              <a:gd name="csX26" fmla="*/ 503954 w 2508119"/>
              <a:gd name="csY26" fmla="*/ 1302707 h 1490597"/>
              <a:gd name="csX27" fmla="*/ 541533 w 2508119"/>
              <a:gd name="csY27" fmla="*/ 1327759 h 1490597"/>
              <a:gd name="csX28" fmla="*/ 591637 w 2508119"/>
              <a:gd name="csY28" fmla="*/ 1340285 h 1490597"/>
              <a:gd name="csX29" fmla="*/ 641741 w 2508119"/>
              <a:gd name="csY29" fmla="*/ 1365337 h 1490597"/>
              <a:gd name="csX30" fmla="*/ 804579 w 2508119"/>
              <a:gd name="csY30" fmla="*/ 1402915 h 1490597"/>
              <a:gd name="csX31" fmla="*/ 854683 w 2508119"/>
              <a:gd name="csY31" fmla="*/ 1415441 h 1490597"/>
              <a:gd name="csX32" fmla="*/ 967417 w 2508119"/>
              <a:gd name="csY32" fmla="*/ 1453019 h 1490597"/>
              <a:gd name="csX33" fmla="*/ 1067626 w 2508119"/>
              <a:gd name="csY33" fmla="*/ 1465545 h 1490597"/>
              <a:gd name="csX34" fmla="*/ 1255516 w 2508119"/>
              <a:gd name="csY34" fmla="*/ 1490597 h 1490597"/>
              <a:gd name="csX35" fmla="*/ 1781609 w 2508119"/>
              <a:gd name="csY35" fmla="*/ 1478071 h 1490597"/>
              <a:gd name="csX36" fmla="*/ 1881817 w 2508119"/>
              <a:gd name="csY36" fmla="*/ 1453019 h 1490597"/>
              <a:gd name="csX37" fmla="*/ 1931922 w 2508119"/>
              <a:gd name="csY37" fmla="*/ 1440493 h 1490597"/>
              <a:gd name="csX38" fmla="*/ 2032130 w 2508119"/>
              <a:gd name="csY38" fmla="*/ 1402915 h 1490597"/>
              <a:gd name="csX39" fmla="*/ 2082234 w 2508119"/>
              <a:gd name="csY39" fmla="*/ 1377863 h 1490597"/>
              <a:gd name="csX40" fmla="*/ 2119812 w 2508119"/>
              <a:gd name="csY40" fmla="*/ 1365337 h 1490597"/>
              <a:gd name="csX41" fmla="*/ 2207494 w 2508119"/>
              <a:gd name="csY41" fmla="*/ 1315233 h 1490597"/>
              <a:gd name="csX42" fmla="*/ 2245072 w 2508119"/>
              <a:gd name="csY42" fmla="*/ 1302707 h 1490597"/>
              <a:gd name="csX43" fmla="*/ 2307702 w 2508119"/>
              <a:gd name="csY43" fmla="*/ 1252602 h 1490597"/>
              <a:gd name="csX44" fmla="*/ 2345280 w 2508119"/>
              <a:gd name="csY44" fmla="*/ 1227550 h 1490597"/>
              <a:gd name="csX45" fmla="*/ 2445489 w 2508119"/>
              <a:gd name="csY45" fmla="*/ 1102290 h 1490597"/>
              <a:gd name="csX46" fmla="*/ 2470541 w 2508119"/>
              <a:gd name="csY46" fmla="*/ 1052186 h 1490597"/>
              <a:gd name="csX47" fmla="*/ 2495593 w 2508119"/>
              <a:gd name="csY47" fmla="*/ 964504 h 1490597"/>
              <a:gd name="csX48" fmla="*/ 2508119 w 2508119"/>
              <a:gd name="csY48" fmla="*/ 926926 h 1490597"/>
              <a:gd name="csX49" fmla="*/ 2495593 w 2508119"/>
              <a:gd name="csY49" fmla="*/ 688931 h 1490597"/>
              <a:gd name="csX50" fmla="*/ 2458015 w 2508119"/>
              <a:gd name="csY50" fmla="*/ 576197 h 1490597"/>
              <a:gd name="csX51" fmla="*/ 2445489 w 2508119"/>
              <a:gd name="csY51" fmla="*/ 538619 h 1490597"/>
              <a:gd name="csX52" fmla="*/ 2420437 w 2508119"/>
              <a:gd name="csY52" fmla="*/ 501041 h 1490597"/>
              <a:gd name="csX53" fmla="*/ 2395385 w 2508119"/>
              <a:gd name="csY53" fmla="*/ 450937 h 1490597"/>
              <a:gd name="csX54" fmla="*/ 2382859 w 2508119"/>
              <a:gd name="csY54" fmla="*/ 413359 h 1490597"/>
              <a:gd name="csX55" fmla="*/ 2345280 w 2508119"/>
              <a:gd name="csY55" fmla="*/ 375781 h 1490597"/>
              <a:gd name="csX56" fmla="*/ 2282650 w 2508119"/>
              <a:gd name="csY56" fmla="*/ 275572 h 1490597"/>
              <a:gd name="csX57" fmla="*/ 2119812 w 2508119"/>
              <a:gd name="csY57" fmla="*/ 137786 h 1490597"/>
              <a:gd name="csX58" fmla="*/ 2082234 w 2508119"/>
              <a:gd name="csY58" fmla="*/ 112734 h 1490597"/>
              <a:gd name="csX59" fmla="*/ 2044656 w 2508119"/>
              <a:gd name="csY59" fmla="*/ 87682 h 1490597"/>
              <a:gd name="csX60" fmla="*/ 1969500 w 2508119"/>
              <a:gd name="csY60" fmla="*/ 62630 h 1490597"/>
              <a:gd name="csX61" fmla="*/ 1794135 w 2508119"/>
              <a:gd name="csY61" fmla="*/ 25052 h 1490597"/>
              <a:gd name="csX62" fmla="*/ 1706453 w 2508119"/>
              <a:gd name="csY62" fmla="*/ 12526 h 1490597"/>
              <a:gd name="csX63" fmla="*/ 1493511 w 2508119"/>
              <a:gd name="csY63" fmla="*/ 12526 h 14905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2508119" h="1490597">
                <a:moveTo>
                  <a:pt x="1794135" y="62630"/>
                </a:moveTo>
                <a:lnTo>
                  <a:pt x="1693927" y="37578"/>
                </a:lnTo>
                <a:cubicBezTo>
                  <a:pt x="1673182" y="32791"/>
                  <a:pt x="1652244" y="28860"/>
                  <a:pt x="1631297" y="25052"/>
                </a:cubicBezTo>
                <a:cubicBezTo>
                  <a:pt x="1567571" y="13466"/>
                  <a:pt x="1534142" y="9383"/>
                  <a:pt x="1468459" y="0"/>
                </a:cubicBezTo>
                <a:lnTo>
                  <a:pt x="1105204" y="12526"/>
                </a:lnTo>
                <a:cubicBezTo>
                  <a:pt x="1059143" y="14829"/>
                  <a:pt x="1013426" y="21879"/>
                  <a:pt x="967417" y="25052"/>
                </a:cubicBezTo>
                <a:cubicBezTo>
                  <a:pt x="892323" y="30231"/>
                  <a:pt x="817105" y="33403"/>
                  <a:pt x="741949" y="37578"/>
                </a:cubicBezTo>
                <a:cubicBezTo>
                  <a:pt x="706191" y="44730"/>
                  <a:pt x="664594" y="52016"/>
                  <a:pt x="629215" y="62630"/>
                </a:cubicBezTo>
                <a:cubicBezTo>
                  <a:pt x="603922" y="70218"/>
                  <a:pt x="579111" y="79331"/>
                  <a:pt x="554059" y="87682"/>
                </a:cubicBezTo>
                <a:cubicBezTo>
                  <a:pt x="541533" y="91857"/>
                  <a:pt x="528739" y="95304"/>
                  <a:pt x="516480" y="100208"/>
                </a:cubicBezTo>
                <a:lnTo>
                  <a:pt x="391220" y="150312"/>
                </a:lnTo>
                <a:cubicBezTo>
                  <a:pt x="353528" y="165389"/>
                  <a:pt x="313594" y="179351"/>
                  <a:pt x="278486" y="200416"/>
                </a:cubicBezTo>
                <a:cubicBezTo>
                  <a:pt x="252668" y="215907"/>
                  <a:pt x="224620" y="229230"/>
                  <a:pt x="203330" y="250520"/>
                </a:cubicBezTo>
                <a:cubicBezTo>
                  <a:pt x="155107" y="298743"/>
                  <a:pt x="180491" y="278272"/>
                  <a:pt x="128174" y="313150"/>
                </a:cubicBezTo>
                <a:cubicBezTo>
                  <a:pt x="75674" y="391902"/>
                  <a:pt x="131052" y="305466"/>
                  <a:pt x="78070" y="400833"/>
                </a:cubicBezTo>
                <a:cubicBezTo>
                  <a:pt x="-573" y="542388"/>
                  <a:pt x="75505" y="393435"/>
                  <a:pt x="15439" y="513567"/>
                </a:cubicBezTo>
                <a:cubicBezTo>
                  <a:pt x="-7203" y="649417"/>
                  <a:pt x="-2984" y="589802"/>
                  <a:pt x="15439" y="801665"/>
                </a:cubicBezTo>
                <a:cubicBezTo>
                  <a:pt x="17410" y="824335"/>
                  <a:pt x="35421" y="934383"/>
                  <a:pt x="53017" y="951978"/>
                </a:cubicBezTo>
                <a:lnTo>
                  <a:pt x="78070" y="977030"/>
                </a:lnTo>
                <a:cubicBezTo>
                  <a:pt x="100621" y="1044683"/>
                  <a:pt x="76687" y="991555"/>
                  <a:pt x="140700" y="1064712"/>
                </a:cubicBezTo>
                <a:cubicBezTo>
                  <a:pt x="249259" y="1188779"/>
                  <a:pt x="103122" y="1045028"/>
                  <a:pt x="228382" y="1152394"/>
                </a:cubicBezTo>
                <a:cubicBezTo>
                  <a:pt x="241832" y="1163922"/>
                  <a:pt x="251221" y="1180146"/>
                  <a:pt x="265960" y="1189972"/>
                </a:cubicBezTo>
                <a:cubicBezTo>
                  <a:pt x="276946" y="1197296"/>
                  <a:pt x="291728" y="1196593"/>
                  <a:pt x="303538" y="1202498"/>
                </a:cubicBezTo>
                <a:cubicBezTo>
                  <a:pt x="325314" y="1213386"/>
                  <a:pt x="345523" y="1227172"/>
                  <a:pt x="366168" y="1240076"/>
                </a:cubicBezTo>
                <a:cubicBezTo>
                  <a:pt x="378934" y="1248055"/>
                  <a:pt x="390281" y="1258396"/>
                  <a:pt x="403746" y="1265129"/>
                </a:cubicBezTo>
                <a:cubicBezTo>
                  <a:pt x="415556" y="1271034"/>
                  <a:pt x="428961" y="1273019"/>
                  <a:pt x="441324" y="1277655"/>
                </a:cubicBezTo>
                <a:cubicBezTo>
                  <a:pt x="462377" y="1285550"/>
                  <a:pt x="483843" y="1292652"/>
                  <a:pt x="503954" y="1302707"/>
                </a:cubicBezTo>
                <a:cubicBezTo>
                  <a:pt x="517419" y="1309440"/>
                  <a:pt x="527696" y="1321829"/>
                  <a:pt x="541533" y="1327759"/>
                </a:cubicBezTo>
                <a:cubicBezTo>
                  <a:pt x="557356" y="1334540"/>
                  <a:pt x="575518" y="1334240"/>
                  <a:pt x="591637" y="1340285"/>
                </a:cubicBezTo>
                <a:cubicBezTo>
                  <a:pt x="609121" y="1346841"/>
                  <a:pt x="624027" y="1359432"/>
                  <a:pt x="641741" y="1365337"/>
                </a:cubicBezTo>
                <a:cubicBezTo>
                  <a:pt x="703134" y="1385801"/>
                  <a:pt x="744960" y="1389666"/>
                  <a:pt x="804579" y="1402915"/>
                </a:cubicBezTo>
                <a:cubicBezTo>
                  <a:pt x="821384" y="1406650"/>
                  <a:pt x="838351" y="1409997"/>
                  <a:pt x="854683" y="1415441"/>
                </a:cubicBezTo>
                <a:cubicBezTo>
                  <a:pt x="917777" y="1436472"/>
                  <a:pt x="907383" y="1443013"/>
                  <a:pt x="967417" y="1453019"/>
                </a:cubicBezTo>
                <a:cubicBezTo>
                  <a:pt x="1000622" y="1458553"/>
                  <a:pt x="1034258" y="1461096"/>
                  <a:pt x="1067626" y="1465545"/>
                </a:cubicBezTo>
                <a:cubicBezTo>
                  <a:pt x="1326947" y="1500121"/>
                  <a:pt x="968309" y="1454696"/>
                  <a:pt x="1255516" y="1490597"/>
                </a:cubicBezTo>
                <a:cubicBezTo>
                  <a:pt x="1430880" y="1486422"/>
                  <a:pt x="1606510" y="1488577"/>
                  <a:pt x="1781609" y="1478071"/>
                </a:cubicBezTo>
                <a:cubicBezTo>
                  <a:pt x="1815978" y="1476009"/>
                  <a:pt x="1848414" y="1461370"/>
                  <a:pt x="1881817" y="1453019"/>
                </a:cubicBezTo>
                <a:lnTo>
                  <a:pt x="1931922" y="1440493"/>
                </a:lnTo>
                <a:cubicBezTo>
                  <a:pt x="2071418" y="1370745"/>
                  <a:pt x="1895692" y="1454079"/>
                  <a:pt x="2032130" y="1402915"/>
                </a:cubicBezTo>
                <a:cubicBezTo>
                  <a:pt x="2049614" y="1396359"/>
                  <a:pt x="2065071" y="1385219"/>
                  <a:pt x="2082234" y="1377863"/>
                </a:cubicBezTo>
                <a:cubicBezTo>
                  <a:pt x="2094370" y="1372662"/>
                  <a:pt x="2107676" y="1370538"/>
                  <a:pt x="2119812" y="1365337"/>
                </a:cubicBezTo>
                <a:cubicBezTo>
                  <a:pt x="2273533" y="1299456"/>
                  <a:pt x="2081696" y="1378132"/>
                  <a:pt x="2207494" y="1315233"/>
                </a:cubicBezTo>
                <a:cubicBezTo>
                  <a:pt x="2219304" y="1309328"/>
                  <a:pt x="2232546" y="1306882"/>
                  <a:pt x="2245072" y="1302707"/>
                </a:cubicBezTo>
                <a:cubicBezTo>
                  <a:pt x="2265949" y="1286005"/>
                  <a:pt x="2286314" y="1268643"/>
                  <a:pt x="2307702" y="1252602"/>
                </a:cubicBezTo>
                <a:cubicBezTo>
                  <a:pt x="2319745" y="1243569"/>
                  <a:pt x="2333524" y="1236954"/>
                  <a:pt x="2345280" y="1227550"/>
                </a:cubicBezTo>
                <a:cubicBezTo>
                  <a:pt x="2377840" y="1201503"/>
                  <a:pt x="2441091" y="1111085"/>
                  <a:pt x="2445489" y="1102290"/>
                </a:cubicBezTo>
                <a:cubicBezTo>
                  <a:pt x="2453840" y="1085589"/>
                  <a:pt x="2463185" y="1069349"/>
                  <a:pt x="2470541" y="1052186"/>
                </a:cubicBezTo>
                <a:cubicBezTo>
                  <a:pt x="2483412" y="1022153"/>
                  <a:pt x="2486513" y="996286"/>
                  <a:pt x="2495593" y="964504"/>
                </a:cubicBezTo>
                <a:cubicBezTo>
                  <a:pt x="2499220" y="951808"/>
                  <a:pt x="2503944" y="939452"/>
                  <a:pt x="2508119" y="926926"/>
                </a:cubicBezTo>
                <a:cubicBezTo>
                  <a:pt x="2503944" y="847594"/>
                  <a:pt x="2502475" y="768074"/>
                  <a:pt x="2495593" y="688931"/>
                </a:cubicBezTo>
                <a:cubicBezTo>
                  <a:pt x="2492425" y="652497"/>
                  <a:pt x="2470116" y="608466"/>
                  <a:pt x="2458015" y="576197"/>
                </a:cubicBezTo>
                <a:cubicBezTo>
                  <a:pt x="2453379" y="563834"/>
                  <a:pt x="2451394" y="550429"/>
                  <a:pt x="2445489" y="538619"/>
                </a:cubicBezTo>
                <a:cubicBezTo>
                  <a:pt x="2438756" y="525154"/>
                  <a:pt x="2427906" y="514112"/>
                  <a:pt x="2420437" y="501041"/>
                </a:cubicBezTo>
                <a:cubicBezTo>
                  <a:pt x="2411173" y="484829"/>
                  <a:pt x="2402741" y="468100"/>
                  <a:pt x="2395385" y="450937"/>
                </a:cubicBezTo>
                <a:cubicBezTo>
                  <a:pt x="2390184" y="438801"/>
                  <a:pt x="2390183" y="424345"/>
                  <a:pt x="2382859" y="413359"/>
                </a:cubicBezTo>
                <a:cubicBezTo>
                  <a:pt x="2373033" y="398620"/>
                  <a:pt x="2357806" y="388307"/>
                  <a:pt x="2345280" y="375781"/>
                </a:cubicBezTo>
                <a:cubicBezTo>
                  <a:pt x="2322203" y="329627"/>
                  <a:pt x="2318785" y="315321"/>
                  <a:pt x="2282650" y="275572"/>
                </a:cubicBezTo>
                <a:cubicBezTo>
                  <a:pt x="2198825" y="183365"/>
                  <a:pt x="2211042" y="198606"/>
                  <a:pt x="2119812" y="137786"/>
                </a:cubicBezTo>
                <a:lnTo>
                  <a:pt x="2082234" y="112734"/>
                </a:lnTo>
                <a:cubicBezTo>
                  <a:pt x="2069708" y="104383"/>
                  <a:pt x="2058938" y="92443"/>
                  <a:pt x="2044656" y="87682"/>
                </a:cubicBezTo>
                <a:cubicBezTo>
                  <a:pt x="2019604" y="79331"/>
                  <a:pt x="1995119" y="69035"/>
                  <a:pt x="1969500" y="62630"/>
                </a:cubicBezTo>
                <a:cubicBezTo>
                  <a:pt x="1864376" y="36349"/>
                  <a:pt x="1888704" y="39601"/>
                  <a:pt x="1794135" y="25052"/>
                </a:cubicBezTo>
                <a:cubicBezTo>
                  <a:pt x="1764954" y="20563"/>
                  <a:pt x="1735951" y="13755"/>
                  <a:pt x="1706453" y="12526"/>
                </a:cubicBezTo>
                <a:cubicBezTo>
                  <a:pt x="1635534" y="9571"/>
                  <a:pt x="1564492" y="12526"/>
                  <a:pt x="1493511" y="12526"/>
                </a:cubicBezTo>
              </a:path>
            </a:pathLst>
          </a:cu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5411E2-F0EF-98DC-9F8D-CEF44BBBC20C}"/>
              </a:ext>
            </a:extLst>
          </p:cNvPr>
          <p:cNvSpPr txBox="1"/>
          <p:nvPr/>
        </p:nvSpPr>
        <p:spPr>
          <a:xfrm>
            <a:off x="9240946" y="1033115"/>
            <a:ext cx="25493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merican Typewriter Condensed L" panose="02090306020004020304" pitchFamily="18" charset="77"/>
              </a:rPr>
              <a:t>Looking differently at how we act in the world &gt; how can landscapes of learning help shift perspectives from one paradigm to another?</a:t>
            </a:r>
          </a:p>
        </p:txBody>
      </p: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1CA5AF80-9204-A89C-320D-C9B7C680BA43}"/>
              </a:ext>
            </a:extLst>
          </p:cNvPr>
          <p:cNvSpPr/>
          <p:nvPr/>
        </p:nvSpPr>
        <p:spPr>
          <a:xfrm>
            <a:off x="8950803" y="532068"/>
            <a:ext cx="3191093" cy="2420281"/>
          </a:xfrm>
          <a:prstGeom prst="cloudCallou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04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D1F03-8676-3849-4FEC-5527C050E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790FA8-5F2B-F682-320A-9A00D494C3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+mj-cs"/>
              </a:rPr>
              <a:t>Intro Slide Title 3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B232B0A-100C-A344-FDA4-DAE7C976E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73" y="278639"/>
            <a:ext cx="4239476" cy="450997"/>
          </a:xfrm>
        </p:spPr>
        <p:txBody>
          <a:bodyPr lIns="91440" tIns="45721" rIns="91440" bIns="45721" anchor="t">
            <a:noAutofit/>
          </a:bodyPr>
          <a:lstStyle/>
          <a:p>
            <a:r>
              <a:rPr lang="en-GB" sz="2800" dirty="0">
                <a:solidFill>
                  <a:schemeClr val="bg2"/>
                </a:solidFill>
                <a:cs typeface="Poppins"/>
              </a:rPr>
              <a:t>Capabilities and Skills</a:t>
            </a:r>
            <a:endParaRPr lang="en-GB" sz="2800" dirty="0">
              <a:latin typeface="Poppins SemiBold"/>
              <a:cs typeface="Poppins Semi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50167-FEF6-D721-6137-D880643BA3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3" y="2053836"/>
            <a:ext cx="5656696" cy="3250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8079AD-4146-0F7A-3B5D-F9B9196A7FD5}"/>
              </a:ext>
            </a:extLst>
          </p:cNvPr>
          <p:cNvSpPr txBox="1"/>
          <p:nvPr/>
        </p:nvSpPr>
        <p:spPr>
          <a:xfrm flipH="1">
            <a:off x="95073" y="1230580"/>
            <a:ext cx="562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United Nations </a:t>
            </a:r>
            <a:r>
              <a:rPr lang="en-GB" b="1" dirty="0">
                <a:solidFill>
                  <a:schemeClr val="bg2"/>
                </a:solidFill>
              </a:rPr>
              <a:t>INNER DEVELOPMENT GOALS </a:t>
            </a:r>
            <a:r>
              <a:rPr lang="en-GB" dirty="0">
                <a:solidFill>
                  <a:schemeClr val="bg2"/>
                </a:solidFill>
              </a:rPr>
              <a:t>for Outer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65C22-7775-2E84-7AEF-19A75B3CACF3}"/>
              </a:ext>
            </a:extLst>
          </p:cNvPr>
          <p:cNvSpPr txBox="1"/>
          <p:nvPr/>
        </p:nvSpPr>
        <p:spPr>
          <a:xfrm>
            <a:off x="5751769" y="180973"/>
            <a:ext cx="5540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0" u="none" strike="noStrike" cap="all" dirty="0">
                <a:solidFill>
                  <a:schemeClr val="bg2"/>
                </a:solidFill>
                <a:effectLst/>
                <a:latin typeface="+mj-lt"/>
              </a:rPr>
              <a:t>RSA’s CAPABILITIES FOR LIFE FRAMEWORK</a:t>
            </a:r>
          </a:p>
          <a:p>
            <a:r>
              <a:rPr lang="en-GB" i="0" u="none" strike="noStrike" dirty="0">
                <a:solidFill>
                  <a:schemeClr val="bg2"/>
                </a:solidFill>
                <a:effectLst/>
                <a:latin typeface="+mj-lt"/>
              </a:rPr>
              <a:t>A framework to nurture life-centric capabilities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22B965-5B95-D3D7-2796-CD29A2A646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560" y="870333"/>
            <a:ext cx="6104176" cy="5483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636CD1-B7C9-01A5-D0E9-03112CF90540}"/>
              </a:ext>
            </a:extLst>
          </p:cNvPr>
          <p:cNvSpPr txBox="1"/>
          <p:nvPr/>
        </p:nvSpPr>
        <p:spPr>
          <a:xfrm flipH="1">
            <a:off x="3154185" y="5365810"/>
            <a:ext cx="2644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/>
                </a:solidFill>
              </a:rPr>
              <a:t>https://</a:t>
            </a:r>
            <a:r>
              <a:rPr lang="en-GB" sz="1100" dirty="0" err="1">
                <a:solidFill>
                  <a:schemeClr val="bg2"/>
                </a:solidFill>
              </a:rPr>
              <a:t>innerdevelopmentgoals.org</a:t>
            </a:r>
            <a:endParaRPr lang="en-GB" sz="11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BEF78C-B778-E356-E1F8-D2AD1703AAA4}"/>
              </a:ext>
            </a:extLst>
          </p:cNvPr>
          <p:cNvSpPr txBox="1"/>
          <p:nvPr/>
        </p:nvSpPr>
        <p:spPr>
          <a:xfrm flipH="1">
            <a:off x="5833136" y="6396890"/>
            <a:ext cx="619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</a:rPr>
              <a:t>https://</a:t>
            </a:r>
            <a:r>
              <a:rPr lang="en-GB" sz="1000" dirty="0" err="1">
                <a:solidFill>
                  <a:schemeClr val="bg2"/>
                </a:solidFill>
              </a:rPr>
              <a:t>www.thersa.org</a:t>
            </a:r>
            <a:r>
              <a:rPr lang="en-GB" sz="1000" dirty="0">
                <a:solidFill>
                  <a:schemeClr val="bg2"/>
                </a:solidFill>
              </a:rPr>
              <a:t>/design-for-life-our-mission/capabilities-for-life/capabilities-for-life-framework</a:t>
            </a:r>
          </a:p>
        </p:txBody>
      </p:sp>
    </p:spTree>
    <p:extLst>
      <p:ext uri="{BB962C8B-B14F-4D97-AF65-F5344CB8AC3E}">
        <p14:creationId xmlns:p14="http://schemas.microsoft.com/office/powerpoint/2010/main" val="21590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BA2B1-1059-1510-7031-4830F8F2A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8A1702-5A83-7311-32D8-447C3C1E0D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+mj-cs"/>
              </a:rPr>
              <a:t>Intro Slide Title 3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C0F04F4-E666-718A-209D-53C62FCE0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524" y="199230"/>
            <a:ext cx="10872217" cy="450997"/>
          </a:xfrm>
        </p:spPr>
        <p:txBody>
          <a:bodyPr lIns="91440" tIns="45721" rIns="91440" bIns="45721" anchor="t">
            <a:noAutofit/>
          </a:bodyPr>
          <a:lstStyle/>
          <a:p>
            <a:r>
              <a:rPr lang="en-GB" sz="2800" dirty="0">
                <a:latin typeface="Poppins SemiBold"/>
                <a:cs typeface="Poppins SemiBold"/>
              </a:rPr>
              <a:t>Design focus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66D4D-6595-7168-8CF6-04CF4127E0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327" y="702898"/>
            <a:ext cx="4310149" cy="57529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348B7-6F13-8AA6-00D5-959A9DB76D89}"/>
              </a:ext>
            </a:extLst>
          </p:cNvPr>
          <p:cNvSpPr txBox="1"/>
          <p:nvPr/>
        </p:nvSpPr>
        <p:spPr>
          <a:xfrm>
            <a:off x="4995918" y="248646"/>
            <a:ext cx="696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Proposed Stage 3 module </a:t>
            </a:r>
            <a:r>
              <a:rPr lang="en-GB" b="1" dirty="0">
                <a:solidFill>
                  <a:schemeClr val="bg2"/>
                </a:solidFill>
              </a:rPr>
              <a:t>T340 Design for Transformation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C3DF9D4-A633-F783-7BFB-FADD8CC1F343}"/>
              </a:ext>
            </a:extLst>
          </p:cNvPr>
          <p:cNvSpPr/>
          <p:nvPr/>
        </p:nvSpPr>
        <p:spPr>
          <a:xfrm>
            <a:off x="2306570" y="1133379"/>
            <a:ext cx="4672208" cy="977031"/>
          </a:xfrm>
          <a:prstGeom prst="round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08F39-D17F-D9AD-EC66-1506D6C058DD}"/>
              </a:ext>
            </a:extLst>
          </p:cNvPr>
          <p:cNvSpPr txBox="1"/>
          <p:nvPr/>
        </p:nvSpPr>
        <p:spPr>
          <a:xfrm>
            <a:off x="3238283" y="1391061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interdisciplinary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FFF075-B37E-8EAF-8E10-3C3F89815088}"/>
              </a:ext>
            </a:extLst>
          </p:cNvPr>
          <p:cNvSpPr/>
          <p:nvPr/>
        </p:nvSpPr>
        <p:spPr>
          <a:xfrm>
            <a:off x="2306570" y="2359510"/>
            <a:ext cx="4672208" cy="977031"/>
          </a:xfrm>
          <a:prstGeom prst="round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6AA245-3E0B-3105-BE01-8C0DD43BA8C6}"/>
              </a:ext>
            </a:extLst>
          </p:cNvPr>
          <p:cNvSpPr txBox="1"/>
          <p:nvPr/>
        </p:nvSpPr>
        <p:spPr>
          <a:xfrm>
            <a:off x="3231871" y="2617192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project-learning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7EAE64D-7173-296A-6088-6298614E9235}"/>
              </a:ext>
            </a:extLst>
          </p:cNvPr>
          <p:cNvSpPr/>
          <p:nvPr/>
        </p:nvSpPr>
        <p:spPr>
          <a:xfrm>
            <a:off x="2306570" y="3585641"/>
            <a:ext cx="4672208" cy="977031"/>
          </a:xfrm>
          <a:prstGeom prst="round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E3CAB-B682-F9C0-D78D-785F9BBA5A2D}"/>
              </a:ext>
            </a:extLst>
          </p:cNvPr>
          <p:cNvSpPr txBox="1"/>
          <p:nvPr/>
        </p:nvSpPr>
        <p:spPr>
          <a:xfrm>
            <a:off x="2824708" y="3843323"/>
            <a:ext cx="363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reflective practitioner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227448A-55AC-0567-341F-DC0FD40F0C2A}"/>
              </a:ext>
            </a:extLst>
          </p:cNvPr>
          <p:cNvSpPr/>
          <p:nvPr/>
        </p:nvSpPr>
        <p:spPr>
          <a:xfrm>
            <a:off x="2306570" y="4811772"/>
            <a:ext cx="4672208" cy="977031"/>
          </a:xfrm>
          <a:prstGeom prst="round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9546C1-4346-CE48-4441-A970F4715603}"/>
              </a:ext>
            </a:extLst>
          </p:cNvPr>
          <p:cNvSpPr txBox="1"/>
          <p:nvPr/>
        </p:nvSpPr>
        <p:spPr>
          <a:xfrm>
            <a:off x="3214238" y="5069454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alumni networks</a:t>
            </a:r>
          </a:p>
        </p:txBody>
      </p:sp>
    </p:spTree>
    <p:extLst>
      <p:ext uri="{BB962C8B-B14F-4D97-AF65-F5344CB8AC3E}">
        <p14:creationId xmlns:p14="http://schemas.microsoft.com/office/powerpoint/2010/main" val="150144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39FFA2-9648-5462-DF13-83871A452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92AFC2-CDFB-F397-3FD2-65315074AB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474" y="1520"/>
            <a:ext cx="7632527" cy="6856482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BBF248F-E880-4891-0F8A-F4ABAAD036AB}"/>
              </a:ext>
            </a:extLst>
          </p:cNvPr>
          <p:cNvSpPr txBox="1">
            <a:spLocks/>
          </p:cNvSpPr>
          <p:nvPr/>
        </p:nvSpPr>
        <p:spPr>
          <a:xfrm>
            <a:off x="332524" y="199230"/>
            <a:ext cx="10872217" cy="450997"/>
          </a:xfrm>
          <a:prstGeom prst="rect">
            <a:avLst/>
          </a:prstGeom>
        </p:spPr>
        <p:txBody>
          <a:bodyPr lIns="91440" tIns="45721" rIns="91440" bIns="45721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Poppins SemiBold"/>
                <a:cs typeface="Poppins SemiBold"/>
              </a:rPr>
              <a:t>Mapping exercise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C45CF5-F3B3-850D-3088-C67DCDD427DD}"/>
              </a:ext>
            </a:extLst>
          </p:cNvPr>
          <p:cNvSpPr txBox="1"/>
          <p:nvPr/>
        </p:nvSpPr>
        <p:spPr>
          <a:xfrm>
            <a:off x="332524" y="1007834"/>
            <a:ext cx="3818356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400" dirty="0"/>
              <a:t>Read the different worldview descriptions: </a:t>
            </a:r>
            <a:r>
              <a:rPr lang="en-GB" sz="1400" b="1" dirty="0"/>
              <a:t>individualistic</a:t>
            </a:r>
            <a:r>
              <a:rPr lang="en-GB" sz="1400" dirty="0"/>
              <a:t>; </a:t>
            </a:r>
            <a:r>
              <a:rPr lang="en-GB" sz="1400" b="1" dirty="0"/>
              <a:t>human-centric</a:t>
            </a:r>
            <a:r>
              <a:rPr lang="en-GB" sz="1400" dirty="0"/>
              <a:t>; </a:t>
            </a:r>
            <a:r>
              <a:rPr lang="en-GB" sz="1400" b="1" dirty="0"/>
              <a:t>life-centric</a:t>
            </a:r>
          </a:p>
          <a:p>
            <a:pPr marL="342900" indent="-342900">
              <a:buAutoNum type="arabicPeriod"/>
            </a:pPr>
            <a:endParaRPr lang="en-GB" sz="1400" b="1" dirty="0"/>
          </a:p>
          <a:p>
            <a:pPr marL="342900" indent="-342900">
              <a:buAutoNum type="arabicPeriod"/>
            </a:pPr>
            <a:r>
              <a:rPr lang="en-GB" sz="1400" b="1" dirty="0"/>
              <a:t>Select 3 different capabilities</a:t>
            </a:r>
            <a:r>
              <a:rPr lang="en-GB" sz="1400" dirty="0"/>
              <a:t>:</a:t>
            </a:r>
            <a:br>
              <a:rPr lang="en-GB" sz="1400" dirty="0"/>
            </a:br>
            <a:r>
              <a:rPr lang="en-GB" sz="1400" dirty="0"/>
              <a:t>- one where the description at the individualistic level aligns with you</a:t>
            </a:r>
            <a:br>
              <a:rPr lang="en-GB" sz="1400" dirty="0"/>
            </a:br>
            <a:r>
              <a:rPr lang="en-GB" sz="1400" dirty="0"/>
              <a:t>- one where the description at the human-centric level aligns with you</a:t>
            </a:r>
            <a:br>
              <a:rPr lang="en-GB" sz="1400" dirty="0"/>
            </a:br>
            <a:r>
              <a:rPr lang="en-GB" sz="1400" dirty="0"/>
              <a:t>- one where the description at the life-centric level aligns with you</a:t>
            </a:r>
            <a:br>
              <a:rPr lang="en-GB" sz="1400" dirty="0"/>
            </a:br>
            <a:br>
              <a:rPr lang="en-GB" sz="1400" dirty="0"/>
            </a:br>
            <a:r>
              <a:rPr lang="en-GB" sz="1400" b="1" dirty="0"/>
              <a:t>Place a dot on each of your selected capabilities</a:t>
            </a:r>
          </a:p>
          <a:p>
            <a:pPr marL="342900" indent="-342900">
              <a:buAutoNum type="arabicPeriod"/>
            </a:pPr>
            <a:endParaRPr lang="en-GB" sz="1400" dirty="0"/>
          </a:p>
          <a:p>
            <a:pPr marL="342900" indent="-342900">
              <a:buAutoNum type="arabicPeriod"/>
            </a:pPr>
            <a:r>
              <a:rPr lang="en-GB" sz="1400" b="1" dirty="0"/>
              <a:t>Discuss your selection as a group:</a:t>
            </a:r>
            <a:br>
              <a:rPr lang="en-GB" sz="1400" b="1" dirty="0"/>
            </a:br>
            <a:r>
              <a:rPr lang="en-GB" sz="1400" dirty="0"/>
              <a:t>- How easy was it to make a choice</a:t>
            </a:r>
            <a:br>
              <a:rPr lang="en-GB" sz="1400" dirty="0"/>
            </a:br>
            <a:r>
              <a:rPr lang="en-GB" sz="1400" dirty="0"/>
              <a:t>- Did it make you think </a:t>
            </a:r>
            <a:r>
              <a:rPr lang="en-GB" sz="1400"/>
              <a:t>differently </a:t>
            </a:r>
            <a:br>
              <a:rPr lang="en-GB" sz="1400" dirty="0"/>
            </a:br>
            <a:r>
              <a:rPr lang="en-GB" sz="1400" dirty="0"/>
              <a:t>- How useful is this for a UG audience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EA4F29-EA6E-DEC0-B7DE-B3E5D2CD09C0}"/>
              </a:ext>
            </a:extLst>
          </p:cNvPr>
          <p:cNvSpPr txBox="1"/>
          <p:nvPr/>
        </p:nvSpPr>
        <p:spPr>
          <a:xfrm>
            <a:off x="3770475" y="1288862"/>
            <a:ext cx="779381" cy="307777"/>
          </a:xfrm>
          <a:prstGeom prst="rect">
            <a:avLst/>
          </a:prstGeom>
          <a:solidFill>
            <a:srgbClr val="08ECDE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1 min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95BCB-9470-CFEF-EA8D-4B45AD595F19}"/>
              </a:ext>
            </a:extLst>
          </p:cNvPr>
          <p:cNvSpPr txBox="1"/>
          <p:nvPr/>
        </p:nvSpPr>
        <p:spPr>
          <a:xfrm>
            <a:off x="3770475" y="3208436"/>
            <a:ext cx="782587" cy="307777"/>
          </a:xfrm>
          <a:prstGeom prst="rect">
            <a:avLst/>
          </a:prstGeom>
          <a:solidFill>
            <a:srgbClr val="08ECDE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4 mins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7294D-0236-B93C-4572-D78A865D04ED}"/>
              </a:ext>
            </a:extLst>
          </p:cNvPr>
          <p:cNvSpPr txBox="1"/>
          <p:nvPr/>
        </p:nvSpPr>
        <p:spPr>
          <a:xfrm>
            <a:off x="3776887" y="4974121"/>
            <a:ext cx="782587" cy="307777"/>
          </a:xfrm>
          <a:prstGeom prst="rect">
            <a:avLst/>
          </a:prstGeom>
          <a:solidFill>
            <a:srgbClr val="08ECDE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5 mins</a:t>
            </a:r>
          </a:p>
        </p:txBody>
      </p:sp>
    </p:spTree>
    <p:extLst>
      <p:ext uri="{BB962C8B-B14F-4D97-AF65-F5344CB8AC3E}">
        <p14:creationId xmlns:p14="http://schemas.microsoft.com/office/powerpoint/2010/main" val="95404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95754AD-E19B-6B7F-FC4B-F41C2C7485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5999" y="-7584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7AFC4-6A82-C810-606D-0856A1CCA2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000" dirty="0" err="1">
                <a:solidFill>
                  <a:schemeClr val="bg2"/>
                </a:solidFill>
                <a:latin typeface="Poppins SemiBold"/>
                <a:cs typeface="Poppins SemiBold"/>
              </a:rPr>
              <a:t>Sustainathon</a:t>
            </a:r>
            <a:endParaRPr lang="en-GB" sz="6000" dirty="0">
              <a:solidFill>
                <a:schemeClr val="bg2"/>
              </a:solidFill>
              <a:latin typeface="Poppins SemiBold"/>
              <a:cs typeface="Poppins SemiBold"/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C9908-7BE6-3FC8-0061-266470641B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8" y="1494369"/>
            <a:ext cx="5557584" cy="1305402"/>
          </a:xfrm>
        </p:spPr>
        <p:txBody>
          <a:bodyPr/>
          <a:lstStyle/>
          <a:p>
            <a:r>
              <a:rPr lang="en-GB" sz="2400" b="1" dirty="0">
                <a:solidFill>
                  <a:srgbClr val="D7E101"/>
                </a:solidFill>
                <a:cs typeface="Poppins SemiBold"/>
              </a:rPr>
              <a:t>Join us tomorrow at 09.45 </a:t>
            </a:r>
          </a:p>
          <a:p>
            <a:r>
              <a:rPr lang="en-GB" sz="2400" b="1" dirty="0">
                <a:solidFill>
                  <a:srgbClr val="D7E101"/>
                </a:solidFill>
              </a:rPr>
              <a:t>Parallel Session H – CMR 1 </a:t>
            </a:r>
          </a:p>
          <a:p>
            <a:endParaRPr lang="en-GB" sz="2400" dirty="0">
              <a:solidFill>
                <a:srgbClr val="D7E10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B893E-8D87-775A-E3CB-1386EEAAD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208" y="3350709"/>
            <a:ext cx="5557584" cy="347039"/>
          </a:xfrm>
        </p:spPr>
        <p:txBody>
          <a:bodyPr/>
          <a:lstStyle/>
          <a:p>
            <a:r>
              <a:rPr lang="en-GB" sz="4400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B622C4-910A-19B2-6769-BD7DA52765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8208" y="4248686"/>
            <a:ext cx="5557584" cy="3470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>
                <a:solidFill>
                  <a:schemeClr val="bg2"/>
                </a:solidFill>
              </a:rPr>
              <a:t>emma.dewberry@open.ac.uk</a:t>
            </a:r>
            <a:endParaRPr lang="en-GB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err="1">
                <a:solidFill>
                  <a:schemeClr val="bg2"/>
                </a:solidFill>
              </a:rPr>
              <a:t>vera.hale@open.ac.uk</a:t>
            </a:r>
            <a:endParaRPr lang="en-GB" dirty="0">
              <a:solidFill>
                <a:schemeClr val="bg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50108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F123D-72E4-47AA-AF87-050EE8541186}">
  <ds:schemaRefs>
    <ds:schemaRef ds:uri="e4476828-269d-41e7-8c7f-463a607b843c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23060362-3cc1-48ff-8e33-88570e39b161"/>
    <ds:schemaRef ds:uri="4ed73a0e-c0f4-4682-9833-b80ae4bd077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487</Words>
  <Application>Microsoft Office PowerPoint</Application>
  <PresentationFormat>Widescreen</PresentationFormat>
  <Paragraphs>71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American Typewriter Condensed L</vt:lpstr>
      <vt:lpstr>Arial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Intro Slide Title 2</vt:lpstr>
      <vt:lpstr>Intro Slide Title 3</vt:lpstr>
      <vt:lpstr>Intro Slide Title 3</vt:lpstr>
      <vt:lpstr>Intro Slide Title 3</vt:lpstr>
      <vt:lpstr>Intro Slide Title 3</vt:lpstr>
      <vt:lpstr>Intro Slide Title 3</vt:lpstr>
      <vt:lpstr>Slide Title 8</vt:lpstr>
      <vt:lpstr>PowerPoint Presentation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11</cp:revision>
  <dcterms:created xsi:type="dcterms:W3CDTF">2022-10-21T14:33:01Z</dcterms:created>
  <dcterms:modified xsi:type="dcterms:W3CDTF">2026-04-28T09:22:19Z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