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9"/>
  </p:notesMasterIdLst>
  <p:handoutMasterIdLst>
    <p:handoutMasterId r:id="rId30"/>
  </p:handoutMasterIdLst>
  <p:sldIdLst>
    <p:sldId id="256" r:id="rId9"/>
    <p:sldId id="352" r:id="rId10"/>
    <p:sldId id="381" r:id="rId11"/>
    <p:sldId id="370" r:id="rId12"/>
    <p:sldId id="390" r:id="rId13"/>
    <p:sldId id="389" r:id="rId14"/>
    <p:sldId id="386" r:id="rId15"/>
    <p:sldId id="382" r:id="rId16"/>
    <p:sldId id="387" r:id="rId17"/>
    <p:sldId id="372" r:id="rId18"/>
    <p:sldId id="388" r:id="rId19"/>
    <p:sldId id="383" r:id="rId20"/>
    <p:sldId id="385" r:id="rId21"/>
    <p:sldId id="384" r:id="rId22"/>
    <p:sldId id="260" r:id="rId23"/>
    <p:sldId id="391" r:id="rId24"/>
    <p:sldId id="261" r:id="rId25"/>
    <p:sldId id="393" r:id="rId26"/>
    <p:sldId id="392" r:id="rId27"/>
    <p:sldId id="3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6C0"/>
    <a:srgbClr val="FE9F9D"/>
    <a:srgbClr val="9BFDDC"/>
    <a:srgbClr val="060645"/>
    <a:srgbClr val="4ACEEC"/>
    <a:srgbClr val="D93482"/>
    <a:srgbClr val="8042A2"/>
    <a:srgbClr val="21807A"/>
    <a:srgbClr val="4F9AE9"/>
    <a:srgbClr val="FFD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F88390-97B6-46E2-B715-ECF02CCB5176}" v="2" dt="2026-04-28T19:57:28.603"/>
    <p1510:client id="{CEE6009F-B238-4355-9FC4-043389A15FDC}" v="12" dt="2026-04-28T19:50:29.2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-my.sharepoint.com/personal/sv3238_open_ac_uk/Documents/Silvia/scholarship/projects/gamification/project/evaluation/T192-23-24-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-my.sharepoint.com/personal/sv3238_open_ac_uk/Documents/Silvia/scholarship/projects/gamification/project/evaluation/T192-23-24-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-my.sharepoint.com/personal/sv3238_open_ac_uk/Documents/Silvia/scholarship/projects/gamification/project/evaluation/T192-23-24-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-my.sharepoint.com/personal/sv3238_open_ac_uk/Documents/Silvia/scholarship/projects/gamification/project/evaluation/T192-23-24-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-my.sharepoint.com/personal/sv3238_open_ac_uk/Documents/Silvia/scholarship/projects/gamification/project/evaluation/T192-23-24-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-my.sharepoint.com/personal/sv3238_open_ac_uk/Documents/Silvia/scholarship/projects/gamification/project/evaluation/T192-23-24-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-my.sharepoint.com/personal/sv3238_open_ac_uk/Documents/Silvia/scholarship/projects/gamification/project/evaluation/T192_assignment_resul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-my.sharepoint.com/personal/sv3238_open_ac_uk/Documents/Silvia/scholarship/projects/gamification/project/evaluation/T192_assignment_resul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-my.sharepoint.com/personal/sv3238_open_ac_uk/Documents/Silvia/scholarship/projects/gamification/project/evaluation/T192-23-24-2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D presentations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'D week 9 first'!$B$1</c:f>
              <c:strCache>
                <c:ptCount val="1"/>
                <c:pt idx="0">
                  <c:v>23D</c:v>
                </c:pt>
              </c:strCache>
            </c:strRef>
          </c:tx>
          <c:spPr>
            <a:ln w="19050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5000"/>
                </a:schemeClr>
              </a:solidFill>
              <a:ln w="9525">
                <a:solidFill>
                  <a:schemeClr val="accent1">
                    <a:shade val="65000"/>
                  </a:schemeClr>
                </a:solidFill>
              </a:ln>
              <a:effectLst/>
            </c:spPr>
          </c:marker>
          <c:xVal>
            <c:numRef>
              <c:f>'D week 9 first'!$A$3:$A$17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18</c:v>
                </c:pt>
                <c:pt idx="14">
                  <c:v>19</c:v>
                </c:pt>
              </c:numCache>
            </c:numRef>
          </c:xVal>
          <c:yVal>
            <c:numRef>
              <c:f>'D week 9 first'!$E$3:$E$17</c:f>
              <c:numCache>
                <c:formatCode>0.00</c:formatCode>
                <c:ptCount val="15"/>
                <c:pt idx="0">
                  <c:v>1.301980198019802</c:v>
                </c:pt>
                <c:pt idx="1">
                  <c:v>1.2376237623762376</c:v>
                </c:pt>
                <c:pt idx="2">
                  <c:v>1.0855907925817962</c:v>
                </c:pt>
                <c:pt idx="3">
                  <c:v>0.79786329148378754</c:v>
                </c:pt>
                <c:pt idx="4">
                  <c:v>0.65354768325065349</c:v>
                </c:pt>
                <c:pt idx="5">
                  <c:v>0.49574285159608394</c:v>
                </c:pt>
                <c:pt idx="6">
                  <c:v>0.44169299156896419</c:v>
                </c:pt>
                <c:pt idx="7">
                  <c:v>0.40669279577903267</c:v>
                </c:pt>
                <c:pt idx="8">
                  <c:v>0.48628051210918194</c:v>
                </c:pt>
                <c:pt idx="9">
                  <c:v>0.39684950090101034</c:v>
                </c:pt>
                <c:pt idx="10">
                  <c:v>0.46212799718633568</c:v>
                </c:pt>
                <c:pt idx="11">
                  <c:v>0.50837381874833443</c:v>
                </c:pt>
                <c:pt idx="12">
                  <c:v>0.36624610091931881</c:v>
                </c:pt>
                <c:pt idx="13">
                  <c:v>0.27990140786230522</c:v>
                </c:pt>
                <c:pt idx="14">
                  <c:v>0.24112957674420554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98-4FA8-8D23-DECCF3D950D1}"/>
            </c:ext>
          </c:extLst>
        </c:ser>
        <c:ser>
          <c:idx val="1"/>
          <c:order val="1"/>
          <c:tx>
            <c:strRef>
              <c:f>'D week 9 first'!$F$1</c:f>
              <c:strCache>
                <c:ptCount val="1"/>
                <c:pt idx="0">
                  <c:v>24D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'D week 9 first'!$A$3:$A$17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18</c:v>
                </c:pt>
                <c:pt idx="14">
                  <c:v>19</c:v>
                </c:pt>
              </c:numCache>
            </c:numRef>
          </c:xVal>
          <c:yVal>
            <c:numRef>
              <c:f>'D week 9 first'!$I$3:$I$17</c:f>
              <c:numCache>
                <c:formatCode>0.0</c:formatCode>
                <c:ptCount val="15"/>
                <c:pt idx="0">
                  <c:v>1.3296703296703296</c:v>
                </c:pt>
                <c:pt idx="1">
                  <c:v>1.3296529968454258</c:v>
                </c:pt>
                <c:pt idx="2">
                  <c:v>1.1435406698564594</c:v>
                </c:pt>
                <c:pt idx="3">
                  <c:v>0.88817891373801916</c:v>
                </c:pt>
                <c:pt idx="4">
                  <c:v>0.66237942122186499</c:v>
                </c:pt>
                <c:pt idx="5">
                  <c:v>0.529126213592233</c:v>
                </c:pt>
                <c:pt idx="6">
                  <c:v>0.51382113821138209</c:v>
                </c:pt>
                <c:pt idx="7">
                  <c:v>0.43535188216039278</c:v>
                </c:pt>
                <c:pt idx="8">
                  <c:v>0.46453900709219859</c:v>
                </c:pt>
                <c:pt idx="9">
                  <c:v>0.41964285714285715</c:v>
                </c:pt>
                <c:pt idx="10">
                  <c:v>0.50180505415162457</c:v>
                </c:pt>
                <c:pt idx="11">
                  <c:v>0.45454545454545453</c:v>
                </c:pt>
                <c:pt idx="12">
                  <c:v>0.33150183150183149</c:v>
                </c:pt>
                <c:pt idx="13">
                  <c:v>0.25370370370370371</c:v>
                </c:pt>
                <c:pt idx="14">
                  <c:v>0.21747211895910781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98-4FA8-8D23-DECCF3D95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504160"/>
        <c:axId val="509504520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'D week 9 first'!$J$1</c15:sqref>
                        </c15:formulaRef>
                      </c:ext>
                    </c:extLst>
                    <c:strCache>
                      <c:ptCount val="1"/>
                      <c:pt idx="0">
                        <c:v>25D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tint val="6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tint val="65000"/>
                      </a:schemeClr>
                    </a:solidFill>
                    <a:ln w="9525">
                      <a:solidFill>
                        <a:schemeClr val="accent1">
                          <a:tint val="65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'D week 9 first'!$A$3:$A$17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  <c:pt idx="4">
                        <c:v>6</c:v>
                      </c:pt>
                      <c:pt idx="5">
                        <c:v>7</c:v>
                      </c:pt>
                      <c:pt idx="6">
                        <c:v>8</c:v>
                      </c:pt>
                      <c:pt idx="7">
                        <c:v>9</c:v>
                      </c:pt>
                      <c:pt idx="8">
                        <c:v>12</c:v>
                      </c:pt>
                      <c:pt idx="9">
                        <c:v>13</c:v>
                      </c:pt>
                      <c:pt idx="10">
                        <c:v>14</c:v>
                      </c:pt>
                      <c:pt idx="11">
                        <c:v>15</c:v>
                      </c:pt>
                      <c:pt idx="12">
                        <c:v>16</c:v>
                      </c:pt>
                      <c:pt idx="13">
                        <c:v>18</c:v>
                      </c:pt>
                      <c:pt idx="14">
                        <c:v>19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'D week 9 first'!$M$3:$M$17</c15:sqref>
                        </c15:formulaRef>
                      </c:ext>
                    </c:extLst>
                    <c:numCache>
                      <c:formatCode>0.00</c:formatCode>
                      <c:ptCount val="15"/>
                      <c:pt idx="0">
                        <c:v>1.1482558139534884</c:v>
                      </c:pt>
                      <c:pt idx="1">
                        <c:v>1.2212518195050945</c:v>
                      </c:pt>
                      <c:pt idx="2">
                        <c:v>0.90670553935860054</c:v>
                      </c:pt>
                      <c:pt idx="3">
                        <c:v>0.69955817378497787</c:v>
                      </c:pt>
                      <c:pt idx="4">
                        <c:v>0.66074074074074074</c:v>
                      </c:pt>
                      <c:pt idx="5">
                        <c:v>0.54462934947049924</c:v>
                      </c:pt>
                      <c:pt idx="6">
                        <c:v>0.52352048558421849</c:v>
                      </c:pt>
                      <c:pt idx="7">
                        <c:v>0.44292237442922372</c:v>
                      </c:pt>
                      <c:pt idx="8">
                        <c:v>0.44867549668874174</c:v>
                      </c:pt>
                      <c:pt idx="9">
                        <c:v>0.44908180300500833</c:v>
                      </c:pt>
                      <c:pt idx="10">
                        <c:v>0.5</c:v>
                      </c:pt>
                      <c:pt idx="11">
                        <c:v>0.50762108454936783</c:v>
                      </c:pt>
                      <c:pt idx="12">
                        <c:v>0.37146596144933064</c:v>
                      </c:pt>
                      <c:pt idx="13">
                        <c:v>0.31219292499181139</c:v>
                      </c:pt>
                      <c:pt idx="14">
                        <c:v>0.31121751025991795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E898-4FA8-8D23-DECCF3D950D1}"/>
                  </c:ext>
                </c:extLst>
              </c15:ser>
            </c15:filteredScatterSeries>
          </c:ext>
        </c:extLst>
      </c:scatterChart>
      <c:valAx>
        <c:axId val="509504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504520"/>
        <c:crosses val="autoZero"/>
        <c:crossBetween val="midCat"/>
        <c:majorUnit val="1"/>
      </c:valAx>
      <c:valAx>
        <c:axId val="50950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normalised</a:t>
                </a:r>
                <a:r>
                  <a:rPr lang="en-GB" baseline="0"/>
                  <a:t> </a:t>
                </a:r>
                <a:r>
                  <a:rPr lang="en-GB"/>
                  <a:t>number of attempts per student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504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J presentations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'J week 9 first'!$B$1</c:f>
              <c:strCache>
                <c:ptCount val="1"/>
                <c:pt idx="0">
                  <c:v>23J</c:v>
                </c:pt>
              </c:strCache>
            </c:strRef>
          </c:tx>
          <c:spPr>
            <a:ln w="19050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5000"/>
                </a:schemeClr>
              </a:solidFill>
              <a:ln w="9525">
                <a:solidFill>
                  <a:schemeClr val="accent1">
                    <a:shade val="65000"/>
                  </a:schemeClr>
                </a:solidFill>
              </a:ln>
              <a:effectLst/>
            </c:spPr>
          </c:marker>
          <c:xVal>
            <c:numRef>
              <c:f>'J week 9 first'!$A$3:$A$17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18</c:v>
                </c:pt>
                <c:pt idx="14">
                  <c:v>19</c:v>
                </c:pt>
              </c:numCache>
            </c:numRef>
          </c:xVal>
          <c:yVal>
            <c:numRef>
              <c:f>'J week 9 first'!$E$3:$E$17</c:f>
              <c:numCache>
                <c:formatCode>0.00</c:formatCode>
                <c:ptCount val="15"/>
                <c:pt idx="0">
                  <c:v>1.2711442786069651</c:v>
                </c:pt>
                <c:pt idx="1">
                  <c:v>1.3633214384158652</c:v>
                </c:pt>
                <c:pt idx="2">
                  <c:v>1.1656057784127316</c:v>
                </c:pt>
                <c:pt idx="3">
                  <c:v>0.93126857785785433</c:v>
                </c:pt>
                <c:pt idx="4">
                  <c:v>0.77543146948734654</c:v>
                </c:pt>
                <c:pt idx="5">
                  <c:v>0.58757565516605736</c:v>
                </c:pt>
                <c:pt idx="6">
                  <c:v>0.53400862906473856</c:v>
                </c:pt>
                <c:pt idx="7">
                  <c:v>0.48408695675051366</c:v>
                </c:pt>
                <c:pt idx="8">
                  <c:v>0.57503381360805383</c:v>
                </c:pt>
                <c:pt idx="9">
                  <c:v>0.49918020811350466</c:v>
                </c:pt>
                <c:pt idx="10">
                  <c:v>0.59915301550989286</c:v>
                </c:pt>
                <c:pt idx="11">
                  <c:v>0.54388355284922085</c:v>
                </c:pt>
                <c:pt idx="12">
                  <c:v>0.3797644616416796</c:v>
                </c:pt>
                <c:pt idx="13">
                  <c:v>0.32855372632324303</c:v>
                </c:pt>
                <c:pt idx="14">
                  <c:v>0.27600060890855987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8F0-4880-87DE-ADBA165B18EE}"/>
            </c:ext>
          </c:extLst>
        </c:ser>
        <c:ser>
          <c:idx val="1"/>
          <c:order val="1"/>
          <c:tx>
            <c:strRef>
              <c:f>'J week 9 first'!$F$1</c:f>
              <c:strCache>
                <c:ptCount val="1"/>
                <c:pt idx="0">
                  <c:v>24J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'J week 9 first'!$A$3:$A$17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18</c:v>
                </c:pt>
                <c:pt idx="14">
                  <c:v>19</c:v>
                </c:pt>
              </c:numCache>
            </c:numRef>
          </c:xVal>
          <c:yVal>
            <c:numRef>
              <c:f>'J week 9 first'!$I$3:$I$17</c:f>
              <c:numCache>
                <c:formatCode>0.00</c:formatCode>
                <c:ptCount val="15"/>
                <c:pt idx="0">
                  <c:v>1.2237673830594185</c:v>
                </c:pt>
                <c:pt idx="1">
                  <c:v>1.2933871145674698</c:v>
                </c:pt>
                <c:pt idx="2">
                  <c:v>1.0870784225765671</c:v>
                </c:pt>
                <c:pt idx="3">
                  <c:v>0.81096193256877347</c:v>
                </c:pt>
                <c:pt idx="4">
                  <c:v>0.7363770250368189</c:v>
                </c:pt>
                <c:pt idx="5">
                  <c:v>0.56726253250623915</c:v>
                </c:pt>
                <c:pt idx="6">
                  <c:v>0.52001597191913751</c:v>
                </c:pt>
                <c:pt idx="7">
                  <c:v>0.48180029579048805</c:v>
                </c:pt>
                <c:pt idx="8">
                  <c:v>0.33335922988367739</c:v>
                </c:pt>
                <c:pt idx="9">
                  <c:v>0.44736205039052157</c:v>
                </c:pt>
                <c:pt idx="10">
                  <c:v>0.4824193614754087</c:v>
                </c:pt>
                <c:pt idx="11">
                  <c:v>0.4343738857013193</c:v>
                </c:pt>
                <c:pt idx="12">
                  <c:v>0.32992411745298589</c:v>
                </c:pt>
                <c:pt idx="13">
                  <c:v>0.29469056017728584</c:v>
                </c:pt>
                <c:pt idx="14">
                  <c:v>0.2259650034854733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8F0-4880-87DE-ADBA165B1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504160"/>
        <c:axId val="509504520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'J week 9 first'!$J$1</c15:sqref>
                        </c15:formulaRef>
                      </c:ext>
                    </c:extLst>
                    <c:strCache>
                      <c:ptCount val="1"/>
                      <c:pt idx="0">
                        <c:v>25J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tint val="6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tint val="65000"/>
                      </a:schemeClr>
                    </a:solidFill>
                    <a:ln w="9525">
                      <a:solidFill>
                        <a:schemeClr val="accent1">
                          <a:tint val="65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'J week 9 first'!$A$3:$A$17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  <c:pt idx="4">
                        <c:v>6</c:v>
                      </c:pt>
                      <c:pt idx="5">
                        <c:v>7</c:v>
                      </c:pt>
                      <c:pt idx="6">
                        <c:v>8</c:v>
                      </c:pt>
                      <c:pt idx="7">
                        <c:v>9</c:v>
                      </c:pt>
                      <c:pt idx="8">
                        <c:v>12</c:v>
                      </c:pt>
                      <c:pt idx="9">
                        <c:v>13</c:v>
                      </c:pt>
                      <c:pt idx="10">
                        <c:v>14</c:v>
                      </c:pt>
                      <c:pt idx="11">
                        <c:v>15</c:v>
                      </c:pt>
                      <c:pt idx="12">
                        <c:v>16</c:v>
                      </c:pt>
                      <c:pt idx="13">
                        <c:v>18</c:v>
                      </c:pt>
                      <c:pt idx="14">
                        <c:v>19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'J week 9 first'!$M$3:$M$17</c15:sqref>
                        </c15:formulaRef>
                      </c:ext>
                    </c:extLst>
                    <c:numCache>
                      <c:formatCode>0.00</c:formatCode>
                      <c:ptCount val="15"/>
                      <c:pt idx="0">
                        <c:v>1.2632211538461537</c:v>
                      </c:pt>
                      <c:pt idx="1">
                        <c:v>1.3203034402783147</c:v>
                      </c:pt>
                      <c:pt idx="2">
                        <c:v>1.0398932053861631</c:v>
                      </c:pt>
                      <c:pt idx="3">
                        <c:v>0.79966656327543417</c:v>
                      </c:pt>
                      <c:pt idx="4">
                        <c:v>0.81270562431458548</c:v>
                      </c:pt>
                      <c:pt idx="5">
                        <c:v>0.65088757396449703</c:v>
                      </c:pt>
                      <c:pt idx="6">
                        <c:v>0.59100772415989811</c:v>
                      </c:pt>
                      <c:pt idx="7">
                        <c:v>0.53974092435630894</c:v>
                      </c:pt>
                      <c:pt idx="8">
                        <c:v>0.55978216109372425</c:v>
                      </c:pt>
                      <c:pt idx="9">
                        <c:v>0.53318392134181614</c:v>
                      </c:pt>
                      <c:pt idx="10">
                        <c:v>0.55771296372800139</c:v>
                      </c:pt>
                      <c:pt idx="11">
                        <c:v>0.55005500550055009</c:v>
                      </c:pt>
                      <c:pt idx="12">
                        <c:v>0.44988925802879293</c:v>
                      </c:pt>
                      <c:pt idx="13">
                        <c:v>0.37509679917398037</c:v>
                      </c:pt>
                      <c:pt idx="14">
                        <c:v>0.37551684038246191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D8F0-4880-87DE-ADBA165B18EE}"/>
                  </c:ext>
                </c:extLst>
              </c15:ser>
            </c15:filteredScatterSeries>
          </c:ext>
        </c:extLst>
      </c:scatterChart>
      <c:valAx>
        <c:axId val="509504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504520"/>
        <c:crosses val="autoZero"/>
        <c:crossBetween val="midCat"/>
        <c:majorUnit val="1"/>
      </c:valAx>
      <c:valAx>
        <c:axId val="509504520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normalised</a:t>
                </a:r>
                <a:r>
                  <a:rPr lang="en-GB" baseline="0"/>
                  <a:t> </a:t>
                </a:r>
                <a:r>
                  <a:rPr lang="en-GB"/>
                  <a:t>number of attempts per student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504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D presentations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'D week 9 first'!$B$1</c:f>
              <c:strCache>
                <c:ptCount val="1"/>
                <c:pt idx="0">
                  <c:v>23D</c:v>
                </c:pt>
              </c:strCache>
            </c:strRef>
          </c:tx>
          <c:spPr>
            <a:ln w="19050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5000"/>
                </a:schemeClr>
              </a:solidFill>
              <a:ln w="9525">
                <a:solidFill>
                  <a:schemeClr val="accent1">
                    <a:shade val="65000"/>
                  </a:schemeClr>
                </a:solidFill>
              </a:ln>
              <a:effectLst/>
            </c:spPr>
          </c:marker>
          <c:xVal>
            <c:numRef>
              <c:f>'D week 9 first'!$A$3:$A$17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18</c:v>
                </c:pt>
                <c:pt idx="14">
                  <c:v>19</c:v>
                </c:pt>
              </c:numCache>
            </c:numRef>
          </c:xVal>
          <c:yVal>
            <c:numRef>
              <c:f>'D week 9 first'!$E$3:$E$17</c:f>
              <c:numCache>
                <c:formatCode>0.00</c:formatCode>
                <c:ptCount val="15"/>
                <c:pt idx="0">
                  <c:v>1.301980198019802</c:v>
                </c:pt>
                <c:pt idx="1">
                  <c:v>1.2376237623762376</c:v>
                </c:pt>
                <c:pt idx="2">
                  <c:v>1.0855907925817962</c:v>
                </c:pt>
                <c:pt idx="3">
                  <c:v>0.79786329148378754</c:v>
                </c:pt>
                <c:pt idx="4">
                  <c:v>0.65354768325065349</c:v>
                </c:pt>
                <c:pt idx="5">
                  <c:v>0.49574285159608394</c:v>
                </c:pt>
                <c:pt idx="6">
                  <c:v>0.44169299156896419</c:v>
                </c:pt>
                <c:pt idx="7">
                  <c:v>0.40669279577903267</c:v>
                </c:pt>
                <c:pt idx="8">
                  <c:v>0.48628051210918194</c:v>
                </c:pt>
                <c:pt idx="9">
                  <c:v>0.39684950090101034</c:v>
                </c:pt>
                <c:pt idx="10">
                  <c:v>0.46212799718633568</c:v>
                </c:pt>
                <c:pt idx="11">
                  <c:v>0.50837381874833443</c:v>
                </c:pt>
                <c:pt idx="12">
                  <c:v>0.36624610091931881</c:v>
                </c:pt>
                <c:pt idx="13">
                  <c:v>0.27990140786230522</c:v>
                </c:pt>
                <c:pt idx="14">
                  <c:v>0.24112957674420554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D1-413F-A202-DF4778FBD826}"/>
            </c:ext>
          </c:extLst>
        </c:ser>
        <c:ser>
          <c:idx val="1"/>
          <c:order val="1"/>
          <c:tx>
            <c:strRef>
              <c:f>'D week 9 first'!$F$1</c:f>
              <c:strCache>
                <c:ptCount val="1"/>
                <c:pt idx="0">
                  <c:v>24D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'D week 9 first'!$A$3:$A$17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18</c:v>
                </c:pt>
                <c:pt idx="14">
                  <c:v>19</c:v>
                </c:pt>
              </c:numCache>
            </c:numRef>
          </c:xVal>
          <c:yVal>
            <c:numRef>
              <c:f>'D week 9 first'!$I$3:$I$17</c:f>
              <c:numCache>
                <c:formatCode>0.0</c:formatCode>
                <c:ptCount val="15"/>
                <c:pt idx="0">
                  <c:v>1.3296703296703296</c:v>
                </c:pt>
                <c:pt idx="1">
                  <c:v>1.3296529968454258</c:v>
                </c:pt>
                <c:pt idx="2">
                  <c:v>1.1435406698564594</c:v>
                </c:pt>
                <c:pt idx="3">
                  <c:v>0.88817891373801916</c:v>
                </c:pt>
                <c:pt idx="4">
                  <c:v>0.66237942122186499</c:v>
                </c:pt>
                <c:pt idx="5">
                  <c:v>0.529126213592233</c:v>
                </c:pt>
                <c:pt idx="6">
                  <c:v>0.51382113821138209</c:v>
                </c:pt>
                <c:pt idx="7">
                  <c:v>0.43535188216039278</c:v>
                </c:pt>
                <c:pt idx="8">
                  <c:v>0.46453900709219859</c:v>
                </c:pt>
                <c:pt idx="9">
                  <c:v>0.41964285714285715</c:v>
                </c:pt>
                <c:pt idx="10">
                  <c:v>0.50180505415162457</c:v>
                </c:pt>
                <c:pt idx="11">
                  <c:v>0.45454545454545453</c:v>
                </c:pt>
                <c:pt idx="12">
                  <c:v>0.33150183150183149</c:v>
                </c:pt>
                <c:pt idx="13">
                  <c:v>0.25370370370370371</c:v>
                </c:pt>
                <c:pt idx="14">
                  <c:v>0.21747211895910781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D1-413F-A202-DF4778FBD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504160"/>
        <c:axId val="509504520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'D week 9 first'!$J$1</c15:sqref>
                        </c15:formulaRef>
                      </c:ext>
                    </c:extLst>
                    <c:strCache>
                      <c:ptCount val="1"/>
                      <c:pt idx="0">
                        <c:v>25D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tint val="6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tint val="65000"/>
                      </a:schemeClr>
                    </a:solidFill>
                    <a:ln w="9525">
                      <a:solidFill>
                        <a:schemeClr val="accent1">
                          <a:tint val="65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'D week 9 first'!$A$3:$A$17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  <c:pt idx="4">
                        <c:v>6</c:v>
                      </c:pt>
                      <c:pt idx="5">
                        <c:v>7</c:v>
                      </c:pt>
                      <c:pt idx="6">
                        <c:v>8</c:v>
                      </c:pt>
                      <c:pt idx="7">
                        <c:v>9</c:v>
                      </c:pt>
                      <c:pt idx="8">
                        <c:v>12</c:v>
                      </c:pt>
                      <c:pt idx="9">
                        <c:v>13</c:v>
                      </c:pt>
                      <c:pt idx="10">
                        <c:v>14</c:v>
                      </c:pt>
                      <c:pt idx="11">
                        <c:v>15</c:v>
                      </c:pt>
                      <c:pt idx="12">
                        <c:v>16</c:v>
                      </c:pt>
                      <c:pt idx="13">
                        <c:v>18</c:v>
                      </c:pt>
                      <c:pt idx="14">
                        <c:v>19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'D week 9 first'!$M$3:$M$17</c15:sqref>
                        </c15:formulaRef>
                      </c:ext>
                    </c:extLst>
                    <c:numCache>
                      <c:formatCode>0.00</c:formatCode>
                      <c:ptCount val="15"/>
                      <c:pt idx="0">
                        <c:v>1.1482558139534884</c:v>
                      </c:pt>
                      <c:pt idx="1">
                        <c:v>1.2212518195050945</c:v>
                      </c:pt>
                      <c:pt idx="2">
                        <c:v>0.90670553935860054</c:v>
                      </c:pt>
                      <c:pt idx="3">
                        <c:v>0.69955817378497787</c:v>
                      </c:pt>
                      <c:pt idx="4">
                        <c:v>0.66074074074074074</c:v>
                      </c:pt>
                      <c:pt idx="5">
                        <c:v>0.54462934947049924</c:v>
                      </c:pt>
                      <c:pt idx="6">
                        <c:v>0.52352048558421849</c:v>
                      </c:pt>
                      <c:pt idx="7">
                        <c:v>0.44292237442922372</c:v>
                      </c:pt>
                      <c:pt idx="8">
                        <c:v>0.44867549668874174</c:v>
                      </c:pt>
                      <c:pt idx="9">
                        <c:v>0.44908180300500833</c:v>
                      </c:pt>
                      <c:pt idx="10">
                        <c:v>0.5</c:v>
                      </c:pt>
                      <c:pt idx="11">
                        <c:v>0.50762108454936783</c:v>
                      </c:pt>
                      <c:pt idx="12">
                        <c:v>0.37146596144933064</c:v>
                      </c:pt>
                      <c:pt idx="13">
                        <c:v>0.31219292499181139</c:v>
                      </c:pt>
                      <c:pt idx="14">
                        <c:v>0.31121751025991795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62D1-413F-A202-DF4778FBD826}"/>
                  </c:ext>
                </c:extLst>
              </c15:ser>
            </c15:filteredScatterSeries>
          </c:ext>
        </c:extLst>
      </c:scatterChart>
      <c:valAx>
        <c:axId val="509504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504520"/>
        <c:crosses val="autoZero"/>
        <c:crossBetween val="midCat"/>
        <c:majorUnit val="1"/>
      </c:valAx>
      <c:valAx>
        <c:axId val="50950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normalised</a:t>
                </a:r>
                <a:r>
                  <a:rPr lang="en-GB" baseline="0"/>
                  <a:t> </a:t>
                </a:r>
                <a:r>
                  <a:rPr lang="en-GB"/>
                  <a:t>number of attempts per student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504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J presentations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'J week 9 first'!$B$1</c:f>
              <c:strCache>
                <c:ptCount val="1"/>
                <c:pt idx="0">
                  <c:v>23J</c:v>
                </c:pt>
              </c:strCache>
            </c:strRef>
          </c:tx>
          <c:spPr>
            <a:ln w="19050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5000"/>
                </a:schemeClr>
              </a:solidFill>
              <a:ln w="9525">
                <a:solidFill>
                  <a:schemeClr val="accent1">
                    <a:shade val="65000"/>
                  </a:schemeClr>
                </a:solidFill>
              </a:ln>
              <a:effectLst/>
            </c:spPr>
          </c:marker>
          <c:xVal>
            <c:numRef>
              <c:f>'J week 9 first'!$A$3:$A$17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18</c:v>
                </c:pt>
                <c:pt idx="14">
                  <c:v>19</c:v>
                </c:pt>
              </c:numCache>
            </c:numRef>
          </c:xVal>
          <c:yVal>
            <c:numRef>
              <c:f>'J week 9 first'!$E$3:$E$17</c:f>
              <c:numCache>
                <c:formatCode>0.00</c:formatCode>
                <c:ptCount val="15"/>
                <c:pt idx="0">
                  <c:v>1.2711442786069651</c:v>
                </c:pt>
                <c:pt idx="1">
                  <c:v>1.3633214384158652</c:v>
                </c:pt>
                <c:pt idx="2">
                  <c:v>1.1656057784127316</c:v>
                </c:pt>
                <c:pt idx="3">
                  <c:v>0.93126857785785433</c:v>
                </c:pt>
                <c:pt idx="4">
                  <c:v>0.77543146948734654</c:v>
                </c:pt>
                <c:pt idx="5">
                  <c:v>0.58757565516605736</c:v>
                </c:pt>
                <c:pt idx="6">
                  <c:v>0.53400862906473856</c:v>
                </c:pt>
                <c:pt idx="7">
                  <c:v>0.48408695675051366</c:v>
                </c:pt>
                <c:pt idx="8">
                  <c:v>0.57503381360805383</c:v>
                </c:pt>
                <c:pt idx="9">
                  <c:v>0.49918020811350466</c:v>
                </c:pt>
                <c:pt idx="10">
                  <c:v>0.59915301550989286</c:v>
                </c:pt>
                <c:pt idx="11">
                  <c:v>0.54388355284922085</c:v>
                </c:pt>
                <c:pt idx="12">
                  <c:v>0.3797644616416796</c:v>
                </c:pt>
                <c:pt idx="13">
                  <c:v>0.32855372632324303</c:v>
                </c:pt>
                <c:pt idx="14">
                  <c:v>0.27600060890855987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A8-484E-8BE8-83D50C2CE4B3}"/>
            </c:ext>
          </c:extLst>
        </c:ser>
        <c:ser>
          <c:idx val="1"/>
          <c:order val="1"/>
          <c:tx>
            <c:strRef>
              <c:f>'J week 9 first'!$F$1</c:f>
              <c:strCache>
                <c:ptCount val="1"/>
                <c:pt idx="0">
                  <c:v>24J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'J week 9 first'!$A$3:$A$17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18</c:v>
                </c:pt>
                <c:pt idx="14">
                  <c:v>19</c:v>
                </c:pt>
              </c:numCache>
            </c:numRef>
          </c:xVal>
          <c:yVal>
            <c:numRef>
              <c:f>'J week 9 first'!$I$3:$I$17</c:f>
              <c:numCache>
                <c:formatCode>0.00</c:formatCode>
                <c:ptCount val="15"/>
                <c:pt idx="0">
                  <c:v>1.2237673830594185</c:v>
                </c:pt>
                <c:pt idx="1">
                  <c:v>1.2933871145674698</c:v>
                </c:pt>
                <c:pt idx="2">
                  <c:v>1.0870784225765671</c:v>
                </c:pt>
                <c:pt idx="3">
                  <c:v>0.81096193256877347</c:v>
                </c:pt>
                <c:pt idx="4">
                  <c:v>0.7363770250368189</c:v>
                </c:pt>
                <c:pt idx="5">
                  <c:v>0.56726253250623915</c:v>
                </c:pt>
                <c:pt idx="6">
                  <c:v>0.52001597191913751</c:v>
                </c:pt>
                <c:pt idx="7">
                  <c:v>0.48180029579048805</c:v>
                </c:pt>
                <c:pt idx="8">
                  <c:v>0.33335922988367739</c:v>
                </c:pt>
                <c:pt idx="9">
                  <c:v>0.44736205039052157</c:v>
                </c:pt>
                <c:pt idx="10">
                  <c:v>0.4824193614754087</c:v>
                </c:pt>
                <c:pt idx="11">
                  <c:v>0.4343738857013193</c:v>
                </c:pt>
                <c:pt idx="12">
                  <c:v>0.32992411745298589</c:v>
                </c:pt>
                <c:pt idx="13">
                  <c:v>0.29469056017728584</c:v>
                </c:pt>
                <c:pt idx="14">
                  <c:v>0.2259650034854733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BA8-484E-8BE8-83D50C2CE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504160"/>
        <c:axId val="509504520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'J week 9 first'!$J$1</c15:sqref>
                        </c15:formulaRef>
                      </c:ext>
                    </c:extLst>
                    <c:strCache>
                      <c:ptCount val="1"/>
                      <c:pt idx="0">
                        <c:v>25J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tint val="6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tint val="65000"/>
                      </a:schemeClr>
                    </a:solidFill>
                    <a:ln w="9525">
                      <a:solidFill>
                        <a:schemeClr val="accent1">
                          <a:tint val="65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'J week 9 first'!$A$3:$A$17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  <c:pt idx="4">
                        <c:v>6</c:v>
                      </c:pt>
                      <c:pt idx="5">
                        <c:v>7</c:v>
                      </c:pt>
                      <c:pt idx="6">
                        <c:v>8</c:v>
                      </c:pt>
                      <c:pt idx="7">
                        <c:v>9</c:v>
                      </c:pt>
                      <c:pt idx="8">
                        <c:v>12</c:v>
                      </c:pt>
                      <c:pt idx="9">
                        <c:v>13</c:v>
                      </c:pt>
                      <c:pt idx="10">
                        <c:v>14</c:v>
                      </c:pt>
                      <c:pt idx="11">
                        <c:v>15</c:v>
                      </c:pt>
                      <c:pt idx="12">
                        <c:v>16</c:v>
                      </c:pt>
                      <c:pt idx="13">
                        <c:v>18</c:v>
                      </c:pt>
                      <c:pt idx="14">
                        <c:v>19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'J week 9 first'!$M$3:$M$17</c15:sqref>
                        </c15:formulaRef>
                      </c:ext>
                    </c:extLst>
                    <c:numCache>
                      <c:formatCode>0.00</c:formatCode>
                      <c:ptCount val="15"/>
                      <c:pt idx="0">
                        <c:v>1.2632211538461537</c:v>
                      </c:pt>
                      <c:pt idx="1">
                        <c:v>1.3203034402783147</c:v>
                      </c:pt>
                      <c:pt idx="2">
                        <c:v>1.0398932053861631</c:v>
                      </c:pt>
                      <c:pt idx="3">
                        <c:v>0.79966656327543417</c:v>
                      </c:pt>
                      <c:pt idx="4">
                        <c:v>0.81270562431458548</c:v>
                      </c:pt>
                      <c:pt idx="5">
                        <c:v>0.65088757396449703</c:v>
                      </c:pt>
                      <c:pt idx="6">
                        <c:v>0.59100772415989811</c:v>
                      </c:pt>
                      <c:pt idx="7">
                        <c:v>0.53974092435630894</c:v>
                      </c:pt>
                      <c:pt idx="8">
                        <c:v>0.55978216109372425</c:v>
                      </c:pt>
                      <c:pt idx="9">
                        <c:v>0.53318392134181614</c:v>
                      </c:pt>
                      <c:pt idx="10">
                        <c:v>0.55771296372800139</c:v>
                      </c:pt>
                      <c:pt idx="11">
                        <c:v>0.55005500550055009</c:v>
                      </c:pt>
                      <c:pt idx="12">
                        <c:v>0.44988925802879293</c:v>
                      </c:pt>
                      <c:pt idx="13">
                        <c:v>0.37509679917398037</c:v>
                      </c:pt>
                      <c:pt idx="14">
                        <c:v>0.37551684038246191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3BA8-484E-8BE8-83D50C2CE4B3}"/>
                  </c:ext>
                </c:extLst>
              </c15:ser>
            </c15:filteredScatterSeries>
          </c:ext>
        </c:extLst>
      </c:scatterChart>
      <c:valAx>
        <c:axId val="509504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504520"/>
        <c:crosses val="autoZero"/>
        <c:crossBetween val="midCat"/>
        <c:majorUnit val="1"/>
      </c:valAx>
      <c:valAx>
        <c:axId val="509504520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normalised</a:t>
                </a:r>
                <a:r>
                  <a:rPr lang="en-GB" baseline="0"/>
                  <a:t> </a:t>
                </a:r>
                <a:r>
                  <a:rPr lang="en-GB"/>
                  <a:t>number of attempts per student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504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D presentations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'D week 9 first'!$B$1</c:f>
              <c:strCache>
                <c:ptCount val="1"/>
                <c:pt idx="0">
                  <c:v>23D</c:v>
                </c:pt>
              </c:strCache>
            </c:strRef>
          </c:tx>
          <c:spPr>
            <a:ln w="19050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5000"/>
                </a:schemeClr>
              </a:solidFill>
              <a:ln w="9525">
                <a:solidFill>
                  <a:schemeClr val="accent1">
                    <a:shade val="65000"/>
                  </a:schemeClr>
                </a:solidFill>
              </a:ln>
              <a:effectLst/>
            </c:spPr>
          </c:marker>
          <c:xVal>
            <c:numRef>
              <c:f>'D week 9 first'!$A$3:$A$17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18</c:v>
                </c:pt>
                <c:pt idx="14">
                  <c:v>19</c:v>
                </c:pt>
              </c:numCache>
            </c:numRef>
          </c:xVal>
          <c:yVal>
            <c:numRef>
              <c:f>'D week 9 first'!$E$3:$E$17</c:f>
              <c:numCache>
                <c:formatCode>0.00</c:formatCode>
                <c:ptCount val="15"/>
                <c:pt idx="0">
                  <c:v>1.301980198019802</c:v>
                </c:pt>
                <c:pt idx="1">
                  <c:v>1.2376237623762376</c:v>
                </c:pt>
                <c:pt idx="2">
                  <c:v>1.0855907925817962</c:v>
                </c:pt>
                <c:pt idx="3">
                  <c:v>0.79786329148378754</c:v>
                </c:pt>
                <c:pt idx="4">
                  <c:v>0.65354768325065349</c:v>
                </c:pt>
                <c:pt idx="5">
                  <c:v>0.49574285159608394</c:v>
                </c:pt>
                <c:pt idx="6">
                  <c:v>0.44169299156896419</c:v>
                </c:pt>
                <c:pt idx="7">
                  <c:v>0.40669279577903267</c:v>
                </c:pt>
                <c:pt idx="8">
                  <c:v>0.48628051210918194</c:v>
                </c:pt>
                <c:pt idx="9">
                  <c:v>0.39684950090101034</c:v>
                </c:pt>
                <c:pt idx="10">
                  <c:v>0.46212799718633568</c:v>
                </c:pt>
                <c:pt idx="11">
                  <c:v>0.50837381874833443</c:v>
                </c:pt>
                <c:pt idx="12">
                  <c:v>0.36624610091931881</c:v>
                </c:pt>
                <c:pt idx="13">
                  <c:v>0.27990140786230522</c:v>
                </c:pt>
                <c:pt idx="14">
                  <c:v>0.24112957674420554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BD1-48AF-ACB8-0212EDA4099C}"/>
            </c:ext>
          </c:extLst>
        </c:ser>
        <c:ser>
          <c:idx val="1"/>
          <c:order val="1"/>
          <c:tx>
            <c:strRef>
              <c:f>'D week 9 first'!$F$1</c:f>
              <c:strCache>
                <c:ptCount val="1"/>
                <c:pt idx="0">
                  <c:v>24D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'D week 9 first'!$A$3:$A$17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18</c:v>
                </c:pt>
                <c:pt idx="14">
                  <c:v>19</c:v>
                </c:pt>
              </c:numCache>
            </c:numRef>
          </c:xVal>
          <c:yVal>
            <c:numRef>
              <c:f>'D week 9 first'!$I$3:$I$17</c:f>
              <c:numCache>
                <c:formatCode>0.0</c:formatCode>
                <c:ptCount val="15"/>
                <c:pt idx="0">
                  <c:v>1.3296703296703296</c:v>
                </c:pt>
                <c:pt idx="1">
                  <c:v>1.3296529968454258</c:v>
                </c:pt>
                <c:pt idx="2">
                  <c:v>1.1435406698564594</c:v>
                </c:pt>
                <c:pt idx="3">
                  <c:v>0.88817891373801916</c:v>
                </c:pt>
                <c:pt idx="4">
                  <c:v>0.66237942122186499</c:v>
                </c:pt>
                <c:pt idx="5">
                  <c:v>0.529126213592233</c:v>
                </c:pt>
                <c:pt idx="6">
                  <c:v>0.51382113821138209</c:v>
                </c:pt>
                <c:pt idx="7">
                  <c:v>0.43535188216039278</c:v>
                </c:pt>
                <c:pt idx="8">
                  <c:v>0.46453900709219859</c:v>
                </c:pt>
                <c:pt idx="9">
                  <c:v>0.41964285714285715</c:v>
                </c:pt>
                <c:pt idx="10">
                  <c:v>0.50180505415162457</c:v>
                </c:pt>
                <c:pt idx="11">
                  <c:v>0.45454545454545453</c:v>
                </c:pt>
                <c:pt idx="12">
                  <c:v>0.33150183150183149</c:v>
                </c:pt>
                <c:pt idx="13">
                  <c:v>0.25370370370370371</c:v>
                </c:pt>
                <c:pt idx="14">
                  <c:v>0.21747211895910781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BD1-48AF-ACB8-0212EDA4099C}"/>
            </c:ext>
          </c:extLst>
        </c:ser>
        <c:ser>
          <c:idx val="2"/>
          <c:order val="2"/>
          <c:tx>
            <c:strRef>
              <c:f>'D week 9 first'!$J$1</c:f>
              <c:strCache>
                <c:ptCount val="1"/>
                <c:pt idx="0">
                  <c:v>25D</c:v>
                </c:pt>
              </c:strCache>
            </c:strRef>
          </c:tx>
          <c:spPr>
            <a:ln w="19050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65000"/>
                </a:schemeClr>
              </a:solidFill>
              <a:ln w="9525">
                <a:solidFill>
                  <a:schemeClr val="accent1">
                    <a:tint val="65000"/>
                  </a:schemeClr>
                </a:solidFill>
              </a:ln>
              <a:effectLst/>
            </c:spPr>
          </c:marker>
          <c:xVal>
            <c:numRef>
              <c:f>'D week 9 first'!$A$3:$A$17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18</c:v>
                </c:pt>
                <c:pt idx="14">
                  <c:v>19</c:v>
                </c:pt>
              </c:numCache>
            </c:numRef>
          </c:xVal>
          <c:yVal>
            <c:numRef>
              <c:f>'D week 9 first'!$M$3:$M$17</c:f>
              <c:numCache>
                <c:formatCode>0.00</c:formatCode>
                <c:ptCount val="15"/>
                <c:pt idx="0">
                  <c:v>1.1482558139534884</c:v>
                </c:pt>
                <c:pt idx="1">
                  <c:v>1.2212518195050945</c:v>
                </c:pt>
                <c:pt idx="2">
                  <c:v>0.90670553935860054</c:v>
                </c:pt>
                <c:pt idx="3">
                  <c:v>0.69955817378497787</c:v>
                </c:pt>
                <c:pt idx="4">
                  <c:v>0.66074074074074074</c:v>
                </c:pt>
                <c:pt idx="5">
                  <c:v>0.54462934947049924</c:v>
                </c:pt>
                <c:pt idx="6">
                  <c:v>0.52352048558421849</c:v>
                </c:pt>
                <c:pt idx="7">
                  <c:v>0.44292237442922372</c:v>
                </c:pt>
                <c:pt idx="8">
                  <c:v>0.44867549668874174</c:v>
                </c:pt>
                <c:pt idx="9">
                  <c:v>0.44908180300500833</c:v>
                </c:pt>
                <c:pt idx="10">
                  <c:v>0.5</c:v>
                </c:pt>
                <c:pt idx="11">
                  <c:v>0.50762108454936783</c:v>
                </c:pt>
                <c:pt idx="12">
                  <c:v>0.37146596144933064</c:v>
                </c:pt>
                <c:pt idx="13">
                  <c:v>0.31219292499181139</c:v>
                </c:pt>
                <c:pt idx="14">
                  <c:v>0.31121751025991795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BD1-48AF-ACB8-0212EDA40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504160"/>
        <c:axId val="509504520"/>
      </c:scatterChart>
      <c:valAx>
        <c:axId val="509504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504520"/>
        <c:crosses val="autoZero"/>
        <c:crossBetween val="midCat"/>
        <c:majorUnit val="1"/>
      </c:valAx>
      <c:valAx>
        <c:axId val="50950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normalised</a:t>
                </a:r>
                <a:r>
                  <a:rPr lang="en-GB" baseline="0"/>
                  <a:t> </a:t>
                </a:r>
                <a:r>
                  <a:rPr lang="en-GB"/>
                  <a:t>number of attempts per student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504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J presentations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'J week 9 first'!$B$1</c:f>
              <c:strCache>
                <c:ptCount val="1"/>
                <c:pt idx="0">
                  <c:v>23J</c:v>
                </c:pt>
              </c:strCache>
            </c:strRef>
          </c:tx>
          <c:spPr>
            <a:ln w="19050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5000"/>
                </a:schemeClr>
              </a:solidFill>
              <a:ln w="9525">
                <a:solidFill>
                  <a:schemeClr val="accent1">
                    <a:shade val="65000"/>
                  </a:schemeClr>
                </a:solidFill>
              </a:ln>
              <a:effectLst/>
            </c:spPr>
          </c:marker>
          <c:xVal>
            <c:numRef>
              <c:f>'J week 9 first'!$A$3:$A$17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18</c:v>
                </c:pt>
                <c:pt idx="14">
                  <c:v>19</c:v>
                </c:pt>
              </c:numCache>
            </c:numRef>
          </c:xVal>
          <c:yVal>
            <c:numRef>
              <c:f>'J week 9 first'!$E$3:$E$17</c:f>
              <c:numCache>
                <c:formatCode>0.00</c:formatCode>
                <c:ptCount val="15"/>
                <c:pt idx="0">
                  <c:v>1.2711442786069651</c:v>
                </c:pt>
                <c:pt idx="1">
                  <c:v>1.3633214384158652</c:v>
                </c:pt>
                <c:pt idx="2">
                  <c:v>1.1656057784127316</c:v>
                </c:pt>
                <c:pt idx="3">
                  <c:v>0.93126857785785433</c:v>
                </c:pt>
                <c:pt idx="4">
                  <c:v>0.77543146948734654</c:v>
                </c:pt>
                <c:pt idx="5">
                  <c:v>0.58757565516605736</c:v>
                </c:pt>
                <c:pt idx="6">
                  <c:v>0.53400862906473856</c:v>
                </c:pt>
                <c:pt idx="7">
                  <c:v>0.48408695675051366</c:v>
                </c:pt>
                <c:pt idx="8">
                  <c:v>0.57503381360805383</c:v>
                </c:pt>
                <c:pt idx="9">
                  <c:v>0.49918020811350466</c:v>
                </c:pt>
                <c:pt idx="10">
                  <c:v>0.59915301550989286</c:v>
                </c:pt>
                <c:pt idx="11">
                  <c:v>0.54388355284922085</c:v>
                </c:pt>
                <c:pt idx="12">
                  <c:v>0.3797644616416796</c:v>
                </c:pt>
                <c:pt idx="13">
                  <c:v>0.32855372632324303</c:v>
                </c:pt>
                <c:pt idx="14">
                  <c:v>0.27600060890855987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FE-48A9-9212-B4F284CDF324}"/>
            </c:ext>
          </c:extLst>
        </c:ser>
        <c:ser>
          <c:idx val="1"/>
          <c:order val="1"/>
          <c:tx>
            <c:strRef>
              <c:f>'J week 9 first'!$F$1</c:f>
              <c:strCache>
                <c:ptCount val="1"/>
                <c:pt idx="0">
                  <c:v>24J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'J week 9 first'!$A$3:$A$17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18</c:v>
                </c:pt>
                <c:pt idx="14">
                  <c:v>19</c:v>
                </c:pt>
              </c:numCache>
            </c:numRef>
          </c:xVal>
          <c:yVal>
            <c:numRef>
              <c:f>'J week 9 first'!$I$3:$I$17</c:f>
              <c:numCache>
                <c:formatCode>0.00</c:formatCode>
                <c:ptCount val="15"/>
                <c:pt idx="0">
                  <c:v>1.2237673830594185</c:v>
                </c:pt>
                <c:pt idx="1">
                  <c:v>1.2933871145674698</c:v>
                </c:pt>
                <c:pt idx="2">
                  <c:v>1.0870784225765671</c:v>
                </c:pt>
                <c:pt idx="3">
                  <c:v>0.81096193256877347</c:v>
                </c:pt>
                <c:pt idx="4">
                  <c:v>0.7363770250368189</c:v>
                </c:pt>
                <c:pt idx="5">
                  <c:v>0.56726253250623915</c:v>
                </c:pt>
                <c:pt idx="6">
                  <c:v>0.52001597191913751</c:v>
                </c:pt>
                <c:pt idx="7">
                  <c:v>0.48180029579048805</c:v>
                </c:pt>
                <c:pt idx="8">
                  <c:v>0.33335922988367739</c:v>
                </c:pt>
                <c:pt idx="9">
                  <c:v>0.44736205039052157</c:v>
                </c:pt>
                <c:pt idx="10">
                  <c:v>0.4824193614754087</c:v>
                </c:pt>
                <c:pt idx="11">
                  <c:v>0.4343738857013193</c:v>
                </c:pt>
                <c:pt idx="12">
                  <c:v>0.32992411745298589</c:v>
                </c:pt>
                <c:pt idx="13">
                  <c:v>0.29469056017728584</c:v>
                </c:pt>
                <c:pt idx="14">
                  <c:v>0.2259650034854733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FE-48A9-9212-B4F284CDF324}"/>
            </c:ext>
          </c:extLst>
        </c:ser>
        <c:ser>
          <c:idx val="2"/>
          <c:order val="2"/>
          <c:tx>
            <c:strRef>
              <c:f>'J week 9 first'!$J$1</c:f>
              <c:strCache>
                <c:ptCount val="1"/>
                <c:pt idx="0">
                  <c:v>25J</c:v>
                </c:pt>
              </c:strCache>
            </c:strRef>
          </c:tx>
          <c:spPr>
            <a:ln w="19050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65000"/>
                </a:schemeClr>
              </a:solidFill>
              <a:ln w="9525">
                <a:solidFill>
                  <a:schemeClr val="accent1">
                    <a:tint val="65000"/>
                  </a:schemeClr>
                </a:solidFill>
              </a:ln>
              <a:effectLst/>
            </c:spPr>
          </c:marker>
          <c:xVal>
            <c:numRef>
              <c:f>'J week 9 first'!$A$3:$A$17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18</c:v>
                </c:pt>
                <c:pt idx="14">
                  <c:v>19</c:v>
                </c:pt>
              </c:numCache>
            </c:numRef>
          </c:xVal>
          <c:yVal>
            <c:numRef>
              <c:f>'J week 9 first'!$M$3:$M$17</c:f>
              <c:numCache>
                <c:formatCode>0.00</c:formatCode>
                <c:ptCount val="15"/>
                <c:pt idx="0">
                  <c:v>1.2632211538461537</c:v>
                </c:pt>
                <c:pt idx="1">
                  <c:v>1.3203034402783147</c:v>
                </c:pt>
                <c:pt idx="2">
                  <c:v>1.0398932053861631</c:v>
                </c:pt>
                <c:pt idx="3">
                  <c:v>0.79966656327543417</c:v>
                </c:pt>
                <c:pt idx="4">
                  <c:v>0.81270562431458548</c:v>
                </c:pt>
                <c:pt idx="5">
                  <c:v>0.65088757396449703</c:v>
                </c:pt>
                <c:pt idx="6">
                  <c:v>0.59100772415989811</c:v>
                </c:pt>
                <c:pt idx="7">
                  <c:v>0.53974092435630894</c:v>
                </c:pt>
                <c:pt idx="8">
                  <c:v>0.55978216109372425</c:v>
                </c:pt>
                <c:pt idx="9">
                  <c:v>0.53318392134181614</c:v>
                </c:pt>
                <c:pt idx="10">
                  <c:v>0.55771296372800139</c:v>
                </c:pt>
                <c:pt idx="11">
                  <c:v>0.55005500550055009</c:v>
                </c:pt>
                <c:pt idx="12">
                  <c:v>0.44988925802879293</c:v>
                </c:pt>
                <c:pt idx="13">
                  <c:v>0.37509679917398037</c:v>
                </c:pt>
                <c:pt idx="14">
                  <c:v>0.37551684038246191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FE-48A9-9212-B4F284CDF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504160"/>
        <c:axId val="509504520"/>
      </c:scatterChart>
      <c:valAx>
        <c:axId val="509504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504520"/>
        <c:crosses val="autoZero"/>
        <c:crossBetween val="midCat"/>
        <c:majorUnit val="1"/>
      </c:valAx>
      <c:valAx>
        <c:axId val="509504520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normalised</a:t>
                </a:r>
                <a:r>
                  <a:rPr lang="en-GB" baseline="0"/>
                  <a:t> </a:t>
                </a:r>
                <a:r>
                  <a:rPr lang="en-GB"/>
                  <a:t>number of attempts per student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504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D presentations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T192_iCMAs!$A$5</c:f>
              <c:strCache>
                <c:ptCount val="1"/>
                <c:pt idx="0">
                  <c:v>23D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(T192_iCMAs!$A$1,T192_iCMAs!$D$1,T192_iCMAs!$G$1,T192_iCMAs!$J$1)</c:f>
              <c:strCache>
                <c:ptCount val="4"/>
                <c:pt idx="0">
                  <c:v>iCMA51</c:v>
                </c:pt>
                <c:pt idx="1">
                  <c:v>iCMA52</c:v>
                </c:pt>
                <c:pt idx="2">
                  <c:v>iCMA53</c:v>
                </c:pt>
                <c:pt idx="3">
                  <c:v>iCMA54</c:v>
                </c:pt>
              </c:strCache>
            </c:strRef>
          </c:cat>
          <c:val>
            <c:numRef>
              <c:f>(T192_iCMAs!$B$5,T192_iCMAs!$E$5,T192_iCMAs!$H$5,T192_iCMAs!$K$5)</c:f>
              <c:numCache>
                <c:formatCode>General</c:formatCode>
                <c:ptCount val="4"/>
                <c:pt idx="0">
                  <c:v>77.099999999999994</c:v>
                </c:pt>
                <c:pt idx="1">
                  <c:v>65.7</c:v>
                </c:pt>
                <c:pt idx="2">
                  <c:v>63.4</c:v>
                </c:pt>
                <c:pt idx="3">
                  <c:v>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8-43F6-8544-D1ADF99E366C}"/>
            </c:ext>
          </c:extLst>
        </c:ser>
        <c:ser>
          <c:idx val="1"/>
          <c:order val="1"/>
          <c:tx>
            <c:strRef>
              <c:f>T192_iCMAs!$A$4</c:f>
              <c:strCache>
                <c:ptCount val="1"/>
                <c:pt idx="0">
                  <c:v>24D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(T192_iCMAs!$A$1,T192_iCMAs!$D$1,T192_iCMAs!$G$1,T192_iCMAs!$J$1)</c:f>
              <c:strCache>
                <c:ptCount val="4"/>
                <c:pt idx="0">
                  <c:v>iCMA51</c:v>
                </c:pt>
                <c:pt idx="1">
                  <c:v>iCMA52</c:v>
                </c:pt>
                <c:pt idx="2">
                  <c:v>iCMA53</c:v>
                </c:pt>
                <c:pt idx="3">
                  <c:v>iCMA54</c:v>
                </c:pt>
              </c:strCache>
            </c:strRef>
          </c:cat>
          <c:val>
            <c:numRef>
              <c:f>(T192_iCMAs!$B$4,T192_iCMAs!$E$4,T192_iCMAs!$H$4,T192_iCMAs!$K$4)</c:f>
              <c:numCache>
                <c:formatCode>General</c:formatCode>
                <c:ptCount val="4"/>
                <c:pt idx="0">
                  <c:v>80.900000000000006</c:v>
                </c:pt>
                <c:pt idx="1">
                  <c:v>69.599999999999994</c:v>
                </c:pt>
                <c:pt idx="2">
                  <c:v>66.5</c:v>
                </c:pt>
                <c:pt idx="3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E8-43F6-8544-D1ADF99E366C}"/>
            </c:ext>
          </c:extLst>
        </c:ser>
        <c:ser>
          <c:idx val="0"/>
          <c:order val="2"/>
          <c:tx>
            <c:strRef>
              <c:f>T192_iCMAs!$A$2</c:f>
              <c:strCache>
                <c:ptCount val="1"/>
                <c:pt idx="0">
                  <c:v>25D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(T192_iCMAs!$A$1,T192_iCMAs!$D$1,T192_iCMAs!$G$1,T192_iCMAs!$J$1)</c:f>
              <c:strCache>
                <c:ptCount val="4"/>
                <c:pt idx="0">
                  <c:v>iCMA51</c:v>
                </c:pt>
                <c:pt idx="1">
                  <c:v>iCMA52</c:v>
                </c:pt>
                <c:pt idx="2">
                  <c:v>iCMA53</c:v>
                </c:pt>
                <c:pt idx="3">
                  <c:v>iCMA54</c:v>
                </c:pt>
              </c:strCache>
            </c:strRef>
          </c:cat>
          <c:val>
            <c:numRef>
              <c:f>(T192_iCMAs!$B$2,T192_iCMAs!$E$2,T192_iCMAs!$H$2,T192_iCMAs!$K$2)</c:f>
              <c:numCache>
                <c:formatCode>General</c:formatCode>
                <c:ptCount val="4"/>
                <c:pt idx="0">
                  <c:v>76.5</c:v>
                </c:pt>
                <c:pt idx="1">
                  <c:v>68.099999999999994</c:v>
                </c:pt>
                <c:pt idx="2">
                  <c:v>64.7</c:v>
                </c:pt>
                <c:pt idx="3">
                  <c:v>35.299999999999997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E8-43F6-8544-D1ADF99E3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23063400"/>
        <c:axId val="523069520"/>
      </c:barChart>
      <c:scatterChart>
        <c:scatterStyle val="lineMarker"/>
        <c:varyColors val="0"/>
        <c:ser>
          <c:idx val="5"/>
          <c:order val="3"/>
          <c:tx>
            <c:strRef>
              <c:f>T192_iCMAs!$A$5</c:f>
              <c:strCache>
                <c:ptCount val="1"/>
                <c:pt idx="0">
                  <c:v>23D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(T192_iCMAs!$A$1,T192_iCMAs!$D$1,T192_iCMAs!$G$1,T192_iCMAs!$J$1)</c:f>
              <c:strCache>
                <c:ptCount val="4"/>
                <c:pt idx="0">
                  <c:v>iCMA51</c:v>
                </c:pt>
                <c:pt idx="1">
                  <c:v>iCMA52</c:v>
                </c:pt>
                <c:pt idx="2">
                  <c:v>iCMA53</c:v>
                </c:pt>
                <c:pt idx="3">
                  <c:v>iCMA54</c:v>
                </c:pt>
              </c:strCache>
            </c:strRef>
          </c:xVal>
          <c:yVal>
            <c:numRef>
              <c:f>(T192_iCMAs!$C$5,T192_iCMAs!$F$5,T192_iCMAs!$I$5,T192_iCMAs!$L$5)</c:f>
              <c:numCache>
                <c:formatCode>General</c:formatCode>
                <c:ptCount val="4"/>
                <c:pt idx="0">
                  <c:v>82.1</c:v>
                </c:pt>
                <c:pt idx="1">
                  <c:v>82.2</c:v>
                </c:pt>
                <c:pt idx="2">
                  <c:v>74</c:v>
                </c:pt>
                <c:pt idx="3">
                  <c:v>71.400000000000006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FE8-43F6-8544-D1ADF99E366C}"/>
            </c:ext>
          </c:extLst>
        </c:ser>
        <c:ser>
          <c:idx val="4"/>
          <c:order val="4"/>
          <c:tx>
            <c:strRef>
              <c:f>T192_iCMAs!$A$4</c:f>
              <c:strCache>
                <c:ptCount val="1"/>
                <c:pt idx="0">
                  <c:v>24D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(T192_iCMAs!$A$1,T192_iCMAs!$D$1,T192_iCMAs!$G$1,T192_iCMAs!$J$1)</c:f>
              <c:strCache>
                <c:ptCount val="4"/>
                <c:pt idx="0">
                  <c:v>iCMA51</c:v>
                </c:pt>
                <c:pt idx="1">
                  <c:v>iCMA52</c:v>
                </c:pt>
                <c:pt idx="2">
                  <c:v>iCMA53</c:v>
                </c:pt>
                <c:pt idx="3">
                  <c:v>iCMA54</c:v>
                </c:pt>
              </c:strCache>
            </c:strRef>
          </c:xVal>
          <c:yVal>
            <c:numRef>
              <c:f>(T192_iCMAs!$C$4,T192_iCMAs!$F$4,T192_iCMAs!$I$4,T192_iCMAs!$L$4)</c:f>
              <c:numCache>
                <c:formatCode>General</c:formatCode>
                <c:ptCount val="4"/>
                <c:pt idx="0">
                  <c:v>84.3</c:v>
                </c:pt>
                <c:pt idx="1">
                  <c:v>84.5</c:v>
                </c:pt>
                <c:pt idx="2">
                  <c:v>77.599999999999994</c:v>
                </c:pt>
                <c:pt idx="3">
                  <c:v>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FE8-43F6-8544-D1ADF99E366C}"/>
            </c:ext>
          </c:extLst>
        </c:ser>
        <c:ser>
          <c:idx val="3"/>
          <c:order val="5"/>
          <c:tx>
            <c:strRef>
              <c:f>T192_iCMAs!$A$2</c:f>
              <c:strCache>
                <c:ptCount val="1"/>
                <c:pt idx="0">
                  <c:v>25D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(T192_iCMAs!$A$1,T192_iCMAs!$D$1,T192_iCMAs!$G$1,T192_iCMAs!$J$1)</c:f>
              <c:strCache>
                <c:ptCount val="4"/>
                <c:pt idx="0">
                  <c:v>iCMA51</c:v>
                </c:pt>
                <c:pt idx="1">
                  <c:v>iCMA52</c:v>
                </c:pt>
                <c:pt idx="2">
                  <c:v>iCMA53</c:v>
                </c:pt>
                <c:pt idx="3">
                  <c:v>iCMA54</c:v>
                </c:pt>
              </c:strCache>
            </c:strRef>
          </c:xVal>
          <c:yVal>
            <c:numRef>
              <c:f>(T192_iCMAs!$C$2,T192_iCMAs!$F$2,T192_iCMAs!$I$2,T192_iCMAs!$L$2)</c:f>
              <c:numCache>
                <c:formatCode>General</c:formatCode>
                <c:ptCount val="4"/>
                <c:pt idx="0">
                  <c:v>86.4</c:v>
                </c:pt>
                <c:pt idx="1">
                  <c:v>85.6</c:v>
                </c:pt>
                <c:pt idx="2">
                  <c:v>80.3</c:v>
                </c:pt>
                <c:pt idx="3">
                  <c:v>82.1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FE8-43F6-8544-D1ADF99E3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2916464"/>
        <c:axId val="872912504"/>
      </c:scatterChart>
      <c:catAx>
        <c:axId val="523063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assignment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069520"/>
        <c:crosses val="autoZero"/>
        <c:auto val="1"/>
        <c:lblAlgn val="ctr"/>
        <c:lblOffset val="100"/>
        <c:noMultiLvlLbl val="0"/>
      </c:catAx>
      <c:valAx>
        <c:axId val="52306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submission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063400"/>
        <c:crosses val="autoZero"/>
        <c:crossBetween val="between"/>
      </c:valAx>
      <c:valAx>
        <c:axId val="872912504"/>
        <c:scaling>
          <c:orientation val="minMax"/>
          <c:max val="90"/>
          <c:min val="6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average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916464"/>
        <c:crosses val="max"/>
        <c:crossBetween val="midCat"/>
      </c:valAx>
      <c:valAx>
        <c:axId val="872916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29125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J presentations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T192_iCMAs!$A$12</c:f>
              <c:strCache>
                <c:ptCount val="1"/>
                <c:pt idx="0">
                  <c:v>23J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(T192_iCMAs!$A$1,T192_iCMAs!$D$1,T192_iCMAs!$G$1,T192_iCMAs!$J$1)</c:f>
              <c:strCache>
                <c:ptCount val="4"/>
                <c:pt idx="0">
                  <c:v>iCMA51</c:v>
                </c:pt>
                <c:pt idx="1">
                  <c:v>iCMA52</c:v>
                </c:pt>
                <c:pt idx="2">
                  <c:v>iCMA53</c:v>
                </c:pt>
                <c:pt idx="3">
                  <c:v>iCMA54</c:v>
                </c:pt>
              </c:strCache>
            </c:strRef>
          </c:cat>
          <c:val>
            <c:numRef>
              <c:f>(T192_iCMAs!$B$12,T192_iCMAs!$E$12,T192_iCMAs!$H$12,T192_iCMAs!$K$12)</c:f>
              <c:numCache>
                <c:formatCode>General</c:formatCode>
                <c:ptCount val="4"/>
                <c:pt idx="0">
                  <c:v>84.8</c:v>
                </c:pt>
                <c:pt idx="1">
                  <c:v>73.7</c:v>
                </c:pt>
                <c:pt idx="2">
                  <c:v>71.599999999999994</c:v>
                </c:pt>
                <c:pt idx="3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5-460C-BB9C-2F0DF68911CC}"/>
            </c:ext>
          </c:extLst>
        </c:ser>
        <c:ser>
          <c:idx val="1"/>
          <c:order val="1"/>
          <c:tx>
            <c:strRef>
              <c:f>T192_iCMAs!$A$11</c:f>
              <c:strCache>
                <c:ptCount val="1"/>
                <c:pt idx="0">
                  <c:v>24J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(T192_iCMAs!$A$1,T192_iCMAs!$D$1,T192_iCMAs!$G$1,T192_iCMAs!$J$1)</c:f>
              <c:strCache>
                <c:ptCount val="4"/>
                <c:pt idx="0">
                  <c:v>iCMA51</c:v>
                </c:pt>
                <c:pt idx="1">
                  <c:v>iCMA52</c:v>
                </c:pt>
                <c:pt idx="2">
                  <c:v>iCMA53</c:v>
                </c:pt>
                <c:pt idx="3">
                  <c:v>iCMA54</c:v>
                </c:pt>
              </c:strCache>
            </c:strRef>
          </c:cat>
          <c:val>
            <c:numRef>
              <c:f>(T192_iCMAs!$B$11,T192_iCMAs!$E$11,T192_iCMAs!$H$11,T192_iCMAs!$K$11)</c:f>
              <c:numCache>
                <c:formatCode>General</c:formatCode>
                <c:ptCount val="4"/>
                <c:pt idx="0">
                  <c:v>82.8</c:v>
                </c:pt>
                <c:pt idx="1">
                  <c:v>74.400000000000006</c:v>
                </c:pt>
                <c:pt idx="2">
                  <c:v>68.3</c:v>
                </c:pt>
                <c:pt idx="3">
                  <c:v>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15-460C-BB9C-2F0DF68911CC}"/>
            </c:ext>
          </c:extLst>
        </c:ser>
        <c:ser>
          <c:idx val="0"/>
          <c:order val="2"/>
          <c:tx>
            <c:strRef>
              <c:f>T192_iCMAs!$A$10</c:f>
              <c:strCache>
                <c:ptCount val="1"/>
                <c:pt idx="0">
                  <c:v>25J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(T192_iCMAs!$A$1,T192_iCMAs!$D$1,T192_iCMAs!$G$1,T192_iCMAs!$J$1)</c:f>
              <c:strCache>
                <c:ptCount val="4"/>
                <c:pt idx="0">
                  <c:v>iCMA51</c:v>
                </c:pt>
                <c:pt idx="1">
                  <c:v>iCMA52</c:v>
                </c:pt>
                <c:pt idx="2">
                  <c:v>iCMA53</c:v>
                </c:pt>
                <c:pt idx="3">
                  <c:v>iCMA54</c:v>
                </c:pt>
              </c:strCache>
            </c:strRef>
          </c:cat>
          <c:val>
            <c:numRef>
              <c:f>(T192_iCMAs!$B$10,T192_iCMAs!$E$10,T192_iCMAs!$H$10,T192_iCMAs!$K$10)</c:f>
              <c:numCache>
                <c:formatCode>General</c:formatCode>
                <c:ptCount val="4"/>
                <c:pt idx="0">
                  <c:v>81.7</c:v>
                </c:pt>
                <c:pt idx="1">
                  <c:v>73.3</c:v>
                </c:pt>
                <c:pt idx="2">
                  <c:v>71.3</c:v>
                </c:pt>
                <c:pt idx="3">
                  <c:v>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15-460C-BB9C-2F0DF6891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23063400"/>
        <c:axId val="523069520"/>
      </c:barChart>
      <c:scatterChart>
        <c:scatterStyle val="lineMarker"/>
        <c:varyColors val="0"/>
        <c:ser>
          <c:idx val="5"/>
          <c:order val="3"/>
          <c:tx>
            <c:strRef>
              <c:f>T192_iCMAs!$A$12</c:f>
              <c:strCache>
                <c:ptCount val="1"/>
                <c:pt idx="0">
                  <c:v>23J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(T192_iCMAs!$A$1,T192_iCMAs!$D$1,T192_iCMAs!$G$1,T192_iCMAs!$J$1)</c:f>
              <c:strCache>
                <c:ptCount val="4"/>
                <c:pt idx="0">
                  <c:v>iCMA51</c:v>
                </c:pt>
                <c:pt idx="1">
                  <c:v>iCMA52</c:v>
                </c:pt>
                <c:pt idx="2">
                  <c:v>iCMA53</c:v>
                </c:pt>
                <c:pt idx="3">
                  <c:v>iCMA54</c:v>
                </c:pt>
              </c:strCache>
            </c:strRef>
          </c:xVal>
          <c:yVal>
            <c:numRef>
              <c:f>(T192_iCMAs!$C$12,T192_iCMAs!$F$12,T192_iCMAs!$I$12,T192_iCMAs!$L$12)</c:f>
              <c:numCache>
                <c:formatCode>General</c:formatCode>
                <c:ptCount val="4"/>
                <c:pt idx="0">
                  <c:v>84.6</c:v>
                </c:pt>
                <c:pt idx="1">
                  <c:v>83.4</c:v>
                </c:pt>
                <c:pt idx="2">
                  <c:v>75.099999999999994</c:v>
                </c:pt>
                <c:pt idx="3">
                  <c:v>74.8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A15-460C-BB9C-2F0DF68911CC}"/>
            </c:ext>
          </c:extLst>
        </c:ser>
        <c:ser>
          <c:idx val="4"/>
          <c:order val="4"/>
          <c:tx>
            <c:strRef>
              <c:f>T192_iCMAs!$A$11</c:f>
              <c:strCache>
                <c:ptCount val="1"/>
                <c:pt idx="0">
                  <c:v>24J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(T192_iCMAs!$A$1,T192_iCMAs!$D$1,T192_iCMAs!$G$1,T192_iCMAs!$J$1)</c:f>
              <c:strCache>
                <c:ptCount val="4"/>
                <c:pt idx="0">
                  <c:v>iCMA51</c:v>
                </c:pt>
                <c:pt idx="1">
                  <c:v>iCMA52</c:v>
                </c:pt>
                <c:pt idx="2">
                  <c:v>iCMA53</c:v>
                </c:pt>
                <c:pt idx="3">
                  <c:v>iCMA54</c:v>
                </c:pt>
              </c:strCache>
            </c:strRef>
          </c:xVal>
          <c:yVal>
            <c:numRef>
              <c:f>(T192_iCMAs!$C$11,T192_iCMAs!$F$11,T192_iCMAs!$I$11,T192_iCMAs!$L$11)</c:f>
              <c:numCache>
                <c:formatCode>General</c:formatCode>
                <c:ptCount val="4"/>
                <c:pt idx="0">
                  <c:v>86.5</c:v>
                </c:pt>
                <c:pt idx="1">
                  <c:v>84.5</c:v>
                </c:pt>
                <c:pt idx="2">
                  <c:v>78.3</c:v>
                </c:pt>
                <c:pt idx="3">
                  <c:v>80.900000000000006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A15-460C-BB9C-2F0DF68911CC}"/>
            </c:ext>
          </c:extLst>
        </c:ser>
        <c:ser>
          <c:idx val="3"/>
          <c:order val="5"/>
          <c:tx>
            <c:strRef>
              <c:f>T192_iCMAs!$A$10</c:f>
              <c:strCache>
                <c:ptCount val="1"/>
                <c:pt idx="0">
                  <c:v>25J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(T192_iCMAs!$A$1,T192_iCMAs!$D$1,T192_iCMAs!$G$1,T192_iCMAs!$J$1)</c:f>
              <c:strCache>
                <c:ptCount val="4"/>
                <c:pt idx="0">
                  <c:v>iCMA51</c:v>
                </c:pt>
                <c:pt idx="1">
                  <c:v>iCMA52</c:v>
                </c:pt>
                <c:pt idx="2">
                  <c:v>iCMA53</c:v>
                </c:pt>
                <c:pt idx="3">
                  <c:v>iCMA54</c:v>
                </c:pt>
              </c:strCache>
            </c:strRef>
          </c:xVal>
          <c:yVal>
            <c:numRef>
              <c:f>(T192_iCMAs!$C$10,T192_iCMAs!$F$10,T192_iCMAs!$I$10,T192_iCMAs!$L$10)</c:f>
              <c:numCache>
                <c:formatCode>General</c:formatCode>
                <c:ptCount val="4"/>
                <c:pt idx="0">
                  <c:v>89</c:v>
                </c:pt>
                <c:pt idx="1">
                  <c:v>88.2</c:v>
                </c:pt>
                <c:pt idx="2">
                  <c:v>84.3</c:v>
                </c:pt>
                <c:pt idx="3">
                  <c:v>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A15-460C-BB9C-2F0DF6891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2916464"/>
        <c:axId val="872912504"/>
      </c:scatterChart>
      <c:catAx>
        <c:axId val="523063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assignment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069520"/>
        <c:crosses val="autoZero"/>
        <c:auto val="1"/>
        <c:lblAlgn val="ctr"/>
        <c:lblOffset val="100"/>
        <c:noMultiLvlLbl val="0"/>
      </c:catAx>
      <c:valAx>
        <c:axId val="52306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submission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063400"/>
        <c:crosses val="autoZero"/>
        <c:crossBetween val="between"/>
      </c:valAx>
      <c:valAx>
        <c:axId val="872912504"/>
        <c:scaling>
          <c:orientation val="minMax"/>
          <c:min val="6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average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916464"/>
        <c:crosses val="max"/>
        <c:crossBetween val="midCat"/>
      </c:valAx>
      <c:valAx>
        <c:axId val="872916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29125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921879107616163E-2"/>
          <c:y val="7.1360197622356028E-2"/>
          <c:w val="0.87101707484643287"/>
          <c:h val="0.78427705727960473"/>
        </c:manualLayout>
      </c:layout>
      <c:scatterChart>
        <c:scatterStyle val="lineMarker"/>
        <c:varyColors val="0"/>
        <c:ser>
          <c:idx val="0"/>
          <c:order val="0"/>
          <c:tx>
            <c:strRef>
              <c:f>'J week 9 first'!$B$1</c:f>
              <c:strCache>
                <c:ptCount val="1"/>
                <c:pt idx="0">
                  <c:v>23J</c:v>
                </c:pt>
              </c:strCache>
            </c:strRef>
          </c:tx>
          <c:spPr>
            <a:ln w="19050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5000"/>
                </a:schemeClr>
              </a:solidFill>
              <a:ln w="9525">
                <a:solidFill>
                  <a:schemeClr val="accent1">
                    <a:shade val="65000"/>
                  </a:schemeClr>
                </a:solidFill>
              </a:ln>
              <a:effectLst/>
            </c:spPr>
          </c:marker>
          <c:xVal>
            <c:numRef>
              <c:f>'J week 9 first'!$A$3:$A$17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18</c:v>
                </c:pt>
                <c:pt idx="14">
                  <c:v>19</c:v>
                </c:pt>
              </c:numCache>
            </c:numRef>
          </c:xVal>
          <c:yVal>
            <c:numRef>
              <c:f>'J week 9 first'!$E$3:$E$17</c:f>
              <c:numCache>
                <c:formatCode>0.00</c:formatCode>
                <c:ptCount val="15"/>
                <c:pt idx="0">
                  <c:v>1.2711442786069651</c:v>
                </c:pt>
                <c:pt idx="1">
                  <c:v>1.3633214384158652</c:v>
                </c:pt>
                <c:pt idx="2">
                  <c:v>1.1656057784127316</c:v>
                </c:pt>
                <c:pt idx="3">
                  <c:v>0.93126857785785433</c:v>
                </c:pt>
                <c:pt idx="4">
                  <c:v>0.77543146948734654</c:v>
                </c:pt>
                <c:pt idx="5">
                  <c:v>0.58757565516605736</c:v>
                </c:pt>
                <c:pt idx="6">
                  <c:v>0.53400862906473856</c:v>
                </c:pt>
                <c:pt idx="7">
                  <c:v>0.48408695675051366</c:v>
                </c:pt>
                <c:pt idx="8">
                  <c:v>0.57503381360805383</c:v>
                </c:pt>
                <c:pt idx="9">
                  <c:v>0.49918020811350466</c:v>
                </c:pt>
                <c:pt idx="10">
                  <c:v>0.59915301550989286</c:v>
                </c:pt>
                <c:pt idx="11">
                  <c:v>0.54388355284922085</c:v>
                </c:pt>
                <c:pt idx="12">
                  <c:v>0.3797644616416796</c:v>
                </c:pt>
                <c:pt idx="13">
                  <c:v>0.32855372632324303</c:v>
                </c:pt>
                <c:pt idx="14">
                  <c:v>0.27600060890855987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FC-4225-A8A2-657C74E18C16}"/>
            </c:ext>
          </c:extLst>
        </c:ser>
        <c:ser>
          <c:idx val="1"/>
          <c:order val="1"/>
          <c:tx>
            <c:strRef>
              <c:f>'J week 9 first'!$F$1</c:f>
              <c:strCache>
                <c:ptCount val="1"/>
                <c:pt idx="0">
                  <c:v>24J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'J week 9 first'!$A$3:$A$17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18</c:v>
                </c:pt>
                <c:pt idx="14">
                  <c:v>19</c:v>
                </c:pt>
              </c:numCache>
            </c:numRef>
          </c:xVal>
          <c:yVal>
            <c:numRef>
              <c:f>'J week 9 first'!$I$3:$I$17</c:f>
              <c:numCache>
                <c:formatCode>0.00</c:formatCode>
                <c:ptCount val="15"/>
                <c:pt idx="0">
                  <c:v>1.2237673830594185</c:v>
                </c:pt>
                <c:pt idx="1">
                  <c:v>1.2933871145674698</c:v>
                </c:pt>
                <c:pt idx="2">
                  <c:v>1.0870784225765671</c:v>
                </c:pt>
                <c:pt idx="3">
                  <c:v>0.81096193256877347</c:v>
                </c:pt>
                <c:pt idx="4">
                  <c:v>0.7363770250368189</c:v>
                </c:pt>
                <c:pt idx="5">
                  <c:v>0.56726253250623915</c:v>
                </c:pt>
                <c:pt idx="6">
                  <c:v>0.52001597191913751</c:v>
                </c:pt>
                <c:pt idx="7">
                  <c:v>0.48180029579048805</c:v>
                </c:pt>
                <c:pt idx="8">
                  <c:v>0.33335922988367739</c:v>
                </c:pt>
                <c:pt idx="9">
                  <c:v>0.44736205039052157</c:v>
                </c:pt>
                <c:pt idx="10">
                  <c:v>0.4824193614754087</c:v>
                </c:pt>
                <c:pt idx="11">
                  <c:v>0.4343738857013193</c:v>
                </c:pt>
                <c:pt idx="12">
                  <c:v>0.32992411745298589</c:v>
                </c:pt>
                <c:pt idx="13">
                  <c:v>0.29469056017728584</c:v>
                </c:pt>
                <c:pt idx="14">
                  <c:v>0.2259650034854733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DFC-4225-A8A2-657C74E18C16}"/>
            </c:ext>
          </c:extLst>
        </c:ser>
        <c:ser>
          <c:idx val="2"/>
          <c:order val="2"/>
          <c:tx>
            <c:strRef>
              <c:f>'J week 9 first'!$J$1</c:f>
              <c:strCache>
                <c:ptCount val="1"/>
                <c:pt idx="0">
                  <c:v>25J</c:v>
                </c:pt>
              </c:strCache>
            </c:strRef>
          </c:tx>
          <c:spPr>
            <a:ln w="19050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65000"/>
                </a:schemeClr>
              </a:solidFill>
              <a:ln w="9525">
                <a:solidFill>
                  <a:schemeClr val="accent1">
                    <a:tint val="65000"/>
                  </a:schemeClr>
                </a:solidFill>
              </a:ln>
              <a:effectLst/>
            </c:spPr>
          </c:marker>
          <c:xVal>
            <c:numRef>
              <c:f>'J week 9 first'!$A$3:$A$17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18</c:v>
                </c:pt>
                <c:pt idx="14">
                  <c:v>19</c:v>
                </c:pt>
              </c:numCache>
            </c:numRef>
          </c:xVal>
          <c:yVal>
            <c:numRef>
              <c:f>'J week 9 first'!$M$3:$M$17</c:f>
              <c:numCache>
                <c:formatCode>0.00</c:formatCode>
                <c:ptCount val="15"/>
                <c:pt idx="0">
                  <c:v>1.2632211538461537</c:v>
                </c:pt>
                <c:pt idx="1">
                  <c:v>1.3203034402783147</c:v>
                </c:pt>
                <c:pt idx="2">
                  <c:v>1.0398932053861631</c:v>
                </c:pt>
                <c:pt idx="3">
                  <c:v>0.79966656327543417</c:v>
                </c:pt>
                <c:pt idx="4">
                  <c:v>0.81270562431458548</c:v>
                </c:pt>
                <c:pt idx="5">
                  <c:v>0.65088757396449703</c:v>
                </c:pt>
                <c:pt idx="6">
                  <c:v>0.59100772415989811</c:v>
                </c:pt>
                <c:pt idx="7">
                  <c:v>0.53974092435630894</c:v>
                </c:pt>
                <c:pt idx="8">
                  <c:v>0.55978216109372425</c:v>
                </c:pt>
                <c:pt idx="9">
                  <c:v>0.53318392134181614</c:v>
                </c:pt>
                <c:pt idx="10">
                  <c:v>0.55771296372800139</c:v>
                </c:pt>
                <c:pt idx="11">
                  <c:v>0.55005500550055009</c:v>
                </c:pt>
                <c:pt idx="12">
                  <c:v>0.44988925802879293</c:v>
                </c:pt>
                <c:pt idx="13">
                  <c:v>0.37509679917398037</c:v>
                </c:pt>
                <c:pt idx="14">
                  <c:v>0.37551684038246191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DFC-4225-A8A2-657C74E18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504160"/>
        <c:axId val="509504520"/>
      </c:scatterChart>
      <c:valAx>
        <c:axId val="509504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504520"/>
        <c:crosses val="autoZero"/>
        <c:crossBetween val="midCat"/>
        <c:majorUnit val="1"/>
      </c:valAx>
      <c:valAx>
        <c:axId val="509504520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normalised</a:t>
                </a:r>
                <a:r>
                  <a:rPr lang="en-GB" baseline="0"/>
                  <a:t> </a:t>
                </a:r>
                <a:r>
                  <a:rPr lang="en-GB"/>
                  <a:t>number of attempts per student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504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29/04/2026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9B062-BE60-2616-FCEA-2DFFAE561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86D7BC-E374-3CF5-EB85-9CC3E0073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08AEB7-DAA7-9FE9-99DC-02B611D85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C4109-0F31-CFC2-EC90-821C633C0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86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A102E-CCCA-D831-C040-216D37AC7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2A643-D04F-1A60-4BA6-64F3EE01E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433F33-750E-8108-FBAA-C2B168CBD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EF094-026B-DBFD-FB18-3EC665AEE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39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7B88F-CBB9-BE88-7DDC-F9BD42A75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A3D87F-8FBE-362E-C50E-CD10BB61A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35FA9B-BB9D-9872-91A4-CD8CAD196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F2C84-24D3-B77B-BB8F-3ACC3D00C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09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B6F80-D97E-C8E9-9044-B866BB7FE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0844C7-0C23-3BD6-87F3-9E13FE1D1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709357-E3D6-DDBD-D6FB-A01ADD6B8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247F3-C0A9-3E55-4AF9-1D64A70FB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72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73363-9F36-FF47-251A-9D58E150E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5A312B-447A-B35A-7E73-A7CE0BF039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36512D-19E6-3FC2-A4C0-EE8BFFB8E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2BAC1-E596-E994-D12D-CAA95670BF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48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[Sources]
- User-uploaded file: Copy of gamification-t192-25D_08-10-2025.xlsx
- User-uploaded file: gamification-t192-25d-summary.xlsx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72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[Sources]
- User-uploaded file: Copy of gamification-t192-25D_08-10-2025.xlsx
- User-uploaded file: gamification-t192-25d-summary.xlsx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56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D5ECE-6141-F513-3874-05BB22DA9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FD7EA-1B64-0BE8-08FF-9737915AA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108DB1-2845-6ECD-DEEE-433722BF4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13369-B1AC-1903-7A5A-04FA63CBD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75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5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2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0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6FFED-9E9C-0E8B-8A1A-A419F4131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2F152A-3049-894F-B781-D1C31E59AD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DBC8F9-85F0-9CAC-445A-D869B8E65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56B6C-CE58-F659-729F-FC0675A48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16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0E8F7-058B-6CBE-10A1-9F2326560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1B0F1-4702-CF71-B81A-800480AF55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7253D8-2F02-0453-5C72-0A3197D40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453EE-3404-4EA4-BDB5-7D70306A5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11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BD52C-A3AF-F453-D8D8-0F7344466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23F856-3DC3-9DA3-0892-959ECA8CC8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482822-28D1-09FF-AB25-EAE51607D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970E7-7343-52B3-34AC-7AFF250A5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0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7A726-667E-0E02-0840-4192DD63A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1FCB6E-57C1-0FC4-176F-BFBDE998D4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224F2A-4F80-122F-F98D-42E3B34A8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9EE41-D1AD-87C0-1460-894852D52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38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2A1D2-A4B7-70AB-BE95-6508FC8A5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96EDC-7801-5128-ECC7-2BB203B37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11B1D1-B0FB-1ACF-32F0-C9E87DA89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754A3-6C63-D342-88D2-05954AECD5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07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74F90-4D28-6165-7DAC-51C0F7EEE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8B4B5D-D42C-4265-376C-47A50E5CA4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2F7D9D-9D3A-2C20-03D4-898BEE3BB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0ED6F-1BF7-C721-840C-3A14AB2231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62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A88A2-CF80-BC6B-3C95-962F4C91D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66A946-BBE1-FA16-51C4-348CD891D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58379C-ED8C-991A-93A6-F63EE64B7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D58BE-CBC1-73A8-1233-1A435B60B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7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96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75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  <p:sldLayoutId id="2147483936" r:id="rId4"/>
    <p:sldLayoutId id="214748393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ilvia.varagnolo@open.ac.u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hyperlink" Target="mailto:Zahra.golrokhi@open.ac.u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ilvia.varagnolo@open.ac.u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hyperlink" Target="mailto:Zahra.golrokhi@open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5687793" cy="1800200"/>
          </a:xfrm>
        </p:spPr>
        <p:txBody>
          <a:bodyPr/>
          <a:lstStyle/>
          <a:p>
            <a:r>
              <a:rPr lang="en-GB" sz="3600"/>
              <a:t>Gamification to increase participation </a:t>
            </a:r>
            <a:br>
              <a:rPr lang="en-GB" sz="3600"/>
            </a:br>
            <a:r>
              <a:rPr lang="en-GB" sz="3600"/>
              <a:t>in maths practice quizzes in Level 1 Engineering modules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/>
              <a:t>S. Varagnolo, Z. </a:t>
            </a:r>
            <a:r>
              <a:rPr lang="en-GB" sz="2000" err="1"/>
              <a:t>Golrokhi</a:t>
            </a:r>
            <a:r>
              <a:rPr lang="en-GB" sz="2000"/>
              <a:t>, </a:t>
            </a:r>
            <a:r>
              <a:rPr lang="en-GB" sz="2000" b="0"/>
              <a:t>C. McKenna, J. Openshaw, S. Hayes-</a:t>
            </a:r>
            <a:r>
              <a:rPr lang="en-GB" sz="2000" b="0" err="1"/>
              <a:t>Budgen</a:t>
            </a:r>
            <a:r>
              <a:rPr lang="en-GB" sz="2000" b="0"/>
              <a:t>, E. Mathews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000"/>
              <a:t>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2000" err="1"/>
              <a:t>eSTEeM</a:t>
            </a:r>
            <a:r>
              <a:rPr lang="en-GB" sz="2000"/>
              <a:t> conference 2026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E98623E0-D061-4CF3-6890-0C963F33F00B}"/>
              </a:ext>
            </a:extLst>
          </p:cNvPr>
          <p:cNvSpPr txBox="1">
            <a:spLocks/>
          </p:cNvSpPr>
          <p:nvPr/>
        </p:nvSpPr>
        <p:spPr>
          <a:xfrm>
            <a:off x="408207" y="4892662"/>
            <a:ext cx="5557584" cy="347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29</a:t>
            </a:r>
            <a:r>
              <a:rPr lang="en-GB" sz="2000" baseline="30000"/>
              <a:t>th</a:t>
            </a:r>
            <a:r>
              <a:rPr lang="en-GB" sz="2000"/>
              <a:t> April 2026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7167F2-3434-AAE4-F262-1E6DE7010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91" y="5832037"/>
            <a:ext cx="3825784" cy="54654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00DC8E8-913E-B896-E455-33332CA94D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D7868-4620-6412-5D38-AEB7B3B82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5B08BEF-637A-7BA6-5923-011D0E3091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5F01598-257D-F693-FDC1-A2384D28C3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Prizes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D03893-0DBF-14D4-E0D4-8B05A9112A84}"/>
              </a:ext>
            </a:extLst>
          </p:cNvPr>
          <p:cNvSpPr/>
          <p:nvPr/>
        </p:nvSpPr>
        <p:spPr>
          <a:xfrm>
            <a:off x="3876304" y="901825"/>
            <a:ext cx="201552" cy="40911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43977E-A2F3-8AB5-76ED-FEA17AD3DC96}"/>
              </a:ext>
            </a:extLst>
          </p:cNvPr>
          <p:cNvSpPr/>
          <p:nvPr/>
        </p:nvSpPr>
        <p:spPr>
          <a:xfrm>
            <a:off x="4515590" y="924670"/>
            <a:ext cx="201552" cy="40683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DE62C2-B6E1-8633-446A-AFCACC9D2A45}"/>
              </a:ext>
            </a:extLst>
          </p:cNvPr>
          <p:cNvSpPr/>
          <p:nvPr/>
        </p:nvSpPr>
        <p:spPr>
          <a:xfrm>
            <a:off x="5167197" y="924671"/>
            <a:ext cx="201552" cy="40683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878195-EB81-28B5-E467-09F1A9AD6C87}"/>
              </a:ext>
            </a:extLst>
          </p:cNvPr>
          <p:cNvSpPr/>
          <p:nvPr/>
        </p:nvSpPr>
        <p:spPr>
          <a:xfrm>
            <a:off x="7097407" y="935638"/>
            <a:ext cx="218674" cy="40683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737F8-AF56-F1C2-22B6-FFCB16480C86}"/>
              </a:ext>
            </a:extLst>
          </p:cNvPr>
          <p:cNvSpPr/>
          <p:nvPr/>
        </p:nvSpPr>
        <p:spPr>
          <a:xfrm>
            <a:off x="8098945" y="935639"/>
            <a:ext cx="218674" cy="40573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E88DCD-BCE0-2AC2-3057-2355C1BD1678}"/>
              </a:ext>
            </a:extLst>
          </p:cNvPr>
          <p:cNvSpPr/>
          <p:nvPr/>
        </p:nvSpPr>
        <p:spPr>
          <a:xfrm>
            <a:off x="9055625" y="924670"/>
            <a:ext cx="218674" cy="40683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31E717-01EC-A9B5-5C44-3F53F796C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446" y="5517306"/>
            <a:ext cx="569559" cy="5415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C446C8-1C47-0DAC-A719-CC6CE9952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488" y="5487769"/>
            <a:ext cx="569559" cy="5415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0CDF6-394A-8A7B-70E7-BBD6F598C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294" y="5487769"/>
            <a:ext cx="569559" cy="5415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C13660-A4C3-FE15-1574-B56A68AD8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20" y="5487769"/>
            <a:ext cx="569559" cy="5415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7C1B7F-6D98-25DB-0BEF-23F209902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733" y="5517306"/>
            <a:ext cx="569559" cy="5415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0AB48E-4CEF-CF21-D45B-883F6FF77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149" y="5517306"/>
            <a:ext cx="569559" cy="5415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9B2BA6-FBBF-5BF7-0B2E-C73C01972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1980" y="4112892"/>
            <a:ext cx="2246668" cy="2168165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6C82CCA-4C9B-BDB1-FABC-15527983D9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78344"/>
              </p:ext>
            </p:extLst>
          </p:nvPr>
        </p:nvGraphicFramePr>
        <p:xfrm>
          <a:off x="2307771" y="576943"/>
          <a:ext cx="7478486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393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437A4-7590-C4F9-27AF-C9FCF9711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5630A95-DEC8-5815-A54C-B7EC1828E6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C47DCEA-F522-ABAE-84AD-4B70CB599F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2648" y="2668790"/>
            <a:ext cx="10766703" cy="497161"/>
          </a:xfrm>
        </p:spPr>
        <p:txBody>
          <a:bodyPr/>
          <a:lstStyle/>
          <a:p>
            <a:pPr algn="ctr"/>
            <a:r>
              <a:rPr lang="en-GB" sz="5400"/>
              <a:t>Any suggestion for improvement?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901300-1954-4AA0-EFB1-FD9A837B9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77" y="5800996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71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57849-D79D-D19C-5C3C-6B7B40ECC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895C26E-2A4F-602F-5366-76A40E35ED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9ABE44B-9F88-59E3-33B7-D977BA72E8C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Feedback</a:t>
            </a:r>
          </a:p>
        </p:txBody>
      </p:sp>
      <p:pic>
        <p:nvPicPr>
          <p:cNvPr id="2" name="Picture 1" descr="A screenshot of a screen&#10;&#10;AI-generated content may be incorrect.">
            <a:extLst>
              <a:ext uri="{FF2B5EF4-FFF2-40B4-BE49-F238E27FC236}">
                <a16:creationId xmlns:a16="http://schemas.microsoft.com/office/drawing/2014/main" id="{36067B6F-76F6-4A4C-6E7D-9C6F446BF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0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E0DDC-3EBB-5321-843A-94A8D1FA4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E635634-519E-B3DC-92AE-5C6A8B7F81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707B60E-022E-827D-2C12-248C371AAE8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2648" y="2668790"/>
            <a:ext cx="10766703" cy="497161"/>
          </a:xfrm>
        </p:spPr>
        <p:txBody>
          <a:bodyPr/>
          <a:lstStyle/>
          <a:p>
            <a:pPr algn="ctr"/>
            <a:r>
              <a:rPr lang="en-GB" sz="5400"/>
              <a:t>How would you advertise the gamification?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7172DB-18C8-5B89-9020-8F2AA55AF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77" y="5800996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27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72D27-B8BB-1D2F-A422-64F3BFC00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979B7B-2D3F-93AF-FEA8-ED1B57F5D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0878">
            <a:off x="209588" y="2149827"/>
            <a:ext cx="3347357" cy="239306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D523CCB-4137-AAEF-2E31-511741B8F5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997121-2BB7-017C-AD7B-FFA55838CB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Promotion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B9934-E30C-F22D-6F2B-54D300758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348">
            <a:off x="2620031" y="640332"/>
            <a:ext cx="3470383" cy="2483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1B957C-0DAD-277E-46FD-1D1731C0E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420">
            <a:off x="3368713" y="3215370"/>
            <a:ext cx="3557329" cy="2524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54537C-388B-FF97-B427-98CCBFC548E5}"/>
              </a:ext>
            </a:extLst>
          </p:cNvPr>
          <p:cNvSpPr txBox="1"/>
          <p:nvPr/>
        </p:nvSpPr>
        <p:spPr>
          <a:xfrm>
            <a:off x="7411104" y="1224476"/>
            <a:ext cx="42156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Landing page of the quiz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Section about badges at the beginning of the module study planner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News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Posts in module-wide forum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Posts in maths forum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Posts in café forums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Emails from tutors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03E279-ADAC-C343-8C45-99F3751B2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77" y="5800996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39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74320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621792" y="713232"/>
            <a:ext cx="9875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102A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Visibility and reach</a:t>
            </a:r>
            <a:endParaRPr lang="en-US" sz="2400"/>
          </a:p>
        </p:txBody>
      </p:sp>
      <p:sp>
        <p:nvSpPr>
          <p:cNvPr id="5" name="Shape 3"/>
          <p:cNvSpPr/>
          <p:nvPr/>
        </p:nvSpPr>
        <p:spPr>
          <a:xfrm>
            <a:off x="548640" y="6419088"/>
            <a:ext cx="11064240" cy="0"/>
          </a:xfrm>
          <a:prstGeom prst="line">
            <a:avLst/>
          </a:prstGeom>
          <a:noFill/>
          <a:ln w="1270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10972800" y="6428232"/>
            <a:ext cx="4572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>
                <a:solidFill>
                  <a:srgbClr val="6B77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/>
          </a:p>
        </p:txBody>
      </p:sp>
      <p:pic>
        <p:nvPicPr>
          <p:cNvPr id="8" name="Image 0" descr="/mnt/data/gamif_assets/aware_don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2013533"/>
            <a:ext cx="3063240" cy="3063240"/>
          </a:xfrm>
          <a:prstGeom prst="rect">
            <a:avLst/>
          </a:prstGeom>
        </p:spPr>
      </p:pic>
      <p:pic>
        <p:nvPicPr>
          <p:cNvPr id="9" name="Image 1" descr="/mnt/data/gamif_assets/awareness_channel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488" y="2167890"/>
            <a:ext cx="5074920" cy="2800246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9253728" y="2104973"/>
            <a:ext cx="2057400" cy="1060704"/>
          </a:xfrm>
          <a:prstGeom prst="roundRect">
            <a:avLst>
              <a:gd name="adj" fmla="val 6897"/>
            </a:avLst>
          </a:prstGeom>
          <a:solidFill>
            <a:srgbClr val="EAF9FB"/>
          </a:solidFill>
          <a:ln w="12700">
            <a:solidFill>
              <a:srgbClr val="EAF9FB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Text 7"/>
          <p:cNvSpPr/>
          <p:nvPr/>
        </p:nvSpPr>
        <p:spPr>
          <a:xfrm>
            <a:off x="9454896" y="2009827"/>
            <a:ext cx="1463040" cy="59806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0B8A94"/>
                </a:solidFill>
              </a:rPr>
              <a:t>80%</a:t>
            </a:r>
            <a:endParaRPr lang="en-US" sz="2400"/>
          </a:p>
        </p:txBody>
      </p:sp>
      <p:sp>
        <p:nvSpPr>
          <p:cNvPr id="12" name="Text 8"/>
          <p:cNvSpPr/>
          <p:nvPr/>
        </p:nvSpPr>
        <p:spPr>
          <a:xfrm>
            <a:off x="9436608" y="2617037"/>
            <a:ext cx="148132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>
                <a:solidFill>
                  <a:srgbClr val="22303C"/>
                </a:solidFill>
              </a:rPr>
              <a:t>were aware of the system</a:t>
            </a:r>
            <a:endParaRPr lang="en-US" sz="1150"/>
          </a:p>
        </p:txBody>
      </p:sp>
      <p:sp>
        <p:nvSpPr>
          <p:cNvPr id="13" name="Shape 9"/>
          <p:cNvSpPr/>
          <p:nvPr/>
        </p:nvSpPr>
        <p:spPr>
          <a:xfrm>
            <a:off x="9253728" y="3311981"/>
            <a:ext cx="2057400" cy="1060704"/>
          </a:xfrm>
          <a:prstGeom prst="roundRect">
            <a:avLst>
              <a:gd name="adj" fmla="val 6897"/>
            </a:avLst>
          </a:prstGeom>
          <a:solidFill>
            <a:srgbClr val="EEF3F8"/>
          </a:solidFill>
          <a:ln w="12700">
            <a:solidFill>
              <a:srgbClr val="EEF3F8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Text 10"/>
          <p:cNvSpPr/>
          <p:nvPr/>
        </p:nvSpPr>
        <p:spPr>
          <a:xfrm>
            <a:off x="9454896" y="3311981"/>
            <a:ext cx="127841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102A43"/>
                </a:solidFill>
              </a:rPr>
              <a:t>54%</a:t>
            </a:r>
            <a:endParaRPr lang="en-US" sz="2400"/>
          </a:p>
        </p:txBody>
      </p:sp>
      <p:sp>
        <p:nvSpPr>
          <p:cNvPr id="15" name="Text 11"/>
          <p:cNvSpPr/>
          <p:nvPr/>
        </p:nvSpPr>
        <p:spPr>
          <a:xfrm>
            <a:off x="9436608" y="3824045"/>
            <a:ext cx="148132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>
                <a:solidFill>
                  <a:srgbClr val="22303C"/>
                </a:solidFill>
              </a:rPr>
              <a:t>noticed it via the welcome page</a:t>
            </a:r>
            <a:endParaRPr lang="en-US" sz="1150"/>
          </a:p>
        </p:txBody>
      </p:sp>
      <p:sp>
        <p:nvSpPr>
          <p:cNvPr id="16" name="Shape 12"/>
          <p:cNvSpPr/>
          <p:nvPr/>
        </p:nvSpPr>
        <p:spPr>
          <a:xfrm>
            <a:off x="9253728" y="4518989"/>
            <a:ext cx="2057400" cy="1060704"/>
          </a:xfrm>
          <a:prstGeom prst="roundRect">
            <a:avLst>
              <a:gd name="adj" fmla="val 6897"/>
            </a:avLst>
          </a:prstGeom>
          <a:solidFill>
            <a:srgbClr val="FFF7E0"/>
          </a:solidFill>
          <a:ln w="12700">
            <a:solidFill>
              <a:srgbClr val="FFF7E0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7" name="Text 13"/>
          <p:cNvSpPr/>
          <p:nvPr/>
        </p:nvSpPr>
        <p:spPr>
          <a:xfrm>
            <a:off x="9454896" y="4507992"/>
            <a:ext cx="1517904" cy="5139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E2B93B"/>
                </a:solidFill>
              </a:rPr>
              <a:t>50%</a:t>
            </a:r>
            <a:endParaRPr lang="en-US" sz="2400"/>
          </a:p>
        </p:txBody>
      </p:sp>
      <p:sp>
        <p:nvSpPr>
          <p:cNvPr id="18" name="Text 14"/>
          <p:cNvSpPr/>
          <p:nvPr/>
        </p:nvSpPr>
        <p:spPr>
          <a:xfrm>
            <a:off x="9436608" y="5031053"/>
            <a:ext cx="148132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>
                <a:solidFill>
                  <a:srgbClr val="22303C"/>
                </a:solidFill>
              </a:rPr>
              <a:t>noticed it on the quiz landing page</a:t>
            </a:r>
            <a:endParaRPr lang="en-US" sz="1150"/>
          </a:p>
        </p:txBody>
      </p:sp>
    </p:spTree>
    <p:extLst>
      <p:ext uri="{BB962C8B-B14F-4D97-AF65-F5344CB8AC3E}">
        <p14:creationId xmlns:p14="http://schemas.microsoft.com/office/powerpoint/2010/main" val="3232364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74320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621792" y="713232"/>
            <a:ext cx="9875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102A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students broadly thought</a:t>
            </a:r>
            <a:endParaRPr lang="en-US" sz="2400"/>
          </a:p>
        </p:txBody>
      </p:sp>
      <p:sp>
        <p:nvSpPr>
          <p:cNvPr id="5" name="Shape 3"/>
          <p:cNvSpPr/>
          <p:nvPr/>
        </p:nvSpPr>
        <p:spPr>
          <a:xfrm>
            <a:off x="548640" y="6419088"/>
            <a:ext cx="11064240" cy="0"/>
          </a:xfrm>
          <a:prstGeom prst="line">
            <a:avLst/>
          </a:prstGeom>
          <a:noFill/>
          <a:ln w="1270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10972800" y="6428232"/>
            <a:ext cx="4572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>
                <a:solidFill>
                  <a:srgbClr val="6B77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/>
          </a:p>
        </p:txBody>
      </p:sp>
      <p:pic>
        <p:nvPicPr>
          <p:cNvPr id="8" name="Image 0" descr="/mnt/data/gamif_assets/percept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2121408"/>
            <a:ext cx="5806440" cy="3191951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6903720" y="1916015"/>
            <a:ext cx="2057400" cy="1261872"/>
          </a:xfrm>
          <a:prstGeom prst="roundRect">
            <a:avLst>
              <a:gd name="adj" fmla="val 5797"/>
            </a:avLst>
          </a:prstGeom>
          <a:solidFill>
            <a:srgbClr val="EEF3F8"/>
          </a:solidFill>
          <a:ln w="12700">
            <a:solidFill>
              <a:srgbClr val="EEF3F8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Text 7"/>
          <p:cNvSpPr/>
          <p:nvPr/>
        </p:nvSpPr>
        <p:spPr>
          <a:xfrm>
            <a:off x="7068312" y="2062319"/>
            <a:ext cx="1728216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>
                <a:solidFill>
                  <a:srgbClr val="102A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61%</a:t>
            </a:r>
            <a:endParaRPr lang="en-US" sz="2600"/>
          </a:p>
        </p:txBody>
      </p:sp>
      <p:sp>
        <p:nvSpPr>
          <p:cNvPr id="11" name="Text 8"/>
          <p:cNvSpPr/>
          <p:nvPr/>
        </p:nvSpPr>
        <p:spPr>
          <a:xfrm>
            <a:off x="7068312" y="2446367"/>
            <a:ext cx="1728216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>
                <a:solidFill>
                  <a:srgbClr val="2230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would like to see similar systems in other modules</a:t>
            </a:r>
            <a:endParaRPr lang="en-US" sz="1150"/>
          </a:p>
        </p:txBody>
      </p:sp>
      <p:sp>
        <p:nvSpPr>
          <p:cNvPr id="12" name="Shape 9"/>
          <p:cNvSpPr/>
          <p:nvPr/>
        </p:nvSpPr>
        <p:spPr>
          <a:xfrm>
            <a:off x="9079992" y="1916015"/>
            <a:ext cx="2057400" cy="1261872"/>
          </a:xfrm>
          <a:prstGeom prst="roundRect">
            <a:avLst>
              <a:gd name="adj" fmla="val 5797"/>
            </a:avLst>
          </a:prstGeom>
          <a:solidFill>
            <a:srgbClr val="EAF9FB"/>
          </a:solidFill>
          <a:ln w="12700">
            <a:solidFill>
              <a:srgbClr val="EAF9FB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9244584" y="2062319"/>
            <a:ext cx="1728216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>
                <a:solidFill>
                  <a:srgbClr val="0B8A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</a:t>
            </a:r>
            <a:endParaRPr lang="en-US" sz="2600"/>
          </a:p>
        </p:txBody>
      </p:sp>
      <p:sp>
        <p:nvSpPr>
          <p:cNvPr id="14" name="Text 11"/>
          <p:cNvSpPr/>
          <p:nvPr/>
        </p:nvSpPr>
        <p:spPr>
          <a:xfrm>
            <a:off x="9244584" y="2446367"/>
            <a:ext cx="1728216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>
                <a:solidFill>
                  <a:srgbClr val="2230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said a visible progress gadget would help</a:t>
            </a:r>
            <a:endParaRPr lang="en-US" sz="1150"/>
          </a:p>
        </p:txBody>
      </p:sp>
      <p:sp>
        <p:nvSpPr>
          <p:cNvPr id="15" name="Shape 12"/>
          <p:cNvSpPr/>
          <p:nvPr/>
        </p:nvSpPr>
        <p:spPr>
          <a:xfrm>
            <a:off x="6903720" y="3397343"/>
            <a:ext cx="2057400" cy="1261872"/>
          </a:xfrm>
          <a:prstGeom prst="roundRect">
            <a:avLst>
              <a:gd name="adj" fmla="val 5797"/>
            </a:avLst>
          </a:prstGeom>
          <a:solidFill>
            <a:srgbClr val="EAF9FB"/>
          </a:solidFill>
          <a:ln w="12700">
            <a:solidFill>
              <a:srgbClr val="EAF9FB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6" name="Text 13"/>
          <p:cNvSpPr/>
          <p:nvPr/>
        </p:nvSpPr>
        <p:spPr>
          <a:xfrm>
            <a:off x="7068312" y="3543647"/>
            <a:ext cx="1728216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>
                <a:solidFill>
                  <a:srgbClr val="0B8A9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</a:t>
            </a:r>
            <a:endParaRPr lang="en-US" sz="2600"/>
          </a:p>
        </p:txBody>
      </p:sp>
      <p:sp>
        <p:nvSpPr>
          <p:cNvPr id="17" name="Text 14"/>
          <p:cNvSpPr/>
          <p:nvPr/>
        </p:nvSpPr>
        <p:spPr>
          <a:xfrm>
            <a:off x="7068312" y="3927695"/>
            <a:ext cx="1728216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>
                <a:solidFill>
                  <a:srgbClr val="2230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said tiered rewards could increase maths practice</a:t>
            </a:r>
            <a:endParaRPr lang="en-US" sz="1150"/>
          </a:p>
        </p:txBody>
      </p:sp>
      <p:sp>
        <p:nvSpPr>
          <p:cNvPr id="18" name="Shape 15"/>
          <p:cNvSpPr/>
          <p:nvPr/>
        </p:nvSpPr>
        <p:spPr>
          <a:xfrm>
            <a:off x="9079992" y="3397343"/>
            <a:ext cx="2057400" cy="1261872"/>
          </a:xfrm>
          <a:prstGeom prst="roundRect">
            <a:avLst>
              <a:gd name="adj" fmla="val 5797"/>
            </a:avLst>
          </a:prstGeom>
          <a:solidFill>
            <a:srgbClr val="FFF7E0"/>
          </a:solidFill>
          <a:ln w="12700">
            <a:solidFill>
              <a:srgbClr val="FFF7E0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9" name="Text 16"/>
          <p:cNvSpPr/>
          <p:nvPr/>
        </p:nvSpPr>
        <p:spPr>
          <a:xfrm>
            <a:off x="9244584" y="3543647"/>
            <a:ext cx="1728216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>
                <a:solidFill>
                  <a:srgbClr val="E2B9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46%</a:t>
            </a:r>
            <a:endParaRPr lang="en-US" sz="2600"/>
          </a:p>
        </p:txBody>
      </p:sp>
      <p:sp>
        <p:nvSpPr>
          <p:cNvPr id="20" name="Text 17"/>
          <p:cNvSpPr/>
          <p:nvPr/>
        </p:nvSpPr>
        <p:spPr>
          <a:xfrm>
            <a:off x="9244584" y="3927695"/>
            <a:ext cx="1728216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>
                <a:solidFill>
                  <a:srgbClr val="2230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saw the existing system as valuable for learning</a:t>
            </a:r>
            <a:endParaRPr lang="en-US" sz="115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E207494-08F7-9CB7-3DF0-4C6F0D419944}"/>
              </a:ext>
            </a:extLst>
          </p:cNvPr>
          <p:cNvSpPr txBox="1">
            <a:spLocks/>
          </p:cNvSpPr>
          <p:nvPr/>
        </p:nvSpPr>
        <p:spPr>
          <a:xfrm>
            <a:off x="408207" y="559121"/>
            <a:ext cx="8160440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Acknowledgements</a:t>
            </a:r>
          </a:p>
          <a:p>
            <a:endParaRPr lang="en-GB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03A9CE5-4B27-4F46-6D5F-B8840B8F10F7}"/>
              </a:ext>
            </a:extLst>
          </p:cNvPr>
          <p:cNvSpPr txBox="1">
            <a:spLocks/>
          </p:cNvSpPr>
          <p:nvPr/>
        </p:nvSpPr>
        <p:spPr>
          <a:xfrm>
            <a:off x="408207" y="858171"/>
            <a:ext cx="8375770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/>
              <a:t>Colum McKenna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/>
              <a:t>James Openshaw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/>
              <a:t>Shawndra.Hayes-Budgen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/>
              <a:t>Elizbeth Mathews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/>
              <a:t>Colin Blundell (T192 Associate Lecturer)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err="1"/>
              <a:t>eSTEeM</a:t>
            </a:r>
            <a:endParaRPr lang="en-US" sz="200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endParaRPr lang="en-GB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C291B8B8-241C-CEA9-6BFE-DE2674410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376" y="6019166"/>
            <a:ext cx="5557584" cy="347039"/>
          </a:xfrm>
        </p:spPr>
        <p:txBody>
          <a:bodyPr/>
          <a:lstStyle/>
          <a:p>
            <a:pPr algn="l"/>
            <a:r>
              <a:rPr lang="en-GB" sz="2000">
                <a:hlinkClick r:id="rId3"/>
              </a:rPr>
              <a:t>silvia.varagnolo@open.ac.uk</a:t>
            </a:r>
            <a:endParaRPr lang="en-GB" sz="2000"/>
          </a:p>
          <a:p>
            <a:pPr algn="l"/>
            <a:r>
              <a:rPr lang="en-GB" sz="2000">
                <a:hlinkClick r:id="rId4"/>
              </a:rPr>
              <a:t>zahra.golrokhi@open.ac.uk</a:t>
            </a:r>
            <a:r>
              <a:rPr lang="en-GB" sz="2000"/>
              <a:t>  </a:t>
            </a:r>
          </a:p>
          <a:p>
            <a:pPr algn="l"/>
            <a:endParaRPr lang="en-GB" sz="2000"/>
          </a:p>
          <a:p>
            <a:pPr algn="l"/>
            <a:endParaRPr lang="en-GB" sz="200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58A54F4-3083-C024-D253-1E5825F68473}"/>
              </a:ext>
            </a:extLst>
          </p:cNvPr>
          <p:cNvSpPr txBox="1">
            <a:spLocks/>
          </p:cNvSpPr>
          <p:nvPr/>
        </p:nvSpPr>
        <p:spPr>
          <a:xfrm>
            <a:off x="3173177" y="5327017"/>
            <a:ext cx="10194479" cy="6921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/>
              <a:t>and you for your attention!</a:t>
            </a:r>
            <a:endParaRPr lang="en-GB"/>
          </a:p>
        </p:txBody>
      </p:sp>
      <p:pic>
        <p:nvPicPr>
          <p:cNvPr id="6" name="Picture 5" descr="A screenshot of a quiz&#10;&#10;AI-generated content may be incorrect.">
            <a:extLst>
              <a:ext uri="{FF2B5EF4-FFF2-40B4-BE49-F238E27FC236}">
                <a16:creationId xmlns:a16="http://schemas.microsoft.com/office/drawing/2014/main" id="{53BFAC9F-8061-FA4E-37BB-C41651D3A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76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20F9A-4292-22FC-1810-70C3A96A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C10226F-737F-83CF-752D-1C4A38569B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062C53-6F42-0D52-C831-DFFCC1042C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82DD7-BCC9-601E-9456-7A6739E72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420">
            <a:off x="8135116" y="3352970"/>
            <a:ext cx="3557329" cy="2524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83C021-9E69-DA2E-D2CD-F49061EDA4C9}"/>
              </a:ext>
            </a:extLst>
          </p:cNvPr>
          <p:cNvSpPr txBox="1"/>
          <p:nvPr/>
        </p:nvSpPr>
        <p:spPr>
          <a:xfrm>
            <a:off x="377859" y="1097223"/>
            <a:ext cx="7405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Higher engagements with the Practice quizzes (25D and 25J)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Improved students’ outcome (submission rate &amp; marks in </a:t>
            </a:r>
            <a:r>
              <a:rPr lang="en-GB" sz="2400" err="1"/>
              <a:t>iCMAs</a:t>
            </a:r>
            <a:r>
              <a:rPr lang="en-GB" sz="2400"/>
              <a:t> in 25D and 25J)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Small intervention with minimal maintenance after the first time)</a:t>
            </a: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008DF53-B632-D750-09B3-41442A0B25B3}"/>
              </a:ext>
            </a:extLst>
          </p:cNvPr>
          <p:cNvSpPr txBox="1">
            <a:spLocks/>
          </p:cNvSpPr>
          <p:nvPr/>
        </p:nvSpPr>
        <p:spPr>
          <a:xfrm>
            <a:off x="413914" y="3526362"/>
            <a:ext cx="10766703" cy="497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Next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61D848-976C-A353-569F-4E54A94872D2}"/>
              </a:ext>
            </a:extLst>
          </p:cNvPr>
          <p:cNvSpPr txBox="1"/>
          <p:nvPr/>
        </p:nvSpPr>
        <p:spPr>
          <a:xfrm>
            <a:off x="377859" y="4145012"/>
            <a:ext cx="7405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To continue in T192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To extend to T193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To extend more widely – also your module if you are interested!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E99C65-5662-59CE-667A-99E556002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531" y="1761304"/>
            <a:ext cx="1358745" cy="1291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5592B8-964F-59BC-10A8-F89674E38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473" y="653244"/>
            <a:ext cx="2246668" cy="2168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D8A51E-E7F9-6D1F-C8E6-809750329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77" y="5800996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52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E207494-08F7-9CB7-3DF0-4C6F0D419944}"/>
              </a:ext>
            </a:extLst>
          </p:cNvPr>
          <p:cNvSpPr txBox="1">
            <a:spLocks/>
          </p:cNvSpPr>
          <p:nvPr/>
        </p:nvSpPr>
        <p:spPr>
          <a:xfrm>
            <a:off x="408207" y="559121"/>
            <a:ext cx="8160440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Acknowledgements</a:t>
            </a:r>
          </a:p>
          <a:p>
            <a:endParaRPr lang="en-GB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03A9CE5-4B27-4F46-6D5F-B8840B8F10F7}"/>
              </a:ext>
            </a:extLst>
          </p:cNvPr>
          <p:cNvSpPr txBox="1">
            <a:spLocks/>
          </p:cNvSpPr>
          <p:nvPr/>
        </p:nvSpPr>
        <p:spPr>
          <a:xfrm>
            <a:off x="408207" y="858171"/>
            <a:ext cx="8375770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Colum McKenna (Product Development Manager)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James Openshaw (Learning Designer)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Shawndra.Hayes-Budgen (Learning Designer)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Elizbeth Mathews (Manager, Mathematics Support)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Colin Blundell (T192 Associate Lecturer)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Soraya Kouadri (Senior Lecturer in C&amp;C)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err="1"/>
              <a:t>eSTEeM</a:t>
            </a:r>
            <a:endParaRPr lang="en-US" sz="200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endParaRPr lang="en-GB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C291B8B8-241C-CEA9-6BFE-DE2674410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376" y="6019166"/>
            <a:ext cx="5557584" cy="347039"/>
          </a:xfrm>
        </p:spPr>
        <p:txBody>
          <a:bodyPr/>
          <a:lstStyle/>
          <a:p>
            <a:pPr algn="l"/>
            <a:r>
              <a:rPr lang="en-GB" sz="2000">
                <a:hlinkClick r:id="rId3"/>
              </a:rPr>
              <a:t>silvia.varagnolo@open.ac.uk</a:t>
            </a:r>
            <a:endParaRPr lang="en-GB" sz="2000"/>
          </a:p>
          <a:p>
            <a:pPr algn="l"/>
            <a:r>
              <a:rPr lang="en-GB" sz="2000">
                <a:hlinkClick r:id="rId4"/>
              </a:rPr>
              <a:t>zahra.golrokhi@open.ac.uk</a:t>
            </a:r>
            <a:r>
              <a:rPr lang="en-GB" sz="2000"/>
              <a:t>  </a:t>
            </a:r>
          </a:p>
          <a:p>
            <a:pPr algn="l"/>
            <a:endParaRPr lang="en-GB" sz="2000"/>
          </a:p>
          <a:p>
            <a:pPr algn="l"/>
            <a:endParaRPr lang="en-GB" sz="200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58A54F4-3083-C024-D253-1E5825F68473}"/>
              </a:ext>
            </a:extLst>
          </p:cNvPr>
          <p:cNvSpPr txBox="1">
            <a:spLocks/>
          </p:cNvSpPr>
          <p:nvPr/>
        </p:nvSpPr>
        <p:spPr>
          <a:xfrm>
            <a:off x="3471407" y="5346319"/>
            <a:ext cx="10194479" cy="6921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/>
              <a:t>and you for your attention!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23574B-E6CC-5F2C-C8A9-4CD04E16F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74" y="4815442"/>
            <a:ext cx="3716141" cy="53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1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F6AB47-09CD-CEE2-EC93-C878072A75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3B70B25-B4F3-8BA6-E24E-5971FC5A95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4544" y="2320447"/>
            <a:ext cx="10766703" cy="497161"/>
          </a:xfrm>
        </p:spPr>
        <p:txBody>
          <a:bodyPr/>
          <a:lstStyle/>
          <a:p>
            <a:pPr algn="ctr"/>
            <a:r>
              <a:rPr lang="en-GB" sz="5400"/>
              <a:t>Who is working in modules with Practice quizzes?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E8141-451C-201C-8160-EB022BBC9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77" y="5800996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66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A7A49A-E11B-9F60-C608-F4ED2B94CB0E}"/>
              </a:ext>
            </a:extLst>
          </p:cNvPr>
          <p:cNvSpPr/>
          <p:nvPr/>
        </p:nvSpPr>
        <p:spPr>
          <a:xfrm>
            <a:off x="10027578" y="0"/>
            <a:ext cx="2164422" cy="6431622"/>
          </a:xfrm>
          <a:prstGeom prst="rect">
            <a:avLst/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77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14024-A011-2F45-2EA6-099A2E121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20AA825-9AD1-9116-FFF6-28C53AA887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678BD1D-3A03-AB86-6934-2BFAAF1FCDF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859" y="1678190"/>
            <a:ext cx="10766703" cy="497161"/>
          </a:xfrm>
        </p:spPr>
        <p:txBody>
          <a:bodyPr/>
          <a:lstStyle/>
          <a:p>
            <a:pPr algn="ctr"/>
            <a:r>
              <a:rPr lang="en-GB" sz="5400"/>
              <a:t>How much are your students engaging with the Practice Quizzes?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E0ADAB-E397-9C35-992C-999E4403C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77" y="5800996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6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84E2F-0369-FE93-B4CB-5AF03C587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F4339E7-E29C-8821-8D91-C7D89615FA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779A85D-AB7E-44A0-028D-ADFB2803FDB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Engagement in T192 - Engineering: origins, methods, context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0FB63A-50C6-6F6A-B8A2-DB34C9F7A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77" y="5800996"/>
            <a:ext cx="4559817" cy="655321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D99FCD4-7E2B-2EEF-13B1-8D05C599B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978545"/>
              </p:ext>
            </p:extLst>
          </p:nvPr>
        </p:nvGraphicFramePr>
        <p:xfrm>
          <a:off x="96118" y="1719942"/>
          <a:ext cx="5684196" cy="3995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597F497-7044-BF56-981F-7D3D3182C9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451627"/>
              </p:ext>
            </p:extLst>
          </p:nvPr>
        </p:nvGraphicFramePr>
        <p:xfrm>
          <a:off x="6096000" y="1719942"/>
          <a:ext cx="5999882" cy="3995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1114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99C3E-C640-86A1-3722-CCFFC9F4C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D10EEC9-6064-B3DD-D44D-6DFB08090F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A7E38BA-583F-817C-0CD3-B7C6F087F2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Engagement in T192 - Engineering: origins, methods, context</a:t>
            </a: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6D4D29C1-A2B1-2732-496F-1900E7E313AB}"/>
              </a:ext>
            </a:extLst>
          </p:cNvPr>
          <p:cNvSpPr txBox="1">
            <a:spLocks/>
          </p:cNvSpPr>
          <p:nvPr/>
        </p:nvSpPr>
        <p:spPr>
          <a:xfrm>
            <a:off x="2693287" y="5896216"/>
            <a:ext cx="10766703" cy="497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Let’s do a scholarship project!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5A9622-CACB-5042-D973-B3D652425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728" y="5928874"/>
            <a:ext cx="3181862" cy="457286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7B3D8D6-2622-CFCE-FB4F-2BE84A1721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259516"/>
              </p:ext>
            </p:extLst>
          </p:nvPr>
        </p:nvGraphicFramePr>
        <p:xfrm>
          <a:off x="96118" y="1719942"/>
          <a:ext cx="5684196" cy="3995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EC70B65-F371-98C4-7A91-9012E992A5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852336"/>
              </p:ext>
            </p:extLst>
          </p:nvPr>
        </p:nvGraphicFramePr>
        <p:xfrm>
          <a:off x="6096000" y="1719942"/>
          <a:ext cx="5999882" cy="3995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569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092E1-C69B-A104-00DA-710BACDDD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278A00C-15C1-BD0C-ED2E-3F2BAD3099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90AC135-28A0-4D6B-6B7A-659AF0D18E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Engagement in T192 - Engineering: origins, methods, context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21A4ED7-2E82-10CD-23D1-6A9365A66BF9}"/>
              </a:ext>
            </a:extLst>
          </p:cNvPr>
          <p:cNvGraphicFramePr>
            <a:graphicFrameLocks/>
          </p:cNvGraphicFramePr>
          <p:nvPr/>
        </p:nvGraphicFramePr>
        <p:xfrm>
          <a:off x="96118" y="1719942"/>
          <a:ext cx="5684196" cy="3995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7D4C5DA-F4BA-67E2-8BE3-91921044B4DD}"/>
              </a:ext>
            </a:extLst>
          </p:cNvPr>
          <p:cNvGraphicFramePr>
            <a:graphicFrameLocks/>
          </p:cNvGraphicFramePr>
          <p:nvPr/>
        </p:nvGraphicFramePr>
        <p:xfrm>
          <a:off x="6096000" y="1719942"/>
          <a:ext cx="5999882" cy="3995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38F2110-4617-839E-FB2E-AB8B077BF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77" y="5800996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6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C9CAB-6667-172D-F6BD-1B9A03E5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1EDF8CD-8F98-678B-3E99-23578CB345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57474AE-2955-4685-458F-14DBD161F5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Effect on assignments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4670062-26C0-4DDC-8176-5402BDCAE3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574082"/>
              </p:ext>
            </p:extLst>
          </p:nvPr>
        </p:nvGraphicFramePr>
        <p:xfrm>
          <a:off x="239742" y="1143000"/>
          <a:ext cx="5770985" cy="441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917BDA9-9E2B-4972-81F9-F9AA12B744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24981"/>
              </p:ext>
            </p:extLst>
          </p:nvPr>
        </p:nvGraphicFramePr>
        <p:xfrm>
          <a:off x="6181531" y="1162050"/>
          <a:ext cx="5770985" cy="441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21FECFB-AF7D-E5EA-C401-5A2725813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77" y="5800996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5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A4931-AE8D-765C-C61F-4DB82FBBC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889645-7FB4-16EB-1768-2BCB67AB0B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C124637-B266-D971-A33C-B823D53CA9B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2648" y="2668790"/>
            <a:ext cx="10766703" cy="497161"/>
          </a:xfrm>
        </p:spPr>
        <p:txBody>
          <a:bodyPr/>
          <a:lstStyle/>
          <a:p>
            <a:pPr algn="ctr"/>
            <a:r>
              <a:rPr lang="en-GB" sz="5400"/>
              <a:t>How did we do that?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21C215-5384-E248-B960-6F3F4D917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77" y="5800996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4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F33EA-3182-8D3F-A0AB-645170403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DC4318A-C9AB-C47C-99F8-6312A9C841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843B5C-ECA9-B216-0688-572EC1B961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2648" y="2668790"/>
            <a:ext cx="10766703" cy="497161"/>
          </a:xfrm>
        </p:spPr>
        <p:txBody>
          <a:bodyPr/>
          <a:lstStyle/>
          <a:p>
            <a:pPr algn="ctr"/>
            <a:r>
              <a:rPr lang="en-GB" sz="5400"/>
              <a:t>Definition of gamification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779D83-5FEE-26B9-42F0-FA0E1A44A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77" y="5800996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7226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8f006ab-d581-4c02-8727-702aa634d41e" xsi:nil="true"/>
    <lcf76f155ced4ddcb4097134ff3c332f xmlns="50b05efe-9c08-4b9b-906d-4b02af13746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9FAE26F6403948A2B74B2D57B22A79" ma:contentTypeVersion="12" ma:contentTypeDescription="Create a new document." ma:contentTypeScope="" ma:versionID="def6fc9e42d57692bb45cb8c70c5c0b4">
  <xsd:schema xmlns:xsd="http://www.w3.org/2001/XMLSchema" xmlns:xs="http://www.w3.org/2001/XMLSchema" xmlns:p="http://schemas.microsoft.com/office/2006/metadata/properties" xmlns:ns2="50b05efe-9c08-4b9b-906d-4b02af137469" xmlns:ns3="e8f006ab-d581-4c02-8727-702aa634d41e" targetNamespace="http://schemas.microsoft.com/office/2006/metadata/properties" ma:root="true" ma:fieldsID="e5347bbc0d7b53972093feddfee709ab" ns2:_="" ns3:_="">
    <xsd:import namespace="50b05efe-9c08-4b9b-906d-4b02af137469"/>
    <xsd:import namespace="e8f006ab-d581-4c02-8727-702aa634d4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05efe-9c08-4b9b-906d-4b02af137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006ab-d581-4c02-8727-702aa634d41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0e31508-c780-48e7-ac65-93c20c0a6b9d}" ma:internalName="TaxCatchAll" ma:showField="CatchAllData" ma:web="e8f006ab-d581-4c02-8727-702aa634d4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1F123D-72E4-47AA-AF87-050EE8541186}">
  <ds:schemaRefs>
    <ds:schemaRef ds:uri="50b05efe-9c08-4b9b-906d-4b02af137469"/>
    <ds:schemaRef ds:uri="e8f006ab-d581-4c02-8727-702aa634d41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BC0BA7-CE6E-4A2E-99CC-EAB1D073A5D4}">
  <ds:schemaRefs>
    <ds:schemaRef ds:uri="50b05efe-9c08-4b9b-906d-4b02af137469"/>
    <ds:schemaRef ds:uri="e8f006ab-d581-4c02-8727-702aa634d4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600</Words>
  <Application>Microsoft Office PowerPoint</Application>
  <PresentationFormat>Widescreen</PresentationFormat>
  <Paragraphs>143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PowerPoint Presentation</vt:lpstr>
      <vt:lpstr>Slide Title 7</vt:lpstr>
      <vt:lpstr>Slide Title 7</vt:lpstr>
      <vt:lpstr>Slide Title 7</vt:lpstr>
      <vt:lpstr>Slide Title 7</vt:lpstr>
      <vt:lpstr>Slide Title 7</vt:lpstr>
      <vt:lpstr>Slide Title 7</vt:lpstr>
      <vt:lpstr>Slide Title 7</vt:lpstr>
      <vt:lpstr>Slide Title 7</vt:lpstr>
      <vt:lpstr>Slide Title 7</vt:lpstr>
      <vt:lpstr>Slide Title 7</vt:lpstr>
      <vt:lpstr>Slide Title 7</vt:lpstr>
      <vt:lpstr>Slide Title 7</vt:lpstr>
      <vt:lpstr>Slide Title 7</vt:lpstr>
      <vt:lpstr>PowerPoint Presentation</vt:lpstr>
      <vt:lpstr>PowerPoint Presentation</vt:lpstr>
      <vt:lpstr>PowerPoint Presentation</vt:lpstr>
      <vt:lpstr>Slide Title 7</vt:lpstr>
      <vt:lpstr>PowerPoint Presentation</vt:lpstr>
      <vt:lpstr>PowerPoint Presentation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2</cp:revision>
  <dcterms:created xsi:type="dcterms:W3CDTF">2022-10-21T14:33:01Z</dcterms:created>
  <dcterms:modified xsi:type="dcterms:W3CDTF">2026-04-29T10:12:44Z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0x010100AD9FAE26F6403948A2B74B2D57B22A79</vt:lpwstr>
  </property>
  <property fmtid="{D5CDD505-2E9C-101B-9397-08002B2CF9AE}" pid="3" name="MediaServiceImageTags">
    <vt:lpwstr/>
  </property>
</Properties>
</file>