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84" r:id="rId6"/>
    <p:sldMasterId id="2147483688" r:id="rId7"/>
  </p:sldMasterIdLst>
  <p:notesMasterIdLst>
    <p:notesMasterId r:id="rId26"/>
  </p:notesMasterIdLst>
  <p:sldIdLst>
    <p:sldId id="256" r:id="rId8"/>
    <p:sldId id="305" r:id="rId9"/>
    <p:sldId id="343" r:id="rId10"/>
    <p:sldId id="344" r:id="rId11"/>
    <p:sldId id="345" r:id="rId12"/>
    <p:sldId id="346" r:id="rId13"/>
    <p:sldId id="347" r:id="rId14"/>
    <p:sldId id="348" r:id="rId15"/>
    <p:sldId id="349" r:id="rId16"/>
    <p:sldId id="350" r:id="rId17"/>
    <p:sldId id="351" r:id="rId18"/>
    <p:sldId id="364" r:id="rId19"/>
    <p:sldId id="365" r:id="rId20"/>
    <p:sldId id="352" r:id="rId21"/>
    <p:sldId id="353" r:id="rId22"/>
    <p:sldId id="324" r:id="rId23"/>
    <p:sldId id="366" r:id="rId24"/>
    <p:sldId id="31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97DE2-A95E-417A-8B37-614BDF28D914}" v="298" dt="2024-12-09T17:38:29.229"/>
    <p1510:client id="{CCBBF681-A315-4F0C-B92E-89725707B6D6}" v="7" dt="2024-12-09T17:38:25.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E7E33-490E-4BD1-8F50-3B09394E9B4C}" type="doc">
      <dgm:prSet loTypeId="urn:microsoft.com/office/officeart/2005/8/layout/hProcess9" loCatId="process" qsTypeId="urn:microsoft.com/office/officeart/2005/8/quickstyle/simple5" qsCatId="simple" csTypeId="urn:microsoft.com/office/officeart/2005/8/colors/accent6_3" csCatId="accent6" phldr="1"/>
      <dgm:spPr/>
      <dgm:t>
        <a:bodyPr/>
        <a:lstStyle/>
        <a:p>
          <a:endParaRPr lang="en-GB"/>
        </a:p>
      </dgm:t>
    </dgm:pt>
    <dgm:pt modelId="{4BFA6C34-1255-48DA-9F37-622D946D4B14}">
      <dgm:prSet/>
      <dgm:spPr>
        <a:xfrm>
          <a:off x="2584" y="1176378"/>
          <a:ext cx="1504884" cy="1568505"/>
        </a:xfr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Project idea – discuss with School Scholarship Lead/eSTEeM Directors</a:t>
          </a:r>
        </a:p>
      </dgm:t>
    </dgm:pt>
    <dgm:pt modelId="{B8A7CB11-DA76-4385-B8FD-32509455DC45}" type="parTrans" cxnId="{6A18213E-8F75-41B4-A360-6319DE6B7C7B}">
      <dgm:prSet/>
      <dgm:spPr/>
      <dgm:t>
        <a:bodyPr/>
        <a:lstStyle/>
        <a:p>
          <a:endParaRPr lang="en-GB"/>
        </a:p>
      </dgm:t>
    </dgm:pt>
    <dgm:pt modelId="{650C0179-893C-4265-ABCA-6825DE0F972C}" type="sibTrans" cxnId="{6A18213E-8F75-41B4-A360-6319DE6B7C7B}">
      <dgm:prSet/>
      <dgm:spPr/>
      <dgm:t>
        <a:bodyPr/>
        <a:lstStyle/>
        <a:p>
          <a:endParaRPr lang="en-GB"/>
        </a:p>
      </dgm:t>
    </dgm:pt>
    <dgm:pt modelId="{E9D584C0-F592-4B30-824D-96C78E52C003}">
      <dgm:prSet/>
      <dgm:spPr>
        <a:xfrm>
          <a:off x="1582713" y="1176378"/>
          <a:ext cx="1504884" cy="1568505"/>
        </a:xfrm>
        <a:gradFill rotWithShape="0">
          <a:gsLst>
            <a:gs pos="0">
              <a:srgbClr val="2D2D8A">
                <a:shade val="80000"/>
                <a:hueOff val="0"/>
                <a:satOff val="-6764"/>
                <a:lumOff val="6763"/>
                <a:alphaOff val="0"/>
                <a:shade val="51000"/>
                <a:satMod val="130000"/>
              </a:srgbClr>
            </a:gs>
            <a:gs pos="80000">
              <a:srgbClr val="2D2D8A">
                <a:shade val="80000"/>
                <a:hueOff val="0"/>
                <a:satOff val="-6764"/>
                <a:lumOff val="6763"/>
                <a:alphaOff val="0"/>
                <a:shade val="93000"/>
                <a:satMod val="130000"/>
              </a:srgbClr>
            </a:gs>
            <a:gs pos="100000">
              <a:srgbClr val="2D2D8A">
                <a:shade val="80000"/>
                <a:hueOff val="0"/>
                <a:satOff val="-6764"/>
                <a:lumOff val="67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Project proposal form completed, endorsed by Scholarship Lead, approved by LLM (ALs) and HOS/Line Manager to approve workload</a:t>
          </a:r>
        </a:p>
      </dgm:t>
    </dgm:pt>
    <dgm:pt modelId="{66F07703-21DE-41B8-B19C-7F6FAF69948A}" type="parTrans" cxnId="{7465D347-B5BA-4DD8-A364-951C76A77C4F}">
      <dgm:prSet/>
      <dgm:spPr/>
      <dgm:t>
        <a:bodyPr/>
        <a:lstStyle/>
        <a:p>
          <a:endParaRPr lang="en-GB"/>
        </a:p>
      </dgm:t>
    </dgm:pt>
    <dgm:pt modelId="{9E4472BC-D085-4851-BEC1-3FE3EFC6360D}" type="sibTrans" cxnId="{7465D347-B5BA-4DD8-A364-951C76A77C4F}">
      <dgm:prSet/>
      <dgm:spPr/>
      <dgm:t>
        <a:bodyPr/>
        <a:lstStyle/>
        <a:p>
          <a:endParaRPr lang="en-GB"/>
        </a:p>
      </dgm:t>
    </dgm:pt>
    <dgm:pt modelId="{49EBB590-70DD-4593-930D-FEF038894A69}">
      <dgm:prSet/>
      <dgm:spPr>
        <a:xfrm>
          <a:off x="3162842" y="1176378"/>
          <a:ext cx="1504884" cy="1568505"/>
        </a:xfrm>
        <a:gradFill rotWithShape="0">
          <a:gsLst>
            <a:gs pos="0">
              <a:srgbClr val="2D2D8A">
                <a:shade val="80000"/>
                <a:hueOff val="0"/>
                <a:satOff val="-13528"/>
                <a:lumOff val="13526"/>
                <a:alphaOff val="0"/>
                <a:shade val="51000"/>
                <a:satMod val="130000"/>
              </a:srgbClr>
            </a:gs>
            <a:gs pos="80000">
              <a:srgbClr val="2D2D8A">
                <a:shade val="80000"/>
                <a:hueOff val="0"/>
                <a:satOff val="-13528"/>
                <a:lumOff val="13526"/>
                <a:alphaOff val="0"/>
                <a:shade val="93000"/>
                <a:satMod val="130000"/>
              </a:srgbClr>
            </a:gs>
            <a:gs pos="100000">
              <a:srgbClr val="2D2D8A">
                <a:shade val="80000"/>
                <a:hueOff val="0"/>
                <a:satOff val="-13528"/>
                <a:lumOff val="135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Proposal submitted by advertised deadline</a:t>
          </a:r>
        </a:p>
      </dgm:t>
    </dgm:pt>
    <dgm:pt modelId="{1EF0D9B9-AC25-4C01-8B3C-A03AD8B557B4}" type="parTrans" cxnId="{F212F343-2E71-4E2D-8C63-1B5D4DD98673}">
      <dgm:prSet/>
      <dgm:spPr/>
      <dgm:t>
        <a:bodyPr/>
        <a:lstStyle/>
        <a:p>
          <a:endParaRPr lang="en-GB"/>
        </a:p>
      </dgm:t>
    </dgm:pt>
    <dgm:pt modelId="{96293363-F9DB-4D04-8A9F-CD8BB8CB4A50}" type="sibTrans" cxnId="{F212F343-2E71-4E2D-8C63-1B5D4DD98673}">
      <dgm:prSet/>
      <dgm:spPr/>
      <dgm:t>
        <a:bodyPr/>
        <a:lstStyle/>
        <a:p>
          <a:endParaRPr lang="en-GB"/>
        </a:p>
      </dgm:t>
    </dgm:pt>
    <dgm:pt modelId="{69269371-5304-458A-8305-2D07A659A15C}">
      <dgm:prSet/>
      <dgm:spPr>
        <a:xfrm>
          <a:off x="4742972" y="1176378"/>
          <a:ext cx="1504884" cy="1568505"/>
        </a:xfrm>
        <a:gradFill rotWithShape="0">
          <a:gsLst>
            <a:gs pos="0">
              <a:srgbClr val="2D2D8A">
                <a:shade val="80000"/>
                <a:hueOff val="0"/>
                <a:satOff val="-20293"/>
                <a:lumOff val="20289"/>
                <a:alphaOff val="0"/>
                <a:shade val="51000"/>
                <a:satMod val="130000"/>
              </a:srgbClr>
            </a:gs>
            <a:gs pos="80000">
              <a:srgbClr val="2D2D8A">
                <a:shade val="80000"/>
                <a:hueOff val="0"/>
                <a:satOff val="-20293"/>
                <a:lumOff val="20289"/>
                <a:alphaOff val="0"/>
                <a:shade val="93000"/>
                <a:satMod val="130000"/>
              </a:srgbClr>
            </a:gs>
            <a:gs pos="100000">
              <a:srgbClr val="2D2D8A">
                <a:shade val="80000"/>
                <a:hueOff val="0"/>
                <a:satOff val="-20293"/>
                <a:lumOff val="202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err="1">
              <a:solidFill>
                <a:srgbClr val="FFFFFF"/>
              </a:solidFill>
              <a:latin typeface="Arial"/>
              <a:ea typeface="+mn-ea"/>
              <a:cs typeface="+mn-cs"/>
            </a:rPr>
            <a:t>eSTEeM</a:t>
          </a:r>
          <a:r>
            <a:rPr lang="en-GB">
              <a:solidFill>
                <a:srgbClr val="FFFFFF"/>
              </a:solidFill>
              <a:latin typeface="Arial"/>
              <a:ea typeface="+mn-ea"/>
              <a:cs typeface="+mn-cs"/>
            </a:rPr>
            <a:t> Coordination Group meeting to evaluate proposals – accept, revise or decline</a:t>
          </a:r>
        </a:p>
      </dgm:t>
    </dgm:pt>
    <dgm:pt modelId="{36B6CF08-93B1-4ACB-BD6D-DB5A70FA72EA}" type="parTrans" cxnId="{AF1CAF6C-0CC9-4873-A8B2-58E504BDC7EB}">
      <dgm:prSet/>
      <dgm:spPr/>
      <dgm:t>
        <a:bodyPr/>
        <a:lstStyle/>
        <a:p>
          <a:endParaRPr lang="en-GB"/>
        </a:p>
      </dgm:t>
    </dgm:pt>
    <dgm:pt modelId="{30F6BFF9-ED95-4670-8D47-A9B054E2C2B9}" type="sibTrans" cxnId="{AF1CAF6C-0CC9-4873-A8B2-58E504BDC7EB}">
      <dgm:prSet/>
      <dgm:spPr/>
      <dgm:t>
        <a:bodyPr/>
        <a:lstStyle/>
        <a:p>
          <a:endParaRPr lang="en-GB"/>
        </a:p>
      </dgm:t>
    </dgm:pt>
    <dgm:pt modelId="{1F6CFB7A-A3F1-4899-813B-D8445674EDB1}">
      <dgm:prSet/>
      <dgm:spPr>
        <a:xfrm>
          <a:off x="6323101" y="1176378"/>
          <a:ext cx="1504884" cy="1568505"/>
        </a:xfrm>
        <a:gradFill rotWithShape="0">
          <a:gsLst>
            <a:gs pos="0">
              <a:srgbClr val="2D2D8A">
                <a:shade val="80000"/>
                <a:hueOff val="0"/>
                <a:satOff val="-27057"/>
                <a:lumOff val="27052"/>
                <a:alphaOff val="0"/>
                <a:shade val="51000"/>
                <a:satMod val="130000"/>
              </a:srgbClr>
            </a:gs>
            <a:gs pos="80000">
              <a:srgbClr val="2D2D8A">
                <a:shade val="80000"/>
                <a:hueOff val="0"/>
                <a:satOff val="-27057"/>
                <a:lumOff val="27052"/>
                <a:alphaOff val="0"/>
                <a:shade val="93000"/>
                <a:satMod val="130000"/>
              </a:srgbClr>
            </a:gs>
            <a:gs pos="100000">
              <a:srgbClr val="2D2D8A">
                <a:shade val="80000"/>
                <a:hueOff val="0"/>
                <a:satOff val="-27057"/>
                <a:lumOff val="27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a:solidFill>
                <a:srgbClr val="FFFFFF"/>
              </a:solidFill>
              <a:latin typeface="Arial"/>
              <a:ea typeface="+mn-ea"/>
              <a:cs typeface="+mn-cs"/>
            </a:rPr>
            <a:t>Project proposers informed of decision</a:t>
          </a:r>
        </a:p>
      </dgm:t>
    </dgm:pt>
    <dgm:pt modelId="{D436FEED-9167-4C91-93C9-AB2BA2DD0203}" type="parTrans" cxnId="{88F81908-D242-4111-B673-754086A526E0}">
      <dgm:prSet/>
      <dgm:spPr/>
      <dgm:t>
        <a:bodyPr/>
        <a:lstStyle/>
        <a:p>
          <a:endParaRPr lang="en-GB"/>
        </a:p>
      </dgm:t>
    </dgm:pt>
    <dgm:pt modelId="{C91B9BEA-0A00-4337-9F77-7B6031E7245C}" type="sibTrans" cxnId="{88F81908-D242-4111-B673-754086A526E0}">
      <dgm:prSet/>
      <dgm:spPr/>
      <dgm:t>
        <a:bodyPr/>
        <a:lstStyle/>
        <a:p>
          <a:endParaRPr lang="en-GB"/>
        </a:p>
      </dgm:t>
    </dgm:pt>
    <dgm:pt modelId="{B9778DD7-4B75-4BF0-9719-5B7644E79BC6}">
      <dgm:prSet/>
      <dgm:spPr>
        <a:solidFill>
          <a:schemeClr val="accent4">
            <a:lumMod val="50000"/>
          </a:schemeClr>
        </a:solidFill>
      </dgm:spPr>
      <dgm:t>
        <a:bodyPr/>
        <a:lstStyle/>
        <a:p>
          <a:pPr rtl="0"/>
          <a:r>
            <a:rPr lang="en-GB">
              <a:solidFill>
                <a:srgbClr val="FFFFFF"/>
              </a:solidFill>
              <a:latin typeface="Arial"/>
              <a:ea typeface="+mn-ea"/>
              <a:cs typeface="+mn-cs"/>
            </a:rPr>
            <a:t>Where necessary, plans revised. Final sign-off by </a:t>
          </a:r>
          <a:r>
            <a:rPr lang="en-GB" err="1">
              <a:solidFill>
                <a:srgbClr val="FFFFFF"/>
              </a:solidFill>
              <a:latin typeface="Arial"/>
              <a:ea typeface="+mn-ea"/>
              <a:cs typeface="+mn-cs"/>
            </a:rPr>
            <a:t>eSTEeM</a:t>
          </a:r>
          <a:r>
            <a:rPr lang="en-GB">
              <a:solidFill>
                <a:srgbClr val="FFFFFF"/>
              </a:solidFill>
              <a:latin typeface="Arial"/>
              <a:ea typeface="+mn-ea"/>
              <a:cs typeface="+mn-cs"/>
            </a:rPr>
            <a:t> Directors</a:t>
          </a:r>
          <a:r>
            <a:rPr lang="en-GB">
              <a:latin typeface="Arial"/>
              <a:ea typeface="+mn-ea"/>
              <a:cs typeface="+mn-cs"/>
            </a:rPr>
            <a:t> </a:t>
          </a:r>
          <a:endParaRPr lang="en-GB"/>
        </a:p>
      </dgm:t>
    </dgm:pt>
    <dgm:pt modelId="{7EEEF82D-6A67-4C4A-BCAF-4A490E774060}" type="parTrans" cxnId="{0988C3ED-0145-4490-99C1-61B2B7ADB95F}">
      <dgm:prSet/>
      <dgm:spPr/>
      <dgm:t>
        <a:bodyPr/>
        <a:lstStyle/>
        <a:p>
          <a:endParaRPr lang="en-GB"/>
        </a:p>
      </dgm:t>
    </dgm:pt>
    <dgm:pt modelId="{48937594-A669-4597-9B55-5B9FB2F9EE67}" type="sibTrans" cxnId="{0988C3ED-0145-4490-99C1-61B2B7ADB95F}">
      <dgm:prSet/>
      <dgm:spPr/>
      <dgm:t>
        <a:bodyPr/>
        <a:lstStyle/>
        <a:p>
          <a:endParaRPr lang="en-GB"/>
        </a:p>
      </dgm:t>
    </dgm:pt>
    <dgm:pt modelId="{2C4ACF66-D10A-45A3-B8B1-7B2AF8A1CE9D}" type="pres">
      <dgm:prSet presAssocID="{6DAE7E33-490E-4BD1-8F50-3B09394E9B4C}" presName="CompostProcess" presStyleCnt="0">
        <dgm:presLayoutVars>
          <dgm:dir/>
          <dgm:resizeHandles val="exact"/>
        </dgm:presLayoutVars>
      </dgm:prSet>
      <dgm:spPr/>
    </dgm:pt>
    <dgm:pt modelId="{C6B11522-BEA2-4885-98A0-29C3590DF607}" type="pres">
      <dgm:prSet presAssocID="{6DAE7E33-490E-4BD1-8F50-3B09394E9B4C}" presName="arrow" presStyleLbl="bgShp" presStyleIdx="0" presStyleCnt="1"/>
      <dgm:spPr>
        <a:xfrm>
          <a:off x="705802" y="0"/>
          <a:ext cx="7999095" cy="3921263"/>
        </a:xfrm>
        <a:prstGeom prst="rightArrow">
          <a:avLst/>
        </a:prstGeom>
        <a:solidFill>
          <a:srgbClr val="2D2D8A">
            <a:tint val="40000"/>
            <a:hueOff val="0"/>
            <a:satOff val="0"/>
            <a:lumOff val="0"/>
            <a:alphaOff val="0"/>
          </a:srgbClr>
        </a:solidFill>
        <a:ln>
          <a:noFill/>
        </a:ln>
        <a:effectLst>
          <a:outerShdw blurRad="40000" dist="23000" dir="5400000" rotWithShape="0">
            <a:srgbClr val="000000">
              <a:alpha val="35000"/>
            </a:srgbClr>
          </a:outerShdw>
        </a:effectLst>
      </dgm:spPr>
    </dgm:pt>
    <dgm:pt modelId="{3E7F9A4B-2C83-4413-838C-32C1AEFA92EE}" type="pres">
      <dgm:prSet presAssocID="{6DAE7E33-490E-4BD1-8F50-3B09394E9B4C}" presName="linearProcess" presStyleCnt="0"/>
      <dgm:spPr/>
    </dgm:pt>
    <dgm:pt modelId="{374792B8-4C7E-4EBC-AD53-54E20539A878}" type="pres">
      <dgm:prSet presAssocID="{4BFA6C34-1255-48DA-9F37-622D946D4B14}" presName="textNode" presStyleLbl="node1" presStyleIdx="0" presStyleCnt="6">
        <dgm:presLayoutVars>
          <dgm:bulletEnabled val="1"/>
        </dgm:presLayoutVars>
      </dgm:prSet>
      <dgm:spPr>
        <a:prstGeom prst="roundRect">
          <a:avLst/>
        </a:prstGeom>
      </dgm:spPr>
    </dgm:pt>
    <dgm:pt modelId="{8537ADD5-10E8-4737-B117-54A892D9BA65}" type="pres">
      <dgm:prSet presAssocID="{650C0179-893C-4265-ABCA-6825DE0F972C}" presName="sibTrans" presStyleCnt="0"/>
      <dgm:spPr/>
    </dgm:pt>
    <dgm:pt modelId="{0984352E-20FC-4E33-B81D-DA0CA3EB6E63}" type="pres">
      <dgm:prSet presAssocID="{E9D584C0-F592-4B30-824D-96C78E52C003}" presName="textNode" presStyleLbl="node1" presStyleIdx="1" presStyleCnt="6">
        <dgm:presLayoutVars>
          <dgm:bulletEnabled val="1"/>
        </dgm:presLayoutVars>
      </dgm:prSet>
      <dgm:spPr>
        <a:prstGeom prst="roundRect">
          <a:avLst/>
        </a:prstGeom>
      </dgm:spPr>
    </dgm:pt>
    <dgm:pt modelId="{55046C30-D7F6-432F-9230-2664DBA64533}" type="pres">
      <dgm:prSet presAssocID="{9E4472BC-D085-4851-BEC1-3FE3EFC6360D}" presName="sibTrans" presStyleCnt="0"/>
      <dgm:spPr/>
    </dgm:pt>
    <dgm:pt modelId="{758A6D15-119C-4AD3-AD68-888759AA0AF0}" type="pres">
      <dgm:prSet presAssocID="{49EBB590-70DD-4593-930D-FEF038894A69}" presName="textNode" presStyleLbl="node1" presStyleIdx="2" presStyleCnt="6">
        <dgm:presLayoutVars>
          <dgm:bulletEnabled val="1"/>
        </dgm:presLayoutVars>
      </dgm:prSet>
      <dgm:spPr>
        <a:prstGeom prst="roundRect">
          <a:avLst/>
        </a:prstGeom>
      </dgm:spPr>
    </dgm:pt>
    <dgm:pt modelId="{7F82C4A5-9FC6-4793-8625-AAFD714203B0}" type="pres">
      <dgm:prSet presAssocID="{96293363-F9DB-4D04-8A9F-CD8BB8CB4A50}" presName="sibTrans" presStyleCnt="0"/>
      <dgm:spPr/>
    </dgm:pt>
    <dgm:pt modelId="{D0F2BF96-5B4E-4231-849C-0A410FF0B0D7}" type="pres">
      <dgm:prSet presAssocID="{69269371-5304-458A-8305-2D07A659A15C}" presName="textNode" presStyleLbl="node1" presStyleIdx="3" presStyleCnt="6">
        <dgm:presLayoutVars>
          <dgm:bulletEnabled val="1"/>
        </dgm:presLayoutVars>
      </dgm:prSet>
      <dgm:spPr>
        <a:prstGeom prst="roundRect">
          <a:avLst/>
        </a:prstGeom>
      </dgm:spPr>
    </dgm:pt>
    <dgm:pt modelId="{F7696990-7916-4E61-B6BA-0DE269BFFFED}" type="pres">
      <dgm:prSet presAssocID="{30F6BFF9-ED95-4670-8D47-A9B054E2C2B9}" presName="sibTrans" presStyleCnt="0"/>
      <dgm:spPr/>
    </dgm:pt>
    <dgm:pt modelId="{5E016BE0-F61F-4BA1-BC4C-A4328C507082}" type="pres">
      <dgm:prSet presAssocID="{1F6CFB7A-A3F1-4899-813B-D8445674EDB1}" presName="textNode" presStyleLbl="node1" presStyleIdx="4" presStyleCnt="6">
        <dgm:presLayoutVars>
          <dgm:bulletEnabled val="1"/>
        </dgm:presLayoutVars>
      </dgm:prSet>
      <dgm:spPr>
        <a:prstGeom prst="roundRect">
          <a:avLst/>
        </a:prstGeom>
      </dgm:spPr>
    </dgm:pt>
    <dgm:pt modelId="{707C0A7D-90F7-4EAD-B100-B70B83FBA8A8}" type="pres">
      <dgm:prSet presAssocID="{C91B9BEA-0A00-4337-9F77-7B6031E7245C}" presName="sibTrans" presStyleCnt="0"/>
      <dgm:spPr/>
    </dgm:pt>
    <dgm:pt modelId="{6F6A3230-752E-45F9-9CE8-69F7686F2EA7}" type="pres">
      <dgm:prSet presAssocID="{B9778DD7-4B75-4BF0-9719-5B7644E79BC6}" presName="textNode" presStyleLbl="node1" presStyleIdx="5" presStyleCnt="6">
        <dgm:presLayoutVars>
          <dgm:bulletEnabled val="1"/>
        </dgm:presLayoutVars>
      </dgm:prSet>
      <dgm:spPr/>
    </dgm:pt>
  </dgm:ptLst>
  <dgm:cxnLst>
    <dgm:cxn modelId="{88F81908-D242-4111-B673-754086A526E0}" srcId="{6DAE7E33-490E-4BD1-8F50-3B09394E9B4C}" destId="{1F6CFB7A-A3F1-4899-813B-D8445674EDB1}" srcOrd="4" destOrd="0" parTransId="{D436FEED-9167-4C91-93C9-AB2BA2DD0203}" sibTransId="{C91B9BEA-0A00-4337-9F77-7B6031E7245C}"/>
    <dgm:cxn modelId="{E442A617-D0F4-48AE-8B1B-8B095D77C423}" type="presOf" srcId="{69269371-5304-458A-8305-2D07A659A15C}" destId="{D0F2BF96-5B4E-4231-849C-0A410FF0B0D7}" srcOrd="0" destOrd="0" presId="urn:microsoft.com/office/officeart/2005/8/layout/hProcess9"/>
    <dgm:cxn modelId="{6A18213E-8F75-41B4-A360-6319DE6B7C7B}" srcId="{6DAE7E33-490E-4BD1-8F50-3B09394E9B4C}" destId="{4BFA6C34-1255-48DA-9F37-622D946D4B14}" srcOrd="0" destOrd="0" parTransId="{B8A7CB11-DA76-4385-B8FD-32509455DC45}" sibTransId="{650C0179-893C-4265-ABCA-6825DE0F972C}"/>
    <dgm:cxn modelId="{F212F343-2E71-4E2D-8C63-1B5D4DD98673}" srcId="{6DAE7E33-490E-4BD1-8F50-3B09394E9B4C}" destId="{49EBB590-70DD-4593-930D-FEF038894A69}" srcOrd="2" destOrd="0" parTransId="{1EF0D9B9-AC25-4C01-8B3C-A03AD8B557B4}" sibTransId="{96293363-F9DB-4D04-8A9F-CD8BB8CB4A50}"/>
    <dgm:cxn modelId="{7465D347-B5BA-4DD8-A364-951C76A77C4F}" srcId="{6DAE7E33-490E-4BD1-8F50-3B09394E9B4C}" destId="{E9D584C0-F592-4B30-824D-96C78E52C003}" srcOrd="1" destOrd="0" parTransId="{66F07703-21DE-41B8-B19C-7F6FAF69948A}" sibTransId="{9E4472BC-D085-4851-BEC1-3FE3EFC6360D}"/>
    <dgm:cxn modelId="{AF1CAF6C-0CC9-4873-A8B2-58E504BDC7EB}" srcId="{6DAE7E33-490E-4BD1-8F50-3B09394E9B4C}" destId="{69269371-5304-458A-8305-2D07A659A15C}" srcOrd="3" destOrd="0" parTransId="{36B6CF08-93B1-4ACB-BD6D-DB5A70FA72EA}" sibTransId="{30F6BFF9-ED95-4670-8D47-A9B054E2C2B9}"/>
    <dgm:cxn modelId="{4D45E755-7988-4EED-BF3D-59D1D83B112D}" type="presOf" srcId="{B9778DD7-4B75-4BF0-9719-5B7644E79BC6}" destId="{6F6A3230-752E-45F9-9CE8-69F7686F2EA7}" srcOrd="0" destOrd="0" presId="urn:microsoft.com/office/officeart/2005/8/layout/hProcess9"/>
    <dgm:cxn modelId="{4DDB367F-819A-4B97-A3A0-AE49C7E10F95}" type="presOf" srcId="{6DAE7E33-490E-4BD1-8F50-3B09394E9B4C}" destId="{2C4ACF66-D10A-45A3-B8B1-7B2AF8A1CE9D}" srcOrd="0" destOrd="0" presId="urn:microsoft.com/office/officeart/2005/8/layout/hProcess9"/>
    <dgm:cxn modelId="{EF28CF9D-3488-4A73-B25F-6D7D99390D83}" type="presOf" srcId="{49EBB590-70DD-4593-930D-FEF038894A69}" destId="{758A6D15-119C-4AD3-AD68-888759AA0AF0}" srcOrd="0" destOrd="0" presId="urn:microsoft.com/office/officeart/2005/8/layout/hProcess9"/>
    <dgm:cxn modelId="{05DD259E-2B33-4B70-AAD1-96CF99F5752C}" type="presOf" srcId="{4BFA6C34-1255-48DA-9F37-622D946D4B14}" destId="{374792B8-4C7E-4EBC-AD53-54E20539A878}" srcOrd="0" destOrd="0" presId="urn:microsoft.com/office/officeart/2005/8/layout/hProcess9"/>
    <dgm:cxn modelId="{56BE86D1-789D-4FFA-92DE-22651F386EC5}" type="presOf" srcId="{1F6CFB7A-A3F1-4899-813B-D8445674EDB1}" destId="{5E016BE0-F61F-4BA1-BC4C-A4328C507082}" srcOrd="0" destOrd="0" presId="urn:microsoft.com/office/officeart/2005/8/layout/hProcess9"/>
    <dgm:cxn modelId="{BB8C67E6-8467-4724-9BBF-D44C522D229F}" type="presOf" srcId="{E9D584C0-F592-4B30-824D-96C78E52C003}" destId="{0984352E-20FC-4E33-B81D-DA0CA3EB6E63}" srcOrd="0" destOrd="0" presId="urn:microsoft.com/office/officeart/2005/8/layout/hProcess9"/>
    <dgm:cxn modelId="{0988C3ED-0145-4490-99C1-61B2B7ADB95F}" srcId="{6DAE7E33-490E-4BD1-8F50-3B09394E9B4C}" destId="{B9778DD7-4B75-4BF0-9719-5B7644E79BC6}" srcOrd="5" destOrd="0" parTransId="{7EEEF82D-6A67-4C4A-BCAF-4A490E774060}" sibTransId="{48937594-A669-4597-9B55-5B9FB2F9EE67}"/>
    <dgm:cxn modelId="{02D5801F-FF6B-46A6-8257-300B92BE1D9E}" type="presParOf" srcId="{2C4ACF66-D10A-45A3-B8B1-7B2AF8A1CE9D}" destId="{C6B11522-BEA2-4885-98A0-29C3590DF607}" srcOrd="0" destOrd="0" presId="urn:microsoft.com/office/officeart/2005/8/layout/hProcess9"/>
    <dgm:cxn modelId="{95063B11-8562-4343-83EE-5DC84C625F19}" type="presParOf" srcId="{2C4ACF66-D10A-45A3-B8B1-7B2AF8A1CE9D}" destId="{3E7F9A4B-2C83-4413-838C-32C1AEFA92EE}" srcOrd="1" destOrd="0" presId="urn:microsoft.com/office/officeart/2005/8/layout/hProcess9"/>
    <dgm:cxn modelId="{450C0CD2-C330-41C1-AFE5-B87FBAE30028}" type="presParOf" srcId="{3E7F9A4B-2C83-4413-838C-32C1AEFA92EE}" destId="{374792B8-4C7E-4EBC-AD53-54E20539A878}" srcOrd="0" destOrd="0" presId="urn:microsoft.com/office/officeart/2005/8/layout/hProcess9"/>
    <dgm:cxn modelId="{1ED23612-D437-4560-9082-BE3537D0CB60}" type="presParOf" srcId="{3E7F9A4B-2C83-4413-838C-32C1AEFA92EE}" destId="{8537ADD5-10E8-4737-B117-54A892D9BA65}" srcOrd="1" destOrd="0" presId="urn:microsoft.com/office/officeart/2005/8/layout/hProcess9"/>
    <dgm:cxn modelId="{013BD4E9-D44C-4C50-B663-26FBB3E8C59A}" type="presParOf" srcId="{3E7F9A4B-2C83-4413-838C-32C1AEFA92EE}" destId="{0984352E-20FC-4E33-B81D-DA0CA3EB6E63}" srcOrd="2" destOrd="0" presId="urn:microsoft.com/office/officeart/2005/8/layout/hProcess9"/>
    <dgm:cxn modelId="{2850D582-E7D6-4696-A2D7-5F738BBF9813}" type="presParOf" srcId="{3E7F9A4B-2C83-4413-838C-32C1AEFA92EE}" destId="{55046C30-D7F6-432F-9230-2664DBA64533}" srcOrd="3" destOrd="0" presId="urn:microsoft.com/office/officeart/2005/8/layout/hProcess9"/>
    <dgm:cxn modelId="{1EF03E71-DC79-49F3-9623-3D4A2B150C86}" type="presParOf" srcId="{3E7F9A4B-2C83-4413-838C-32C1AEFA92EE}" destId="{758A6D15-119C-4AD3-AD68-888759AA0AF0}" srcOrd="4" destOrd="0" presId="urn:microsoft.com/office/officeart/2005/8/layout/hProcess9"/>
    <dgm:cxn modelId="{3F54AD36-EE56-4062-9255-7847D1EC0065}" type="presParOf" srcId="{3E7F9A4B-2C83-4413-838C-32C1AEFA92EE}" destId="{7F82C4A5-9FC6-4793-8625-AAFD714203B0}" srcOrd="5" destOrd="0" presId="urn:microsoft.com/office/officeart/2005/8/layout/hProcess9"/>
    <dgm:cxn modelId="{6238C0B2-2B25-429C-ACEF-3E3E5C1E32CB}" type="presParOf" srcId="{3E7F9A4B-2C83-4413-838C-32C1AEFA92EE}" destId="{D0F2BF96-5B4E-4231-849C-0A410FF0B0D7}" srcOrd="6" destOrd="0" presId="urn:microsoft.com/office/officeart/2005/8/layout/hProcess9"/>
    <dgm:cxn modelId="{0A76B3EF-688B-4F8C-AB38-4907255BE3A1}" type="presParOf" srcId="{3E7F9A4B-2C83-4413-838C-32C1AEFA92EE}" destId="{F7696990-7916-4E61-B6BA-0DE269BFFFED}" srcOrd="7" destOrd="0" presId="urn:microsoft.com/office/officeart/2005/8/layout/hProcess9"/>
    <dgm:cxn modelId="{8467CC51-AF6C-49A2-8E2C-B51831C68566}" type="presParOf" srcId="{3E7F9A4B-2C83-4413-838C-32C1AEFA92EE}" destId="{5E016BE0-F61F-4BA1-BC4C-A4328C507082}" srcOrd="8" destOrd="0" presId="urn:microsoft.com/office/officeart/2005/8/layout/hProcess9"/>
    <dgm:cxn modelId="{AB1047E3-F28D-4522-8148-0A68A2025E36}" type="presParOf" srcId="{3E7F9A4B-2C83-4413-838C-32C1AEFA92EE}" destId="{707C0A7D-90F7-4EAD-B100-B70B83FBA8A8}" srcOrd="9" destOrd="0" presId="urn:microsoft.com/office/officeart/2005/8/layout/hProcess9"/>
    <dgm:cxn modelId="{71E4C049-1CFF-4740-919E-35F66A9DEF5B}" type="presParOf" srcId="{3E7F9A4B-2C83-4413-838C-32C1AEFA92EE}" destId="{6F6A3230-752E-45F9-9CE8-69F7686F2EA7}" srcOrd="10" destOrd="0" presId="urn:microsoft.com/office/officeart/2005/8/layout/hProcess9"/>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BE772-EA51-4D3E-A296-E55F0F1ADE0F}"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n-GB"/>
        </a:p>
      </dgm:t>
    </dgm:pt>
    <dgm:pt modelId="{DE21F048-0E6D-4CA5-B478-CA4E009A95D0}">
      <dgm:prSet custT="1"/>
      <dgm:spPr>
        <a:xfrm>
          <a:off x="373" y="1442298"/>
          <a:ext cx="1126940" cy="1923064"/>
        </a:xfr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0"/>
          <a:r>
            <a:rPr lang="en-GB" sz="1400">
              <a:solidFill>
                <a:srgbClr val="FFFFFF"/>
              </a:solidFill>
              <a:latin typeface="Arial"/>
              <a:ea typeface="+mn-ea"/>
              <a:cs typeface="+mn-cs"/>
            </a:rPr>
            <a:t>Ethics review, SRPP/SSPP approval, Data Protection compliance</a:t>
          </a:r>
        </a:p>
      </dgm:t>
    </dgm:pt>
    <dgm:pt modelId="{A3C36E33-621D-4104-BC80-6259661DA3FE}" type="parTrans" cxnId="{AD492D53-5DBA-45D9-892F-67D3ECFDCD0E}">
      <dgm:prSet/>
      <dgm:spPr/>
      <dgm:t>
        <a:bodyPr/>
        <a:lstStyle/>
        <a:p>
          <a:endParaRPr lang="en-GB"/>
        </a:p>
      </dgm:t>
    </dgm:pt>
    <dgm:pt modelId="{C00FCBDB-CDEA-4E89-866E-E202E439C441}" type="sibTrans" cxnId="{AD492D53-5DBA-45D9-892F-67D3ECFDCD0E}">
      <dgm:prSet/>
      <dgm:spPr/>
      <dgm:t>
        <a:bodyPr/>
        <a:lstStyle/>
        <a:p>
          <a:endParaRPr lang="en-GB"/>
        </a:p>
      </dgm:t>
    </dgm:pt>
    <dgm:pt modelId="{C83B5017-A4D8-4EDD-94FE-94287187AA49}">
      <dgm:prSet custT="1"/>
      <dgm:spPr>
        <a:xfrm>
          <a:off x="1183660" y="1442298"/>
          <a:ext cx="1126940" cy="1923064"/>
        </a:xfrm>
        <a:solidFill>
          <a:srgbClr val="333399">
            <a:shade val="80000"/>
            <a:hueOff val="0"/>
            <a:satOff val="-4003"/>
            <a:lumOff val="4536"/>
            <a:alphaOff val="0"/>
          </a:srgbClr>
        </a:solidFill>
        <a:ln w="25400" cap="flat" cmpd="sng" algn="ctr">
          <a:solidFill>
            <a:srgbClr val="FFFFFF">
              <a:hueOff val="0"/>
              <a:satOff val="0"/>
              <a:lumOff val="0"/>
              <a:alphaOff val="0"/>
            </a:srgbClr>
          </a:solidFill>
          <a:prstDash val="solid"/>
        </a:ln>
        <a:effectLst/>
      </dgm:spPr>
      <dgm:t>
        <a:bodyPr/>
        <a:lstStyle/>
        <a:p>
          <a:pPr rtl="0"/>
          <a:r>
            <a:rPr lang="en-GB" sz="1400">
              <a:solidFill>
                <a:srgbClr val="FFFFFF"/>
              </a:solidFill>
              <a:latin typeface="Arial"/>
              <a:ea typeface="+mn-ea"/>
              <a:cs typeface="+mn-cs"/>
            </a:rPr>
            <a:t>Induction workshop </a:t>
          </a:r>
          <a:br>
            <a:rPr lang="en-GB" sz="1400">
              <a:solidFill>
                <a:srgbClr val="FFFFFF"/>
              </a:solidFill>
              <a:latin typeface="Arial"/>
              <a:ea typeface="+mn-ea"/>
              <a:cs typeface="+mn-cs"/>
            </a:rPr>
          </a:br>
          <a:r>
            <a:rPr lang="en-GB" sz="1400">
              <a:solidFill>
                <a:srgbClr val="FFFFFF"/>
              </a:solidFill>
              <a:latin typeface="Arial"/>
              <a:ea typeface="+mn-ea"/>
              <a:cs typeface="+mn-cs"/>
            </a:rPr>
            <a:t>- project begins </a:t>
          </a:r>
        </a:p>
      </dgm:t>
    </dgm:pt>
    <dgm:pt modelId="{112FB7BF-0001-4D2A-8174-A8EA7A13D4FB}" type="parTrans" cxnId="{3DD78E13-84FD-4031-B6E0-2E294078DC4B}">
      <dgm:prSet/>
      <dgm:spPr/>
      <dgm:t>
        <a:bodyPr/>
        <a:lstStyle/>
        <a:p>
          <a:endParaRPr lang="en-GB"/>
        </a:p>
      </dgm:t>
    </dgm:pt>
    <dgm:pt modelId="{5313E6EB-F639-4273-9323-64B6A576FF68}" type="sibTrans" cxnId="{3DD78E13-84FD-4031-B6E0-2E294078DC4B}">
      <dgm:prSet/>
      <dgm:spPr/>
      <dgm:t>
        <a:bodyPr/>
        <a:lstStyle/>
        <a:p>
          <a:endParaRPr lang="en-GB"/>
        </a:p>
      </dgm:t>
    </dgm:pt>
    <dgm:pt modelId="{BA98E0FC-8679-4B2E-B0A9-1691D2C4E1A4}">
      <dgm:prSet custT="1"/>
      <dgm:spPr>
        <a:xfrm>
          <a:off x="2366948" y="1442298"/>
          <a:ext cx="1126940" cy="1923064"/>
        </a:xfrm>
        <a:solidFill>
          <a:srgbClr val="333399">
            <a:shade val="80000"/>
            <a:hueOff val="0"/>
            <a:satOff val="-8005"/>
            <a:lumOff val="9072"/>
            <a:alphaOff val="0"/>
          </a:srgbClr>
        </a:solidFill>
        <a:ln w="25400" cap="flat" cmpd="sng" algn="ctr">
          <a:solidFill>
            <a:srgbClr val="FFFFFF">
              <a:hueOff val="0"/>
              <a:satOff val="0"/>
              <a:lumOff val="0"/>
              <a:alphaOff val="0"/>
            </a:srgbClr>
          </a:solidFill>
          <a:prstDash val="solid"/>
        </a:ln>
        <a:effectLst/>
      </dgm:spPr>
      <dgm:t>
        <a:bodyPr/>
        <a:lstStyle/>
        <a:p>
          <a:pPr rtl="0"/>
          <a:r>
            <a:rPr lang="en-GB" sz="1400">
              <a:solidFill>
                <a:srgbClr val="FFFFFF"/>
              </a:solidFill>
              <a:latin typeface="Arial"/>
              <a:ea typeface="+mn-ea"/>
              <a:cs typeface="+mn-cs"/>
            </a:rPr>
            <a:t>Mentoring, ongoing project management and support</a:t>
          </a:r>
        </a:p>
      </dgm:t>
    </dgm:pt>
    <dgm:pt modelId="{400AC104-044B-41B7-B0DE-841DB07E951D}" type="parTrans" cxnId="{D1D9E7BD-6AFE-44A4-937A-3F7DB67AB075}">
      <dgm:prSet/>
      <dgm:spPr/>
      <dgm:t>
        <a:bodyPr/>
        <a:lstStyle/>
        <a:p>
          <a:endParaRPr lang="en-GB"/>
        </a:p>
      </dgm:t>
    </dgm:pt>
    <dgm:pt modelId="{E82E75E2-426F-406C-9B19-E79E8521A859}" type="sibTrans" cxnId="{D1D9E7BD-6AFE-44A4-937A-3F7DB67AB075}">
      <dgm:prSet/>
      <dgm:spPr/>
      <dgm:t>
        <a:bodyPr/>
        <a:lstStyle/>
        <a:p>
          <a:endParaRPr lang="en-GB"/>
        </a:p>
      </dgm:t>
    </dgm:pt>
    <dgm:pt modelId="{A4A302ED-FFDD-424D-8D22-C7FAC464DEEA}">
      <dgm:prSet custT="1"/>
      <dgm:spPr>
        <a:xfrm>
          <a:off x="4733523" y="1442298"/>
          <a:ext cx="1126940" cy="1923064"/>
        </a:xfrm>
        <a:solidFill>
          <a:srgbClr val="333399">
            <a:shade val="80000"/>
            <a:hueOff val="0"/>
            <a:satOff val="-16011"/>
            <a:lumOff val="18144"/>
            <a:alphaOff val="0"/>
          </a:srgbClr>
        </a:solidFill>
        <a:ln w="25400" cap="flat" cmpd="sng" algn="ctr">
          <a:solidFill>
            <a:srgbClr val="FFFFFF">
              <a:hueOff val="0"/>
              <a:satOff val="0"/>
              <a:lumOff val="0"/>
              <a:alphaOff val="0"/>
            </a:srgbClr>
          </a:solidFill>
          <a:prstDash val="solid"/>
        </a:ln>
        <a:effectLst/>
      </dgm:spPr>
      <dgm:t>
        <a:bodyPr/>
        <a:lstStyle/>
        <a:p>
          <a:pPr rtl="0"/>
          <a:r>
            <a:rPr lang="en-GB" sz="1400">
              <a:solidFill>
                <a:srgbClr val="FFFFFF"/>
              </a:solidFill>
              <a:latin typeface="Arial"/>
              <a:ea typeface="+mn-ea"/>
              <a:cs typeface="+mn-cs"/>
            </a:rPr>
            <a:t>Ongoing staff development events</a:t>
          </a:r>
        </a:p>
      </dgm:t>
    </dgm:pt>
    <dgm:pt modelId="{1A6C3922-1FC4-4BB5-B798-DE54FA351E50}" type="parTrans" cxnId="{7EAAB916-DC51-4DDE-862A-CB43E7F5630A}">
      <dgm:prSet/>
      <dgm:spPr/>
      <dgm:t>
        <a:bodyPr/>
        <a:lstStyle/>
        <a:p>
          <a:endParaRPr lang="en-GB"/>
        </a:p>
      </dgm:t>
    </dgm:pt>
    <dgm:pt modelId="{3DC95284-3314-43C2-AA63-D4292282D25B}" type="sibTrans" cxnId="{7EAAB916-DC51-4DDE-862A-CB43E7F5630A}">
      <dgm:prSet/>
      <dgm:spPr/>
      <dgm:t>
        <a:bodyPr/>
        <a:lstStyle/>
        <a:p>
          <a:endParaRPr lang="en-GB"/>
        </a:p>
      </dgm:t>
    </dgm:pt>
    <dgm:pt modelId="{20E1E7CF-D3FA-4F08-BE13-3C8617A486E8}">
      <dgm:prSet custT="1"/>
      <dgm:spPr>
        <a:xfrm>
          <a:off x="5916811" y="1442298"/>
          <a:ext cx="1126940" cy="1923064"/>
        </a:xfrm>
        <a:solidFill>
          <a:srgbClr val="333399">
            <a:shade val="80000"/>
            <a:hueOff val="0"/>
            <a:satOff val="-20014"/>
            <a:lumOff val="22680"/>
            <a:alphaOff val="0"/>
          </a:srgbClr>
        </a:solidFill>
        <a:ln w="25400" cap="flat" cmpd="sng" algn="ctr">
          <a:solidFill>
            <a:srgbClr val="FFFFFF">
              <a:hueOff val="0"/>
              <a:satOff val="0"/>
              <a:lumOff val="0"/>
              <a:alphaOff val="0"/>
            </a:srgbClr>
          </a:solidFill>
          <a:prstDash val="solid"/>
        </a:ln>
        <a:effectLst/>
      </dgm:spPr>
      <dgm:t>
        <a:bodyPr/>
        <a:lstStyle/>
        <a:p>
          <a:pPr rtl="0"/>
          <a:r>
            <a:rPr lang="en-GB" sz="1400">
              <a:solidFill>
                <a:srgbClr val="FFFFFF"/>
              </a:solidFill>
              <a:latin typeface="Arial"/>
              <a:ea typeface="+mn-ea"/>
              <a:cs typeface="+mn-cs"/>
            </a:rPr>
            <a:t>Short reports and interim IETT once a year</a:t>
          </a:r>
        </a:p>
      </dgm:t>
    </dgm:pt>
    <dgm:pt modelId="{4B9E536F-1134-47C4-ABB1-898E8160CCA5}" type="parTrans" cxnId="{A4A2F40B-3AC4-4B9D-947C-5792B610272D}">
      <dgm:prSet/>
      <dgm:spPr/>
      <dgm:t>
        <a:bodyPr/>
        <a:lstStyle/>
        <a:p>
          <a:endParaRPr lang="en-GB"/>
        </a:p>
      </dgm:t>
    </dgm:pt>
    <dgm:pt modelId="{4B81594C-54FF-45C7-AE80-0A25C6C72E3C}" type="sibTrans" cxnId="{A4A2F40B-3AC4-4B9D-947C-5792B610272D}">
      <dgm:prSet/>
      <dgm:spPr/>
      <dgm:t>
        <a:bodyPr/>
        <a:lstStyle/>
        <a:p>
          <a:endParaRPr lang="en-GB"/>
        </a:p>
      </dgm:t>
    </dgm:pt>
    <dgm:pt modelId="{843C5D47-0A0A-414C-8B2D-1C12C0D73503}">
      <dgm:prSet custT="1"/>
      <dgm:spPr>
        <a:xfrm>
          <a:off x="7100098" y="1442298"/>
          <a:ext cx="1126940" cy="1923064"/>
        </a:xfrm>
        <a:solidFill>
          <a:srgbClr val="333399">
            <a:shade val="80000"/>
            <a:hueOff val="0"/>
            <a:satOff val="-24016"/>
            <a:lumOff val="27216"/>
            <a:alphaOff val="0"/>
          </a:srgbClr>
        </a:solidFill>
        <a:ln w="25400" cap="flat" cmpd="sng" algn="ctr">
          <a:solidFill>
            <a:srgbClr val="FFFFFF">
              <a:hueOff val="0"/>
              <a:satOff val="0"/>
              <a:lumOff val="0"/>
              <a:alphaOff val="0"/>
            </a:srgbClr>
          </a:solidFill>
          <a:prstDash val="solid"/>
        </a:ln>
        <a:effectLst/>
      </dgm:spPr>
      <dgm:t>
        <a:bodyPr/>
        <a:lstStyle/>
        <a:p>
          <a:pPr rtl="0"/>
          <a:r>
            <a:rPr lang="en-GB" sz="1200">
              <a:solidFill>
                <a:srgbClr val="FFFFFF"/>
              </a:solidFill>
              <a:latin typeface="Arial"/>
              <a:ea typeface="+mn-ea"/>
              <a:cs typeface="+mn-cs"/>
            </a:rPr>
            <a:t>Ongoing dissemination - </a:t>
          </a:r>
          <a:r>
            <a:rPr lang="en-GB" sz="1200" err="1">
              <a:solidFill>
                <a:srgbClr val="FFFFFF"/>
              </a:solidFill>
              <a:latin typeface="Arial"/>
              <a:ea typeface="+mn-ea"/>
              <a:cs typeface="+mn-cs"/>
            </a:rPr>
            <a:t>eSTEeM</a:t>
          </a:r>
          <a:r>
            <a:rPr lang="en-GB" sz="1200">
              <a:solidFill>
                <a:srgbClr val="FFFFFF"/>
              </a:solidFill>
              <a:latin typeface="Arial"/>
              <a:ea typeface="+mn-ea"/>
              <a:cs typeface="+mn-cs"/>
            </a:rPr>
            <a:t> Annual Conference, internal and external events </a:t>
          </a:r>
        </a:p>
      </dgm:t>
    </dgm:pt>
    <dgm:pt modelId="{BEA20861-47D3-4968-9ECE-172CC83B626E}" type="parTrans" cxnId="{5CE48A8F-6416-4841-8288-06F7F42E9826}">
      <dgm:prSet/>
      <dgm:spPr/>
      <dgm:t>
        <a:bodyPr/>
        <a:lstStyle/>
        <a:p>
          <a:endParaRPr lang="en-GB"/>
        </a:p>
      </dgm:t>
    </dgm:pt>
    <dgm:pt modelId="{5C583ACB-22D7-4820-906C-B73BD37E7B4B}" type="sibTrans" cxnId="{5CE48A8F-6416-4841-8288-06F7F42E9826}">
      <dgm:prSet/>
      <dgm:spPr/>
      <dgm:t>
        <a:bodyPr/>
        <a:lstStyle/>
        <a:p>
          <a:endParaRPr lang="en-GB"/>
        </a:p>
      </dgm:t>
    </dgm:pt>
    <dgm:pt modelId="{ECA7DCA4-9C35-4E33-B2B0-A63DE8772D1D}">
      <dgm:prSet custT="1"/>
      <dgm:spPr>
        <a:xfrm>
          <a:off x="8283386" y="1442298"/>
          <a:ext cx="1126940" cy="1923064"/>
        </a:xfr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ln>
        <a:effectLst/>
      </dgm:spPr>
      <dgm:t>
        <a:bodyPr/>
        <a:lstStyle/>
        <a:p>
          <a:pPr rtl="0"/>
          <a:r>
            <a:rPr lang="en-GB" sz="1200">
              <a:solidFill>
                <a:srgbClr val="FFFFFF"/>
              </a:solidFill>
              <a:latin typeface="Arial"/>
              <a:ea typeface="+mn-ea"/>
              <a:cs typeface="+mn-cs"/>
            </a:rPr>
            <a:t>Final report, outputs and publications uploaded to eSTEeM website/ Scholarship Exchange/ ORO and update IETT</a:t>
          </a:r>
        </a:p>
      </dgm:t>
    </dgm:pt>
    <dgm:pt modelId="{A0AAD6C4-5BA9-4E18-9082-A2BECE20AF97}" type="parTrans" cxnId="{B05769F7-5A3D-451F-B4F9-7D90C8FDE374}">
      <dgm:prSet/>
      <dgm:spPr/>
      <dgm:t>
        <a:bodyPr/>
        <a:lstStyle/>
        <a:p>
          <a:endParaRPr lang="en-GB"/>
        </a:p>
      </dgm:t>
    </dgm:pt>
    <dgm:pt modelId="{ABC29377-88C5-4A1E-BB62-9DEBEBD3B008}" type="sibTrans" cxnId="{B05769F7-5A3D-451F-B4F9-7D90C8FDE374}">
      <dgm:prSet/>
      <dgm:spPr/>
      <dgm:t>
        <a:bodyPr/>
        <a:lstStyle/>
        <a:p>
          <a:endParaRPr lang="en-GB"/>
        </a:p>
      </dgm:t>
    </dgm:pt>
    <dgm:pt modelId="{A4C42109-70EA-432C-AE7C-C8BDA00EDC78}" type="pres">
      <dgm:prSet presAssocID="{DB8BE772-EA51-4D3E-A296-E55F0F1ADE0F}" presName="CompostProcess" presStyleCnt="0">
        <dgm:presLayoutVars>
          <dgm:dir/>
          <dgm:resizeHandles val="exact"/>
        </dgm:presLayoutVars>
      </dgm:prSet>
      <dgm:spPr/>
    </dgm:pt>
    <dgm:pt modelId="{FC0E4135-61EF-4644-AB8A-459FEDD124CE}" type="pres">
      <dgm:prSet presAssocID="{DB8BE772-EA51-4D3E-A296-E55F0F1ADE0F}" presName="arrow" presStyleLbl="bgShp" presStyleIdx="0" presStyleCnt="1"/>
      <dgm:spPr>
        <a:xfrm>
          <a:off x="705802" y="0"/>
          <a:ext cx="7999095" cy="4807660"/>
        </a:xfrm>
        <a:prstGeom prst="rightArrow">
          <a:avLst/>
        </a:prstGeom>
        <a:solidFill>
          <a:srgbClr val="333399">
            <a:tint val="40000"/>
            <a:hueOff val="0"/>
            <a:satOff val="0"/>
            <a:lumOff val="0"/>
            <a:alphaOff val="0"/>
          </a:srgbClr>
        </a:solidFill>
        <a:ln>
          <a:noFill/>
        </a:ln>
        <a:effectLst/>
      </dgm:spPr>
    </dgm:pt>
    <dgm:pt modelId="{E79672FD-364F-49E6-A038-B42F4DD92377}" type="pres">
      <dgm:prSet presAssocID="{DB8BE772-EA51-4D3E-A296-E55F0F1ADE0F}" presName="linearProcess" presStyleCnt="0"/>
      <dgm:spPr/>
    </dgm:pt>
    <dgm:pt modelId="{E29C4D33-ECE3-4C87-84FE-1ACB84531629}" type="pres">
      <dgm:prSet presAssocID="{DE21F048-0E6D-4CA5-B478-CA4E009A95D0}" presName="textNode" presStyleLbl="node1" presStyleIdx="0" presStyleCnt="7" custLinFactX="100000" custLinFactNeighborX="164918" custLinFactNeighborY="-813">
        <dgm:presLayoutVars>
          <dgm:bulletEnabled val="1"/>
        </dgm:presLayoutVars>
      </dgm:prSet>
      <dgm:spPr>
        <a:prstGeom prst="roundRect">
          <a:avLst/>
        </a:prstGeom>
      </dgm:spPr>
    </dgm:pt>
    <dgm:pt modelId="{D920FE3C-587A-4FFC-85E1-4CE605C2AD5A}" type="pres">
      <dgm:prSet presAssocID="{C00FCBDB-CDEA-4E89-866E-E202E439C441}" presName="sibTrans" presStyleCnt="0"/>
      <dgm:spPr/>
    </dgm:pt>
    <dgm:pt modelId="{0B7CEE63-FF21-4ED2-BDC2-0FBB1096F746}" type="pres">
      <dgm:prSet presAssocID="{C83B5017-A4D8-4EDD-94FE-94287187AA49}" presName="textNode" presStyleLbl="node1" presStyleIdx="1" presStyleCnt="7" custLinFactX="-92144" custLinFactNeighborX="-100000" custLinFactNeighborY="0">
        <dgm:presLayoutVars>
          <dgm:bulletEnabled val="1"/>
        </dgm:presLayoutVars>
      </dgm:prSet>
      <dgm:spPr>
        <a:prstGeom prst="roundRect">
          <a:avLst/>
        </a:prstGeom>
      </dgm:spPr>
    </dgm:pt>
    <dgm:pt modelId="{404A3C81-0964-4A2F-BC91-73DCC8722C99}" type="pres">
      <dgm:prSet presAssocID="{5313E6EB-F639-4273-9323-64B6A576FF68}" presName="sibTrans" presStyleCnt="0"/>
      <dgm:spPr/>
    </dgm:pt>
    <dgm:pt modelId="{B729C610-B7AA-4E93-8A4C-D9814AAE859F}" type="pres">
      <dgm:prSet presAssocID="{BA98E0FC-8679-4B2E-B0A9-1691D2C4E1A4}" presName="textNode" presStyleLbl="node1" presStyleIdx="2" presStyleCnt="7">
        <dgm:presLayoutVars>
          <dgm:bulletEnabled val="1"/>
        </dgm:presLayoutVars>
      </dgm:prSet>
      <dgm:spPr>
        <a:prstGeom prst="roundRect">
          <a:avLst/>
        </a:prstGeom>
      </dgm:spPr>
    </dgm:pt>
    <dgm:pt modelId="{788328F7-C265-4327-A1DE-616817AB6A22}" type="pres">
      <dgm:prSet presAssocID="{E82E75E2-426F-406C-9B19-E79E8521A859}" presName="sibTrans" presStyleCnt="0"/>
      <dgm:spPr/>
    </dgm:pt>
    <dgm:pt modelId="{4BCE5099-F8C8-4C29-AB4F-78654648D2A1}" type="pres">
      <dgm:prSet presAssocID="{A4A302ED-FFDD-424D-8D22-C7FAC464DEEA}" presName="textNode" presStyleLbl="node1" presStyleIdx="3" presStyleCnt="7">
        <dgm:presLayoutVars>
          <dgm:bulletEnabled val="1"/>
        </dgm:presLayoutVars>
      </dgm:prSet>
      <dgm:spPr>
        <a:prstGeom prst="roundRect">
          <a:avLst/>
        </a:prstGeom>
      </dgm:spPr>
    </dgm:pt>
    <dgm:pt modelId="{23491EA8-C73D-40BD-8ADA-5E08A7754648}" type="pres">
      <dgm:prSet presAssocID="{3DC95284-3314-43C2-AA63-D4292282D25B}" presName="sibTrans" presStyleCnt="0"/>
      <dgm:spPr/>
    </dgm:pt>
    <dgm:pt modelId="{29AE41D5-0A58-4DA2-B7BA-70D868C9DB12}" type="pres">
      <dgm:prSet presAssocID="{20E1E7CF-D3FA-4F08-BE13-3C8617A486E8}" presName="textNode" presStyleLbl="node1" presStyleIdx="4" presStyleCnt="7">
        <dgm:presLayoutVars>
          <dgm:bulletEnabled val="1"/>
        </dgm:presLayoutVars>
      </dgm:prSet>
      <dgm:spPr>
        <a:prstGeom prst="roundRect">
          <a:avLst/>
        </a:prstGeom>
      </dgm:spPr>
    </dgm:pt>
    <dgm:pt modelId="{A81B4EED-E5FD-4FE8-8269-5DE2D13B396E}" type="pres">
      <dgm:prSet presAssocID="{4B81594C-54FF-45C7-AE80-0A25C6C72E3C}" presName="sibTrans" presStyleCnt="0"/>
      <dgm:spPr/>
    </dgm:pt>
    <dgm:pt modelId="{48F4DA12-BAC0-4AE3-8778-4EE5372B66C2}" type="pres">
      <dgm:prSet presAssocID="{843C5D47-0A0A-414C-8B2D-1C12C0D73503}" presName="textNode" presStyleLbl="node1" presStyleIdx="5" presStyleCnt="7">
        <dgm:presLayoutVars>
          <dgm:bulletEnabled val="1"/>
        </dgm:presLayoutVars>
      </dgm:prSet>
      <dgm:spPr>
        <a:prstGeom prst="roundRect">
          <a:avLst/>
        </a:prstGeom>
      </dgm:spPr>
    </dgm:pt>
    <dgm:pt modelId="{B4AA33E4-9330-40C5-A6D1-6B4436FCF088}" type="pres">
      <dgm:prSet presAssocID="{5C583ACB-22D7-4820-906C-B73BD37E7B4B}" presName="sibTrans" presStyleCnt="0"/>
      <dgm:spPr/>
    </dgm:pt>
    <dgm:pt modelId="{BC37DBF4-C987-43D9-8E3E-64300CF6A0D0}" type="pres">
      <dgm:prSet presAssocID="{ECA7DCA4-9C35-4E33-B2B0-A63DE8772D1D}" presName="textNode" presStyleLbl="node1" presStyleIdx="6" presStyleCnt="7">
        <dgm:presLayoutVars>
          <dgm:bulletEnabled val="1"/>
        </dgm:presLayoutVars>
      </dgm:prSet>
      <dgm:spPr>
        <a:prstGeom prst="roundRect">
          <a:avLst/>
        </a:prstGeom>
      </dgm:spPr>
    </dgm:pt>
  </dgm:ptLst>
  <dgm:cxnLst>
    <dgm:cxn modelId="{B0A0FC03-CD85-4F5B-B5FB-FF66203B6792}" type="presOf" srcId="{BA98E0FC-8679-4B2E-B0A9-1691D2C4E1A4}" destId="{B729C610-B7AA-4E93-8A4C-D9814AAE859F}" srcOrd="0" destOrd="0" presId="urn:microsoft.com/office/officeart/2005/8/layout/hProcess9"/>
    <dgm:cxn modelId="{AB081208-79C7-4827-958E-3A56205300FB}" type="presOf" srcId="{843C5D47-0A0A-414C-8B2D-1C12C0D73503}" destId="{48F4DA12-BAC0-4AE3-8778-4EE5372B66C2}" srcOrd="0" destOrd="0" presId="urn:microsoft.com/office/officeart/2005/8/layout/hProcess9"/>
    <dgm:cxn modelId="{A4A2F40B-3AC4-4B9D-947C-5792B610272D}" srcId="{DB8BE772-EA51-4D3E-A296-E55F0F1ADE0F}" destId="{20E1E7CF-D3FA-4F08-BE13-3C8617A486E8}" srcOrd="4" destOrd="0" parTransId="{4B9E536F-1134-47C4-ABB1-898E8160CCA5}" sibTransId="{4B81594C-54FF-45C7-AE80-0A25C6C72E3C}"/>
    <dgm:cxn modelId="{3DD78E13-84FD-4031-B6E0-2E294078DC4B}" srcId="{DB8BE772-EA51-4D3E-A296-E55F0F1ADE0F}" destId="{C83B5017-A4D8-4EDD-94FE-94287187AA49}" srcOrd="1" destOrd="0" parTransId="{112FB7BF-0001-4D2A-8174-A8EA7A13D4FB}" sibTransId="{5313E6EB-F639-4273-9323-64B6A576FF68}"/>
    <dgm:cxn modelId="{7EAAB916-DC51-4DDE-862A-CB43E7F5630A}" srcId="{DB8BE772-EA51-4D3E-A296-E55F0F1ADE0F}" destId="{A4A302ED-FFDD-424D-8D22-C7FAC464DEEA}" srcOrd="3" destOrd="0" parTransId="{1A6C3922-1FC4-4BB5-B798-DE54FA351E50}" sibTransId="{3DC95284-3314-43C2-AA63-D4292282D25B}"/>
    <dgm:cxn modelId="{AD492D53-5DBA-45D9-892F-67D3ECFDCD0E}" srcId="{DB8BE772-EA51-4D3E-A296-E55F0F1ADE0F}" destId="{DE21F048-0E6D-4CA5-B478-CA4E009A95D0}" srcOrd="0" destOrd="0" parTransId="{A3C36E33-621D-4104-BC80-6259661DA3FE}" sibTransId="{C00FCBDB-CDEA-4E89-866E-E202E439C441}"/>
    <dgm:cxn modelId="{D7A7B77B-ECB8-425C-B63A-E5783247EB58}" type="presOf" srcId="{DE21F048-0E6D-4CA5-B478-CA4E009A95D0}" destId="{E29C4D33-ECE3-4C87-84FE-1ACB84531629}" srcOrd="0" destOrd="0" presId="urn:microsoft.com/office/officeart/2005/8/layout/hProcess9"/>
    <dgm:cxn modelId="{5CE48A8F-6416-4841-8288-06F7F42E9826}" srcId="{DB8BE772-EA51-4D3E-A296-E55F0F1ADE0F}" destId="{843C5D47-0A0A-414C-8B2D-1C12C0D73503}" srcOrd="5" destOrd="0" parTransId="{BEA20861-47D3-4968-9ECE-172CC83B626E}" sibTransId="{5C583ACB-22D7-4820-906C-B73BD37E7B4B}"/>
    <dgm:cxn modelId="{D1D9E7BD-6AFE-44A4-937A-3F7DB67AB075}" srcId="{DB8BE772-EA51-4D3E-A296-E55F0F1ADE0F}" destId="{BA98E0FC-8679-4B2E-B0A9-1691D2C4E1A4}" srcOrd="2" destOrd="0" parTransId="{400AC104-044B-41B7-B0DE-841DB07E951D}" sibTransId="{E82E75E2-426F-406C-9B19-E79E8521A859}"/>
    <dgm:cxn modelId="{14FFDDC2-699E-4F51-A440-A1E600A52B81}" type="presOf" srcId="{A4A302ED-FFDD-424D-8D22-C7FAC464DEEA}" destId="{4BCE5099-F8C8-4C29-AB4F-78654648D2A1}" srcOrd="0" destOrd="0" presId="urn:microsoft.com/office/officeart/2005/8/layout/hProcess9"/>
    <dgm:cxn modelId="{7A994AC7-01DA-4DCB-A561-8B5DA3CDCF90}" type="presOf" srcId="{DB8BE772-EA51-4D3E-A296-E55F0F1ADE0F}" destId="{A4C42109-70EA-432C-AE7C-C8BDA00EDC78}" srcOrd="0" destOrd="0" presId="urn:microsoft.com/office/officeart/2005/8/layout/hProcess9"/>
    <dgm:cxn modelId="{F37751C9-0BAC-403E-ACD8-46B07AAEC50F}" type="presOf" srcId="{20E1E7CF-D3FA-4F08-BE13-3C8617A486E8}" destId="{29AE41D5-0A58-4DA2-B7BA-70D868C9DB12}" srcOrd="0" destOrd="0" presId="urn:microsoft.com/office/officeart/2005/8/layout/hProcess9"/>
    <dgm:cxn modelId="{DD6D09D0-1716-4023-AE03-2029A3F2997A}" type="presOf" srcId="{C83B5017-A4D8-4EDD-94FE-94287187AA49}" destId="{0B7CEE63-FF21-4ED2-BDC2-0FBB1096F746}" srcOrd="0" destOrd="0" presId="urn:microsoft.com/office/officeart/2005/8/layout/hProcess9"/>
    <dgm:cxn modelId="{B05769F7-5A3D-451F-B4F9-7D90C8FDE374}" srcId="{DB8BE772-EA51-4D3E-A296-E55F0F1ADE0F}" destId="{ECA7DCA4-9C35-4E33-B2B0-A63DE8772D1D}" srcOrd="6" destOrd="0" parTransId="{A0AAD6C4-5BA9-4E18-9082-A2BECE20AF97}" sibTransId="{ABC29377-88C5-4A1E-BB62-9DEBEBD3B008}"/>
    <dgm:cxn modelId="{4B300CFA-AA1A-405A-AA4D-8B9F6FB85CA8}" type="presOf" srcId="{ECA7DCA4-9C35-4E33-B2B0-A63DE8772D1D}" destId="{BC37DBF4-C987-43D9-8E3E-64300CF6A0D0}" srcOrd="0" destOrd="0" presId="urn:microsoft.com/office/officeart/2005/8/layout/hProcess9"/>
    <dgm:cxn modelId="{78521D9A-5DAA-4B5F-AEE2-5AE54040A374}" type="presParOf" srcId="{A4C42109-70EA-432C-AE7C-C8BDA00EDC78}" destId="{FC0E4135-61EF-4644-AB8A-459FEDD124CE}" srcOrd="0" destOrd="0" presId="urn:microsoft.com/office/officeart/2005/8/layout/hProcess9"/>
    <dgm:cxn modelId="{9FA60243-949D-4396-8CE6-069AD566FF0E}" type="presParOf" srcId="{A4C42109-70EA-432C-AE7C-C8BDA00EDC78}" destId="{E79672FD-364F-49E6-A038-B42F4DD92377}" srcOrd="1" destOrd="0" presId="urn:microsoft.com/office/officeart/2005/8/layout/hProcess9"/>
    <dgm:cxn modelId="{F7588222-1C87-4791-94C6-10F5FD7C8FDD}" type="presParOf" srcId="{E79672FD-364F-49E6-A038-B42F4DD92377}" destId="{E29C4D33-ECE3-4C87-84FE-1ACB84531629}" srcOrd="0" destOrd="0" presId="urn:microsoft.com/office/officeart/2005/8/layout/hProcess9"/>
    <dgm:cxn modelId="{9B1432CE-12A4-4C62-8E61-1ED47DB93A91}" type="presParOf" srcId="{E79672FD-364F-49E6-A038-B42F4DD92377}" destId="{D920FE3C-587A-4FFC-85E1-4CE605C2AD5A}" srcOrd="1" destOrd="0" presId="urn:microsoft.com/office/officeart/2005/8/layout/hProcess9"/>
    <dgm:cxn modelId="{CD2847AA-7CC0-4084-93DD-1EE397DB3F6F}" type="presParOf" srcId="{E79672FD-364F-49E6-A038-B42F4DD92377}" destId="{0B7CEE63-FF21-4ED2-BDC2-0FBB1096F746}" srcOrd="2" destOrd="0" presId="urn:microsoft.com/office/officeart/2005/8/layout/hProcess9"/>
    <dgm:cxn modelId="{E6322395-DAB3-44D6-AC66-A67E230D6816}" type="presParOf" srcId="{E79672FD-364F-49E6-A038-B42F4DD92377}" destId="{404A3C81-0964-4A2F-BC91-73DCC8722C99}" srcOrd="3" destOrd="0" presId="urn:microsoft.com/office/officeart/2005/8/layout/hProcess9"/>
    <dgm:cxn modelId="{5C9F10D7-854D-486A-80DD-140C208C7212}" type="presParOf" srcId="{E79672FD-364F-49E6-A038-B42F4DD92377}" destId="{B729C610-B7AA-4E93-8A4C-D9814AAE859F}" srcOrd="4" destOrd="0" presId="urn:microsoft.com/office/officeart/2005/8/layout/hProcess9"/>
    <dgm:cxn modelId="{69EC439E-F2E4-4537-9132-E6E9C2315AA0}" type="presParOf" srcId="{E79672FD-364F-49E6-A038-B42F4DD92377}" destId="{788328F7-C265-4327-A1DE-616817AB6A22}" srcOrd="5" destOrd="0" presId="urn:microsoft.com/office/officeart/2005/8/layout/hProcess9"/>
    <dgm:cxn modelId="{B07B6419-943B-4251-B80F-E824AB39C2BF}" type="presParOf" srcId="{E79672FD-364F-49E6-A038-B42F4DD92377}" destId="{4BCE5099-F8C8-4C29-AB4F-78654648D2A1}" srcOrd="6" destOrd="0" presId="urn:microsoft.com/office/officeart/2005/8/layout/hProcess9"/>
    <dgm:cxn modelId="{AB96CAD7-9EBB-4401-8E77-966A4314D829}" type="presParOf" srcId="{E79672FD-364F-49E6-A038-B42F4DD92377}" destId="{23491EA8-C73D-40BD-8ADA-5E08A7754648}" srcOrd="7" destOrd="0" presId="urn:microsoft.com/office/officeart/2005/8/layout/hProcess9"/>
    <dgm:cxn modelId="{DF675339-A50B-4CE3-9E3E-632201800C06}" type="presParOf" srcId="{E79672FD-364F-49E6-A038-B42F4DD92377}" destId="{29AE41D5-0A58-4DA2-B7BA-70D868C9DB12}" srcOrd="8" destOrd="0" presId="urn:microsoft.com/office/officeart/2005/8/layout/hProcess9"/>
    <dgm:cxn modelId="{8A7F6D60-21B0-47BC-93B3-6845193F2ED3}" type="presParOf" srcId="{E79672FD-364F-49E6-A038-B42F4DD92377}" destId="{A81B4EED-E5FD-4FE8-8269-5DE2D13B396E}" srcOrd="9" destOrd="0" presId="urn:microsoft.com/office/officeart/2005/8/layout/hProcess9"/>
    <dgm:cxn modelId="{700DE9DA-AC0B-4045-8646-0C436F647301}" type="presParOf" srcId="{E79672FD-364F-49E6-A038-B42F4DD92377}" destId="{48F4DA12-BAC0-4AE3-8778-4EE5372B66C2}" srcOrd="10" destOrd="0" presId="urn:microsoft.com/office/officeart/2005/8/layout/hProcess9"/>
    <dgm:cxn modelId="{A48A4C7C-856D-44CD-80E3-CFB7D6B6721E}" type="presParOf" srcId="{E79672FD-364F-49E6-A038-B42F4DD92377}" destId="{B4AA33E4-9330-40C5-A6D1-6B4436FCF088}" srcOrd="11" destOrd="0" presId="urn:microsoft.com/office/officeart/2005/8/layout/hProcess9"/>
    <dgm:cxn modelId="{F6D804C5-980A-4C20-BE01-7320C71C9324}" type="presParOf" srcId="{E79672FD-364F-49E6-A038-B42F4DD92377}" destId="{BC37DBF4-C987-43D9-8E3E-64300CF6A0D0}"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1522-BEA2-4885-98A0-29C3590DF607}">
      <dsp:nvSpPr>
        <dsp:cNvPr id="0" name=""/>
        <dsp:cNvSpPr/>
      </dsp:nvSpPr>
      <dsp:spPr>
        <a:xfrm>
          <a:off x="788669" y="0"/>
          <a:ext cx="8938260" cy="4873752"/>
        </a:xfrm>
        <a:prstGeom prst="rightArrow">
          <a:avLst/>
        </a:prstGeom>
        <a:solidFill>
          <a:srgbClr val="2D2D8A">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4792B8-4C7E-4EBC-AD53-54E20539A878}">
      <dsp:nvSpPr>
        <dsp:cNvPr id="0" name=""/>
        <dsp:cNvSpPr/>
      </dsp:nvSpPr>
      <dsp:spPr>
        <a:xfrm>
          <a:off x="2888" y="1462125"/>
          <a:ext cx="1681571" cy="1949500"/>
        </a:xfrm>
        <a:prstGeom prst="roundRect">
          <a:avLst/>
        </a:prstGeo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solidFill>
                <a:srgbClr val="FFFFFF"/>
              </a:solidFill>
              <a:latin typeface="Arial"/>
              <a:ea typeface="+mn-ea"/>
              <a:cs typeface="+mn-cs"/>
            </a:rPr>
            <a:t>Project idea – discuss with School Scholarship Lead/eSTEeM Directors</a:t>
          </a:r>
        </a:p>
      </dsp:txBody>
      <dsp:txXfrm>
        <a:off x="84976" y="1544213"/>
        <a:ext cx="1517395" cy="1785324"/>
      </dsp:txXfrm>
    </dsp:sp>
    <dsp:sp modelId="{0984352E-20FC-4E33-B81D-DA0CA3EB6E63}">
      <dsp:nvSpPr>
        <dsp:cNvPr id="0" name=""/>
        <dsp:cNvSpPr/>
      </dsp:nvSpPr>
      <dsp:spPr>
        <a:xfrm>
          <a:off x="1768538" y="1462125"/>
          <a:ext cx="1681571" cy="1949500"/>
        </a:xfrm>
        <a:prstGeom prst="roundRect">
          <a:avLst/>
        </a:prstGeom>
        <a:gradFill rotWithShape="0">
          <a:gsLst>
            <a:gs pos="0">
              <a:srgbClr val="2D2D8A">
                <a:shade val="80000"/>
                <a:hueOff val="0"/>
                <a:satOff val="-6764"/>
                <a:lumOff val="6763"/>
                <a:alphaOff val="0"/>
                <a:shade val="51000"/>
                <a:satMod val="130000"/>
              </a:srgbClr>
            </a:gs>
            <a:gs pos="80000">
              <a:srgbClr val="2D2D8A">
                <a:shade val="80000"/>
                <a:hueOff val="0"/>
                <a:satOff val="-6764"/>
                <a:lumOff val="6763"/>
                <a:alphaOff val="0"/>
                <a:shade val="93000"/>
                <a:satMod val="130000"/>
              </a:srgbClr>
            </a:gs>
            <a:gs pos="100000">
              <a:srgbClr val="2D2D8A">
                <a:shade val="80000"/>
                <a:hueOff val="0"/>
                <a:satOff val="-6764"/>
                <a:lumOff val="67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solidFill>
                <a:srgbClr val="FFFFFF"/>
              </a:solidFill>
              <a:latin typeface="Arial"/>
              <a:ea typeface="+mn-ea"/>
              <a:cs typeface="+mn-cs"/>
            </a:rPr>
            <a:t>Project proposal form completed, endorsed by Scholarship Lead, approved by LLM (ALs) and HOS/Line Manager to approve workload</a:t>
          </a:r>
        </a:p>
      </dsp:txBody>
      <dsp:txXfrm>
        <a:off x="1850626" y="1544213"/>
        <a:ext cx="1517395" cy="1785324"/>
      </dsp:txXfrm>
    </dsp:sp>
    <dsp:sp modelId="{758A6D15-119C-4AD3-AD68-888759AA0AF0}">
      <dsp:nvSpPr>
        <dsp:cNvPr id="0" name=""/>
        <dsp:cNvSpPr/>
      </dsp:nvSpPr>
      <dsp:spPr>
        <a:xfrm>
          <a:off x="3534188" y="1462125"/>
          <a:ext cx="1681571" cy="1949500"/>
        </a:xfrm>
        <a:prstGeom prst="roundRect">
          <a:avLst/>
        </a:prstGeom>
        <a:gradFill rotWithShape="0">
          <a:gsLst>
            <a:gs pos="0">
              <a:srgbClr val="2D2D8A">
                <a:shade val="80000"/>
                <a:hueOff val="0"/>
                <a:satOff val="-13528"/>
                <a:lumOff val="13526"/>
                <a:alphaOff val="0"/>
                <a:shade val="51000"/>
                <a:satMod val="130000"/>
              </a:srgbClr>
            </a:gs>
            <a:gs pos="80000">
              <a:srgbClr val="2D2D8A">
                <a:shade val="80000"/>
                <a:hueOff val="0"/>
                <a:satOff val="-13528"/>
                <a:lumOff val="13526"/>
                <a:alphaOff val="0"/>
                <a:shade val="93000"/>
                <a:satMod val="130000"/>
              </a:srgbClr>
            </a:gs>
            <a:gs pos="100000">
              <a:srgbClr val="2D2D8A">
                <a:shade val="80000"/>
                <a:hueOff val="0"/>
                <a:satOff val="-13528"/>
                <a:lumOff val="135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solidFill>
                <a:srgbClr val="FFFFFF"/>
              </a:solidFill>
              <a:latin typeface="Arial"/>
              <a:ea typeface="+mn-ea"/>
              <a:cs typeface="+mn-cs"/>
            </a:rPr>
            <a:t>Proposal submitted by advertised deadline</a:t>
          </a:r>
        </a:p>
      </dsp:txBody>
      <dsp:txXfrm>
        <a:off x="3616276" y="1544213"/>
        <a:ext cx="1517395" cy="1785324"/>
      </dsp:txXfrm>
    </dsp:sp>
    <dsp:sp modelId="{D0F2BF96-5B4E-4231-849C-0A410FF0B0D7}">
      <dsp:nvSpPr>
        <dsp:cNvPr id="0" name=""/>
        <dsp:cNvSpPr/>
      </dsp:nvSpPr>
      <dsp:spPr>
        <a:xfrm>
          <a:off x="5299839" y="1462125"/>
          <a:ext cx="1681571" cy="1949500"/>
        </a:xfrm>
        <a:prstGeom prst="roundRect">
          <a:avLst/>
        </a:prstGeom>
        <a:gradFill rotWithShape="0">
          <a:gsLst>
            <a:gs pos="0">
              <a:srgbClr val="2D2D8A">
                <a:shade val="80000"/>
                <a:hueOff val="0"/>
                <a:satOff val="-20293"/>
                <a:lumOff val="20289"/>
                <a:alphaOff val="0"/>
                <a:shade val="51000"/>
                <a:satMod val="130000"/>
              </a:srgbClr>
            </a:gs>
            <a:gs pos="80000">
              <a:srgbClr val="2D2D8A">
                <a:shade val="80000"/>
                <a:hueOff val="0"/>
                <a:satOff val="-20293"/>
                <a:lumOff val="20289"/>
                <a:alphaOff val="0"/>
                <a:shade val="93000"/>
                <a:satMod val="130000"/>
              </a:srgbClr>
            </a:gs>
            <a:gs pos="100000">
              <a:srgbClr val="2D2D8A">
                <a:shade val="80000"/>
                <a:hueOff val="0"/>
                <a:satOff val="-20293"/>
                <a:lumOff val="202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err="1">
              <a:solidFill>
                <a:srgbClr val="FFFFFF"/>
              </a:solidFill>
              <a:latin typeface="Arial"/>
              <a:ea typeface="+mn-ea"/>
              <a:cs typeface="+mn-cs"/>
            </a:rPr>
            <a:t>eSTEeM</a:t>
          </a:r>
          <a:r>
            <a:rPr lang="en-GB" sz="1300" kern="1200">
              <a:solidFill>
                <a:srgbClr val="FFFFFF"/>
              </a:solidFill>
              <a:latin typeface="Arial"/>
              <a:ea typeface="+mn-ea"/>
              <a:cs typeface="+mn-cs"/>
            </a:rPr>
            <a:t> Coordination Group meeting to evaluate proposals – accept, revise or decline</a:t>
          </a:r>
        </a:p>
      </dsp:txBody>
      <dsp:txXfrm>
        <a:off x="5381927" y="1544213"/>
        <a:ext cx="1517395" cy="1785324"/>
      </dsp:txXfrm>
    </dsp:sp>
    <dsp:sp modelId="{5E016BE0-F61F-4BA1-BC4C-A4328C507082}">
      <dsp:nvSpPr>
        <dsp:cNvPr id="0" name=""/>
        <dsp:cNvSpPr/>
      </dsp:nvSpPr>
      <dsp:spPr>
        <a:xfrm>
          <a:off x="7065489" y="1462125"/>
          <a:ext cx="1681571" cy="1949500"/>
        </a:xfrm>
        <a:prstGeom prst="roundRect">
          <a:avLst/>
        </a:prstGeom>
        <a:gradFill rotWithShape="0">
          <a:gsLst>
            <a:gs pos="0">
              <a:srgbClr val="2D2D8A">
                <a:shade val="80000"/>
                <a:hueOff val="0"/>
                <a:satOff val="-27057"/>
                <a:lumOff val="27052"/>
                <a:alphaOff val="0"/>
                <a:shade val="51000"/>
                <a:satMod val="130000"/>
              </a:srgbClr>
            </a:gs>
            <a:gs pos="80000">
              <a:srgbClr val="2D2D8A">
                <a:shade val="80000"/>
                <a:hueOff val="0"/>
                <a:satOff val="-27057"/>
                <a:lumOff val="27052"/>
                <a:alphaOff val="0"/>
                <a:shade val="93000"/>
                <a:satMod val="130000"/>
              </a:srgbClr>
            </a:gs>
            <a:gs pos="100000">
              <a:srgbClr val="2D2D8A">
                <a:shade val="80000"/>
                <a:hueOff val="0"/>
                <a:satOff val="-27057"/>
                <a:lumOff val="27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solidFill>
                <a:srgbClr val="FFFFFF"/>
              </a:solidFill>
              <a:latin typeface="Arial"/>
              <a:ea typeface="+mn-ea"/>
              <a:cs typeface="+mn-cs"/>
            </a:rPr>
            <a:t>Project proposers informed of decision</a:t>
          </a:r>
        </a:p>
      </dsp:txBody>
      <dsp:txXfrm>
        <a:off x="7147577" y="1544213"/>
        <a:ext cx="1517395" cy="1785324"/>
      </dsp:txXfrm>
    </dsp:sp>
    <dsp:sp modelId="{6F6A3230-752E-45F9-9CE8-69F7686F2EA7}">
      <dsp:nvSpPr>
        <dsp:cNvPr id="0" name=""/>
        <dsp:cNvSpPr/>
      </dsp:nvSpPr>
      <dsp:spPr>
        <a:xfrm>
          <a:off x="8831140" y="1462125"/>
          <a:ext cx="1681571" cy="1949500"/>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solidFill>
                <a:srgbClr val="FFFFFF"/>
              </a:solidFill>
              <a:latin typeface="Arial"/>
              <a:ea typeface="+mn-ea"/>
              <a:cs typeface="+mn-cs"/>
            </a:rPr>
            <a:t>Where necessary, plans revised. Final sign-off by </a:t>
          </a:r>
          <a:r>
            <a:rPr lang="en-GB" sz="1300" kern="1200" err="1">
              <a:solidFill>
                <a:srgbClr val="FFFFFF"/>
              </a:solidFill>
              <a:latin typeface="Arial"/>
              <a:ea typeface="+mn-ea"/>
              <a:cs typeface="+mn-cs"/>
            </a:rPr>
            <a:t>eSTEeM</a:t>
          </a:r>
          <a:r>
            <a:rPr lang="en-GB" sz="1300" kern="1200">
              <a:solidFill>
                <a:srgbClr val="FFFFFF"/>
              </a:solidFill>
              <a:latin typeface="Arial"/>
              <a:ea typeface="+mn-ea"/>
              <a:cs typeface="+mn-cs"/>
            </a:rPr>
            <a:t> Directors</a:t>
          </a:r>
          <a:r>
            <a:rPr lang="en-GB" sz="1300" kern="1200">
              <a:latin typeface="Arial"/>
              <a:ea typeface="+mn-ea"/>
              <a:cs typeface="+mn-cs"/>
            </a:rPr>
            <a:t> </a:t>
          </a:r>
          <a:endParaRPr lang="en-GB" sz="1300" kern="1200"/>
        </a:p>
      </dsp:txBody>
      <dsp:txXfrm>
        <a:off x="8913228" y="1544213"/>
        <a:ext cx="1517395" cy="178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E4135-61EF-4644-AB8A-459FEDD124CE}">
      <dsp:nvSpPr>
        <dsp:cNvPr id="0" name=""/>
        <dsp:cNvSpPr/>
      </dsp:nvSpPr>
      <dsp:spPr>
        <a:xfrm>
          <a:off x="788669" y="0"/>
          <a:ext cx="8938260" cy="4818888"/>
        </a:xfrm>
        <a:prstGeom prst="rightArrow">
          <a:avLst/>
        </a:prstGeom>
        <a:solidFill>
          <a:srgbClr val="33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29C4D33-ECE3-4C87-84FE-1ACB84531629}">
      <dsp:nvSpPr>
        <dsp:cNvPr id="0" name=""/>
        <dsp:cNvSpPr/>
      </dsp:nvSpPr>
      <dsp:spPr>
        <a:xfrm>
          <a:off x="1677143" y="1429995"/>
          <a:ext cx="1313936" cy="1927555"/>
        </a:xfrm>
        <a:prstGeom prst="roundRect">
          <a:avLst/>
        </a:prstGeo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Ethics review, SRPP/SSPP approval, Data Protection compliance</a:t>
          </a:r>
        </a:p>
      </dsp:txBody>
      <dsp:txXfrm>
        <a:off x="1741284" y="1494136"/>
        <a:ext cx="1185654" cy="1799273"/>
      </dsp:txXfrm>
    </dsp:sp>
    <dsp:sp modelId="{0B7CEE63-FF21-4ED2-BDC2-0FBB1096F746}">
      <dsp:nvSpPr>
        <dsp:cNvPr id="0" name=""/>
        <dsp:cNvSpPr/>
      </dsp:nvSpPr>
      <dsp:spPr>
        <a:xfrm>
          <a:off x="105276" y="1445666"/>
          <a:ext cx="1313936" cy="1927555"/>
        </a:xfrm>
        <a:prstGeom prst="roundRect">
          <a:avLst/>
        </a:prstGeom>
        <a:solidFill>
          <a:srgbClr val="333399">
            <a:shade val="80000"/>
            <a:hueOff val="0"/>
            <a:satOff val="-4003"/>
            <a:lumOff val="453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Induction workshop </a:t>
          </a:r>
          <a:br>
            <a:rPr lang="en-GB" sz="1400" kern="1200">
              <a:solidFill>
                <a:srgbClr val="FFFFFF"/>
              </a:solidFill>
              <a:latin typeface="Arial"/>
              <a:ea typeface="+mn-ea"/>
              <a:cs typeface="+mn-cs"/>
            </a:rPr>
          </a:br>
          <a:r>
            <a:rPr lang="en-GB" sz="1400" kern="1200">
              <a:solidFill>
                <a:srgbClr val="FFFFFF"/>
              </a:solidFill>
              <a:latin typeface="Arial"/>
              <a:ea typeface="+mn-ea"/>
              <a:cs typeface="+mn-cs"/>
            </a:rPr>
            <a:t>- project begins </a:t>
          </a:r>
        </a:p>
      </dsp:txBody>
      <dsp:txXfrm>
        <a:off x="169417" y="1509807"/>
        <a:ext cx="1185654" cy="1799273"/>
      </dsp:txXfrm>
    </dsp:sp>
    <dsp:sp modelId="{B729C610-B7AA-4E93-8A4C-D9814AAE859F}">
      <dsp:nvSpPr>
        <dsp:cNvPr id="0" name=""/>
        <dsp:cNvSpPr/>
      </dsp:nvSpPr>
      <dsp:spPr>
        <a:xfrm>
          <a:off x="3067905" y="1445666"/>
          <a:ext cx="1313936" cy="1927555"/>
        </a:xfrm>
        <a:prstGeom prst="roundRect">
          <a:avLst/>
        </a:prstGeom>
        <a:solidFill>
          <a:srgbClr val="333399">
            <a:shade val="80000"/>
            <a:hueOff val="0"/>
            <a:satOff val="-8005"/>
            <a:lumOff val="9072"/>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Mentoring, ongoing project management and support</a:t>
          </a:r>
        </a:p>
      </dsp:txBody>
      <dsp:txXfrm>
        <a:off x="3132046" y="1509807"/>
        <a:ext cx="1185654" cy="1799273"/>
      </dsp:txXfrm>
    </dsp:sp>
    <dsp:sp modelId="{4BCE5099-F8C8-4C29-AB4F-78654648D2A1}">
      <dsp:nvSpPr>
        <dsp:cNvPr id="0" name=""/>
        <dsp:cNvSpPr/>
      </dsp:nvSpPr>
      <dsp:spPr>
        <a:xfrm>
          <a:off x="4600831" y="1445666"/>
          <a:ext cx="1313936" cy="1927555"/>
        </a:xfrm>
        <a:prstGeom prst="roundRect">
          <a:avLst/>
        </a:prstGeom>
        <a:solidFill>
          <a:srgbClr val="333399">
            <a:shade val="80000"/>
            <a:hueOff val="0"/>
            <a:satOff val="-16011"/>
            <a:lumOff val="18144"/>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Ongoing staff development events</a:t>
          </a:r>
        </a:p>
      </dsp:txBody>
      <dsp:txXfrm>
        <a:off x="4664972" y="1509807"/>
        <a:ext cx="1185654" cy="1799273"/>
      </dsp:txXfrm>
    </dsp:sp>
    <dsp:sp modelId="{29AE41D5-0A58-4DA2-B7BA-70D868C9DB12}">
      <dsp:nvSpPr>
        <dsp:cNvPr id="0" name=""/>
        <dsp:cNvSpPr/>
      </dsp:nvSpPr>
      <dsp:spPr>
        <a:xfrm>
          <a:off x="6133757" y="1445666"/>
          <a:ext cx="1313936" cy="1927555"/>
        </a:xfrm>
        <a:prstGeom prst="roundRect">
          <a:avLst/>
        </a:prstGeom>
        <a:solidFill>
          <a:srgbClr val="333399">
            <a:shade val="80000"/>
            <a:hueOff val="0"/>
            <a:satOff val="-20014"/>
            <a:lumOff val="2268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solidFill>
                <a:srgbClr val="FFFFFF"/>
              </a:solidFill>
              <a:latin typeface="Arial"/>
              <a:ea typeface="+mn-ea"/>
              <a:cs typeface="+mn-cs"/>
            </a:rPr>
            <a:t>Short reports and interim IETT once a year</a:t>
          </a:r>
        </a:p>
      </dsp:txBody>
      <dsp:txXfrm>
        <a:off x="6197898" y="1509807"/>
        <a:ext cx="1185654" cy="1799273"/>
      </dsp:txXfrm>
    </dsp:sp>
    <dsp:sp modelId="{48F4DA12-BAC0-4AE3-8778-4EE5372B66C2}">
      <dsp:nvSpPr>
        <dsp:cNvPr id="0" name=""/>
        <dsp:cNvSpPr/>
      </dsp:nvSpPr>
      <dsp:spPr>
        <a:xfrm>
          <a:off x="7666683" y="1445666"/>
          <a:ext cx="1313936" cy="1927555"/>
        </a:xfrm>
        <a:prstGeom prst="roundRect">
          <a:avLst/>
        </a:prstGeom>
        <a:solidFill>
          <a:srgbClr val="333399">
            <a:shade val="80000"/>
            <a:hueOff val="0"/>
            <a:satOff val="-24016"/>
            <a:lumOff val="2721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kern="1200">
              <a:solidFill>
                <a:srgbClr val="FFFFFF"/>
              </a:solidFill>
              <a:latin typeface="Arial"/>
              <a:ea typeface="+mn-ea"/>
              <a:cs typeface="+mn-cs"/>
            </a:rPr>
            <a:t>Ongoing dissemination - </a:t>
          </a:r>
          <a:r>
            <a:rPr lang="en-GB" sz="1200" kern="1200" err="1">
              <a:solidFill>
                <a:srgbClr val="FFFFFF"/>
              </a:solidFill>
              <a:latin typeface="Arial"/>
              <a:ea typeface="+mn-ea"/>
              <a:cs typeface="+mn-cs"/>
            </a:rPr>
            <a:t>eSTEeM</a:t>
          </a:r>
          <a:r>
            <a:rPr lang="en-GB" sz="1200" kern="1200">
              <a:solidFill>
                <a:srgbClr val="FFFFFF"/>
              </a:solidFill>
              <a:latin typeface="Arial"/>
              <a:ea typeface="+mn-ea"/>
              <a:cs typeface="+mn-cs"/>
            </a:rPr>
            <a:t> Annual Conference, internal and external events </a:t>
          </a:r>
        </a:p>
      </dsp:txBody>
      <dsp:txXfrm>
        <a:off x="7730824" y="1509807"/>
        <a:ext cx="1185654" cy="1799273"/>
      </dsp:txXfrm>
    </dsp:sp>
    <dsp:sp modelId="{BC37DBF4-C987-43D9-8E3E-64300CF6A0D0}">
      <dsp:nvSpPr>
        <dsp:cNvPr id="0" name=""/>
        <dsp:cNvSpPr/>
      </dsp:nvSpPr>
      <dsp:spPr>
        <a:xfrm>
          <a:off x="9199609" y="1445666"/>
          <a:ext cx="1313936" cy="1927555"/>
        </a:xfrm>
        <a:prstGeom prst="roundRect">
          <a:avLst/>
        </a:prstGeo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kern="1200">
              <a:solidFill>
                <a:srgbClr val="FFFFFF"/>
              </a:solidFill>
              <a:latin typeface="Arial"/>
              <a:ea typeface="+mn-ea"/>
              <a:cs typeface="+mn-cs"/>
            </a:rPr>
            <a:t>Final report, outputs and publications uploaded to eSTEeM website/ Scholarship Exchange/ ORO and update IETT</a:t>
          </a:r>
        </a:p>
      </dsp:txBody>
      <dsp:txXfrm>
        <a:off x="9263750" y="1509807"/>
        <a:ext cx="1185654" cy="17992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AD117-FF00-48BC-A017-E49FC10DBA6A}" type="datetimeFigureOut">
              <a:rPr lang="en-GB" smtClean="0"/>
              <a:t>10/12/2024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89583-3C13-4013-9496-96F761A1891A}" type="slidenum">
              <a:rPr lang="en-GB" smtClean="0"/>
              <a:t>‹#›</a:t>
            </a:fld>
            <a:endParaRPr lang="en-GB"/>
          </a:p>
        </p:txBody>
      </p:sp>
    </p:spTree>
    <p:extLst>
      <p:ext uri="{BB962C8B-B14F-4D97-AF65-F5344CB8AC3E}">
        <p14:creationId xmlns:p14="http://schemas.microsoft.com/office/powerpoint/2010/main" val="145661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Daphne 1-7 20 mins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2709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19057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95244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866494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72491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 45 mins in total Sue to introduce </a:t>
            </a:r>
          </a:p>
          <a:p>
            <a:r>
              <a:rPr lang="en-US"/>
              <a:t>Breakout room – 30 mins min</a:t>
            </a:r>
          </a:p>
          <a:p>
            <a:endParaRPr lang="en-US"/>
          </a:p>
          <a:p>
            <a:r>
              <a:rPr lang="en-US"/>
              <a:t>Daphne - What were Key thoughts from the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17156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704761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Daphne 1-6 10 mins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2573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40371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Daphne 1-6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33430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35366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84401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53380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26682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Sue to take over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19206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703555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9852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279225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79949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56320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499503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199383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7095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10062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271902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104758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0291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143934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7568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5491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28787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281084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856451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4130563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197266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742432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574123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36032107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0706976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02616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582022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01849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874086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12/10/2024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658022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5460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90436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12/10/2024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10909318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steem@open.ac.uk" TargetMode="External"/><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21.jpeg"/><Relationship Id="rId5" Type="http://schemas.openxmlformats.org/officeDocument/2006/relationships/hyperlink" Target="https://www5.open.ac.uk/scholarship-and-innovation/esteem/news/esteem-call-scholarship-project-proposals-december-2024" TargetMode="External"/><Relationship Id="rId4" Type="http://schemas.openxmlformats.org/officeDocument/2006/relationships/hyperlink" Target="http://www.open.ac.uk/estee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ac.uk/librar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https://www.open.edu/openlearn/science-maths-technology/scholarship-teaching-and-learning-stem/content-section-overview?active-tab=description-tab"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www.open.ac.uk/scholarship-and-innovation/esteem/resources/students-partners-scholarship-framework" TargetMode="Externa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s://www5.open.ac.uk/scholarship-and-innovation/esteem/resources/impact-evaluation-tracking-too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5.open.ac.uk/scholarship-and-innovation/esteem/resources/esteem-project-proposal-form-decembe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hyperlink" Target="https://www5.open.ac.uk/scholarship-and-innovation/esteem/resources/esteem-project-proposal-supplementary-information-december-202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5.open.ac.uk/scholarship-and-innovation/esteem/resources/esteem-initial-planning-activity"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esteem@open.ac.uk" TargetMode="External"/><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21.jpeg"/><Relationship Id="rId5" Type="http://schemas.openxmlformats.org/officeDocument/2006/relationships/hyperlink" Target="https://www5.open.ac.uk/scholarship-and-innovation/esteem/news/esteem-call-scholarship-project-proposals-december-2024" TargetMode="External"/><Relationship Id="rId4" Type="http://schemas.openxmlformats.org/officeDocument/2006/relationships/hyperlink" Target="http://www.open.ac.uk/estee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5.open.ac.uk/widening-participation/access-participation-and-success-open-university?nocache=65b8cbddb3905"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626447"/>
            <a:ext cx="5557585" cy="1800200"/>
          </a:xfrm>
        </p:spPr>
        <p:txBody>
          <a:bodyPr/>
          <a:lstStyle/>
          <a:p>
            <a:r>
              <a:rPr lang="en-GB" sz="4400" err="1"/>
              <a:t>eSTEeM</a:t>
            </a:r>
            <a:r>
              <a:rPr lang="en-GB" sz="4400"/>
              <a:t> Pre-bidding Workshop</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8" y="2745648"/>
            <a:ext cx="5557584" cy="753328"/>
          </a:xfrm>
        </p:spPr>
        <p:txBody>
          <a:bodyPr/>
          <a:lstStyle/>
          <a:p>
            <a:r>
              <a:rPr lang="en-GB"/>
              <a:t>Sue Pawley and Daphne Chang</a:t>
            </a:r>
          </a:p>
          <a:p>
            <a:r>
              <a:rPr lang="en-GB" err="1"/>
              <a:t>eSTEeM</a:t>
            </a:r>
            <a:r>
              <a:rPr lang="en-GB"/>
              <a:t> Directors</a:t>
            </a:r>
          </a:p>
          <a:p>
            <a:endParaRPr lang="en-GB"/>
          </a:p>
          <a:p>
            <a:endParaRPr lang="en-GB"/>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7" y="3414980"/>
            <a:ext cx="5557584" cy="347039"/>
          </a:xfrm>
        </p:spPr>
        <p:txBody>
          <a:bodyPr/>
          <a:lstStyle/>
          <a:p>
            <a:r>
              <a:rPr lang="en-GB"/>
              <a:t>Tuesday 10</a:t>
            </a:r>
            <a:r>
              <a:rPr lang="en-GB" baseline="30000"/>
              <a:t>th</a:t>
            </a:r>
            <a:r>
              <a:rPr lang="en-GB"/>
              <a:t> December 2024, 14.30-16.00</a:t>
            </a:r>
          </a:p>
          <a:p>
            <a:endParaRPr lang="en-GB"/>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7" y="3821269"/>
            <a:ext cx="5557584" cy="347039"/>
          </a:xfrm>
        </p:spPr>
        <p:txBody>
          <a:bodyPr/>
          <a:lstStyle/>
          <a:p>
            <a:r>
              <a:rPr lang="en-GB">
                <a:hlinkClick r:id="rId3"/>
              </a:rPr>
              <a:t>esteem@open.ac.uk</a:t>
            </a:r>
            <a:r>
              <a:rPr lang="en-GB"/>
              <a:t>  </a:t>
            </a:r>
            <a:r>
              <a:rPr lang="en-GB">
                <a:hlinkClick r:id="rId4"/>
              </a:rPr>
              <a:t>www.open.ac.uk/esteem</a:t>
            </a:r>
            <a:endParaRPr lang="en-GB"/>
          </a:p>
          <a:p>
            <a:endParaRPr lang="en-GB"/>
          </a:p>
          <a:p>
            <a:r>
              <a:rPr lang="en-GB">
                <a:hlinkClick r:id="rId5"/>
              </a:rPr>
              <a:t>Call for projects December 2024</a:t>
            </a:r>
            <a:endParaRPr lang="en-GB"/>
          </a:p>
          <a:p>
            <a:endParaRPr lang="en-GB"/>
          </a:p>
          <a:p>
            <a:r>
              <a:rPr lang="en-GB" b="1"/>
              <a:t>Please note: This session will be recorded </a:t>
            </a:r>
          </a:p>
        </p:txBody>
      </p:sp>
      <p:pic>
        <p:nvPicPr>
          <p:cNvPr id="6" name="Picture Placeholder 5" descr="A group of people sitting in a room&#10;&#10;Description automatically generated">
            <a:extLst>
              <a:ext uri="{FF2B5EF4-FFF2-40B4-BE49-F238E27FC236}">
                <a16:creationId xmlns:a16="http://schemas.microsoft.com/office/drawing/2014/main" id="{0E648D02-9EFC-23D8-E377-5721A8F61A2B}"/>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t="8355" b="8355"/>
          <a:stretch>
            <a:fillRect/>
          </a:stretch>
        </p:blipFill>
        <p:spPr/>
      </p:pic>
      <p:pic>
        <p:nvPicPr>
          <p:cNvPr id="4" name="Picture 3" descr="A black background with white text&#10;&#10;Description automatically generated">
            <a:extLst>
              <a:ext uri="{FF2B5EF4-FFF2-40B4-BE49-F238E27FC236}">
                <a16:creationId xmlns:a16="http://schemas.microsoft.com/office/drawing/2014/main" id="{CD42F1B5-C037-165C-F546-49A1F43A90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3649" y="5858521"/>
            <a:ext cx="2384984" cy="340712"/>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Things to consider in your proposal</a:t>
            </a:r>
          </a:p>
        </p:txBody>
      </p:sp>
      <p:sp>
        <p:nvSpPr>
          <p:cNvPr id="4" name="TextBox 3">
            <a:extLst>
              <a:ext uri="{FF2B5EF4-FFF2-40B4-BE49-F238E27FC236}">
                <a16:creationId xmlns:a16="http://schemas.microsoft.com/office/drawing/2014/main" id="{508464E2-F5E5-A5E0-2EEA-F131F3556CAE}"/>
              </a:ext>
            </a:extLst>
          </p:cNvPr>
          <p:cNvSpPr txBox="1"/>
          <p:nvPr/>
        </p:nvSpPr>
        <p:spPr>
          <a:xfrm>
            <a:off x="413915" y="1385353"/>
            <a:ext cx="4521156" cy="4093428"/>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000"/>
              <a:t>Is the project consistent with the aims of </a:t>
            </a:r>
            <a:r>
              <a:rPr lang="en-US" sz="2000" err="1"/>
              <a:t>eSTEeM</a:t>
            </a:r>
            <a:r>
              <a:rPr lang="en-US" sz="2000"/>
              <a:t>? </a:t>
            </a:r>
          </a:p>
          <a:p>
            <a:pPr marL="342900" indent="-342900">
              <a:spcAft>
                <a:spcPts val="600"/>
              </a:spcAft>
              <a:buFont typeface="Arial" panose="020B0604020202020204" pitchFamily="34" charset="0"/>
              <a:buChar char="•"/>
            </a:pPr>
            <a:r>
              <a:rPr lang="en-US" sz="2000"/>
              <a:t>Which theme(s) does it address?</a:t>
            </a:r>
          </a:p>
          <a:p>
            <a:pPr marL="342900" indent="-342900">
              <a:spcAft>
                <a:spcPts val="600"/>
              </a:spcAft>
              <a:buFont typeface="Arial" panose="020B0604020202020204" pitchFamily="34" charset="0"/>
              <a:buChar char="•"/>
            </a:pPr>
            <a:r>
              <a:rPr lang="en-US" sz="2000"/>
              <a:t>Have you considered the literature?</a:t>
            </a:r>
          </a:p>
          <a:p>
            <a:pPr marL="342900" indent="-342900">
              <a:spcAft>
                <a:spcPts val="600"/>
              </a:spcAft>
              <a:buFont typeface="Arial" panose="020B0604020202020204" pitchFamily="34" charset="0"/>
              <a:buChar char="•"/>
            </a:pPr>
            <a:r>
              <a:rPr lang="en-US" sz="2000"/>
              <a:t>Are you aware of related projects? (check </a:t>
            </a:r>
            <a:r>
              <a:rPr lang="en-US" sz="2000" err="1"/>
              <a:t>eSTEeM</a:t>
            </a:r>
            <a:r>
              <a:rPr lang="en-US" sz="2000"/>
              <a:t> website and Scholarship Exchange)</a:t>
            </a:r>
          </a:p>
          <a:p>
            <a:pPr marL="342900" indent="-342900">
              <a:spcAft>
                <a:spcPts val="600"/>
              </a:spcAft>
              <a:buFont typeface="Arial" panose="020B0604020202020204" pitchFamily="34" charset="0"/>
              <a:buChar char="•"/>
            </a:pPr>
            <a:r>
              <a:rPr lang="en-US" sz="2000"/>
              <a:t>Explain how your project builds on the prior work?</a:t>
            </a:r>
          </a:p>
        </p:txBody>
      </p:sp>
      <p:pic>
        <p:nvPicPr>
          <p:cNvPr id="6" name="Picture 5">
            <a:hlinkClick r:id="rId3"/>
            <a:extLst>
              <a:ext uri="{FF2B5EF4-FFF2-40B4-BE49-F238E27FC236}">
                <a16:creationId xmlns:a16="http://schemas.microsoft.com/office/drawing/2014/main" id="{2F33D1B5-B431-DA2A-DB20-EC96BEB3B89B}"/>
              </a:ext>
            </a:extLst>
          </p:cNvPr>
          <p:cNvPicPr>
            <a:picLocks noChangeAspect="1"/>
          </p:cNvPicPr>
          <p:nvPr/>
        </p:nvPicPr>
        <p:blipFill>
          <a:blip r:embed="rId4"/>
          <a:stretch>
            <a:fillRect/>
          </a:stretch>
        </p:blipFill>
        <p:spPr>
          <a:xfrm>
            <a:off x="5039865" y="1385353"/>
            <a:ext cx="6966806" cy="4155141"/>
          </a:xfrm>
          <a:prstGeom prst="rect">
            <a:avLst/>
          </a:prstGeom>
        </p:spPr>
      </p:pic>
    </p:spTree>
    <p:extLst>
      <p:ext uri="{BB962C8B-B14F-4D97-AF65-F5344CB8AC3E}">
        <p14:creationId xmlns:p14="http://schemas.microsoft.com/office/powerpoint/2010/main" val="372037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Things to consider</a:t>
            </a:r>
            <a:r>
              <a:rPr lang="en-GB" baseline="0"/>
              <a:t> in your proposal cont’d</a:t>
            </a:r>
            <a:endParaRPr lang="en-GB"/>
          </a:p>
        </p:txBody>
      </p:sp>
      <p:sp>
        <p:nvSpPr>
          <p:cNvPr id="4" name="TextBox 3">
            <a:extLst>
              <a:ext uri="{FF2B5EF4-FFF2-40B4-BE49-F238E27FC236}">
                <a16:creationId xmlns:a16="http://schemas.microsoft.com/office/drawing/2014/main" id="{6EF5A98C-6B78-1D3A-C36F-930CC5C64D0F}"/>
              </a:ext>
            </a:extLst>
          </p:cNvPr>
          <p:cNvSpPr txBox="1"/>
          <p:nvPr/>
        </p:nvSpPr>
        <p:spPr>
          <a:xfrm>
            <a:off x="413915" y="1084800"/>
            <a:ext cx="6125134" cy="4708981"/>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000"/>
              <a:t>Would your project benefit from student involvement at any stage (other than as participant in your research)?</a:t>
            </a:r>
          </a:p>
          <a:p>
            <a:pPr marL="342900" indent="-342900">
              <a:spcAft>
                <a:spcPts val="600"/>
              </a:spcAft>
              <a:buFont typeface="Arial" panose="020B0604020202020204" pitchFamily="34" charset="0"/>
              <a:buChar char="•"/>
            </a:pPr>
            <a:r>
              <a:rPr lang="en-GB" sz="2000"/>
              <a:t>Would your project benefit from SST staff involvement? </a:t>
            </a:r>
          </a:p>
          <a:p>
            <a:pPr marL="342900" indent="-342900">
              <a:spcAft>
                <a:spcPts val="600"/>
              </a:spcAft>
              <a:buFont typeface="Arial" panose="020B0604020202020204" pitchFamily="34" charset="0"/>
              <a:buChar char="•"/>
            </a:pPr>
            <a:r>
              <a:rPr lang="en-GB" sz="2000"/>
              <a:t>Do you have any specific development needs to enable you to undertake this project? How will you address this?</a:t>
            </a:r>
          </a:p>
          <a:p>
            <a:pPr marL="342900" indent="-342900">
              <a:spcAft>
                <a:spcPts val="600"/>
              </a:spcAft>
              <a:buFont typeface="Arial" panose="020B0604020202020204" pitchFamily="34" charset="0"/>
              <a:buChar char="•"/>
            </a:pPr>
            <a:r>
              <a:rPr lang="en-GB" sz="2000"/>
              <a:t>Will the project produce significant deliverables/outputs within a reasonable timeframe and what might these be?</a:t>
            </a:r>
          </a:p>
          <a:p>
            <a:pPr marL="342900" indent="-342900">
              <a:spcAft>
                <a:spcPts val="600"/>
              </a:spcAft>
              <a:buFont typeface="Arial" panose="020B0604020202020204" pitchFamily="34" charset="0"/>
              <a:buChar char="•"/>
            </a:pPr>
            <a:r>
              <a:rPr lang="en-GB" sz="2000"/>
              <a:t>Is there an evaluation and an internal dissemination plan, including dissemination to students?</a:t>
            </a:r>
          </a:p>
        </p:txBody>
      </p:sp>
      <p:pic>
        <p:nvPicPr>
          <p:cNvPr id="6" name="Picture 5">
            <a:hlinkClick r:id="rId3"/>
            <a:extLst>
              <a:ext uri="{FF2B5EF4-FFF2-40B4-BE49-F238E27FC236}">
                <a16:creationId xmlns:a16="http://schemas.microsoft.com/office/drawing/2014/main" id="{E349CAC1-D6DF-B6E7-6581-E28A0D299F3F}"/>
              </a:ext>
            </a:extLst>
          </p:cNvPr>
          <p:cNvPicPr>
            <a:picLocks noChangeAspect="1"/>
          </p:cNvPicPr>
          <p:nvPr/>
        </p:nvPicPr>
        <p:blipFill>
          <a:blip r:embed="rId4"/>
          <a:stretch>
            <a:fillRect/>
          </a:stretch>
        </p:blipFill>
        <p:spPr>
          <a:xfrm>
            <a:off x="7710849" y="3614652"/>
            <a:ext cx="3947751" cy="2838684"/>
          </a:xfrm>
          <a:prstGeom prst="rect">
            <a:avLst/>
          </a:prstGeom>
        </p:spPr>
      </p:pic>
      <p:pic>
        <p:nvPicPr>
          <p:cNvPr id="8" name="Picture 7">
            <a:hlinkClick r:id="rId5"/>
            <a:extLst>
              <a:ext uri="{FF2B5EF4-FFF2-40B4-BE49-F238E27FC236}">
                <a16:creationId xmlns:a16="http://schemas.microsoft.com/office/drawing/2014/main" id="{B22FF3FE-EBE6-5C5A-6E44-0130ADF6D846}"/>
              </a:ext>
            </a:extLst>
          </p:cNvPr>
          <p:cNvPicPr>
            <a:picLocks noChangeAspect="1"/>
          </p:cNvPicPr>
          <p:nvPr/>
        </p:nvPicPr>
        <p:blipFill>
          <a:blip r:embed="rId6"/>
          <a:stretch>
            <a:fillRect/>
          </a:stretch>
        </p:blipFill>
        <p:spPr>
          <a:xfrm>
            <a:off x="6558361" y="937976"/>
            <a:ext cx="5496722" cy="2491024"/>
          </a:xfrm>
          <a:prstGeom prst="rect">
            <a:avLst/>
          </a:prstGeom>
        </p:spPr>
      </p:pic>
    </p:spTree>
    <p:extLst>
      <p:ext uri="{BB962C8B-B14F-4D97-AF65-F5344CB8AC3E}">
        <p14:creationId xmlns:p14="http://schemas.microsoft.com/office/powerpoint/2010/main" val="39659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Eligibility criteria </a:t>
            </a:r>
          </a:p>
        </p:txBody>
      </p:sp>
      <p:sp>
        <p:nvSpPr>
          <p:cNvPr id="4" name="TextBox 3">
            <a:extLst>
              <a:ext uri="{FF2B5EF4-FFF2-40B4-BE49-F238E27FC236}">
                <a16:creationId xmlns:a16="http://schemas.microsoft.com/office/drawing/2014/main" id="{6EF5A98C-6B78-1D3A-C36F-930CC5C64D0F}"/>
              </a:ext>
            </a:extLst>
          </p:cNvPr>
          <p:cNvSpPr txBox="1"/>
          <p:nvPr/>
        </p:nvSpPr>
        <p:spPr>
          <a:xfrm>
            <a:off x="413915" y="1084800"/>
            <a:ext cx="10766702" cy="4247317"/>
          </a:xfrm>
          <a:prstGeom prst="rect">
            <a:avLst/>
          </a:prstGeom>
          <a:noFill/>
        </p:spPr>
        <p:txBody>
          <a:bodyPr wrap="square">
            <a:spAutoFit/>
          </a:bodyPr>
          <a:lstStyle/>
          <a:p>
            <a:pPr>
              <a:spcAft>
                <a:spcPts val="600"/>
              </a:spcAft>
            </a:pPr>
            <a:r>
              <a:rPr lang="en-GB" sz="2000"/>
              <a:t>Funding for projects is limited; the </a:t>
            </a:r>
            <a:r>
              <a:rPr lang="en-GB" sz="2000" err="1"/>
              <a:t>eSTEeM</a:t>
            </a:r>
            <a:r>
              <a:rPr lang="en-GB" sz="2000"/>
              <a:t> Coordination Group will be considering all projects based on the following criteria:</a:t>
            </a:r>
          </a:p>
          <a:p>
            <a:pPr marL="342900" indent="-342900">
              <a:spcAft>
                <a:spcPts val="600"/>
              </a:spcAft>
              <a:buFont typeface="Arial" panose="020B0604020202020204" pitchFamily="34" charset="0"/>
              <a:buChar char="•"/>
            </a:pPr>
            <a:r>
              <a:rPr lang="en-GB" sz="2000"/>
              <a:t>How closely the project addresses one or more of the priority areas.</a:t>
            </a:r>
          </a:p>
          <a:p>
            <a:pPr marL="342900" indent="-342900">
              <a:spcAft>
                <a:spcPts val="600"/>
              </a:spcAft>
              <a:buFont typeface="Arial" panose="020B0604020202020204" pitchFamily="34" charset="0"/>
              <a:buChar char="•"/>
            </a:pPr>
            <a:r>
              <a:rPr lang="en-GB" sz="2000"/>
              <a:t>The range, scope and clarity of the project.</a:t>
            </a:r>
          </a:p>
          <a:p>
            <a:pPr marL="342900" indent="-342900">
              <a:spcAft>
                <a:spcPts val="600"/>
              </a:spcAft>
              <a:buFont typeface="Arial" panose="020B0604020202020204" pitchFamily="34" charset="0"/>
              <a:buChar char="•"/>
            </a:pPr>
            <a:r>
              <a:rPr lang="en-GB" sz="2000"/>
              <a:t>How it builds upon previous projects from across STEM/the university and other research.</a:t>
            </a:r>
          </a:p>
          <a:p>
            <a:pPr marL="342900" indent="-342900">
              <a:spcAft>
                <a:spcPts val="600"/>
              </a:spcAft>
              <a:buFont typeface="Arial" panose="020B0604020202020204" pitchFamily="34" charset="0"/>
              <a:buChar char="•"/>
            </a:pPr>
            <a:r>
              <a:rPr lang="en-GB" sz="2000"/>
              <a:t>The breadth and diversity of project team and others involved with the project, including use of SST colleagues and involvement of students as partners.</a:t>
            </a:r>
          </a:p>
          <a:p>
            <a:pPr marL="342900" indent="-342900">
              <a:spcAft>
                <a:spcPts val="600"/>
              </a:spcAft>
              <a:buFont typeface="Arial" panose="020B0604020202020204" pitchFamily="34" charset="0"/>
              <a:buChar char="•"/>
            </a:pPr>
            <a:r>
              <a:rPr lang="en-GB" sz="2000"/>
              <a:t>The potential for impact of the project as based on the criteria within the </a:t>
            </a:r>
            <a:r>
              <a:rPr lang="en-GB" sz="2000">
                <a:hlinkClick r:id="rId3"/>
              </a:rPr>
              <a:t>Impact Evaluation Tracking Tool </a:t>
            </a:r>
            <a:r>
              <a:rPr lang="en-GB" sz="2000"/>
              <a:t>(IETT).</a:t>
            </a:r>
          </a:p>
          <a:p>
            <a:pPr marL="342900" indent="-342900">
              <a:spcAft>
                <a:spcPts val="600"/>
              </a:spcAft>
              <a:buFont typeface="Arial" panose="020B0604020202020204" pitchFamily="34" charset="0"/>
              <a:buChar char="•"/>
            </a:pPr>
            <a:r>
              <a:rPr lang="en-GB" sz="2000"/>
              <a:t>The number of ongoing and/or unfinished projects by members of the project team.</a:t>
            </a:r>
          </a:p>
        </p:txBody>
      </p:sp>
    </p:spTree>
    <p:extLst>
      <p:ext uri="{BB962C8B-B14F-4D97-AF65-F5344CB8AC3E}">
        <p14:creationId xmlns:p14="http://schemas.microsoft.com/office/powerpoint/2010/main" val="231779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Eligibility criteria cont’d</a:t>
            </a:r>
          </a:p>
        </p:txBody>
      </p:sp>
      <p:sp>
        <p:nvSpPr>
          <p:cNvPr id="4" name="TextBox 3">
            <a:extLst>
              <a:ext uri="{FF2B5EF4-FFF2-40B4-BE49-F238E27FC236}">
                <a16:creationId xmlns:a16="http://schemas.microsoft.com/office/drawing/2014/main" id="{6EF5A98C-6B78-1D3A-C36F-930CC5C64D0F}"/>
              </a:ext>
            </a:extLst>
          </p:cNvPr>
          <p:cNvSpPr txBox="1"/>
          <p:nvPr/>
        </p:nvSpPr>
        <p:spPr>
          <a:xfrm>
            <a:off x="413915" y="1084800"/>
            <a:ext cx="10766702" cy="3708708"/>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000"/>
              <a:t>The expected maximum amount of funding for each project will be £3,000 for the total duration of the project. </a:t>
            </a:r>
          </a:p>
          <a:p>
            <a:pPr marL="342900" indent="-342900">
              <a:spcAft>
                <a:spcPts val="600"/>
              </a:spcAft>
              <a:buFont typeface="Arial" panose="020B0604020202020204" pitchFamily="34" charset="0"/>
              <a:buChar char="•"/>
            </a:pPr>
            <a:r>
              <a:rPr lang="en-GB" sz="2000"/>
              <a:t>Funding for external dissemination to UK or international conferences will be considered separately and should not be included within the budget section of the proposal form. </a:t>
            </a:r>
          </a:p>
          <a:p>
            <a:pPr marL="342900" indent="-342900">
              <a:spcAft>
                <a:spcPts val="600"/>
              </a:spcAft>
              <a:buFont typeface="Arial" panose="020B0604020202020204" pitchFamily="34" charset="0"/>
              <a:buChar char="•"/>
            </a:pPr>
            <a:r>
              <a:rPr lang="en-GB" sz="2000"/>
              <a:t>Any requests of funding for external dissemination will only be considered once evidence of progression in the form of an interim report or a final report has been submitted and engagement with internal dissemination has occurred.</a:t>
            </a:r>
          </a:p>
          <a:p>
            <a:pPr marL="342900" indent="-342900">
              <a:spcAft>
                <a:spcPts val="600"/>
              </a:spcAft>
              <a:buFont typeface="Arial" panose="020B0604020202020204" pitchFamily="34" charset="0"/>
              <a:buChar char="•"/>
            </a:pPr>
            <a:r>
              <a:rPr lang="en-GB" sz="2000"/>
              <a:t>Requests for funding must be made to the </a:t>
            </a:r>
            <a:r>
              <a:rPr lang="en-GB" sz="2000" err="1"/>
              <a:t>eSTEeM</a:t>
            </a:r>
            <a:r>
              <a:rPr lang="en-GB" sz="2000"/>
              <a:t> Management Team before the submission of an abstract and is dependent on the remaining budget within </a:t>
            </a:r>
            <a:r>
              <a:rPr lang="en-GB" sz="2000" err="1"/>
              <a:t>eSTEeM</a:t>
            </a:r>
            <a:r>
              <a:rPr lang="en-GB" sz="2000"/>
              <a:t> for that academic year.</a:t>
            </a:r>
          </a:p>
        </p:txBody>
      </p:sp>
    </p:spTree>
    <p:extLst>
      <p:ext uri="{BB962C8B-B14F-4D97-AF65-F5344CB8AC3E}">
        <p14:creationId xmlns:p14="http://schemas.microsoft.com/office/powerpoint/2010/main" val="310881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Checking your proposal</a:t>
            </a:r>
          </a:p>
        </p:txBody>
      </p:sp>
      <p:sp>
        <p:nvSpPr>
          <p:cNvPr id="4" name="TextBox 3">
            <a:extLst>
              <a:ext uri="{FF2B5EF4-FFF2-40B4-BE49-F238E27FC236}">
                <a16:creationId xmlns:a16="http://schemas.microsoft.com/office/drawing/2014/main" id="{64E4F80B-3AA8-80D4-98B8-E4803B184625}"/>
              </a:ext>
            </a:extLst>
          </p:cNvPr>
          <p:cNvSpPr txBox="1"/>
          <p:nvPr/>
        </p:nvSpPr>
        <p:spPr>
          <a:xfrm>
            <a:off x="413915" y="1385353"/>
            <a:ext cx="4091267" cy="3323987"/>
          </a:xfrm>
          <a:prstGeom prst="rect">
            <a:avLst/>
          </a:prstGeom>
          <a:noFill/>
        </p:spPr>
        <p:txBody>
          <a:bodyPr wrap="square">
            <a:spAutoFit/>
          </a:bodyPr>
          <a:lstStyle/>
          <a:p>
            <a:pPr marL="285750" indent="-285750" rtl="0" eaLnBrk="1" latinLnBrk="0" hangingPunct="1">
              <a:spcAft>
                <a:spcPts val="600"/>
              </a:spcAft>
              <a:buFont typeface="Arial" panose="020B0604020202020204" pitchFamily="34" charset="0"/>
              <a:buChar char="•"/>
            </a:pPr>
            <a:r>
              <a:rPr lang="en-US" sz="2000" kern="1200">
                <a:solidFill>
                  <a:schemeClr val="tx1"/>
                </a:solidFill>
                <a:effectLst/>
                <a:latin typeface="+mn-lt"/>
                <a:ea typeface="+mn-ea"/>
                <a:cs typeface="+mn-cs"/>
              </a:rPr>
              <a:t>Is there a clear and realistic project plan with actions, responsibilities and timescales?</a:t>
            </a:r>
            <a:endParaRPr lang="en-GB" sz="2000">
              <a:effectLst/>
            </a:endParaRPr>
          </a:p>
          <a:p>
            <a:pPr marL="285750" indent="-285750" rtl="0" eaLnBrk="1" latinLnBrk="0" hangingPunct="1">
              <a:spcAft>
                <a:spcPts val="600"/>
              </a:spcAft>
              <a:buFont typeface="Arial" panose="020B0604020202020204" pitchFamily="34" charset="0"/>
              <a:buChar char="•"/>
            </a:pPr>
            <a:r>
              <a:rPr lang="en-US" sz="2000" kern="1200">
                <a:solidFill>
                  <a:schemeClr val="tx1"/>
                </a:solidFill>
                <a:effectLst/>
                <a:latin typeface="+mn-lt"/>
                <a:ea typeface="+mn-ea"/>
                <a:cs typeface="+mn-cs"/>
              </a:rPr>
              <a:t>Will the project impact </a:t>
            </a:r>
            <a:r>
              <a:rPr lang="en-GB" sz="2000" kern="1200">
                <a:solidFill>
                  <a:schemeClr val="tx1"/>
                </a:solidFill>
                <a:effectLst/>
                <a:latin typeface="+mn-lt"/>
                <a:ea typeface="+mn-ea"/>
                <a:cs typeface="+mn-cs"/>
              </a:rPr>
              <a:t>favourably</a:t>
            </a:r>
            <a:r>
              <a:rPr lang="en-US" sz="2000" kern="1200">
                <a:solidFill>
                  <a:schemeClr val="tx1"/>
                </a:solidFill>
                <a:effectLst/>
                <a:latin typeface="+mn-lt"/>
                <a:ea typeface="+mn-ea"/>
                <a:cs typeface="+mn-cs"/>
              </a:rPr>
              <a:t> on student experience and/or faculty effectiveness? </a:t>
            </a:r>
            <a:endParaRPr lang="en-GB" sz="2000">
              <a:effectLst/>
            </a:endParaRPr>
          </a:p>
          <a:p>
            <a:pPr marL="285750" indent="-285750" rtl="0" eaLnBrk="1" latinLnBrk="0" hangingPunct="1">
              <a:spcAft>
                <a:spcPts val="600"/>
              </a:spcAft>
              <a:buFont typeface="Arial" panose="020B0604020202020204" pitchFamily="34" charset="0"/>
              <a:buChar char="•"/>
            </a:pPr>
            <a:r>
              <a:rPr lang="en-US" sz="2000" kern="1200">
                <a:solidFill>
                  <a:schemeClr val="tx1"/>
                </a:solidFill>
                <a:effectLst/>
                <a:latin typeface="+mn-lt"/>
                <a:ea typeface="+mn-ea"/>
                <a:cs typeface="+mn-cs"/>
              </a:rPr>
              <a:t>Is there a realistic workload allocation for staff?</a:t>
            </a:r>
            <a:endParaRPr lang="en-GB" sz="2000">
              <a:effectLst/>
            </a:endParaRPr>
          </a:p>
        </p:txBody>
      </p:sp>
      <p:sp>
        <p:nvSpPr>
          <p:cNvPr id="7" name="TextBox 6">
            <a:extLst>
              <a:ext uri="{FF2B5EF4-FFF2-40B4-BE49-F238E27FC236}">
                <a16:creationId xmlns:a16="http://schemas.microsoft.com/office/drawing/2014/main" id="{8FE00FEB-7B42-12B5-85DD-C51FC90C9A5F}"/>
              </a:ext>
            </a:extLst>
          </p:cNvPr>
          <p:cNvSpPr txBox="1"/>
          <p:nvPr/>
        </p:nvSpPr>
        <p:spPr>
          <a:xfrm>
            <a:off x="632012" y="5029200"/>
            <a:ext cx="3615092" cy="369332"/>
          </a:xfrm>
          <a:prstGeom prst="rect">
            <a:avLst/>
          </a:prstGeom>
          <a:noFill/>
        </p:spPr>
        <p:txBody>
          <a:bodyPr wrap="none" rtlCol="0">
            <a:spAutoFit/>
          </a:bodyPr>
          <a:lstStyle/>
          <a:p>
            <a:r>
              <a:rPr lang="en-GB" err="1">
                <a:hlinkClick r:id="rId3"/>
              </a:rPr>
              <a:t>eSTEeM</a:t>
            </a:r>
            <a:r>
              <a:rPr lang="en-GB">
                <a:hlinkClick r:id="rId3"/>
              </a:rPr>
              <a:t> project proposal form</a:t>
            </a:r>
            <a:endParaRPr lang="en-GB"/>
          </a:p>
        </p:txBody>
      </p:sp>
      <p:sp>
        <p:nvSpPr>
          <p:cNvPr id="8" name="TextBox 7">
            <a:extLst>
              <a:ext uri="{FF2B5EF4-FFF2-40B4-BE49-F238E27FC236}">
                <a16:creationId xmlns:a16="http://schemas.microsoft.com/office/drawing/2014/main" id="{9B027ABA-CC3E-8C37-B751-108D2D71F30A}"/>
              </a:ext>
            </a:extLst>
          </p:cNvPr>
          <p:cNvSpPr txBox="1"/>
          <p:nvPr/>
        </p:nvSpPr>
        <p:spPr>
          <a:xfrm>
            <a:off x="5163671" y="6301796"/>
            <a:ext cx="5719836" cy="369332"/>
          </a:xfrm>
          <a:prstGeom prst="rect">
            <a:avLst/>
          </a:prstGeom>
          <a:noFill/>
        </p:spPr>
        <p:txBody>
          <a:bodyPr wrap="none" rtlCol="0">
            <a:spAutoFit/>
          </a:bodyPr>
          <a:lstStyle/>
          <a:p>
            <a:r>
              <a:rPr lang="en-GB" err="1">
                <a:hlinkClick r:id="rId4"/>
              </a:rPr>
              <a:t>eSTEeM</a:t>
            </a:r>
            <a:r>
              <a:rPr lang="en-GB">
                <a:hlinkClick r:id="rId4"/>
              </a:rPr>
              <a:t> project plan supplementary information</a:t>
            </a:r>
            <a:endParaRPr lang="en-GB"/>
          </a:p>
        </p:txBody>
      </p:sp>
      <p:pic>
        <p:nvPicPr>
          <p:cNvPr id="5" name="Picture 4" descr="A project proposal form with text&#10;&#10;Description automatically generated">
            <a:extLst>
              <a:ext uri="{FF2B5EF4-FFF2-40B4-BE49-F238E27FC236}">
                <a16:creationId xmlns:a16="http://schemas.microsoft.com/office/drawing/2014/main" id="{FAC13FBF-B840-6359-4827-A0BAE648DD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760" y="885680"/>
            <a:ext cx="6499098" cy="4864672"/>
          </a:xfrm>
          <a:prstGeom prst="rect">
            <a:avLst/>
          </a:prstGeom>
          <a:ln>
            <a:solidFill>
              <a:schemeClr val="bg1">
                <a:lumMod val="75000"/>
              </a:schemeClr>
            </a:solidFill>
          </a:ln>
        </p:spPr>
      </p:pic>
    </p:spTree>
    <p:extLst>
      <p:ext uri="{BB962C8B-B14F-4D97-AF65-F5344CB8AC3E}">
        <p14:creationId xmlns:p14="http://schemas.microsoft.com/office/powerpoint/2010/main" val="12923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Timeline and planning</a:t>
            </a:r>
          </a:p>
        </p:txBody>
      </p:sp>
      <p:sp>
        <p:nvSpPr>
          <p:cNvPr id="4" name="TextBox 3">
            <a:extLst>
              <a:ext uri="{FF2B5EF4-FFF2-40B4-BE49-F238E27FC236}">
                <a16:creationId xmlns:a16="http://schemas.microsoft.com/office/drawing/2014/main" id="{9F949A1E-5B96-FED5-F646-AA922F32F31D}"/>
              </a:ext>
            </a:extLst>
          </p:cNvPr>
          <p:cNvSpPr txBox="1"/>
          <p:nvPr/>
        </p:nvSpPr>
        <p:spPr>
          <a:xfrm>
            <a:off x="244699" y="1112981"/>
            <a:ext cx="6279794" cy="4632037"/>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sz="2000"/>
              <a:t>Timeline</a:t>
            </a:r>
          </a:p>
          <a:p>
            <a:pPr marL="742950" lvl="1" indent="-285750">
              <a:spcAft>
                <a:spcPts val="600"/>
              </a:spcAft>
              <a:buFont typeface="Arial" panose="020B0604020202020204" pitchFamily="34" charset="0"/>
              <a:buChar char="•"/>
            </a:pPr>
            <a:r>
              <a:rPr lang="en-GB" sz="2000"/>
              <a:t>Deadline for project proposals </a:t>
            </a:r>
            <a:br>
              <a:rPr lang="en-GB" sz="2000"/>
            </a:br>
            <a:r>
              <a:rPr lang="en-GB" sz="2000" b="1" i="1"/>
              <a:t>17.00 Friday 28</a:t>
            </a:r>
            <a:r>
              <a:rPr lang="en-GB" sz="2000" b="1" i="1" baseline="30000"/>
              <a:t>th</a:t>
            </a:r>
            <a:r>
              <a:rPr lang="en-GB" sz="2000" b="1" i="1"/>
              <a:t> February 2025</a:t>
            </a:r>
          </a:p>
          <a:p>
            <a:pPr marL="742950" lvl="1" indent="-285750">
              <a:spcAft>
                <a:spcPts val="600"/>
              </a:spcAft>
              <a:buFont typeface="Arial" panose="020B0604020202020204" pitchFamily="34" charset="0"/>
              <a:buChar char="•"/>
            </a:pPr>
            <a:r>
              <a:rPr lang="en-GB" sz="2000"/>
              <a:t>Proposals scrutinised by the </a:t>
            </a:r>
            <a:r>
              <a:rPr lang="en-GB" sz="2000" err="1"/>
              <a:t>eSTEeM</a:t>
            </a:r>
            <a:r>
              <a:rPr lang="en-GB" sz="2000"/>
              <a:t> Coordination Group in mid-March</a:t>
            </a:r>
            <a:endParaRPr lang="en-GB" sz="2000">
              <a:cs typeface="Poppins"/>
            </a:endParaRPr>
          </a:p>
          <a:p>
            <a:pPr marL="742950" lvl="1" indent="-285750">
              <a:spcAft>
                <a:spcPts val="600"/>
              </a:spcAft>
              <a:buFont typeface="Arial" panose="020B0604020202020204" pitchFamily="34" charset="0"/>
              <a:buChar char="•"/>
            </a:pPr>
            <a:r>
              <a:rPr lang="en-GB" sz="2000"/>
              <a:t>Informed of their decision by end of March </a:t>
            </a:r>
            <a:endParaRPr lang="en-GB" sz="2000">
              <a:cs typeface="Poppins"/>
            </a:endParaRPr>
          </a:p>
          <a:p>
            <a:pPr marL="742950" lvl="1" indent="-285750">
              <a:spcAft>
                <a:spcPts val="600"/>
              </a:spcAft>
              <a:buFont typeface="Arial" panose="020B0604020202020204" pitchFamily="34" charset="0"/>
              <a:buChar char="•"/>
            </a:pPr>
            <a:r>
              <a:rPr lang="en-GB" sz="2000"/>
              <a:t>Attend induction meeting in April/May</a:t>
            </a:r>
          </a:p>
          <a:p>
            <a:pPr marL="285750" indent="-285750">
              <a:spcAft>
                <a:spcPts val="600"/>
              </a:spcAft>
              <a:buFont typeface="Arial" panose="020B0604020202020204" pitchFamily="34" charset="0"/>
              <a:buChar char="•"/>
            </a:pPr>
            <a:r>
              <a:rPr lang="en-GB" sz="2000"/>
              <a:t>Post session planning activity</a:t>
            </a:r>
          </a:p>
          <a:p>
            <a:pPr marL="742950" lvl="1" indent="-285750">
              <a:spcAft>
                <a:spcPts val="600"/>
              </a:spcAft>
              <a:buFont typeface="Arial" panose="020B0604020202020204" pitchFamily="34" charset="0"/>
              <a:buChar char="•"/>
            </a:pPr>
            <a:r>
              <a:rPr lang="en-GB" sz="2000"/>
              <a:t>Review the questions in the Initial Planning Activity</a:t>
            </a:r>
          </a:p>
          <a:p>
            <a:pPr marL="742950" lvl="1" indent="-285750">
              <a:spcAft>
                <a:spcPts val="600"/>
              </a:spcAft>
              <a:buFont typeface="Arial" panose="020B0604020202020204" pitchFamily="34" charset="0"/>
              <a:buChar char="•"/>
            </a:pPr>
            <a:r>
              <a:rPr lang="en-GB" sz="2000"/>
              <a:t>Use this as the basis for discussion with your scholarship lead.</a:t>
            </a:r>
          </a:p>
        </p:txBody>
      </p:sp>
      <p:sp>
        <p:nvSpPr>
          <p:cNvPr id="6" name="TextBox 5">
            <a:extLst>
              <a:ext uri="{FF2B5EF4-FFF2-40B4-BE49-F238E27FC236}">
                <a16:creationId xmlns:a16="http://schemas.microsoft.com/office/drawing/2014/main" id="{FB8EC414-D5E4-EE97-CB96-19EA4BB4A36B}"/>
              </a:ext>
            </a:extLst>
          </p:cNvPr>
          <p:cNvSpPr txBox="1"/>
          <p:nvPr/>
        </p:nvSpPr>
        <p:spPr>
          <a:xfrm>
            <a:off x="4664286" y="6060505"/>
            <a:ext cx="3265638" cy="400110"/>
          </a:xfrm>
          <a:prstGeom prst="rect">
            <a:avLst/>
          </a:prstGeom>
          <a:noFill/>
        </p:spPr>
        <p:txBody>
          <a:bodyPr wrap="none" rtlCol="0">
            <a:spAutoFit/>
          </a:bodyPr>
          <a:lstStyle/>
          <a:p>
            <a:r>
              <a:rPr lang="en-GB" sz="2000">
                <a:hlinkClick r:id="rId3"/>
              </a:rPr>
              <a:t>Project planning activity</a:t>
            </a:r>
            <a:endParaRPr lang="en-GB" sz="2000"/>
          </a:p>
        </p:txBody>
      </p:sp>
      <p:pic>
        <p:nvPicPr>
          <p:cNvPr id="7" name="Picture 6" descr="A close-up of a questionnaire&#10;&#10;Description automatically generated">
            <a:extLst>
              <a:ext uri="{FF2B5EF4-FFF2-40B4-BE49-F238E27FC236}">
                <a16:creationId xmlns:a16="http://schemas.microsoft.com/office/drawing/2014/main" id="{8BFDBD6B-E8F3-86B0-D2DC-389DE16FF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025" y="1092191"/>
            <a:ext cx="5071549" cy="4228565"/>
          </a:xfrm>
          <a:prstGeom prst="rect">
            <a:avLst/>
          </a:prstGeom>
          <a:ln>
            <a:solidFill>
              <a:schemeClr val="bg1">
                <a:lumMod val="75000"/>
              </a:schemeClr>
            </a:solidFill>
          </a:ln>
        </p:spPr>
      </p:pic>
    </p:spTree>
    <p:extLst>
      <p:ext uri="{BB962C8B-B14F-4D97-AF65-F5344CB8AC3E}">
        <p14:creationId xmlns:p14="http://schemas.microsoft.com/office/powerpoint/2010/main" val="117932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2" name="Title 1">
            <a:extLst>
              <a:ext uri="{FF2B5EF4-FFF2-40B4-BE49-F238E27FC236}">
                <a16:creationId xmlns:a16="http://schemas.microsoft.com/office/drawing/2014/main" id="{8071B285-1210-C14B-0849-6D87C3B5A0B7}"/>
              </a:ext>
            </a:extLst>
          </p:cNvPr>
          <p:cNvSpPr txBox="1">
            <a:spLocks/>
          </p:cNvSpPr>
          <p:nvPr/>
        </p:nvSpPr>
        <p:spPr>
          <a:xfrm>
            <a:off x="838200" y="365126"/>
            <a:ext cx="105156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E4B9B"/>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a:ln>
                <a:noFill/>
              </a:ln>
              <a:solidFill>
                <a:srgbClr val="1E4B9B"/>
              </a:solidFill>
              <a:effectLst/>
              <a:uLnTx/>
              <a:uFillTx/>
              <a:latin typeface="Calibri Light" panose="020F0302020204030204"/>
              <a:ea typeface="+mj-ea"/>
              <a:cs typeface="+mj-cs"/>
            </a:endParaRPr>
          </a:p>
        </p:txBody>
      </p:sp>
      <p:sp>
        <p:nvSpPr>
          <p:cNvPr id="4" name="Content Placeholder 15">
            <a:extLst>
              <a:ext uri="{FF2B5EF4-FFF2-40B4-BE49-F238E27FC236}">
                <a16:creationId xmlns:a16="http://schemas.microsoft.com/office/drawing/2014/main" id="{6E25FDD7-241D-E1FB-128E-51A926EB91BC}"/>
              </a:ext>
            </a:extLst>
          </p:cNvPr>
          <p:cNvSpPr txBox="1">
            <a:spLocks/>
          </p:cNvSpPr>
          <p:nvPr/>
        </p:nvSpPr>
        <p:spPr>
          <a:xfrm>
            <a:off x="413915" y="1626528"/>
            <a:ext cx="5181600" cy="2628925"/>
          </a:xfrm>
          <a:prstGeom prst="rect">
            <a:avLst/>
          </a:prstGeom>
        </p:spPr>
        <p:txBody>
          <a:bodyPr vert="horz" lIns="91440" tIns="45720" rIns="91440" bIns="45720" rtlCol="0">
            <a:spAutoFit/>
          </a:bodyPr>
          <a:lstStyle>
            <a:lvl1pPr marL="228600" indent="-228600" algn="l" defTabSz="914400" rtl="0" eaLnBrk="1" latinLnBrk="0" hangingPunct="1">
              <a:lnSpc>
                <a:spcPct val="100000"/>
              </a:lnSpc>
              <a:spcBef>
                <a:spcPts val="1000"/>
              </a:spcBef>
              <a:buClr>
                <a:srgbClr val="1E4B9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E4B9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E4B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Management Team</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Director: Sue Pawley</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Deputy Director: Daphne Chang</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Senior Manager: Diane Ford </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Support Assistant: Rachel Redford</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Project Officer: Jonathan Evans</a:t>
            </a:r>
          </a:p>
        </p:txBody>
      </p:sp>
      <p:sp>
        <p:nvSpPr>
          <p:cNvPr id="5" name="Content Placeholder 16">
            <a:extLst>
              <a:ext uri="{FF2B5EF4-FFF2-40B4-BE49-F238E27FC236}">
                <a16:creationId xmlns:a16="http://schemas.microsoft.com/office/drawing/2014/main" id="{A9E0E934-C244-4E2D-F373-BC4BBBA1AFDA}"/>
              </a:ext>
            </a:extLst>
          </p:cNvPr>
          <p:cNvSpPr txBox="1">
            <a:spLocks/>
          </p:cNvSpPr>
          <p:nvPr/>
        </p:nvSpPr>
        <p:spPr>
          <a:xfrm>
            <a:off x="6370848" y="1182538"/>
            <a:ext cx="5596180" cy="480885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rgbClr val="1E4B9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E4B9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E4B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School Scholarship Leads</a:t>
            </a:r>
            <a:endPar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rgbClr val="060645"/>
                </a:solidFill>
                <a:effectLst/>
                <a:uLnTx/>
                <a:uFillTx/>
                <a:latin typeface="Calibri" panose="020F0502020204030204"/>
                <a:ea typeface="+mn-ea"/>
                <a:cs typeface="+mn-cs"/>
              </a:rPr>
              <a:t>SPS: Jonathan </a:t>
            </a:r>
            <a:r>
              <a:rPr kumimoji="0" lang="en-GB" sz="2400" b="0" i="0" u="none" strike="noStrike" kern="1200" cap="none" spc="0" normalizeH="0" baseline="0" noProof="0" err="1">
                <a:ln>
                  <a:noFill/>
                </a:ln>
                <a:solidFill>
                  <a:srgbClr val="060645"/>
                </a:solidFill>
                <a:effectLst/>
                <a:uLnTx/>
                <a:uFillTx/>
                <a:latin typeface="Calibri" panose="020F0502020204030204"/>
                <a:ea typeface="+mn-ea"/>
                <a:cs typeface="+mn-cs"/>
              </a:rPr>
              <a:t>Nylk</a:t>
            </a:r>
            <a:endParaRPr kumimoji="0" lang="en-GB" sz="2400" b="0" i="0" u="none" strike="noStrike" kern="1200" cap="none" spc="0" normalizeH="0" baseline="0" noProof="0">
              <a:ln>
                <a:noFill/>
              </a:ln>
              <a:solidFill>
                <a:srgbClr val="060645"/>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M&amp;S: Cathy Smith/Sally </a:t>
            </a:r>
            <a:r>
              <a:rPr kumimoji="0" lang="en-GB" sz="2400" b="0" i="0" u="none" strike="noStrike" kern="1200" cap="none" spc="0" normalizeH="0" baseline="0" noProof="0" err="1">
                <a:ln>
                  <a:noFill/>
                </a:ln>
                <a:solidFill>
                  <a:sysClr val="windowText" lastClr="000000"/>
                </a:solidFill>
                <a:effectLst/>
                <a:uLnTx/>
                <a:uFillTx/>
                <a:latin typeface="Calibri" panose="020F0502020204030204"/>
                <a:ea typeface="+mn-ea"/>
                <a:cs typeface="+mn-cs"/>
              </a:rPr>
              <a:t>Crighton</a:t>
            </a:r>
            <a:endPar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C&amp;C: Soraya </a:t>
            </a:r>
            <a:r>
              <a:rPr kumimoji="0" lang="en-GB" sz="2400" b="0" i="0" u="none" strike="noStrike" kern="1200" cap="none" spc="0" normalizeH="0" baseline="0" noProof="0" err="1">
                <a:ln>
                  <a:noFill/>
                </a:ln>
                <a:solidFill>
                  <a:sysClr val="windowText" lastClr="000000"/>
                </a:solidFill>
                <a:effectLst/>
                <a:uLnTx/>
                <a:uFillTx/>
                <a:latin typeface="Calibri" panose="020F0502020204030204"/>
                <a:ea typeface="+mn-ea"/>
                <a:cs typeface="+mn-cs"/>
              </a:rPr>
              <a:t>Kouadri</a:t>
            </a:r>
            <a:endPar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EEES: Fiona Aiken  </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E&amp;I: Anne-Marie Gallen</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err="1">
                <a:ln>
                  <a:noFill/>
                </a:ln>
                <a:solidFill>
                  <a:sysClr val="windowText" lastClr="000000"/>
                </a:solidFill>
                <a:effectLst/>
                <a:uLnTx/>
                <a:uFillTx/>
                <a:latin typeface="Calibri" panose="020F0502020204030204"/>
                <a:ea typeface="+mn-ea"/>
                <a:cs typeface="+mn-cs"/>
              </a:rPr>
              <a:t>KMi</a:t>
            </a: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 Trevor Collins</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a:ln>
                  <a:noFill/>
                </a:ln>
                <a:solidFill>
                  <a:srgbClr val="060645"/>
                </a:solidFill>
                <a:effectLst/>
                <a:uLnTx/>
                <a:uFillTx/>
                <a:latin typeface="Calibri" panose="020F0502020204030204"/>
                <a:ea typeface="+mn-ea"/>
                <a:cs typeface="+mn-cs"/>
              </a:rPr>
              <a:t>LHCS: Sarah Daniell</a:t>
            </a:r>
            <a:endParaRPr kumimoji="0" lang="en-GB" sz="2400" b="0" i="0" u="none" strike="noStrike" kern="1200" cap="none" spc="0" normalizeH="0" baseline="0" noProof="0">
              <a:ln>
                <a:noFill/>
              </a:ln>
              <a:solidFill>
                <a:srgbClr val="060645"/>
              </a:solidFill>
              <a:effectLst/>
              <a:uLnTx/>
              <a:uFillTx/>
              <a:latin typeface="Calibri" panose="020F0502020204030204"/>
              <a:ea typeface="+mn-ea"/>
              <a:cs typeface="Calibri"/>
            </a:endParaRPr>
          </a:p>
        </p:txBody>
      </p:sp>
      <p:sp>
        <p:nvSpPr>
          <p:cNvPr id="8" name="Text Placeholder 3">
            <a:extLst>
              <a:ext uri="{FF2B5EF4-FFF2-40B4-BE49-F238E27FC236}">
                <a16:creationId xmlns:a16="http://schemas.microsoft.com/office/drawing/2014/main" id="{19090549-441D-EB4A-BA6D-81A3D86C0E2E}"/>
              </a:ext>
            </a:extLst>
          </p:cNvPr>
          <p:cNvSpPr txBox="1">
            <a:spLocks/>
          </p:cNvSpPr>
          <p:nvPr/>
        </p:nvSpPr>
        <p:spPr>
          <a:xfrm>
            <a:off x="413915" y="404664"/>
            <a:ext cx="1076670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rPr>
              <a:t>eSTEeM people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0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endParaRPr>
          </a:p>
        </p:txBody>
      </p:sp>
    </p:spTree>
    <p:extLst>
      <p:ext uri="{BB962C8B-B14F-4D97-AF65-F5344CB8AC3E}">
        <p14:creationId xmlns:p14="http://schemas.microsoft.com/office/powerpoint/2010/main" val="4112716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626447"/>
            <a:ext cx="5557585" cy="1800200"/>
          </a:xfrm>
        </p:spPr>
        <p:txBody>
          <a:bodyPr/>
          <a:lstStyle/>
          <a:p>
            <a:r>
              <a:rPr lang="en-GB" sz="4400" err="1"/>
              <a:t>eSTEeM</a:t>
            </a:r>
            <a:r>
              <a:rPr lang="en-GB" sz="4400"/>
              <a:t> Pre-bidding Workshop</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8" y="2745648"/>
            <a:ext cx="5557584" cy="753328"/>
          </a:xfrm>
        </p:spPr>
        <p:txBody>
          <a:bodyPr/>
          <a:lstStyle/>
          <a:p>
            <a:r>
              <a:rPr lang="en-GB"/>
              <a:t>Sue Pawley and Daphne Chang</a:t>
            </a:r>
          </a:p>
          <a:p>
            <a:r>
              <a:rPr lang="en-GB" err="1"/>
              <a:t>eSTEeM</a:t>
            </a:r>
            <a:r>
              <a:rPr lang="en-GB"/>
              <a:t> Directors</a:t>
            </a:r>
          </a:p>
          <a:p>
            <a:endParaRPr lang="en-GB"/>
          </a:p>
          <a:p>
            <a:endParaRPr lang="en-GB"/>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7" y="3414980"/>
            <a:ext cx="5557584" cy="347039"/>
          </a:xfrm>
        </p:spPr>
        <p:txBody>
          <a:bodyPr/>
          <a:lstStyle/>
          <a:p>
            <a:r>
              <a:rPr lang="en-GB"/>
              <a:t>Tuesday 10</a:t>
            </a:r>
            <a:r>
              <a:rPr lang="en-GB" baseline="30000"/>
              <a:t>th</a:t>
            </a:r>
            <a:r>
              <a:rPr lang="en-GB"/>
              <a:t> December 2024, 14.30-16.00</a:t>
            </a:r>
          </a:p>
          <a:p>
            <a:endParaRPr lang="en-GB"/>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7" y="3821269"/>
            <a:ext cx="5557584" cy="347039"/>
          </a:xfrm>
        </p:spPr>
        <p:txBody>
          <a:bodyPr/>
          <a:lstStyle/>
          <a:p>
            <a:r>
              <a:rPr lang="en-GB">
                <a:hlinkClick r:id="rId3"/>
              </a:rPr>
              <a:t>esteem@open.ac.uk</a:t>
            </a:r>
            <a:r>
              <a:rPr lang="en-GB"/>
              <a:t>  </a:t>
            </a:r>
            <a:r>
              <a:rPr lang="en-GB">
                <a:hlinkClick r:id="rId4"/>
              </a:rPr>
              <a:t>www.open.ac.uk/esteem</a:t>
            </a:r>
            <a:endParaRPr lang="en-GB"/>
          </a:p>
          <a:p>
            <a:endParaRPr lang="en-GB"/>
          </a:p>
          <a:p>
            <a:r>
              <a:rPr lang="en-GB">
                <a:hlinkClick r:id="rId5"/>
              </a:rPr>
              <a:t>Call for projects December 2024</a:t>
            </a:r>
            <a:endParaRPr lang="en-GB"/>
          </a:p>
          <a:p>
            <a:endParaRPr lang="en-GB"/>
          </a:p>
          <a:p>
            <a:r>
              <a:rPr lang="en-GB" b="1"/>
              <a:t>Please note: This session will be recorded </a:t>
            </a:r>
          </a:p>
        </p:txBody>
      </p:sp>
      <p:pic>
        <p:nvPicPr>
          <p:cNvPr id="6" name="Picture Placeholder 5" descr="A group of people sitting in a room&#10;&#10;Description automatically generated">
            <a:extLst>
              <a:ext uri="{FF2B5EF4-FFF2-40B4-BE49-F238E27FC236}">
                <a16:creationId xmlns:a16="http://schemas.microsoft.com/office/drawing/2014/main" id="{0E648D02-9EFC-23D8-E377-5721A8F61A2B}"/>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t="8355" b="8355"/>
          <a:stretch>
            <a:fillRect/>
          </a:stretch>
        </p:blipFill>
        <p:spPr/>
      </p:pic>
      <p:pic>
        <p:nvPicPr>
          <p:cNvPr id="4" name="Picture 3" descr="A black background with white text&#10;&#10;Description automatically generated">
            <a:extLst>
              <a:ext uri="{FF2B5EF4-FFF2-40B4-BE49-F238E27FC236}">
                <a16:creationId xmlns:a16="http://schemas.microsoft.com/office/drawing/2014/main" id="{CD42F1B5-C037-165C-F546-49A1F43A90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3649" y="5858521"/>
            <a:ext cx="2384984" cy="340712"/>
          </a:xfrm>
          <a:prstGeom prst="rect">
            <a:avLst/>
          </a:prstGeom>
        </p:spPr>
      </p:pic>
    </p:spTree>
    <p:extLst>
      <p:ext uri="{BB962C8B-B14F-4D97-AF65-F5344CB8AC3E}">
        <p14:creationId xmlns:p14="http://schemas.microsoft.com/office/powerpoint/2010/main" val="18469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Overview</a:t>
            </a:r>
          </a:p>
        </p:txBody>
      </p:sp>
      <p:sp>
        <p:nvSpPr>
          <p:cNvPr id="4" name="TextBox 3">
            <a:extLst>
              <a:ext uri="{FF2B5EF4-FFF2-40B4-BE49-F238E27FC236}">
                <a16:creationId xmlns:a16="http://schemas.microsoft.com/office/drawing/2014/main" id="{54643A10-637F-7358-D2AB-B9156FA066AD}"/>
              </a:ext>
            </a:extLst>
          </p:cNvPr>
          <p:cNvSpPr txBox="1"/>
          <p:nvPr/>
        </p:nvSpPr>
        <p:spPr>
          <a:xfrm>
            <a:off x="413915" y="1047158"/>
            <a:ext cx="6119948" cy="4437112"/>
          </a:xfrm>
          <a:prstGeom prst="rect">
            <a:avLst/>
          </a:prstGeom>
          <a:noFill/>
        </p:spPr>
        <p:txBody>
          <a:bodyPr wrap="square" lIns="91440" tIns="45720" rIns="91440" bIns="45720" anchor="t">
            <a:spAutoFit/>
          </a:bodyPr>
          <a:lstStyle/>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Defining scholarship</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About </a:t>
            </a:r>
            <a:r>
              <a:rPr kumimoji="0" lang="en-GB" sz="2800" b="0" i="0" u="none" strike="noStrike" kern="1200" cap="none" spc="0" normalizeH="0" baseline="0" noProof="0" err="1">
                <a:ln>
                  <a:noFill/>
                </a:ln>
                <a:solidFill>
                  <a:prstClr val="black"/>
                </a:solidFill>
                <a:effectLst/>
                <a:uLnTx/>
                <a:uFillTx/>
                <a:latin typeface="Calibri" panose="020F0502020204030204"/>
                <a:ea typeface="+mn-ea"/>
                <a:cs typeface="+mn-cs"/>
              </a:rPr>
              <a:t>eSTEeM</a:t>
            </a: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Proposal and project workflow</a:t>
            </a:r>
          </a:p>
          <a:p>
            <a:pPr marL="228600" indent="-228600">
              <a:spcBef>
                <a:spcPts val="1000"/>
              </a:spcBef>
              <a:buClr>
                <a:srgbClr val="1E4B9B"/>
              </a:buClr>
              <a:buFont typeface="Arial" panose="020B0604020202020204" pitchFamily="34" charset="0"/>
              <a:buChar char="•"/>
              <a:defRPr/>
            </a:pPr>
            <a:r>
              <a:rPr lang="en-GB" sz="2800">
                <a:latin typeface="Calibri" panose="020F0502020204030204"/>
              </a:rPr>
              <a:t>25</a:t>
            </a:r>
            <a:r>
              <a:rPr lang="en-GB" sz="2800" baseline="30000">
                <a:latin typeface="Calibri" panose="020F0502020204030204"/>
              </a:rPr>
              <a:t>th</a:t>
            </a:r>
            <a:r>
              <a:rPr lang="en-GB" sz="2800">
                <a:latin typeface="Calibri" panose="020F0502020204030204"/>
              </a:rPr>
              <a:t> </a:t>
            </a:r>
            <a:r>
              <a:rPr kumimoji="0" lang="en-GB" sz="2800" b="0" i="0" u="none" strike="noStrike" kern="1200" cap="none" spc="0" normalizeH="0" baseline="0" noProof="0">
                <a:ln>
                  <a:noFill/>
                </a:ln>
                <a:effectLst/>
                <a:uLnTx/>
                <a:uFillTx/>
                <a:latin typeface="Calibri" panose="020F0502020204030204"/>
                <a:ea typeface="+mn-ea"/>
                <a:cs typeface="+mn-cs"/>
              </a:rPr>
              <a:t>call for projects</a:t>
            </a:r>
            <a:endParaRPr lang="en-GB" sz="2800" b="0" i="0" u="none" strike="noStrike" kern="1200" cap="none" spc="0" normalizeH="0" baseline="0" noProof="0">
              <a:ln>
                <a:noFill/>
              </a:ln>
              <a:effectLst/>
              <a:uLnTx/>
              <a:uFillTx/>
              <a:latin typeface="Calibri" panose="020F0502020204030204"/>
              <a:cs typeface="Calibri"/>
            </a:endParaRP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Key information</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Things to consider</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Timeline and planning</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Sources of support</a:t>
            </a:r>
          </a:p>
        </p:txBody>
      </p:sp>
      <p:pic>
        <p:nvPicPr>
          <p:cNvPr id="7" name="Picture 6" descr="A group of people sitting at tables in front of a projector screen&#10;&#10;Description automatically generated">
            <a:extLst>
              <a:ext uri="{FF2B5EF4-FFF2-40B4-BE49-F238E27FC236}">
                <a16:creationId xmlns:a16="http://schemas.microsoft.com/office/drawing/2014/main" id="{0C0554A6-F816-2AD6-A528-A4CBD3205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476399"/>
            <a:ext cx="6723885" cy="3578630"/>
          </a:xfrm>
          <a:prstGeom prst="rect">
            <a:avLst/>
          </a:prstGeom>
        </p:spPr>
      </p:pic>
    </p:spTree>
    <p:extLst>
      <p:ext uri="{BB962C8B-B14F-4D97-AF65-F5344CB8AC3E}">
        <p14:creationId xmlns:p14="http://schemas.microsoft.com/office/powerpoint/2010/main" val="264423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sz="3200" kern="1200">
                <a:solidFill>
                  <a:srgbClr val="1E4B9B"/>
                </a:solidFill>
                <a:effectLst/>
                <a:latin typeface="+mj-lt"/>
                <a:ea typeface="+mj-ea"/>
                <a:cs typeface="+mj-cs"/>
              </a:rPr>
              <a:t>Defining scholarship</a:t>
            </a:r>
            <a:endParaRPr lang="en-GB"/>
          </a:p>
        </p:txBody>
      </p:sp>
      <p:sp>
        <p:nvSpPr>
          <p:cNvPr id="4" name="TextBox 3">
            <a:extLst>
              <a:ext uri="{FF2B5EF4-FFF2-40B4-BE49-F238E27FC236}">
                <a16:creationId xmlns:a16="http://schemas.microsoft.com/office/drawing/2014/main" id="{FE9093AD-1ECB-4767-096D-E148C02C0B40}"/>
              </a:ext>
            </a:extLst>
          </p:cNvPr>
          <p:cNvSpPr txBox="1"/>
          <p:nvPr/>
        </p:nvSpPr>
        <p:spPr>
          <a:xfrm>
            <a:off x="413915" y="1385353"/>
            <a:ext cx="5682085" cy="3477875"/>
          </a:xfrm>
          <a:prstGeom prst="rect">
            <a:avLst/>
          </a:prstGeom>
          <a:noFill/>
        </p:spPr>
        <p:txBody>
          <a:bodyPr wrap="square">
            <a:spAutoFit/>
          </a:bodyPr>
          <a:lstStyle/>
          <a:p>
            <a:pPr marL="285750" indent="-285750">
              <a:buFont typeface="Arial" panose="020B0604020202020204" pitchFamily="34" charset="0"/>
              <a:buChar char="•"/>
            </a:pPr>
            <a:r>
              <a:rPr lang="en-GB" sz="2000"/>
              <a:t>Defining scholarship as the Scholarship of Teaching and Learning (</a:t>
            </a:r>
            <a:r>
              <a:rPr lang="en-GB" sz="2000" err="1"/>
              <a:t>SoTL</a:t>
            </a:r>
            <a:r>
              <a:rPr lang="en-GB" sz="2000"/>
              <a:t>)</a:t>
            </a:r>
          </a:p>
          <a:p>
            <a:pPr marL="742950" lvl="1" indent="-285750">
              <a:buFont typeface="Arial" panose="020B0604020202020204" pitchFamily="34" charset="0"/>
              <a:buChar char="•"/>
            </a:pPr>
            <a:r>
              <a:rPr lang="en-GB" sz="2000"/>
              <a:t>“</a:t>
            </a:r>
            <a:r>
              <a:rPr lang="en-US" sz="2000" i="1"/>
              <a:t>systematic and ethically reasoned investigation of aspects of teaching and student learning by applying disciplinary knowledge, resulting in reflections and outcomes that are publicly shared for peer-review and for others to build upon</a:t>
            </a:r>
            <a:r>
              <a:rPr lang="en-GB" sz="2000"/>
              <a:t>” (</a:t>
            </a:r>
            <a:r>
              <a:rPr lang="en-GB" sz="2000" err="1"/>
              <a:t>SoTL</a:t>
            </a:r>
            <a:r>
              <a:rPr lang="en-GB" sz="2000"/>
              <a:t> in STEM BOC – </a:t>
            </a:r>
            <a:r>
              <a:rPr lang="en-GB" sz="2000" err="1"/>
              <a:t>Minocha</a:t>
            </a:r>
            <a:r>
              <a:rPr lang="en-GB" sz="2000"/>
              <a:t> and Butler, 2021)</a:t>
            </a:r>
          </a:p>
        </p:txBody>
      </p:sp>
      <p:sp>
        <p:nvSpPr>
          <p:cNvPr id="7" name="TextBox 6">
            <a:extLst>
              <a:ext uri="{FF2B5EF4-FFF2-40B4-BE49-F238E27FC236}">
                <a16:creationId xmlns:a16="http://schemas.microsoft.com/office/drawing/2014/main" id="{15F3E338-6523-9877-D307-B496D6DA149E}"/>
              </a:ext>
            </a:extLst>
          </p:cNvPr>
          <p:cNvSpPr txBox="1"/>
          <p:nvPr/>
        </p:nvSpPr>
        <p:spPr>
          <a:xfrm>
            <a:off x="6072052" y="1385353"/>
            <a:ext cx="6119948" cy="4093428"/>
          </a:xfrm>
          <a:prstGeom prst="rect">
            <a:avLst/>
          </a:prstGeom>
          <a:noFill/>
        </p:spPr>
        <p:txBody>
          <a:bodyPr wrap="square">
            <a:spAutoFit/>
          </a:bodyPr>
          <a:lstStyle/>
          <a:p>
            <a:pPr marL="342900" indent="-342900">
              <a:buFont typeface="Arial" panose="020B0604020202020204" pitchFamily="34" charset="0"/>
              <a:buChar char="•"/>
            </a:pPr>
            <a:r>
              <a:rPr lang="en-US" sz="2000" err="1"/>
              <a:t>SoTL</a:t>
            </a:r>
            <a:r>
              <a:rPr lang="en-US" sz="2000"/>
              <a:t> is important in three ways</a:t>
            </a:r>
          </a:p>
          <a:p>
            <a:pPr marL="800100" lvl="1" indent="-342900">
              <a:buFont typeface="Arial" panose="020B0604020202020204" pitchFamily="34" charset="0"/>
              <a:buChar char="•"/>
            </a:pPr>
            <a:r>
              <a:rPr lang="en-US" sz="2000" i="1"/>
              <a:t>For students </a:t>
            </a:r>
            <a:r>
              <a:rPr lang="en-US" sz="2000"/>
              <a:t>allowing us to evaluate our teaching to improve the quality of student learning</a:t>
            </a:r>
          </a:p>
          <a:p>
            <a:pPr marL="800100" lvl="1" indent="-342900">
              <a:buFont typeface="Arial" panose="020B0604020202020204" pitchFamily="34" charset="0"/>
              <a:buChar char="•"/>
            </a:pPr>
            <a:r>
              <a:rPr lang="en-US" sz="2000" i="1"/>
              <a:t>For academic disciplines and institutions </a:t>
            </a:r>
            <a:r>
              <a:rPr lang="en-US" sz="2000"/>
              <a:t>ensuring we base future development on robust evidence enabling our teaching and learning to be </a:t>
            </a:r>
            <a:r>
              <a:rPr lang="en-US" sz="2000" err="1"/>
              <a:t>recognised</a:t>
            </a:r>
            <a:r>
              <a:rPr lang="en-US" sz="2000"/>
              <a:t> externally for its excellence and impact</a:t>
            </a:r>
          </a:p>
          <a:p>
            <a:pPr marL="800100" lvl="1" indent="-342900">
              <a:buFont typeface="Arial" panose="020B0604020202020204" pitchFamily="34" charset="0"/>
              <a:buChar char="•"/>
            </a:pPr>
            <a:r>
              <a:rPr lang="en-US" sz="2000" i="1"/>
              <a:t>For practitioners </a:t>
            </a:r>
            <a:r>
              <a:rPr lang="en-US" sz="2000"/>
              <a:t>allowing staff to develop their professional practice in the field of teaching and learning</a:t>
            </a:r>
            <a:endParaRPr lang="en-GB" sz="2000"/>
          </a:p>
        </p:txBody>
      </p:sp>
    </p:spTree>
    <p:extLst>
      <p:ext uri="{BB962C8B-B14F-4D97-AF65-F5344CB8AC3E}">
        <p14:creationId xmlns:p14="http://schemas.microsoft.com/office/powerpoint/2010/main" val="411990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About eSTEeM</a:t>
            </a:r>
          </a:p>
        </p:txBody>
      </p:sp>
      <p:sp>
        <p:nvSpPr>
          <p:cNvPr id="4" name="TextBox 3">
            <a:extLst>
              <a:ext uri="{FF2B5EF4-FFF2-40B4-BE49-F238E27FC236}">
                <a16:creationId xmlns:a16="http://schemas.microsoft.com/office/drawing/2014/main" id="{C52535ED-7298-D1C2-FEC9-628196F29A5E}"/>
              </a:ext>
            </a:extLst>
          </p:cNvPr>
          <p:cNvSpPr txBox="1"/>
          <p:nvPr/>
        </p:nvSpPr>
        <p:spPr>
          <a:xfrm>
            <a:off x="413915" y="1233662"/>
            <a:ext cx="5682085" cy="4093428"/>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a:t>The STEM Centre for Scholarship and Innovation (Dec 2010)</a:t>
            </a:r>
          </a:p>
          <a:p>
            <a:pPr marL="342900" indent="-342900">
              <a:buFont typeface="Arial" panose="020B0604020202020204" pitchFamily="34" charset="0"/>
              <a:buChar char="•"/>
            </a:pPr>
            <a:r>
              <a:rPr lang="en-US" sz="2000"/>
              <a:t>Scholarship to enhance learning and teaching practice and strategy</a:t>
            </a:r>
          </a:p>
          <a:p>
            <a:pPr marL="342900" indent="-342900">
              <a:buFont typeface="Arial" panose="020B0604020202020204" pitchFamily="34" charset="0"/>
              <a:buChar char="•"/>
            </a:pPr>
            <a:r>
              <a:rPr lang="en-US" sz="2000"/>
              <a:t>Over 250 projects supported since 2011</a:t>
            </a:r>
          </a:p>
          <a:p>
            <a:pPr marL="342900" indent="-342900">
              <a:buFont typeface="Arial" panose="020B0604020202020204" pitchFamily="34" charset="0"/>
              <a:buChar char="•"/>
            </a:pPr>
            <a:r>
              <a:rPr lang="en-US" sz="2000"/>
              <a:t>Over 50 currently in progress </a:t>
            </a:r>
          </a:p>
          <a:p>
            <a:pPr marL="342900" indent="-342900">
              <a:buFont typeface="Arial" panose="020B0604020202020204" pitchFamily="34" charset="0"/>
              <a:buChar char="•"/>
            </a:pPr>
            <a:r>
              <a:rPr lang="en-US" sz="2000"/>
              <a:t>Individuals, groups and cross-disciplinary project teams</a:t>
            </a:r>
          </a:p>
          <a:p>
            <a:pPr marL="342900" indent="-342900">
              <a:buFont typeface="Arial" panose="020B0604020202020204" pitchFamily="34" charset="0"/>
              <a:buChar char="•"/>
            </a:pPr>
            <a:r>
              <a:rPr lang="en-US" sz="2000"/>
              <a:t>Professional development and support for project team – Applaud (Advance HE Fellowship)</a:t>
            </a:r>
          </a:p>
          <a:p>
            <a:pPr marL="342900" indent="-342900">
              <a:buFont typeface="Arial" panose="020B0604020202020204" pitchFamily="34" charset="0"/>
              <a:buChar char="•"/>
            </a:pPr>
            <a:r>
              <a:rPr lang="en-US" sz="2000"/>
              <a:t>External influence in HE STEM environment</a:t>
            </a:r>
            <a:endParaRPr lang="en-GB" sz="2000"/>
          </a:p>
        </p:txBody>
      </p:sp>
      <p:pic>
        <p:nvPicPr>
          <p:cNvPr id="8" name="Picture 7" descr="A screenshot of a computer&#10;&#10;Description automatically generated">
            <a:extLst>
              <a:ext uri="{FF2B5EF4-FFF2-40B4-BE49-F238E27FC236}">
                <a16:creationId xmlns:a16="http://schemas.microsoft.com/office/drawing/2014/main" id="{4A7A01C3-1095-191F-7461-7E2D298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658" y="346306"/>
            <a:ext cx="5281934" cy="2971088"/>
          </a:xfrm>
          <a:prstGeom prst="rect">
            <a:avLst/>
          </a:prstGeom>
          <a:ln>
            <a:solidFill>
              <a:schemeClr val="bg1">
                <a:lumMod val="50000"/>
              </a:schemeClr>
            </a:solidFill>
          </a:ln>
        </p:spPr>
      </p:pic>
      <p:pic>
        <p:nvPicPr>
          <p:cNvPr id="10" name="Picture 9" descr="A diagram of a projector&#10;&#10;Description automatically generated">
            <a:extLst>
              <a:ext uri="{FF2B5EF4-FFF2-40B4-BE49-F238E27FC236}">
                <a16:creationId xmlns:a16="http://schemas.microsoft.com/office/drawing/2014/main" id="{1B9E81BD-0195-25F6-9BCD-CA215C407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657" y="3429000"/>
            <a:ext cx="5281935" cy="2971088"/>
          </a:xfrm>
          <a:prstGeom prst="rect">
            <a:avLst/>
          </a:prstGeom>
          <a:ln>
            <a:solidFill>
              <a:schemeClr val="bg1">
                <a:lumMod val="50000"/>
              </a:schemeClr>
            </a:solidFill>
          </a:ln>
        </p:spPr>
      </p:pic>
    </p:spTree>
    <p:extLst>
      <p:ext uri="{BB962C8B-B14F-4D97-AF65-F5344CB8AC3E}">
        <p14:creationId xmlns:p14="http://schemas.microsoft.com/office/powerpoint/2010/main" val="81295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From ideas to projects</a:t>
            </a:r>
          </a:p>
        </p:txBody>
      </p:sp>
      <p:graphicFrame>
        <p:nvGraphicFramePr>
          <p:cNvPr id="2" name="Diagram 1">
            <a:extLst>
              <a:ext uri="{FF2B5EF4-FFF2-40B4-BE49-F238E27FC236}">
                <a16:creationId xmlns:a16="http://schemas.microsoft.com/office/drawing/2014/main" id="{55BC47F4-6134-98C0-1B82-8FB6A414FB19}"/>
              </a:ext>
            </a:extLst>
          </p:cNvPr>
          <p:cNvGraphicFramePr/>
          <p:nvPr>
            <p:extLst>
              <p:ext uri="{D42A27DB-BD31-4B8C-83A1-F6EECF244321}">
                <p14:modId xmlns:p14="http://schemas.microsoft.com/office/powerpoint/2010/main" val="1745720819"/>
              </p:ext>
            </p:extLst>
          </p:nvPr>
        </p:nvGraphicFramePr>
        <p:xfrm>
          <a:off x="838200" y="992124"/>
          <a:ext cx="10515600" cy="487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88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Progress and completion</a:t>
            </a:r>
          </a:p>
        </p:txBody>
      </p:sp>
      <p:graphicFrame>
        <p:nvGraphicFramePr>
          <p:cNvPr id="2" name="Diagram 1">
            <a:extLst>
              <a:ext uri="{FF2B5EF4-FFF2-40B4-BE49-F238E27FC236}">
                <a16:creationId xmlns:a16="http://schemas.microsoft.com/office/drawing/2014/main" id="{6496EE80-74C0-2384-1BD6-D86114AB430A}"/>
              </a:ext>
            </a:extLst>
          </p:cNvPr>
          <p:cNvGraphicFramePr/>
          <p:nvPr>
            <p:extLst>
              <p:ext uri="{D42A27DB-BD31-4B8C-83A1-F6EECF244321}">
                <p14:modId xmlns:p14="http://schemas.microsoft.com/office/powerpoint/2010/main" val="316651997"/>
              </p:ext>
            </p:extLst>
          </p:nvPr>
        </p:nvGraphicFramePr>
        <p:xfrm>
          <a:off x="838200" y="1376172"/>
          <a:ext cx="10515600" cy="4818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8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25</a:t>
            </a:r>
            <a:r>
              <a:rPr lang="en-GB" baseline="30000"/>
              <a:t>th</a:t>
            </a:r>
            <a:r>
              <a:rPr lang="en-GB"/>
              <a:t> call for projects</a:t>
            </a:r>
          </a:p>
        </p:txBody>
      </p:sp>
      <p:sp>
        <p:nvSpPr>
          <p:cNvPr id="4" name="TextBox 3">
            <a:extLst>
              <a:ext uri="{FF2B5EF4-FFF2-40B4-BE49-F238E27FC236}">
                <a16:creationId xmlns:a16="http://schemas.microsoft.com/office/drawing/2014/main" id="{1CDE4F1E-12ED-AA30-BBE7-902B67C5F0B4}"/>
              </a:ext>
            </a:extLst>
          </p:cNvPr>
          <p:cNvSpPr txBox="1"/>
          <p:nvPr/>
        </p:nvSpPr>
        <p:spPr>
          <a:xfrm>
            <a:off x="413915" y="1385353"/>
            <a:ext cx="11612622" cy="372409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1700" b="1"/>
              <a:t>Continuation and completion: </a:t>
            </a:r>
            <a:r>
              <a:rPr lang="en-GB" sz="1700"/>
              <a:t>To meet the OU’s goal of enabling success for our students, we are actively seeking scholarship projects that investigate and implement strategies to enhance student continuation and completion, such as sense of community/belonging.</a:t>
            </a:r>
          </a:p>
          <a:p>
            <a:pPr marL="285750" indent="-285750">
              <a:spcAft>
                <a:spcPts val="600"/>
              </a:spcAft>
              <a:buFont typeface="Arial" panose="020B0604020202020204" pitchFamily="34" charset="0"/>
              <a:buChar char="•"/>
            </a:pPr>
            <a:r>
              <a:rPr lang="en-GB" sz="1700" b="1"/>
              <a:t>Access, Participation and Success: </a:t>
            </a:r>
            <a:r>
              <a:rPr lang="en-GB" sz="1700"/>
              <a:t>We continue to seek projects related to </a:t>
            </a:r>
            <a:r>
              <a:rPr lang="en-GB" sz="1700">
                <a:hlinkClick r:id="rId3"/>
              </a:rPr>
              <a:t>Access, Participation and Success </a:t>
            </a:r>
            <a:r>
              <a:rPr lang="en-GB" sz="1700"/>
              <a:t>which investigate issues around registration, tuition, completion and awarding gaps with respect to Black students, students with mental health challenges and students with the highest level of deprivation</a:t>
            </a:r>
          </a:p>
          <a:p>
            <a:pPr marL="285750" indent="-285750">
              <a:spcAft>
                <a:spcPts val="600"/>
              </a:spcAft>
              <a:buFont typeface="Arial" panose="020B0604020202020204" pitchFamily="34" charset="0"/>
              <a:buChar char="•"/>
            </a:pPr>
            <a:r>
              <a:rPr lang="en-GB" sz="1700" b="1"/>
              <a:t>Curriculum design and assessment: </a:t>
            </a:r>
            <a:r>
              <a:rPr lang="en-GB" sz="1700"/>
              <a:t>We are keen to encourage projects that investigate ways in which we can enhance teaching of sustainability through the STEM curriculum and/or embed sustainability in curriculum design/creation. </a:t>
            </a:r>
            <a:r>
              <a:rPr lang="en-GB" sz="1700" b="1"/>
              <a:t> </a:t>
            </a:r>
          </a:p>
          <a:p>
            <a:pPr marL="285750" indent="-285750">
              <a:spcAft>
                <a:spcPts val="600"/>
              </a:spcAft>
              <a:buFont typeface="Arial" panose="020B0604020202020204" pitchFamily="34" charset="0"/>
              <a:buChar char="•"/>
            </a:pPr>
            <a:r>
              <a:rPr lang="en-GB" sz="1700" b="1"/>
              <a:t>Technology Enhanced Learning: </a:t>
            </a:r>
            <a:r>
              <a:rPr lang="en-GB" sz="1700"/>
              <a:t>With the rise of generative artificial intelligence and extended reality, we are interested in exploring the challenges, opportunities and impact of technologies on STEM teaching, learning and assessment.</a:t>
            </a:r>
          </a:p>
        </p:txBody>
      </p:sp>
    </p:spTree>
    <p:extLst>
      <p:ext uri="{BB962C8B-B14F-4D97-AF65-F5344CB8AC3E}">
        <p14:creationId xmlns:p14="http://schemas.microsoft.com/office/powerpoint/2010/main" val="2556218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Key information</a:t>
            </a:r>
          </a:p>
        </p:txBody>
      </p:sp>
      <p:sp>
        <p:nvSpPr>
          <p:cNvPr id="4" name="TextBox 3">
            <a:extLst>
              <a:ext uri="{FF2B5EF4-FFF2-40B4-BE49-F238E27FC236}">
                <a16:creationId xmlns:a16="http://schemas.microsoft.com/office/drawing/2014/main" id="{F9C90DE6-B62E-289B-70F6-228124E13DBC}"/>
              </a:ext>
            </a:extLst>
          </p:cNvPr>
          <p:cNvSpPr txBox="1"/>
          <p:nvPr/>
        </p:nvSpPr>
        <p:spPr>
          <a:xfrm>
            <a:off x="413915" y="1014889"/>
            <a:ext cx="6557555" cy="475514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err="1"/>
              <a:t>eSTEeM</a:t>
            </a:r>
            <a:r>
              <a:rPr lang="en-GB"/>
              <a:t> projects normally run to completion within 12-18 months with each team member expected to commit a minimum of 10 days.</a:t>
            </a:r>
          </a:p>
          <a:p>
            <a:pPr marL="285750" indent="-285750">
              <a:spcAft>
                <a:spcPts val="600"/>
              </a:spcAft>
              <a:buFont typeface="Arial" panose="020B0604020202020204" pitchFamily="34" charset="0"/>
              <a:buChar char="•"/>
            </a:pPr>
            <a:r>
              <a:rPr lang="en-US" sz="1800"/>
              <a:t>Endorsement required from your School Scholarship Lead or </a:t>
            </a:r>
            <a:r>
              <a:rPr lang="en-US" sz="1800" err="1"/>
              <a:t>eSTEeM</a:t>
            </a:r>
            <a:r>
              <a:rPr lang="en-US" sz="1800"/>
              <a:t> Director, if based outside a school. Please ensure you have contacted your relevant Scholarship Lead </a:t>
            </a:r>
            <a:r>
              <a:rPr lang="en-US" sz="1800" b="1" u="sng"/>
              <a:t>ideally no later than 10</a:t>
            </a:r>
            <a:r>
              <a:rPr lang="en-US" sz="1800" b="1" u="sng" baseline="30000"/>
              <a:t>th</a:t>
            </a:r>
            <a:r>
              <a:rPr lang="en-US" sz="1800" b="1" u="sng"/>
              <a:t> January.</a:t>
            </a:r>
          </a:p>
          <a:p>
            <a:pPr marL="285750" indent="-285750">
              <a:spcAft>
                <a:spcPts val="600"/>
              </a:spcAft>
              <a:buFont typeface="Arial" panose="020B0604020202020204" pitchFamily="34" charset="0"/>
              <a:buChar char="•"/>
            </a:pPr>
            <a:r>
              <a:rPr lang="en-US"/>
              <a:t>Central and regional staff </a:t>
            </a:r>
            <a:r>
              <a:rPr lang="en-US" sz="1800"/>
              <a:t>require approval of time allocation from your HOS or line manager, if based outside a school. ALs require approval of time from Lead Line Manager and approval of proposal from HOS. </a:t>
            </a:r>
          </a:p>
          <a:p>
            <a:pPr marL="285750" indent="-285750">
              <a:spcAft>
                <a:spcPts val="600"/>
              </a:spcAft>
              <a:buFont typeface="Arial" panose="020B0604020202020204" pitchFamily="34" charset="0"/>
              <a:buChar char="•"/>
            </a:pPr>
            <a:r>
              <a:rPr lang="en-US"/>
              <a:t>A</a:t>
            </a:r>
            <a:r>
              <a:rPr lang="en-GB"/>
              <a:t>Ls must be able to fulfil this role within the maximum working allowance of 1.3 FTE (may use spare FTE capacity or issue an additional duties contract). </a:t>
            </a:r>
          </a:p>
        </p:txBody>
      </p:sp>
      <p:pic>
        <p:nvPicPr>
          <p:cNvPr id="10" name="Picture 9" descr="A group of people sitting in chairs in a room&#10;&#10;Description automatically generated">
            <a:extLst>
              <a:ext uri="{FF2B5EF4-FFF2-40B4-BE49-F238E27FC236}">
                <a16:creationId xmlns:a16="http://schemas.microsoft.com/office/drawing/2014/main" id="{7DCBD04D-BE82-2EBC-667F-05FE36A53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735" y="548640"/>
            <a:ext cx="4331792" cy="5760720"/>
          </a:xfrm>
          <a:prstGeom prst="rect">
            <a:avLst/>
          </a:prstGeom>
          <a:effectLst>
            <a:softEdge rad="63500"/>
          </a:effectLst>
        </p:spPr>
      </p:pic>
    </p:spTree>
    <p:extLst>
      <p:ext uri="{BB962C8B-B14F-4D97-AF65-F5344CB8AC3E}">
        <p14:creationId xmlns:p14="http://schemas.microsoft.com/office/powerpoint/2010/main" val="1070377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Key information cont’d</a:t>
            </a:r>
          </a:p>
        </p:txBody>
      </p:sp>
      <p:sp>
        <p:nvSpPr>
          <p:cNvPr id="4" name="TextBox 3">
            <a:extLst>
              <a:ext uri="{FF2B5EF4-FFF2-40B4-BE49-F238E27FC236}">
                <a16:creationId xmlns:a16="http://schemas.microsoft.com/office/drawing/2014/main" id="{FF5541E2-94FC-D7E2-6C5B-EC42B6DBAC41}"/>
              </a:ext>
            </a:extLst>
          </p:cNvPr>
          <p:cNvSpPr txBox="1"/>
          <p:nvPr/>
        </p:nvSpPr>
        <p:spPr>
          <a:xfrm>
            <a:off x="413916" y="1125141"/>
            <a:ext cx="6854820" cy="393954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a:t>All </a:t>
            </a:r>
            <a:r>
              <a:rPr lang="en-US" sz="2000" err="1"/>
              <a:t>eSTEeM</a:t>
            </a:r>
            <a:r>
              <a:rPr lang="en-US" sz="2000"/>
              <a:t> funded project teams are required to submit interim short reports and a final project report within two months of completion.</a:t>
            </a:r>
          </a:p>
          <a:p>
            <a:pPr marL="285750" indent="-285750">
              <a:spcAft>
                <a:spcPts val="600"/>
              </a:spcAft>
              <a:buFont typeface="Arial" panose="020B0604020202020204" pitchFamily="34" charset="0"/>
              <a:buChar char="•"/>
            </a:pPr>
            <a:r>
              <a:rPr lang="en-US" sz="2000"/>
              <a:t>We particularly encourage projects that involve students as collaborators/co-investigators on the project (and not just as participants in a study) and </a:t>
            </a:r>
            <a:r>
              <a:rPr lang="en-GB" sz="2000"/>
              <a:t>draw upon the experience of colleagues in the Student Support Team. </a:t>
            </a:r>
          </a:p>
          <a:p>
            <a:pPr marL="285750" indent="-285750">
              <a:buFont typeface="Arial" panose="020B0604020202020204" pitchFamily="34" charset="0"/>
              <a:buChar char="•"/>
            </a:pPr>
            <a:r>
              <a:rPr lang="en-GB" sz="2000"/>
              <a:t>Scholarship skills development and project mentoring will be provided by </a:t>
            </a:r>
            <a:r>
              <a:rPr lang="en-GB" sz="2000" err="1"/>
              <a:t>eSTEeM</a:t>
            </a:r>
            <a:r>
              <a:rPr lang="en-GB" sz="2000"/>
              <a:t>.</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US" sz="2000"/>
          </a:p>
        </p:txBody>
      </p:sp>
      <p:pic>
        <p:nvPicPr>
          <p:cNvPr id="5" name="Picture 4" descr="A group of people sitting in chairs in a room&#10;&#10;Description automatically generated">
            <a:extLst>
              <a:ext uri="{FF2B5EF4-FFF2-40B4-BE49-F238E27FC236}">
                <a16:creationId xmlns:a16="http://schemas.microsoft.com/office/drawing/2014/main" id="{F3660202-474F-8B4C-38E0-E65168374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735" y="548640"/>
            <a:ext cx="4331792" cy="5760720"/>
          </a:xfrm>
          <a:prstGeom prst="rect">
            <a:avLst/>
          </a:prstGeom>
          <a:effectLst>
            <a:softEdge rad="63500"/>
          </a:effectLst>
        </p:spPr>
      </p:pic>
    </p:spTree>
    <p:extLst>
      <p:ext uri="{BB962C8B-B14F-4D97-AF65-F5344CB8AC3E}">
        <p14:creationId xmlns:p14="http://schemas.microsoft.com/office/powerpoint/2010/main" val="3667986197"/>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9DA978-EABA-4037-8C24-1A79C56AC0EE}" vid="{04753002-C09D-4F3F-B6B7-E1ACCDB973B2}"/>
    </a:ext>
  </a:extLst>
</a:theme>
</file>

<file path=ppt/theme/theme2.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9DA978-EABA-4037-8C24-1A79C56AC0EE}" vid="{42994076-E581-40EC-BDDA-BA53A5FE108C}"/>
    </a:ext>
  </a:extLst>
</a:theme>
</file>

<file path=ppt/theme/theme3.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9DA978-EABA-4037-8C24-1A79C56AC0EE}" vid="{46D051A9-C0E5-4AFD-A23A-3FCA9358BD6B}"/>
    </a:ext>
  </a:extLst>
</a:theme>
</file>

<file path=ppt/theme/theme4.xml><?xml version="1.0" encoding="utf-8"?>
<a:theme xmlns:a="http://schemas.openxmlformats.org/drawingml/2006/main" name="1_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b09089af-d965-4a35-adc6-c1557f4ef19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1A8143CE0C134B8A33BBDF9C822137" ma:contentTypeVersion="18" ma:contentTypeDescription="Create a new document." ma:contentTypeScope="" ma:versionID="4508caa27cf04657119f100ab65000b4">
  <xsd:schema xmlns:xsd="http://www.w3.org/2001/XMLSchema" xmlns:xs="http://www.w3.org/2001/XMLSchema" xmlns:p="http://schemas.microsoft.com/office/2006/metadata/properties" xmlns:ns2="b09089af-d965-4a35-adc6-c1557f4ef19b" xmlns:ns3="7197fb12-7609-4665-ab28-2c56dc6efc6c" xmlns:ns4="e4476828-269d-41e7-8c7f-463a607b843c" targetNamespace="http://schemas.microsoft.com/office/2006/metadata/properties" ma:root="true" ma:fieldsID="0781e0e2b420a85e080fbf5b3bac195f" ns2:_="" ns3:_="" ns4:_="">
    <xsd:import namespace="b09089af-d965-4a35-adc6-c1557f4ef19b"/>
    <xsd:import namespace="7197fb12-7609-4665-ab28-2c56dc6efc6c"/>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DateTaken"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089af-d965-4a35-adc6-c1557f4ef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97fb12-7609-4665-ab28-2c56dc6efc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a62de6b-3c3a-46eb-aa73-b954e9c17589}" ma:internalName="TaxCatchAll" ma:showField="CatchAllData" ma:web="7197fb12-7609-4665-ab28-2c56dc6efc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0A757-4449-43F1-91EA-40F1E854DF24}">
  <ds:schemaRefs>
    <ds:schemaRef ds:uri="7197fb12-7609-4665-ab28-2c56dc6efc6c"/>
    <ds:schemaRef ds:uri="b09089af-d965-4a35-adc6-c1557f4ef19b"/>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30D4DBC-3682-4EE8-B4CF-BDA2493A7FD0}">
  <ds:schemaRefs>
    <ds:schemaRef ds:uri="7197fb12-7609-4665-ab28-2c56dc6efc6c"/>
    <ds:schemaRef ds:uri="b09089af-d965-4a35-adc6-c1557f4ef19b"/>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89040C-9EC0-46A8-A0DD-98673BAC25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esteem template</Template>
  <TotalTime>0</TotalTime>
  <Words>1494</Words>
  <Application>Microsoft Office PowerPoint</Application>
  <PresentationFormat>Widescreen</PresentationFormat>
  <Paragraphs>171</Paragraphs>
  <Slides>18</Slides>
  <Notes>18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Calibri Light</vt:lpstr>
      <vt:lpstr>Poppins</vt:lpstr>
      <vt:lpstr>Poppins SemiBold</vt:lpstr>
      <vt:lpstr>Covers</vt:lpstr>
      <vt:lpstr>Slide Options</vt:lpstr>
      <vt:lpstr>End Slides</vt:lpstr>
      <vt:lpstr>1_Covers</vt:lpstr>
      <vt:lpstr>Intro Slide Title 1</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Intro Slide Title 1</vt:lpstr>
      <vt:lpstr>Slide Title 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3</dc:title>
  <dc:creator>Susan.Pawley [She/Her]</dc:creator>
  <cp:lastModifiedBy>Diane.Ford</cp:lastModifiedBy>
  <cp:revision>4</cp:revision>
  <dcterms:created xsi:type="dcterms:W3CDTF">2023-08-04T08:50:58Z</dcterms:created>
  <dcterms:modified xsi:type="dcterms:W3CDTF">2024-12-10T14:19:13Z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0x010100E11A8143CE0C134B8A33BBDF9C822137</vt:lpwstr>
  </property>
  <property fmtid="{D5CDD505-2E9C-101B-9397-08002B2CF9AE}" pid="3" name="MediaServiceImageTags">
    <vt:lpwstr/>
  </property>
</Properties>
</file>