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  <p:sldMasterId id="2147483936" r:id="rId9"/>
    <p:sldMasterId id="2147483940" r:id="rId10"/>
  </p:sldMasterIdLst>
  <p:notesMasterIdLst>
    <p:notesMasterId r:id="rId42"/>
  </p:notesMasterIdLst>
  <p:handoutMasterIdLst>
    <p:handoutMasterId r:id="rId43"/>
  </p:handoutMasterIdLst>
  <p:sldIdLst>
    <p:sldId id="256" r:id="rId11"/>
    <p:sldId id="305" r:id="rId12"/>
    <p:sldId id="324" r:id="rId13"/>
    <p:sldId id="319" r:id="rId14"/>
    <p:sldId id="342" r:id="rId15"/>
    <p:sldId id="343" r:id="rId16"/>
    <p:sldId id="344" r:id="rId17"/>
    <p:sldId id="345" r:id="rId18"/>
    <p:sldId id="347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6" r:id="rId38"/>
    <p:sldId id="365" r:id="rId39"/>
    <p:sldId id="304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7" autoAdjust="0"/>
  </p:normalViewPr>
  <p:slideViewPr>
    <p:cSldViewPr snapToGrid="0">
      <p:cViewPr varScale="1">
        <p:scale>
          <a:sx n="75" d="100"/>
          <a:sy n="75" d="100"/>
        </p:scale>
        <p:origin x="94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25/11/2024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 to </a:t>
            </a:r>
            <a:r>
              <a:rPr lang="en-US"/>
              <a:t>take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6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5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9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5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4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1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58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6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3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6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1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1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7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1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1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padlet.com/esteem/gettingstartedwithscholarship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://www.open.ac.uk/estee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mod/oucontent/view.php?id=109157&amp;section=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openuniv.sharepoint.com/sites/mi/chief-data-office/SitePages/Data-and-Student-Analytics.aspx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nalyse.kmi.open.ac.uk/AnalyseDashboard/home" TargetMode="External"/><Relationship Id="rId5" Type="http://schemas.openxmlformats.org/officeDocument/2006/relationships/hyperlink" Target="https://analyse.kmi.open.ac.uk/" TargetMode="External"/><Relationship Id="rId4" Type="http://schemas.openxmlformats.org/officeDocument/2006/relationships/hyperlink" Target="https://learn3.open.ac.uk/course/view.php?id=30083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learn3.open.ac.uk/course/view.php?id=300895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cholarship-exchange.open.ac.uk/" TargetMode="External"/><Relationship Id="rId5" Type="http://schemas.openxmlformats.org/officeDocument/2006/relationships/hyperlink" Target="http://oro.open.ac.uk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://intranet6.open.ac.uk/teaching/learning-design/" TargetMode="Externa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open.ac.uk/scholarship-and-innovation/esteem/projects/themes/other/skills-progression-practical-science-within-the-life-scien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open.ac.uk/scholarship-and-innovation/esteem/projects/themes/access-participation-and-success/exploring-extent-maths-anxiety-within-stem-facult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7" Type="http://schemas.openxmlformats.org/officeDocument/2006/relationships/hyperlink" Target="https://openuniv.sharepoint.com/sites/intranet-people-services/Pages/staff-surveys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penuniv.sharepoint.com/sites/info-compliance/records-management/SitePages/Information-Asset-Register.aspx" TargetMode="External"/><Relationship Id="rId5" Type="http://schemas.openxmlformats.org/officeDocument/2006/relationships/hyperlink" Target="https://openuniv.sharepoint.com/sites/intranet-information-rights/Pages/roles-and-responsibilities.aspx" TargetMode="External"/><Relationship Id="rId4" Type="http://schemas.openxmlformats.org/officeDocument/2006/relationships/hyperlink" Target="https://openuniv.sharepoint.com/sites/mi/chief-data-office/SitePages/SRPP.asp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cience-maths-technology/scholarship-teaching-and-learning-stem/content-section-overview?active-tab=content-ta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hyperlink" Target="https://www5.open.ac.uk/scholarship-and-innovation/estee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holarship-of-teaching-and-learning-in-STE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fctl.ucf.edu/sotl-and-dber/" TargetMode="External"/><Relationship Id="rId3" Type="http://schemas.openxmlformats.org/officeDocument/2006/relationships/hyperlink" Target="https://www.heacademy.ac.uk/system/files/pedagogic_research_guide_final_version_0.pdf" TargetMode="External"/><Relationship Id="rId7" Type="http://schemas.openxmlformats.org/officeDocument/2006/relationships/hyperlink" Target="https://www.york.ac.uk/staff/teaching/develop/sotl-networ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lymouth.ac.uk/research/pedagogic-research" TargetMode="External"/><Relationship Id="rId5" Type="http://schemas.openxmlformats.org/officeDocument/2006/relationships/hyperlink" Target="https://lta.hw.ac.uk/resources/scholarship-of-teaching-and-learning/" TargetMode="External"/><Relationship Id="rId4" Type="http://schemas.openxmlformats.org/officeDocument/2006/relationships/hyperlink" Target="https://www.ed.ac.uk/institute-academic-development/learning-teaching/staff/sotl" TargetMode="External"/><Relationship Id="rId9" Type="http://schemas.openxmlformats.org/officeDocument/2006/relationships/hyperlink" Target="https://my.vanderbilt.edu/sot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holarship-of-teaching-and-learning-in-ST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547300"/>
            <a:ext cx="5557585" cy="1800200"/>
          </a:xfrm>
        </p:spPr>
        <p:txBody>
          <a:bodyPr/>
          <a:lstStyle/>
          <a:p>
            <a:r>
              <a:rPr lang="en-GB" sz="4400" dirty="0"/>
              <a:t>Getting started with scholarship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2037004"/>
            <a:ext cx="5557584" cy="347039"/>
          </a:xfrm>
        </p:spPr>
        <p:txBody>
          <a:bodyPr/>
          <a:lstStyle/>
          <a:p>
            <a:r>
              <a:rPr lang="en-GB" dirty="0"/>
              <a:t>Sue Pawley and Daphne Chang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2462385"/>
            <a:ext cx="5557584" cy="347039"/>
          </a:xfrm>
        </p:spPr>
        <p:txBody>
          <a:bodyPr/>
          <a:lstStyle/>
          <a:p>
            <a:r>
              <a:rPr lang="en-GB" dirty="0"/>
              <a:t>Monday 25</a:t>
            </a:r>
            <a:r>
              <a:rPr lang="en-GB" baseline="30000" dirty="0"/>
              <a:t>th</a:t>
            </a:r>
            <a:r>
              <a:rPr lang="en-GB" dirty="0"/>
              <a:t> November 2024, 14.30-16.00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7" y="2887767"/>
            <a:ext cx="5557584" cy="347039"/>
          </a:xfrm>
        </p:spPr>
        <p:txBody>
          <a:bodyPr/>
          <a:lstStyle/>
          <a:p>
            <a:r>
              <a:rPr lang="en-GB" dirty="0">
                <a:hlinkClick r:id="rId3"/>
              </a:rPr>
              <a:t>esteem@open.ac.uk</a:t>
            </a:r>
            <a:r>
              <a:rPr lang="en-GB" dirty="0"/>
              <a:t>  </a:t>
            </a:r>
            <a:r>
              <a:rPr lang="en-GB" dirty="0">
                <a:hlinkClick r:id="rId4"/>
              </a:rPr>
              <a:t>www.open.ac.uk/esteem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Please note: This session will be recorded </a:t>
            </a:r>
          </a:p>
        </p:txBody>
      </p:sp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4E8FBB3D-7048-ACD2-4949-BF61EF3F40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r="6919"/>
          <a:stretch>
            <a:fillRect/>
          </a:stretch>
        </p:blipFill>
        <p:spPr/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DAC9EBB-14DC-6B89-12DF-3186DF140AFD}"/>
              </a:ext>
            </a:extLst>
          </p:cNvPr>
          <p:cNvSpPr txBox="1">
            <a:spLocks/>
          </p:cNvSpPr>
          <p:nvPr/>
        </p:nvSpPr>
        <p:spPr>
          <a:xfrm>
            <a:off x="408206" y="4346775"/>
            <a:ext cx="5433794" cy="117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Activity: </a:t>
            </a:r>
            <a:r>
              <a:rPr lang="en-GB" b="0" i="1" dirty="0"/>
              <a:t>While we’re waiting to start, please introduce yourself on the </a:t>
            </a:r>
            <a:r>
              <a:rPr lang="en-GB" b="0" i="1" dirty="0" err="1"/>
              <a:t>padlet</a:t>
            </a:r>
            <a:r>
              <a:rPr lang="en-GB" b="0" i="1" dirty="0"/>
              <a:t> - </a:t>
            </a:r>
            <a:r>
              <a:rPr lang="en-GB" b="0" i="1" dirty="0">
                <a:hlinkClick r:id="rId6"/>
              </a:rPr>
              <a:t>https://padlet.com/esteem/gettingstartedwithscholarship</a:t>
            </a:r>
            <a:r>
              <a:rPr lang="en-GB" b="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SoTL</a:t>
            </a:r>
            <a:r>
              <a:rPr lang="en-GB" dirty="0"/>
              <a:t> for?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5181600" cy="492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</a:t>
            </a:r>
            <a:r>
              <a:rPr lang="en-US" sz="2400" dirty="0" err="1"/>
              <a:t>SoTL</a:t>
            </a:r>
            <a:r>
              <a:rPr lang="en-US" sz="2400" dirty="0"/>
              <a:t> </a:t>
            </a:r>
            <a:r>
              <a:rPr lang="en-US" sz="2400" i="1" dirty="0"/>
              <a:t>can</a:t>
            </a:r>
            <a:r>
              <a:rPr lang="en-US" sz="2400" dirty="0"/>
              <a:t> do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Offers space to understand issues around teaching and learning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Provide evidence to identify and address issues in module design and delivery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Provide a basis for determining whether an intervention or change in practice  is successful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325E2CD-221C-256C-77AF-B0C38A830882}"/>
              </a:ext>
            </a:extLst>
          </p:cNvPr>
          <p:cNvSpPr txBox="1">
            <a:spLocks/>
          </p:cNvSpPr>
          <p:nvPr/>
        </p:nvSpPr>
        <p:spPr>
          <a:xfrm>
            <a:off x="6172199" y="1247774"/>
            <a:ext cx="5469341" cy="51085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</a:t>
            </a:r>
            <a:r>
              <a:rPr lang="en-US" sz="2400" dirty="0" err="1"/>
              <a:t>SoTL</a:t>
            </a:r>
            <a:r>
              <a:rPr lang="en-US" sz="2400" dirty="0"/>
              <a:t> </a:t>
            </a:r>
            <a:r>
              <a:rPr lang="en-US" sz="2400" i="1" dirty="0"/>
              <a:t>can’t</a:t>
            </a:r>
            <a:r>
              <a:rPr lang="en-US" sz="2400" dirty="0"/>
              <a:t> do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Provide a silver bullet to overcome issues of retention and attainment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Provide absolute evidence of 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70003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Initial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are the intended outcomes of the project?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To inform module development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For dissemination amongst colleagues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For external publication</a:t>
            </a:r>
          </a:p>
          <a:p>
            <a:r>
              <a:rPr lang="en-US" sz="2400" dirty="0"/>
              <a:t>How many people will be involved?</a:t>
            </a:r>
          </a:p>
          <a:p>
            <a:r>
              <a:rPr lang="en-US" sz="2400" dirty="0"/>
              <a:t>How much time do you have?</a:t>
            </a:r>
          </a:p>
        </p:txBody>
      </p:sp>
    </p:spTree>
    <p:extLst>
      <p:ext uri="{BB962C8B-B14F-4D97-AF65-F5344CB8AC3E}">
        <p14:creationId xmlns:p14="http://schemas.microsoft.com/office/powerpoint/2010/main" val="57741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Designing a </a:t>
            </a:r>
            <a:r>
              <a:rPr lang="en-GB" dirty="0" err="1"/>
              <a:t>SoTL</a:t>
            </a:r>
            <a:r>
              <a:rPr lang="en-GB" dirty="0"/>
              <a:t>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Seven-criteria framework to guide design and evaluation of a </a:t>
            </a:r>
            <a:r>
              <a:rPr lang="en-GB" sz="2400" dirty="0" err="1"/>
              <a:t>SoTL</a:t>
            </a:r>
            <a:r>
              <a:rPr lang="en-GB" sz="2400" dirty="0"/>
              <a:t> inquiry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Clear goals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Adequate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Appropriate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Significant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Effective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Reflective critique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Going public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786B0-8777-B4DD-04E5-3D58A978C72E}"/>
              </a:ext>
            </a:extLst>
          </p:cNvPr>
          <p:cNvSpPr txBox="1"/>
          <p:nvPr/>
        </p:nvSpPr>
        <p:spPr>
          <a:xfrm>
            <a:off x="5788660" y="4196417"/>
            <a:ext cx="5966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Minocha</a:t>
            </a:r>
            <a:r>
              <a:rPr lang="en-GB" sz="1600" dirty="0"/>
              <a:t> &amp; Butler (2021) </a:t>
            </a:r>
          </a:p>
          <a:p>
            <a:r>
              <a:rPr lang="en-GB" sz="1600" dirty="0">
                <a:hlinkClick r:id="rId3"/>
              </a:rPr>
              <a:t>https://www.open.edu/openlearn/mod/oucontent/view.php?id=109157&amp;section=4</a:t>
            </a:r>
            <a:r>
              <a:rPr lang="en-GB" sz="1600" dirty="0"/>
              <a:t>  </a:t>
            </a:r>
          </a:p>
          <a:p>
            <a:r>
              <a:rPr lang="en-GB" sz="1600" dirty="0"/>
              <a:t>See also</a:t>
            </a:r>
          </a:p>
          <a:p>
            <a:r>
              <a:rPr lang="en-GB" sz="1600" dirty="0"/>
              <a:t>Charles </a:t>
            </a:r>
            <a:r>
              <a:rPr lang="en-GB" sz="1600" dirty="0" err="1"/>
              <a:t>Glassick</a:t>
            </a:r>
            <a:r>
              <a:rPr lang="en-GB" sz="1600" dirty="0"/>
              <a:t>, Mary Taylor and Gene </a:t>
            </a:r>
            <a:r>
              <a:rPr lang="en-GB" sz="1600" dirty="0" err="1"/>
              <a:t>Maeroff</a:t>
            </a:r>
            <a:r>
              <a:rPr lang="en-GB" sz="1600" dirty="0"/>
              <a:t> (1997) </a:t>
            </a:r>
            <a:r>
              <a:rPr lang="en-GB" sz="1600" i="1" dirty="0"/>
              <a:t>Scholarship Assessed: Evaluation of the Professoriate.</a:t>
            </a:r>
            <a:r>
              <a:rPr lang="en-GB" sz="1600" dirty="0"/>
              <a:t> San Francisco: Jossey-Bass.</a:t>
            </a:r>
          </a:p>
        </p:txBody>
      </p:sp>
    </p:spTree>
    <p:extLst>
      <p:ext uri="{BB962C8B-B14F-4D97-AF65-F5344CB8AC3E}">
        <p14:creationId xmlns:p14="http://schemas.microsoft.com/office/powerpoint/2010/main" val="352135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Goals and preparation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When thinking about a potential project…</a:t>
            </a:r>
          </a:p>
          <a:p>
            <a:r>
              <a:rPr lang="en-US" dirty="0"/>
              <a:t>What are the goals of your project?</a:t>
            </a:r>
          </a:p>
          <a:p>
            <a:r>
              <a:rPr lang="en-US" dirty="0"/>
              <a:t>What initiated your interest in this project?</a:t>
            </a:r>
          </a:p>
          <a:p>
            <a:r>
              <a:rPr lang="en-US" dirty="0"/>
              <a:t>What is already known about the topic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From existing evidence 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From shared practice 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/>
              <a:t>From the research literature</a:t>
            </a:r>
          </a:p>
        </p:txBody>
      </p:sp>
    </p:spTree>
    <p:extLst>
      <p:ext uri="{BB962C8B-B14F-4D97-AF65-F5344CB8AC3E}">
        <p14:creationId xmlns:p14="http://schemas.microsoft.com/office/powerpoint/2010/main" val="140183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Finding Institutional Data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6202680" cy="3649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 student data</a:t>
            </a:r>
          </a:p>
          <a:p>
            <a:pPr lvl="1"/>
            <a:r>
              <a:rPr lang="en-GB" dirty="0">
                <a:hlinkClick r:id="rId3"/>
              </a:rPr>
              <a:t>Data and Student Analytics (sharepoint.com)</a:t>
            </a:r>
            <a:r>
              <a:rPr lang="en-GB" dirty="0"/>
              <a:t> </a:t>
            </a:r>
          </a:p>
          <a:p>
            <a:r>
              <a:rPr lang="en-GB" dirty="0"/>
              <a:t>Learning Analytics</a:t>
            </a:r>
          </a:p>
          <a:p>
            <a:pPr lvl="1"/>
            <a:r>
              <a:rPr lang="en-GB" dirty="0"/>
              <a:t>Analytics 4 Action </a:t>
            </a:r>
          </a:p>
          <a:p>
            <a:pPr lvl="2"/>
            <a:r>
              <a:rPr lang="en-GB" dirty="0">
                <a:hlinkClick r:id="rId4"/>
              </a:rPr>
              <a:t>A4A Home</a:t>
            </a:r>
            <a:endParaRPr lang="en-GB" dirty="0"/>
          </a:p>
          <a:p>
            <a:pPr lvl="1"/>
            <a:r>
              <a:rPr lang="en-GB" dirty="0"/>
              <a:t>OU Analyse</a:t>
            </a:r>
          </a:p>
          <a:p>
            <a:pPr lvl="2"/>
            <a:r>
              <a:rPr lang="en-GB" dirty="0">
                <a:hlinkClick r:id="rId5"/>
              </a:rPr>
              <a:t>OU Analyse website</a:t>
            </a:r>
            <a:endParaRPr lang="en-GB" dirty="0"/>
          </a:p>
          <a:p>
            <a:pPr lvl="2"/>
            <a:r>
              <a:rPr lang="en-GB" dirty="0">
                <a:hlinkClick r:id="rId6"/>
              </a:rPr>
              <a:t>OU Analyse Dashboard</a:t>
            </a:r>
            <a:endParaRPr lang="en-GB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278DDE3-764A-DD43-6EB0-EAA71C39D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999" y="985520"/>
            <a:ext cx="4009531" cy="225536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8EB48-FFED-60A8-862A-D47816A39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8999" y="3429000"/>
            <a:ext cx="4009531" cy="225536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85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Finding OU Knowledge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675640" y="1217295"/>
            <a:ext cx="4495800" cy="41675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 Intranet – A to Z…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>
                <a:hlinkClick r:id="rId3"/>
              </a:rPr>
              <a:t>Assessment Hub</a:t>
            </a:r>
            <a:endParaRPr lang="en-US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>
                <a:hlinkClick r:id="rId4"/>
              </a:rPr>
              <a:t>Learning Design</a:t>
            </a:r>
            <a:endParaRPr lang="en-US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>
                <a:hlinkClick r:id="rId5"/>
              </a:rPr>
              <a:t>Open Research Online</a:t>
            </a:r>
            <a:endParaRPr lang="en-US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dirty="0">
                <a:hlinkClick r:id="rId6"/>
              </a:rPr>
              <a:t>Scholarship Exchange</a:t>
            </a:r>
            <a:endParaRPr lang="en-US" dirty="0"/>
          </a:p>
        </p:txBody>
      </p:sp>
      <p:pic>
        <p:nvPicPr>
          <p:cNvPr id="19" name="Picture 18" descr="A screenshot of a computer">
            <a:extLst>
              <a:ext uri="{FF2B5EF4-FFF2-40B4-BE49-F238E27FC236}">
                <a16:creationId xmlns:a16="http://schemas.microsoft.com/office/drawing/2014/main" id="{C6EC1690-8B0C-E9AC-E0C2-AB7F503B5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9" y="570445"/>
            <a:ext cx="5846827" cy="3954705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63FFB8FC-4156-F86B-50DF-DAFE5FEA9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9" y="549071"/>
            <a:ext cx="5846827" cy="3954705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2BB268CB-C640-2872-C61F-6A266A465A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9" y="549071"/>
            <a:ext cx="5846827" cy="3954705"/>
          </a:xfrm>
          <a:prstGeom prst="rect">
            <a:avLst/>
          </a:prstGeom>
        </p:spPr>
      </p:pic>
      <p:pic>
        <p:nvPicPr>
          <p:cNvPr id="25" name="Picture 24" descr="A close-up of a computer screen">
            <a:extLst>
              <a:ext uri="{FF2B5EF4-FFF2-40B4-BE49-F238E27FC236}">
                <a16:creationId xmlns:a16="http://schemas.microsoft.com/office/drawing/2014/main" id="{9329FF77-ADC4-C272-9097-0C903F336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8" y="549071"/>
            <a:ext cx="5846827" cy="38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sz="3200" dirty="0"/>
              <a:t>appropriate methods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Questionnaires</a:t>
            </a:r>
            <a:r>
              <a:rPr lang="en-US" sz="2400" dirty="0"/>
              <a:t>: Useful for getting snapshots in time, getting quantifiable data, identifying the situation before and after a change. Not so good for identifying feelings and attitudes.</a:t>
            </a:r>
          </a:p>
          <a:p>
            <a:r>
              <a:rPr lang="en-US" sz="2400" i="1" dirty="0"/>
              <a:t>Interviews/focus groups</a:t>
            </a:r>
            <a:r>
              <a:rPr lang="en-US" sz="2400" dirty="0"/>
              <a:t>: Useful for gathering in-depth data, including feelings and attitudes. Can be used at any point in the research cycle.  Generates a lot of data to </a:t>
            </a:r>
            <a:r>
              <a:rPr lang="en-US" sz="2400" dirty="0" err="1"/>
              <a:t>analyse</a:t>
            </a:r>
            <a:r>
              <a:rPr lang="en-US" sz="2400" dirty="0"/>
              <a:t>.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Observations (face to face and online)</a:t>
            </a:r>
            <a:r>
              <a:rPr lang="en-US" sz="2400" dirty="0"/>
              <a:t>: Useful for understanding what students actually do (rather than what they say they do in activities).</a:t>
            </a:r>
          </a:p>
        </p:txBody>
      </p:sp>
    </p:spTree>
    <p:extLst>
      <p:ext uri="{BB962C8B-B14F-4D97-AF65-F5344CB8AC3E}">
        <p14:creationId xmlns:p14="http://schemas.microsoft.com/office/powerpoint/2010/main" val="39074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sz="3200" dirty="0"/>
              <a:t>appropriate methods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Documentary evidence</a:t>
            </a:r>
            <a:r>
              <a:rPr lang="en-US" sz="2400" dirty="0"/>
              <a:t>: Useful for identifying the current state of play and whether any changes have occurred after making changes (e.g., teaching and assessment materials, student assignments, policy documents).</a:t>
            </a:r>
          </a:p>
          <a:p>
            <a:r>
              <a:rPr lang="en-US" sz="2400" i="1" dirty="0"/>
              <a:t>Learning analytics</a:t>
            </a:r>
            <a:r>
              <a:rPr lang="en-US" sz="2400" dirty="0"/>
              <a:t>: Provides data on student activity, can be used at any time in research cycle.</a:t>
            </a:r>
          </a:p>
          <a:p>
            <a:r>
              <a:rPr lang="en-US" sz="2400" i="1" dirty="0"/>
              <a:t>Research diaries by students</a:t>
            </a:r>
            <a:r>
              <a:rPr lang="en-US" sz="2400" dirty="0"/>
              <a:t>: Useful for gathering data over time and gives some control to the student.</a:t>
            </a:r>
          </a:p>
          <a:p>
            <a:r>
              <a:rPr lang="en-US" sz="2400" i="1" dirty="0"/>
              <a:t>Research diaries by researcher</a:t>
            </a:r>
            <a:r>
              <a:rPr lang="en-US" sz="2400" dirty="0"/>
              <a:t>: Useful for gathering data over time and provides a basis for analytical notes.</a:t>
            </a:r>
          </a:p>
        </p:txBody>
      </p:sp>
    </p:spTree>
    <p:extLst>
      <p:ext uri="{BB962C8B-B14F-4D97-AF65-F5344CB8AC3E}">
        <p14:creationId xmlns:p14="http://schemas.microsoft.com/office/powerpoint/2010/main" val="29871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Examples of methodologies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9900920" cy="3649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/>
              <a:t>Practical skills progression and employability in Life Sciences </a:t>
            </a:r>
            <a:br>
              <a:rPr lang="en-GB" sz="2200" dirty="0"/>
            </a:br>
            <a:r>
              <a:rPr lang="en-GB" sz="2200" b="1" dirty="0"/>
              <a:t>(J </a:t>
            </a:r>
            <a:r>
              <a:rPr lang="en-GB" sz="2200" b="1" dirty="0" err="1"/>
              <a:t>Haresnape</a:t>
            </a:r>
            <a:r>
              <a:rPr lang="en-GB" sz="2200" b="1" dirty="0"/>
              <a:t>)</a:t>
            </a:r>
          </a:p>
          <a:p>
            <a:r>
              <a:rPr lang="en-GB" sz="2200" dirty="0"/>
              <a:t>Innovation: practical skills development over two separate modules </a:t>
            </a:r>
          </a:p>
          <a:p>
            <a:r>
              <a:rPr lang="en-GB" sz="2200" dirty="0"/>
              <a:t>Project aimed to investigate student perceptions</a:t>
            </a:r>
          </a:p>
          <a:p>
            <a:r>
              <a:rPr lang="en-GB" sz="2200" dirty="0"/>
              <a:t>Methodology: survey</a:t>
            </a:r>
            <a:br>
              <a:rPr lang="en-GB" sz="2200" dirty="0"/>
            </a:br>
            <a:r>
              <a:rPr lang="en-GB" sz="2200" dirty="0"/>
              <a:t>- conducted with students who had completed both modules</a:t>
            </a:r>
            <a:br>
              <a:rPr lang="en-GB" sz="2200" dirty="0"/>
            </a:br>
            <a:r>
              <a:rPr lang="en-GB" sz="2200" dirty="0"/>
              <a:t>- survey included closed and open (free-text) responses</a:t>
            </a:r>
            <a:br>
              <a:rPr lang="en-GB" sz="2200" dirty="0"/>
            </a:br>
            <a:r>
              <a:rPr lang="en-GB" sz="2200" dirty="0"/>
              <a:t>- closed questions – quantitative data </a:t>
            </a:r>
            <a:br>
              <a:rPr lang="en-GB" sz="2200" dirty="0"/>
            </a:br>
            <a:r>
              <a:rPr lang="en-GB" sz="2200" dirty="0"/>
              <a:t>- free-text data – qualitative insights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E1155-C92C-9DF7-A79E-9C2EAA9498D2}"/>
              </a:ext>
            </a:extLst>
          </p:cNvPr>
          <p:cNvSpPr txBox="1"/>
          <p:nvPr/>
        </p:nvSpPr>
        <p:spPr>
          <a:xfrm>
            <a:off x="1874520" y="5058404"/>
            <a:ext cx="974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Skills progression in practical science within the Life Sciences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3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Examples of methodologies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075055"/>
            <a:ext cx="9900920" cy="3649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Exploring the extent of maths anxiety within the STEM Faculty at The Open University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(S Pawley and S Organ)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Investigation: The project sought to quantify and qualify Maths anxiety across the STEM Faculty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Project aimed to investigate the amount of anxiety felt by students on starting Level 1 STEM modules and the reasons behind the anxiety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Methodology: Mixed Methods </a:t>
            </a:r>
            <a:br>
              <a:rPr lang="en-GB" sz="2000" dirty="0">
                <a:ea typeface="+mn-lt"/>
                <a:cs typeface="+mn-lt"/>
              </a:rPr>
            </a:br>
            <a:r>
              <a:rPr lang="en-GB" sz="2000" dirty="0">
                <a:ea typeface="+mn-lt"/>
                <a:cs typeface="+mn-lt"/>
              </a:rPr>
              <a:t>- </a:t>
            </a:r>
            <a:r>
              <a:rPr lang="en-GB" sz="2000" dirty="0">
                <a:cs typeface="Arial"/>
              </a:rPr>
              <a:t>Student survey across the introductory STEM curriculum to establish the extent of maths anxiety within the OU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/>
              </a:rPr>
              <a:t>- Survey contained only closed questions</a:t>
            </a:r>
            <a:br>
              <a:rPr lang="en-GB" sz="2000" dirty="0">
                <a:ea typeface="+mn-lt"/>
                <a:cs typeface="+mn-lt"/>
              </a:rPr>
            </a:br>
            <a:r>
              <a:rPr lang="en-GB" sz="2000" dirty="0">
                <a:ea typeface="+mn-lt"/>
                <a:cs typeface="+mn-lt"/>
              </a:rPr>
              <a:t>- </a:t>
            </a:r>
            <a:r>
              <a:rPr lang="en-GB" sz="2000" dirty="0">
                <a:cs typeface="Arial"/>
              </a:rPr>
              <a:t>In-depth semi-structured interviews to further investigate specific issues and explore how these might be addressed and supported</a:t>
            </a:r>
            <a:endParaRPr lang="en-US" sz="2000" dirty="0">
              <a:ea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E1155-C92C-9DF7-A79E-9C2EAA9498D2}"/>
              </a:ext>
            </a:extLst>
          </p:cNvPr>
          <p:cNvSpPr txBox="1"/>
          <p:nvPr/>
        </p:nvSpPr>
        <p:spPr>
          <a:xfrm>
            <a:off x="1432098" y="5301853"/>
            <a:ext cx="974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Exploring the extent of maths anxiety within the STEM Faculty at The Open University 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4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Session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355892" y="1575268"/>
            <a:ext cx="7920188" cy="29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Welcome and introductions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Definitions of Scholarship of Teaching and Learning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Designing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 inquiry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Thinking about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Further info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 in STEM BOC, websites and journals</a:t>
            </a:r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Significant results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9900920" cy="3649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60645"/>
                </a:solidFill>
              </a:rPr>
              <a:t>Reality check on your design - is the work feasible, is it likely to achieve your aims?</a:t>
            </a:r>
          </a:p>
          <a:p>
            <a:r>
              <a:rPr lang="en-GB" sz="2400" dirty="0">
                <a:solidFill>
                  <a:srgbClr val="060645"/>
                </a:solidFill>
              </a:rPr>
              <a:t>Will it add to the field of inquiry?</a:t>
            </a:r>
          </a:p>
          <a:p>
            <a:r>
              <a:rPr lang="en-GB" sz="2400" dirty="0">
                <a:solidFill>
                  <a:srgbClr val="060645"/>
                </a:solidFill>
              </a:rPr>
              <a:t>Is it likely to open up further avenues of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391766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 communication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9900920" cy="3649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In many STEM disciplines, dissemination of research focuses on the final output. </a:t>
            </a:r>
          </a:p>
          <a:p>
            <a:r>
              <a:rPr lang="en-GB" sz="2400" dirty="0"/>
              <a:t>Dissemination of </a:t>
            </a:r>
            <a:r>
              <a:rPr lang="en-GB" sz="2400" dirty="0" err="1"/>
              <a:t>SoTL</a:t>
            </a:r>
            <a:r>
              <a:rPr lang="en-GB" sz="2400" dirty="0"/>
              <a:t> work can (and should) involve:</a:t>
            </a:r>
          </a:p>
          <a:p>
            <a:pPr marL="0" indent="0">
              <a:buNone/>
            </a:pPr>
            <a:r>
              <a:rPr lang="en-GB" sz="2400" dirty="0"/>
              <a:t>	- More emphasis on discussion of “work in progress”</a:t>
            </a:r>
          </a:p>
          <a:p>
            <a:pPr marL="0" indent="0">
              <a:buNone/>
            </a:pPr>
            <a:r>
              <a:rPr lang="en-GB" sz="2400" dirty="0"/>
              <a:t>	- Active identification of dissemination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272248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Dissemination and reflective critique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9900920" cy="3649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 events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GB" dirty="0"/>
              <a:t>School or faculty</a:t>
            </a:r>
            <a:r>
              <a:rPr lang="en-GB" baseline="0" dirty="0"/>
              <a:t> seminars</a:t>
            </a:r>
            <a:endParaRPr lang="en-GB" baseline="0" dirty="0">
              <a:cs typeface="Calibri"/>
            </a:endParaRPr>
          </a:p>
          <a:p>
            <a:pPr lvl="1">
              <a:buFont typeface="Poppins" panose="00000500000000000000" pitchFamily="2" charset="0"/>
              <a:buChar char="–"/>
            </a:pPr>
            <a:r>
              <a:rPr lang="en-GB" baseline="0" dirty="0" err="1"/>
              <a:t>eSTEeM</a:t>
            </a:r>
            <a:r>
              <a:rPr lang="en-GB" baseline="0" dirty="0"/>
              <a:t> conference talks and workshops</a:t>
            </a:r>
            <a:endParaRPr lang="en-GB" baseline="0" dirty="0">
              <a:cs typeface="Calibri"/>
            </a:endParaRPr>
          </a:p>
          <a:p>
            <a:pPr lvl="0"/>
            <a:r>
              <a:rPr lang="en-GB" dirty="0"/>
              <a:t>External events</a:t>
            </a:r>
            <a:endParaRPr lang="en-GB" dirty="0">
              <a:cs typeface="Calibri"/>
            </a:endParaRPr>
          </a:p>
          <a:p>
            <a:pPr lvl="1">
              <a:buFont typeface="Poppins" panose="00000500000000000000" pitchFamily="2" charset="0"/>
              <a:buChar char="–"/>
            </a:pPr>
            <a:r>
              <a:rPr lang="en-GB" dirty="0"/>
              <a:t>Horizons</a:t>
            </a:r>
            <a:r>
              <a:rPr lang="en-GB" baseline="0" dirty="0"/>
              <a:t> in STEM Conference (June)</a:t>
            </a:r>
            <a:endParaRPr lang="en-GB" baseline="0" dirty="0">
              <a:cs typeface="Calibri"/>
            </a:endParaRPr>
          </a:p>
          <a:p>
            <a:pPr lvl="1">
              <a:buFont typeface="Poppins" panose="00000500000000000000" pitchFamily="2" charset="0"/>
              <a:buChar char="–"/>
            </a:pPr>
            <a:r>
              <a:rPr lang="en-GB" dirty="0"/>
              <a:t>Advance HE Conference (July)</a:t>
            </a:r>
            <a:endParaRPr lang="en-GB" baseline="0" dirty="0">
              <a:cs typeface="Calibri"/>
            </a:endParaRPr>
          </a:p>
          <a:p>
            <a:r>
              <a:rPr lang="en-GB" dirty="0"/>
              <a:t>Publications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Personal/professional development </a:t>
            </a:r>
          </a:p>
        </p:txBody>
      </p:sp>
    </p:spTree>
    <p:extLst>
      <p:ext uri="{BB962C8B-B14F-4D97-AF65-F5344CB8AC3E}">
        <p14:creationId xmlns:p14="http://schemas.microsoft.com/office/powerpoint/2010/main" val="409860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Example Teaching and Learning Journals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5360954" cy="4269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Assessment and Evaluation in Higher Education</a:t>
            </a:r>
          </a:p>
          <a:p>
            <a:r>
              <a:rPr lang="en-US" sz="2100" dirty="0"/>
              <a:t>Distance Education</a:t>
            </a:r>
          </a:p>
          <a:p>
            <a:r>
              <a:rPr lang="en-US" sz="2100" dirty="0"/>
              <a:t>Higher Education Quarterly</a:t>
            </a:r>
          </a:p>
          <a:p>
            <a:r>
              <a:rPr lang="en-US" sz="2100" dirty="0"/>
              <a:t>Innovations in Education and Teaching International</a:t>
            </a:r>
          </a:p>
          <a:p>
            <a:r>
              <a:rPr lang="en-US" sz="2100" dirty="0"/>
              <a:t>International Journal for the Scholarship of Teaching and Learning</a:t>
            </a:r>
          </a:p>
          <a:p>
            <a:r>
              <a:rPr lang="en-US" sz="2100" dirty="0"/>
              <a:t>International Journal of Teaching and Learning in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8D6E-E2D3-0EF8-7398-8763B1C6AE49}"/>
              </a:ext>
            </a:extLst>
          </p:cNvPr>
          <p:cNvSpPr txBox="1">
            <a:spLocks/>
          </p:cNvSpPr>
          <p:nvPr/>
        </p:nvSpPr>
        <p:spPr>
          <a:xfrm>
            <a:off x="6414486" y="1349374"/>
            <a:ext cx="5360954" cy="4269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Journal of Further and Higher Education</a:t>
            </a:r>
          </a:p>
          <a:p>
            <a:r>
              <a:rPr lang="en-US" sz="2100" dirty="0"/>
              <a:t>Open Learning: The Journal of Open, Distance and e-Learning</a:t>
            </a:r>
          </a:p>
          <a:p>
            <a:r>
              <a:rPr lang="en-US" sz="2100" dirty="0"/>
              <a:t>Practice and Evidence of Scholarship of Teaching and Learning in Higher Education</a:t>
            </a:r>
          </a:p>
          <a:p>
            <a:r>
              <a:rPr lang="en-US" sz="2100" dirty="0"/>
              <a:t>Studies in Higher Education</a:t>
            </a:r>
          </a:p>
          <a:p>
            <a:r>
              <a:rPr lang="en-US" sz="2100" dirty="0"/>
              <a:t>Teaching in Higher Education</a:t>
            </a:r>
          </a:p>
          <a:p>
            <a:r>
              <a:rPr lang="en-US" sz="2100" i="1" dirty="0"/>
              <a:t>Also… Subject teaching and learning journals</a:t>
            </a:r>
          </a:p>
        </p:txBody>
      </p:sp>
    </p:spTree>
    <p:extLst>
      <p:ext uri="{BB962C8B-B14F-4D97-AF65-F5344CB8AC3E}">
        <p14:creationId xmlns:p14="http://schemas.microsoft.com/office/powerpoint/2010/main" val="219169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Practical considerations and approvals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5360954" cy="4269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/>
              <a:t>Ethics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GB" sz="2100" baseline="0" dirty="0"/>
              <a:t>The OU’s Human Research Ethics Committee website has an ethics checklist and guidance (see </a:t>
            </a:r>
            <a:r>
              <a:rPr lang="en-GB" sz="2100" baseline="0" dirty="0">
                <a:hlinkClick r:id="rId3"/>
              </a:rPr>
              <a:t>HREC website</a:t>
            </a:r>
            <a:r>
              <a:rPr lang="en-GB" sz="2100" baseline="0" dirty="0"/>
              <a:t>)</a:t>
            </a:r>
          </a:p>
          <a:p>
            <a:r>
              <a:rPr lang="en-GB" sz="2100" baseline="0" dirty="0"/>
              <a:t>Access to Students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GB" sz="2100" baseline="0" dirty="0"/>
              <a:t>The Student Research Project Panel oversees the involvement of students in research (e.g. max</a:t>
            </a:r>
            <a:r>
              <a:rPr lang="en-GB" sz="2100" dirty="0"/>
              <a:t> 4 times per year) see </a:t>
            </a:r>
            <a:r>
              <a:rPr lang="en-GB" sz="2100" dirty="0">
                <a:hlinkClick r:id="rId4"/>
              </a:rPr>
              <a:t>SRPP website </a:t>
            </a:r>
            <a:r>
              <a:rPr lang="en-GB" sz="2100" dirty="0"/>
              <a:t>for application form and guidance</a:t>
            </a:r>
            <a:endParaRPr lang="en-GB" sz="210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8D6E-E2D3-0EF8-7398-8763B1C6AE49}"/>
              </a:ext>
            </a:extLst>
          </p:cNvPr>
          <p:cNvSpPr txBox="1">
            <a:spLocks/>
          </p:cNvSpPr>
          <p:nvPr/>
        </p:nvSpPr>
        <p:spPr>
          <a:xfrm>
            <a:off x="6414486" y="1349374"/>
            <a:ext cx="5360954" cy="4269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/>
              <a:t>Data Protection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GB" sz="2100" dirty="0"/>
              <a:t>Freedom of Information and GDPR compliance – Information Governance Liaison Officers (</a:t>
            </a:r>
            <a:r>
              <a:rPr lang="en-GB" sz="2100" dirty="0">
                <a:hlinkClick r:id="rId5"/>
              </a:rPr>
              <a:t>IGLOs</a:t>
            </a:r>
            <a:r>
              <a:rPr lang="en-GB" sz="2100" dirty="0"/>
              <a:t>) record OU datasets in the Information Asset Register (</a:t>
            </a:r>
            <a:r>
              <a:rPr lang="en-GB" sz="2100" dirty="0">
                <a:hlinkClick r:id="rId6"/>
              </a:rPr>
              <a:t>IAR</a:t>
            </a:r>
            <a:r>
              <a:rPr lang="en-GB" sz="2100" dirty="0"/>
              <a:t>)</a:t>
            </a:r>
          </a:p>
          <a:p>
            <a:r>
              <a:rPr lang="en-GB" sz="2100" dirty="0"/>
              <a:t>Staff Survey Project Panel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GB" sz="2100" dirty="0"/>
              <a:t>Approval required for surveys with more than 30 staff (see </a:t>
            </a:r>
            <a:r>
              <a:rPr lang="en-GB" sz="2100" dirty="0">
                <a:hlinkClick r:id="rId7"/>
              </a:rPr>
              <a:t>SSPP website</a:t>
            </a:r>
            <a:r>
              <a:rPr lang="en-GB" sz="2100" dirty="0"/>
              <a:t> for guidelines and application form)</a:t>
            </a:r>
          </a:p>
        </p:txBody>
      </p:sp>
    </p:spTree>
    <p:extLst>
      <p:ext uri="{BB962C8B-B14F-4D97-AF65-F5344CB8AC3E}">
        <p14:creationId xmlns:p14="http://schemas.microsoft.com/office/powerpoint/2010/main" val="15871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Activity 3: Knowledge and skills gaps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46806" y="1349375"/>
            <a:ext cx="10146314" cy="4269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Needs analysis</a:t>
            </a:r>
          </a:p>
          <a:p>
            <a:pPr lvl="1"/>
            <a:r>
              <a:rPr lang="en-US" dirty="0"/>
              <a:t>What knowledge and skills do you already have in relation to</a:t>
            </a:r>
          </a:p>
          <a:p>
            <a:pPr lvl="2"/>
            <a:r>
              <a:rPr lang="en-US" dirty="0"/>
              <a:t>Planning your scholarship project</a:t>
            </a:r>
          </a:p>
          <a:p>
            <a:pPr lvl="2"/>
            <a:r>
              <a:rPr lang="en-US" dirty="0"/>
              <a:t>Identifying and reviewing the literature</a:t>
            </a:r>
          </a:p>
          <a:p>
            <a:pPr lvl="2"/>
            <a:r>
              <a:rPr lang="en-US" dirty="0"/>
              <a:t>Selecting appropriate methods</a:t>
            </a:r>
          </a:p>
          <a:p>
            <a:pPr lvl="1"/>
            <a:r>
              <a:rPr lang="en-US" dirty="0"/>
              <a:t>What skills do you need to acquire or develop?</a:t>
            </a:r>
          </a:p>
          <a:p>
            <a:pPr lvl="1"/>
            <a:r>
              <a:rPr lang="en-US" dirty="0"/>
              <a:t>Can you work with others who have relevant knowledge and skills?</a:t>
            </a:r>
          </a:p>
        </p:txBody>
      </p:sp>
    </p:spTree>
    <p:extLst>
      <p:ext uri="{BB962C8B-B14F-4D97-AF65-F5344CB8AC3E}">
        <p14:creationId xmlns:p14="http://schemas.microsoft.com/office/powerpoint/2010/main" val="39776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Community Support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767080" y="1481455"/>
            <a:ext cx="6112794" cy="39439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Professional development sessions</a:t>
            </a:r>
          </a:p>
          <a:p>
            <a:r>
              <a:rPr lang="en-GB" sz="2400" dirty="0"/>
              <a:t>Badged Open Course: </a:t>
            </a:r>
            <a:r>
              <a:rPr lang="en-GB" sz="2400" dirty="0" err="1">
                <a:hlinkClick r:id="rId3"/>
              </a:rPr>
              <a:t>SoTL</a:t>
            </a:r>
            <a:r>
              <a:rPr lang="en-GB" sz="2400" dirty="0">
                <a:hlinkClick r:id="rId3"/>
              </a:rPr>
              <a:t> in STEM </a:t>
            </a:r>
            <a:endParaRPr lang="en-GB" sz="2400" dirty="0"/>
          </a:p>
          <a:p>
            <a:r>
              <a:rPr lang="en-GB" sz="2400" dirty="0" err="1"/>
              <a:t>STEMinar</a:t>
            </a:r>
            <a:r>
              <a:rPr lang="en-GB" sz="2400" dirty="0"/>
              <a:t> Series </a:t>
            </a:r>
          </a:p>
          <a:p>
            <a:r>
              <a:rPr lang="en-GB" sz="2400" dirty="0" err="1"/>
              <a:t>eSTEeM</a:t>
            </a:r>
            <a:r>
              <a:rPr lang="en-GB" sz="2400" dirty="0"/>
              <a:t> Annual Conference</a:t>
            </a:r>
          </a:p>
          <a:p>
            <a:r>
              <a:rPr lang="en-GB" sz="2400" dirty="0" err="1"/>
              <a:t>SoTL</a:t>
            </a:r>
            <a:r>
              <a:rPr lang="en-GB" sz="2400" dirty="0"/>
              <a:t> speed dating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err="1">
                <a:hlinkClick r:id="rId4"/>
              </a:rPr>
              <a:t>eSTEeM</a:t>
            </a:r>
            <a:r>
              <a:rPr lang="en-GB" sz="2400" dirty="0">
                <a:hlinkClick r:id="rId4"/>
              </a:rPr>
              <a:t> - Centre for Scholarship and Innovation in STEM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Content Placeholder 10" descr="A group of multi colored wooden stick figures">
            <a:extLst>
              <a:ext uri="{FF2B5EF4-FFF2-40B4-BE49-F238E27FC236}">
                <a16:creationId xmlns:a16="http://schemas.microsoft.com/office/drawing/2014/main" id="{447AE472-B5ED-3E0F-1AD6-DF611E75B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1481455"/>
            <a:ext cx="4394200" cy="30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8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Further information – </a:t>
            </a:r>
            <a:r>
              <a:rPr lang="en-GB" dirty="0" err="1"/>
              <a:t>SoTL</a:t>
            </a:r>
            <a:r>
              <a:rPr lang="en-GB" dirty="0"/>
              <a:t> in STEM BOC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6FBFD-556D-EC06-6D61-5B7EFF842A79}"/>
              </a:ext>
            </a:extLst>
          </p:cNvPr>
          <p:cNvSpPr txBox="1"/>
          <p:nvPr/>
        </p:nvSpPr>
        <p:spPr>
          <a:xfrm>
            <a:off x="413915" y="1143589"/>
            <a:ext cx="9952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A2485"/>
                </a:solidFill>
                <a:hlinkClick r:id="rId3"/>
              </a:rPr>
              <a:t>www.open.ac.uk/scholarship-of-teaching-and-learning-in-STEM</a:t>
            </a:r>
            <a:endParaRPr lang="en-US" sz="2000" dirty="0">
              <a:solidFill>
                <a:srgbClr val="9A2485"/>
              </a:solidFill>
            </a:endParaRPr>
          </a:p>
        </p:txBody>
      </p:sp>
      <p:pic>
        <p:nvPicPr>
          <p:cNvPr id="4" name="Picture 3" descr="A group of people stand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157D93E-CA2E-1446-DD0B-6BE568BDB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040" y="1785463"/>
            <a:ext cx="7781258" cy="38582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567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Session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355892" y="1575268"/>
            <a:ext cx="7920188" cy="29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Welcome and introductions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Definitions of Scholarship of Teaching and Learning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Designing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 inquiry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Thinking about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Further info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 in STEM BOC, websites and journals</a:t>
            </a:r>
          </a:p>
        </p:txBody>
      </p:sp>
    </p:spTree>
    <p:extLst>
      <p:ext uri="{BB962C8B-B14F-4D97-AF65-F5344CB8AC3E}">
        <p14:creationId xmlns:p14="http://schemas.microsoft.com/office/powerpoint/2010/main" val="4221413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External websites on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413914" y="1196975"/>
            <a:ext cx="5682085" cy="46450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Getting Started in Pedagogic Research within the STEM Disciplines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3"/>
              </a:rPr>
              <a:t>https://www.heacademy.ac.uk/system/</a:t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files/</a:t>
            </a:r>
            <a:r>
              <a:rPr lang="en-US" sz="1800" dirty="0" err="1">
                <a:hlinkClick r:id="rId3"/>
              </a:rPr>
              <a:t>pedagogic_research_guide_final</a:t>
            </a:r>
            <a:r>
              <a:rPr lang="en-US" sz="1800" dirty="0">
                <a:hlinkClick r:id="rId3"/>
              </a:rPr>
              <a:t>_</a:t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version_0.pdf</a:t>
            </a:r>
            <a:r>
              <a:rPr lang="en-US" sz="1800" dirty="0"/>
              <a:t> </a:t>
            </a:r>
          </a:p>
          <a:p>
            <a:r>
              <a:rPr lang="en-US" sz="1800" dirty="0"/>
              <a:t>University of Edinburgh </a:t>
            </a:r>
            <a:r>
              <a:rPr lang="en-US" sz="1800" dirty="0" err="1"/>
              <a:t>SoTL</a:t>
            </a:r>
            <a:endParaRPr lang="en-US" sz="1800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4"/>
              </a:rPr>
              <a:t>https://www.ed.ac.uk/institute-academic-development/learning-teaching/staff/sotl</a:t>
            </a:r>
            <a:r>
              <a:rPr lang="en-US" sz="1800" dirty="0"/>
              <a:t> </a:t>
            </a:r>
          </a:p>
          <a:p>
            <a:r>
              <a:rPr lang="en-US" sz="1800" dirty="0"/>
              <a:t>Heriot Watt University Learning and Teaching Academy </a:t>
            </a:r>
            <a:r>
              <a:rPr lang="en-US" sz="1800" dirty="0" err="1"/>
              <a:t>SoTL</a:t>
            </a:r>
            <a:r>
              <a:rPr lang="en-US" sz="1800" dirty="0"/>
              <a:t> guides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5"/>
              </a:rPr>
              <a:t>https://lta.hw.ac.uk/resources/scholarship-of-teaching-and-learning/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GB" sz="210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8D6E-E2D3-0EF8-7398-8763B1C6AE49}"/>
              </a:ext>
            </a:extLst>
          </p:cNvPr>
          <p:cNvSpPr txBox="1">
            <a:spLocks/>
          </p:cNvSpPr>
          <p:nvPr/>
        </p:nvSpPr>
        <p:spPr>
          <a:xfrm>
            <a:off x="6240886" y="1196975"/>
            <a:ext cx="5537200" cy="45739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Plymouth University Pedagogic Research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6"/>
              </a:rPr>
              <a:t>https://www.plymouth.ac.uk/research/</a:t>
            </a:r>
            <a:br>
              <a:rPr lang="en-US" sz="1800" dirty="0">
                <a:hlinkClick r:id="rId6"/>
              </a:rPr>
            </a:br>
            <a:r>
              <a:rPr lang="en-US" sz="1800" dirty="0">
                <a:hlinkClick r:id="rId6"/>
              </a:rPr>
              <a:t>pedagogic-research</a:t>
            </a:r>
            <a:r>
              <a:rPr lang="en-US" sz="1800" dirty="0"/>
              <a:t> </a:t>
            </a:r>
          </a:p>
          <a:p>
            <a:r>
              <a:rPr lang="en-US" sz="1800" dirty="0"/>
              <a:t>University of York </a:t>
            </a:r>
            <a:r>
              <a:rPr lang="en-US" sz="1800" dirty="0" err="1"/>
              <a:t>SoTL</a:t>
            </a:r>
            <a:r>
              <a:rPr lang="en-US" sz="1800" dirty="0"/>
              <a:t> Network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7"/>
              </a:rPr>
              <a:t>https://www.york.ac.uk/staff/teaching/</a:t>
            </a:r>
            <a:br>
              <a:rPr lang="en-US" sz="1800" dirty="0">
                <a:hlinkClick r:id="rId7"/>
              </a:rPr>
            </a:br>
            <a:r>
              <a:rPr lang="en-US" sz="1800" dirty="0">
                <a:hlinkClick r:id="rId7"/>
              </a:rPr>
              <a:t>develop/</a:t>
            </a:r>
            <a:r>
              <a:rPr lang="en-US" sz="1800" dirty="0" err="1">
                <a:hlinkClick r:id="rId7"/>
              </a:rPr>
              <a:t>sotl</a:t>
            </a:r>
            <a:r>
              <a:rPr lang="en-US" sz="1800" dirty="0">
                <a:hlinkClick r:id="rId7"/>
              </a:rPr>
              <a:t>-network</a:t>
            </a:r>
            <a:endParaRPr lang="en-US" sz="1800" dirty="0"/>
          </a:p>
          <a:p>
            <a:r>
              <a:rPr lang="en-US" sz="1800" dirty="0"/>
              <a:t>University of Central Florida </a:t>
            </a:r>
            <a:r>
              <a:rPr lang="en-US" sz="1800" dirty="0" err="1"/>
              <a:t>SoTL</a:t>
            </a:r>
            <a:r>
              <a:rPr lang="en-US" sz="1800" dirty="0"/>
              <a:t> and Discipline Based Educational Research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8"/>
              </a:rPr>
              <a:t>https://fctl.ucf.edu/sotl-and-dber/</a:t>
            </a:r>
            <a:endParaRPr lang="en-US" sz="1800" dirty="0"/>
          </a:p>
          <a:p>
            <a:r>
              <a:rPr lang="en-US" sz="1800" dirty="0"/>
              <a:t>Vanderbilt University Guide to </a:t>
            </a:r>
            <a:r>
              <a:rPr lang="en-US" sz="1800" dirty="0" err="1"/>
              <a:t>SoTL</a:t>
            </a:r>
            <a:endParaRPr lang="en-US" sz="1800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1800" dirty="0">
                <a:hlinkClick r:id="rId9"/>
              </a:rPr>
              <a:t>https://my.vanderbilt.edu/sotl/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84438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1B285-1210-C14B-0849-6D87C3B5A0B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E4B9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1E4B9B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E25FDD7-241D-E1FB-128E-51A926EB91BC}"/>
              </a:ext>
            </a:extLst>
          </p:cNvPr>
          <p:cNvSpPr txBox="1">
            <a:spLocks/>
          </p:cNvSpPr>
          <p:nvPr/>
        </p:nvSpPr>
        <p:spPr>
          <a:xfrm>
            <a:off x="6381975" y="1425909"/>
            <a:ext cx="5181600" cy="262892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Director: Sue Pawley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Director: Daphne Chang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Manager: Diane Ford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Assistant: Rachel Redford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Officer: Jonathan Evans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090549-441D-EB4A-BA6D-81A3D86C0E2E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eSTEeM people</a:t>
            </a:r>
          </a:p>
          <a:p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FB855C4-0B96-0C88-983E-D1BF47DF5D7D}"/>
              </a:ext>
            </a:extLst>
          </p:cNvPr>
          <p:cNvSpPr txBox="1">
            <a:spLocks/>
          </p:cNvSpPr>
          <p:nvPr/>
        </p:nvSpPr>
        <p:spPr>
          <a:xfrm>
            <a:off x="413915" y="1909437"/>
            <a:ext cx="4922617" cy="3072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C&amp;C: Soraya </a:t>
            </a:r>
            <a:r>
              <a:rPr lang="en-GB" sz="1800" err="1"/>
              <a:t>Kouadri</a:t>
            </a:r>
            <a:r>
              <a:rPr lang="en-GB" sz="1800"/>
              <a:t> </a:t>
            </a:r>
            <a:r>
              <a:rPr lang="en-GB" sz="1800" err="1"/>
              <a:t>Mostéfaoui</a:t>
            </a:r>
            <a:r>
              <a:rPr lang="en-GB" sz="1800"/>
              <a:t> </a:t>
            </a:r>
          </a:p>
          <a:p>
            <a:r>
              <a:rPr lang="en-GB" sz="1800"/>
              <a:t>EEES: Fiona Aiken</a:t>
            </a:r>
          </a:p>
          <a:p>
            <a:r>
              <a:rPr lang="en-GB" sz="1800"/>
              <a:t>E&amp;I: Anne-Marie Gallen</a:t>
            </a:r>
          </a:p>
          <a:p>
            <a:r>
              <a:rPr lang="en-GB" sz="1800" err="1"/>
              <a:t>KMi</a:t>
            </a:r>
            <a:r>
              <a:rPr lang="en-GB" sz="1800"/>
              <a:t>: Trevor Collins</a:t>
            </a:r>
          </a:p>
          <a:p>
            <a:r>
              <a:rPr lang="en-GB" sz="1800"/>
              <a:t>LHCS: Sarah Daniell</a:t>
            </a:r>
          </a:p>
          <a:p>
            <a:r>
              <a:rPr lang="en-GB" sz="1800"/>
              <a:t>M&amp;S: Cathy Smith</a:t>
            </a:r>
          </a:p>
          <a:p>
            <a:r>
              <a:rPr lang="en-GB" sz="1800"/>
              <a:t>SPS: Jonathan </a:t>
            </a:r>
            <a:r>
              <a:rPr lang="en-GB" sz="1800" err="1"/>
              <a:t>Nylk</a:t>
            </a:r>
            <a:endParaRPr lang="en-GB" sz="180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0D7729-0E78-EC40-655E-C91CE99B8069}"/>
              </a:ext>
            </a:extLst>
          </p:cNvPr>
          <p:cNvSpPr txBox="1">
            <a:spLocks/>
          </p:cNvSpPr>
          <p:nvPr/>
        </p:nvSpPr>
        <p:spPr>
          <a:xfrm>
            <a:off x="413915" y="1425909"/>
            <a:ext cx="4601430" cy="200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School Scholarship Leads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5BE55E2-0819-7B8B-7674-E087C712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00" y="5918606"/>
            <a:ext cx="3720726" cy="5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 for attending 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SoTL</a:t>
            </a:r>
            <a:r>
              <a:rPr lang="en-GB" dirty="0"/>
              <a:t> in STEM BOC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6FBFD-556D-EC06-6D61-5B7EFF842A79}"/>
              </a:ext>
            </a:extLst>
          </p:cNvPr>
          <p:cNvSpPr txBox="1"/>
          <p:nvPr/>
        </p:nvSpPr>
        <p:spPr>
          <a:xfrm>
            <a:off x="413915" y="1143589"/>
            <a:ext cx="9952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A2485"/>
                </a:solidFill>
                <a:hlinkClick r:id="rId3"/>
              </a:rPr>
              <a:t>www.open.ac.uk/scholarship-of-teaching-and-learning-in-STEM</a:t>
            </a:r>
            <a:endParaRPr lang="en-US" sz="2000" dirty="0">
              <a:solidFill>
                <a:srgbClr val="9A2485"/>
              </a:solidFill>
            </a:endParaRPr>
          </a:p>
        </p:txBody>
      </p:sp>
      <p:pic>
        <p:nvPicPr>
          <p:cNvPr id="4" name="Picture 3" descr="A group of people stand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157D93E-CA2E-1446-DD0B-6BE568BDB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040" y="1785463"/>
            <a:ext cx="7781258" cy="38582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439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Activity 1: Aims of Scholarship of Teaching</a:t>
            </a:r>
            <a:br>
              <a:rPr lang="en-GB" dirty="0"/>
            </a:br>
            <a:r>
              <a:rPr lang="en-GB" dirty="0"/>
              <a:t>and Learning (</a:t>
            </a:r>
            <a:r>
              <a:rPr lang="en-GB" dirty="0" err="1"/>
              <a:t>SoTL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297706" y="1869908"/>
            <a:ext cx="9319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does Scholarship of Teaching and Learning (</a:t>
            </a:r>
            <a:r>
              <a:rPr lang="en-GB" sz="2400" dirty="0" err="1"/>
              <a:t>SoTL</a:t>
            </a:r>
            <a:r>
              <a:rPr lang="en-GB" sz="2400" dirty="0"/>
              <a:t>) aim to achieve?</a:t>
            </a:r>
          </a:p>
        </p:txBody>
      </p:sp>
    </p:spTree>
    <p:extLst>
      <p:ext uri="{BB962C8B-B14F-4D97-AF65-F5344CB8AC3E}">
        <p14:creationId xmlns:p14="http://schemas.microsoft.com/office/powerpoint/2010/main" val="72016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Characteristics</a:t>
            </a:r>
            <a:r>
              <a:rPr lang="en-GB" sz="3200" b="0" dirty="0"/>
              <a:t> of </a:t>
            </a:r>
            <a:r>
              <a:rPr lang="en-GB" sz="3200" b="0" dirty="0" err="1"/>
              <a:t>SoTL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389BA-532B-4F11-62AA-C0D3FC8315C8}"/>
              </a:ext>
            </a:extLst>
          </p:cNvPr>
          <p:cNvSpPr txBox="1">
            <a:spLocks/>
          </p:cNvSpPr>
          <p:nvPr/>
        </p:nvSpPr>
        <p:spPr>
          <a:xfrm>
            <a:off x="523239" y="1368107"/>
            <a:ext cx="5967845" cy="4808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Scholarship (of Teaching and Learning)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is focused on </a:t>
            </a:r>
            <a:r>
              <a:rPr lang="en-US" sz="2100" i="1" dirty="0"/>
              <a:t>improving and supporting learning</a:t>
            </a:r>
            <a:r>
              <a:rPr lang="en-US" sz="2100" dirty="0"/>
              <a:t> through teaching practices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includes </a:t>
            </a:r>
            <a:r>
              <a:rPr lang="en-US" sz="2100" i="1" dirty="0"/>
              <a:t>reflection</a:t>
            </a:r>
            <a:r>
              <a:rPr lang="en-US" sz="2100" dirty="0"/>
              <a:t> on our teaching and the learning of our students, … and the </a:t>
            </a:r>
            <a:r>
              <a:rPr lang="en-US" sz="2100" i="1" dirty="0"/>
              <a:t>implementation</a:t>
            </a:r>
            <a:r>
              <a:rPr lang="en-US" sz="2100" dirty="0"/>
              <a:t> of improvements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requires knowledge of the </a:t>
            </a:r>
            <a:r>
              <a:rPr lang="en-US" sz="2100" i="1" dirty="0"/>
              <a:t>discipline-specific area</a:t>
            </a:r>
            <a:r>
              <a:rPr lang="en-US" sz="2100" dirty="0"/>
              <a:t> that is being taught, and about </a:t>
            </a:r>
            <a:r>
              <a:rPr lang="en-US" sz="2100" i="1" dirty="0"/>
              <a:t>learning and teaching</a:t>
            </a:r>
            <a:endParaRPr lang="en-US" sz="2100" dirty="0"/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involves </a:t>
            </a:r>
            <a:r>
              <a:rPr lang="en-US" sz="2100" i="1" dirty="0"/>
              <a:t>dissemination of teaching practices for public/peer scrutiny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10B44E-BFEB-8761-713E-DED68E0F3099}"/>
              </a:ext>
            </a:extLst>
          </p:cNvPr>
          <p:cNvSpPr txBox="1">
            <a:spLocks/>
          </p:cNvSpPr>
          <p:nvPr/>
        </p:nvSpPr>
        <p:spPr>
          <a:xfrm>
            <a:off x="6695440" y="1368107"/>
            <a:ext cx="5160587" cy="4808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Scholarship at the OU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Scholarship is a term used to cover </a:t>
            </a:r>
            <a:r>
              <a:rPr lang="en-US" sz="2100" i="1" dirty="0"/>
              <a:t>activities that lead to evidence-informed development of our learning and teaching</a:t>
            </a:r>
            <a:r>
              <a:rPr lang="en-US" sz="2100" dirty="0"/>
              <a:t> </a:t>
            </a:r>
          </a:p>
          <a:p>
            <a:r>
              <a:rPr lang="en-US" sz="2100" dirty="0"/>
              <a:t>Other terms associated with scholarship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Action Research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Educational Inquiry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100" dirty="0"/>
              <a:t>Pedagogic Research</a:t>
            </a:r>
            <a:endParaRPr lang="en-GB" sz="21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D42845C-AF77-8FC7-8338-8425CCAC7536}"/>
              </a:ext>
            </a:extLst>
          </p:cNvPr>
          <p:cNvSpPr/>
          <p:nvPr/>
        </p:nvSpPr>
        <p:spPr>
          <a:xfrm>
            <a:off x="6450228" y="1359953"/>
            <a:ext cx="123292" cy="4461727"/>
          </a:xfrm>
          <a:prstGeom prst="rightBrace">
            <a:avLst>
              <a:gd name="adj1" fmla="val 8333"/>
              <a:gd name="adj2" fmla="val 237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Defining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D6B58-8C56-FA69-4E72-55C90ECB64D1}"/>
              </a:ext>
            </a:extLst>
          </p:cNvPr>
          <p:cNvSpPr txBox="1">
            <a:spLocks/>
          </p:cNvSpPr>
          <p:nvPr/>
        </p:nvSpPr>
        <p:spPr>
          <a:xfrm>
            <a:off x="838200" y="1247775"/>
            <a:ext cx="5181600" cy="492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Useful definition of Scholarship of Teaching and Learning (</a:t>
            </a:r>
            <a:r>
              <a:rPr lang="en-GB" sz="2200" dirty="0" err="1"/>
              <a:t>SoTL</a:t>
            </a:r>
            <a:r>
              <a:rPr lang="en-GB" sz="2200" dirty="0"/>
              <a:t>)</a:t>
            </a:r>
          </a:p>
          <a:p>
            <a:pPr marL="457200" lvl="1" indent="0">
              <a:buNone/>
            </a:pPr>
            <a:endParaRPr lang="en-GB" sz="2200" dirty="0"/>
          </a:p>
          <a:p>
            <a:pPr marL="457200" lvl="1" indent="0">
              <a:buNone/>
            </a:pPr>
            <a:r>
              <a:rPr lang="en-GB" sz="2200" dirty="0"/>
              <a:t>“</a:t>
            </a:r>
            <a:r>
              <a:rPr lang="en-US" sz="2200" i="1" u="sng" dirty="0"/>
              <a:t>systematic and ethically reasoned investigation </a:t>
            </a:r>
            <a:r>
              <a:rPr lang="en-US" sz="2200" i="1" dirty="0"/>
              <a:t>of aspects of teaching and student learning by applying disciplinary knowledge, resulting in </a:t>
            </a:r>
            <a:r>
              <a:rPr lang="en-US" sz="2200" i="1" u="sng" dirty="0"/>
              <a:t>reflections and outcomes that are publicly shared for peer-review and for others to build upon</a:t>
            </a:r>
            <a:r>
              <a:rPr lang="en-GB" sz="2200" dirty="0"/>
              <a:t>” (</a:t>
            </a:r>
            <a:r>
              <a:rPr lang="en-GB" sz="2200" dirty="0" err="1"/>
              <a:t>SoTL</a:t>
            </a:r>
            <a:r>
              <a:rPr lang="en-GB" sz="2200" dirty="0"/>
              <a:t> BOC – </a:t>
            </a:r>
            <a:r>
              <a:rPr lang="en-GB" sz="2200" dirty="0" err="1"/>
              <a:t>Minocha</a:t>
            </a:r>
            <a:r>
              <a:rPr lang="en-GB" sz="2200" dirty="0"/>
              <a:t> and Butler, 2021)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325E2CD-221C-256C-77AF-B0C38A830882}"/>
              </a:ext>
            </a:extLst>
          </p:cNvPr>
          <p:cNvSpPr txBox="1">
            <a:spLocks/>
          </p:cNvSpPr>
          <p:nvPr/>
        </p:nvSpPr>
        <p:spPr>
          <a:xfrm>
            <a:off x="6172199" y="1247774"/>
            <a:ext cx="5469341" cy="51085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SoTL</a:t>
            </a:r>
            <a:r>
              <a:rPr lang="en-US" sz="2200" dirty="0"/>
              <a:t> is important in three ways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200" i="1" dirty="0"/>
              <a:t>For students: </a:t>
            </a:r>
            <a:r>
              <a:rPr lang="en-US" sz="2200" dirty="0"/>
              <a:t>allowing us to evaluate our teaching to improve the quality of student learning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200" i="1" dirty="0"/>
              <a:t>For academic disciplines and institutions: </a:t>
            </a:r>
            <a:r>
              <a:rPr lang="en-US" sz="2200" dirty="0"/>
              <a:t>ensuring we base future development on robust evidence enabling our teaching and learning to be </a:t>
            </a:r>
            <a:r>
              <a:rPr lang="en-US" sz="2200" dirty="0" err="1"/>
              <a:t>recognised</a:t>
            </a:r>
            <a:r>
              <a:rPr lang="en-US" sz="2200" dirty="0"/>
              <a:t> externally for its excellence and impact</a:t>
            </a:r>
          </a:p>
          <a:p>
            <a:pPr lvl="1">
              <a:buFont typeface="Poppins" panose="00000500000000000000" pitchFamily="2" charset="0"/>
              <a:buChar char="–"/>
            </a:pPr>
            <a:r>
              <a:rPr lang="en-US" sz="2200" i="1" dirty="0"/>
              <a:t>For practitioners: </a:t>
            </a:r>
            <a:r>
              <a:rPr lang="en-US" sz="2200" dirty="0"/>
              <a:t>allowing staff to develop their professional practice in the field of teaching and learning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7745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From scholarly teaching to </a:t>
            </a:r>
            <a:r>
              <a:rPr lang="en-GB" dirty="0" err="1"/>
              <a:t>SoTL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C15A4-34B5-C773-12A2-157DF3A81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07" y="1288077"/>
            <a:ext cx="8924554" cy="41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Activity 2: </a:t>
            </a:r>
            <a:r>
              <a:rPr lang="en-US" dirty="0" err="1"/>
              <a:t>SoTL</a:t>
            </a:r>
            <a:r>
              <a:rPr lang="en-US" dirty="0"/>
              <a:t> and you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297706" y="1869908"/>
            <a:ext cx="9319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Why are you interested in the Scholarship of Teaching and Learning?</a:t>
            </a:r>
          </a:p>
        </p:txBody>
      </p:sp>
    </p:spTree>
    <p:extLst>
      <p:ext uri="{BB962C8B-B14F-4D97-AF65-F5344CB8AC3E}">
        <p14:creationId xmlns:p14="http://schemas.microsoft.com/office/powerpoint/2010/main" val="33960850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1_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7.xml><?xml version="1.0" encoding="utf-8"?>
<a:theme xmlns:a="http://schemas.openxmlformats.org/drawingml/2006/main" name="1_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8" ma:contentTypeDescription="Create a new document." ma:contentTypeScope="" ma:versionID="4508caa27cf04657119f100ab65000b4">
  <xsd:schema xmlns:xsd="http://www.w3.org/2001/XMLSchema" xmlns:xs="http://www.w3.org/2001/XMLSchema" xmlns:p="http://schemas.microsoft.com/office/2006/metadata/properties" xmlns:ns2="b09089af-d965-4a35-adc6-c1557f4ef19b" xmlns:ns3="7197fb12-7609-4665-ab28-2c56dc6efc6c" xmlns:ns4="e4476828-269d-41e7-8c7f-463a607b843c" targetNamespace="http://schemas.microsoft.com/office/2006/metadata/properties" ma:root="true" ma:fieldsID="0781e0e2b420a85e080fbf5b3bac195f" ns2:_="" ns3:_="" ns4:_="">
    <xsd:import namespace="b09089af-d965-4a35-adc6-c1557f4ef19b"/>
    <xsd:import namespace="7197fb12-7609-4665-ab28-2c56dc6efc6c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a62de6b-3c3a-46eb-aa73-b954e9c17589}" ma:internalName="TaxCatchAll" ma:showField="CatchAllData" ma:web="7197fb12-7609-4665-ab28-2c56dc6ef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b09089af-d965-4a35-adc6-c1557f4ef1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26DF0-C77C-4EEE-AD1A-AEE3E5A3A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089af-d965-4a35-adc6-c1557f4ef19b"/>
    <ds:schemaRef ds:uri="7197fb12-7609-4665-ab28-2c56dc6efc6c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7197fb12-7609-4665-ab28-2c56dc6efc6c"/>
    <ds:schemaRef ds:uri="b09089af-d965-4a35-adc6-c1557f4ef19b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189</TotalTime>
  <Words>1810</Words>
  <Application>Microsoft Office PowerPoint</Application>
  <PresentationFormat>Widescreen</PresentationFormat>
  <Paragraphs>253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1_Covers</vt:lpstr>
      <vt:lpstr>1_End Slides</vt:lpstr>
      <vt:lpstr>Intro Slide Title 1</vt:lpstr>
      <vt:lpstr>PowerPoint Presentation</vt:lpstr>
      <vt:lpstr>Slide Title 9</vt:lpstr>
      <vt:lpstr>PowerPoint Presentation</vt:lpstr>
      <vt:lpstr>Slide Title 9</vt:lpstr>
      <vt:lpstr>Slide Title 9</vt:lpstr>
      <vt:lpstr>Slide Title 9</vt:lpstr>
      <vt:lpstr>PowerPoint Presentation</vt:lpstr>
      <vt:lpstr>Slide Title 9</vt:lpstr>
      <vt:lpstr>PowerPoint Presentation</vt:lpstr>
      <vt:lpstr>Slide Title 9</vt:lpstr>
      <vt:lpstr>Slide Title 9</vt:lpstr>
      <vt:lpstr>Slide Title 9</vt:lpstr>
      <vt:lpstr>Slide Title 9</vt:lpstr>
      <vt:lpstr>Slide Title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3</dc:title>
  <dc:subject>OU Master PowerPoint Template with accessibility guidance and best practice tips</dc:subject>
  <dc:creator>Susan.Pawley [She/Her]</dc:creator>
  <cp:keywords>OU Master PowerPoint Template</cp:keywords>
  <dc:description/>
  <cp:lastModifiedBy>Diane.Ford</cp:lastModifiedBy>
  <cp:revision>13</cp:revision>
  <dcterms:created xsi:type="dcterms:W3CDTF">2023-07-19T07:59:33Z</dcterms:created>
  <dcterms:modified xsi:type="dcterms:W3CDTF">2024-11-25T14:16:41Z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  <property fmtid="{D5CDD505-2E9C-101B-9397-08002B2CF9AE}" pid="3" name="MediaServiceImageTags">
    <vt:lpwstr/>
  </property>
</Properties>
</file>