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1656" r:id="rId4"/>
    <p:sldId id="1630" r:id="rId5"/>
    <p:sldId id="1666" r:id="rId6"/>
    <p:sldId id="1635" r:id="rId7"/>
    <p:sldId id="261" r:id="rId8"/>
    <p:sldId id="1632" r:id="rId9"/>
    <p:sldId id="1637" r:id="rId10"/>
    <p:sldId id="1662" r:id="rId11"/>
    <p:sldId id="1655" r:id="rId12"/>
    <p:sldId id="1668" r:id="rId13"/>
    <p:sldId id="1638" r:id="rId14"/>
    <p:sldId id="1671" r:id="rId15"/>
    <p:sldId id="1647" r:id="rId16"/>
    <p:sldId id="1648" r:id="rId17"/>
    <p:sldId id="1651" r:id="rId18"/>
    <p:sldId id="268" r:id="rId19"/>
    <p:sldId id="1663" r:id="rId20"/>
    <p:sldId id="1664" r:id="rId21"/>
    <p:sldId id="1665" r:id="rId22"/>
    <p:sldId id="1667" r:id="rId23"/>
    <p:sldId id="1624" r:id="rId24"/>
    <p:sldId id="1653" r:id="rId25"/>
    <p:sldId id="1652" r:id="rId26"/>
    <p:sldId id="1634" r:id="rId27"/>
    <p:sldId id="271" r:id="rId28"/>
    <p:sldId id="1639" r:id="rId29"/>
    <p:sldId id="259" r:id="rId30"/>
    <p:sldId id="260" r:id="rId31"/>
    <p:sldId id="1640" r:id="rId32"/>
    <p:sldId id="1636" r:id="rId33"/>
    <p:sldId id="272" r:id="rId34"/>
    <p:sldId id="1643" r:id="rId35"/>
    <p:sldId id="1641" r:id="rId36"/>
    <p:sldId id="1659" r:id="rId37"/>
    <p:sldId id="1644" r:id="rId38"/>
    <p:sldId id="1645" r:id="rId39"/>
    <p:sldId id="1646" r:id="rId40"/>
    <p:sldId id="1642" r:id="rId41"/>
    <p:sldId id="1670" r:id="rId42"/>
    <p:sldId id="274" r:id="rId43"/>
    <p:sldId id="1654" r:id="rId44"/>
    <p:sldId id="163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39B"/>
    <a:srgbClr val="ED2891"/>
    <a:srgbClr val="1D499B"/>
    <a:srgbClr val="CC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60FE1-681B-47C3-8BCA-4E46AE7811AA}" v="100" dt="2024-06-04T15:40:44.848"/>
    <p1510:client id="{73C47BC8-50FB-4A35-B3BE-C6D638936B44}" v="19" dt="2024-06-04T10:11:05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/>
    <p:restoredTop sz="86307" autoAdjust="0"/>
  </p:normalViewPr>
  <p:slideViewPr>
    <p:cSldViewPr snapToGrid="0" showGuides="1">
      <p:cViewPr varScale="1">
        <p:scale>
          <a:sx n="74" d="100"/>
          <a:sy n="74" d="100"/>
        </p:scale>
        <p:origin x="1258" y="6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48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F43C7-E334-024E-BD3B-282F25A4F753}" type="doc">
      <dgm:prSet loTypeId="urn:microsoft.com/office/officeart/2005/8/layout/hProcess11" loCatId="cycle" qsTypeId="urn:microsoft.com/office/officeart/2005/8/quickstyle/simple1" qsCatId="simple" csTypeId="urn:microsoft.com/office/officeart/2005/8/colors/accent1_2" csCatId="accent1" phldr="1"/>
      <dgm:spPr/>
    </dgm:pt>
    <dgm:pt modelId="{6AA16DEE-A091-CD41-B969-2178204A277B}">
      <dgm:prSet phldrT="[Text]" custT="1"/>
      <dgm:spPr/>
      <dgm:t>
        <a:bodyPr/>
        <a:lstStyle/>
        <a:p>
          <a:r>
            <a:rPr lang="en-GB" sz="2400" dirty="0"/>
            <a:t>2019</a:t>
          </a:r>
        </a:p>
        <a:p>
          <a:r>
            <a:rPr lang="en-GB" sz="2400" dirty="0">
              <a:solidFill>
                <a:srgbClr val="156082"/>
              </a:solidFill>
            </a:rPr>
            <a:t>Impact Evaluation Framework (IEF)</a:t>
          </a:r>
        </a:p>
      </dgm:t>
    </dgm:pt>
    <dgm:pt modelId="{50D11BE3-2F68-B146-9905-C1B143AAEE27}" type="parTrans" cxnId="{7D3AA568-8B0F-4B42-B205-B8A09F35D8E1}">
      <dgm:prSet/>
      <dgm:spPr/>
      <dgm:t>
        <a:bodyPr/>
        <a:lstStyle/>
        <a:p>
          <a:endParaRPr lang="en-GB"/>
        </a:p>
      </dgm:t>
    </dgm:pt>
    <dgm:pt modelId="{4980E9E3-0E5C-D649-91EE-099B0734CBC6}" type="sibTrans" cxnId="{7D3AA568-8B0F-4B42-B205-B8A09F35D8E1}">
      <dgm:prSet/>
      <dgm:spPr/>
      <dgm:t>
        <a:bodyPr/>
        <a:lstStyle/>
        <a:p>
          <a:endParaRPr lang="en-GB"/>
        </a:p>
      </dgm:t>
    </dgm:pt>
    <dgm:pt modelId="{B1C794BD-0AD3-B741-99BF-92A199878D56}">
      <dgm:prSet phldrT="[Text]" custT="1"/>
      <dgm:spPr/>
      <dgm:t>
        <a:bodyPr/>
        <a:lstStyle/>
        <a:p>
          <a:r>
            <a:rPr lang="en-GB" sz="2400" dirty="0"/>
            <a:t>2020-2021</a:t>
          </a:r>
        </a:p>
        <a:p>
          <a:r>
            <a:rPr lang="en-GB" sz="2400" dirty="0">
              <a:solidFill>
                <a:srgbClr val="156082"/>
              </a:solidFill>
            </a:rPr>
            <a:t>SoTL in STEM, Badged Open Course (BOC) on OpenLearn</a:t>
          </a:r>
        </a:p>
      </dgm:t>
    </dgm:pt>
    <dgm:pt modelId="{BAC3B6BD-21C8-E049-98B9-7F8C32A8A9BF}" type="parTrans" cxnId="{0C63819A-C8B3-854C-B5E2-C887DF7A9A94}">
      <dgm:prSet/>
      <dgm:spPr/>
      <dgm:t>
        <a:bodyPr/>
        <a:lstStyle/>
        <a:p>
          <a:endParaRPr lang="en-GB"/>
        </a:p>
      </dgm:t>
    </dgm:pt>
    <dgm:pt modelId="{EB7B1D40-B49D-6642-A1B7-1B1B6B9E3DA4}" type="sibTrans" cxnId="{0C63819A-C8B3-854C-B5E2-C887DF7A9A94}">
      <dgm:prSet/>
      <dgm:spPr/>
      <dgm:t>
        <a:bodyPr/>
        <a:lstStyle/>
        <a:p>
          <a:endParaRPr lang="en-GB"/>
        </a:p>
      </dgm:t>
    </dgm:pt>
    <dgm:pt modelId="{F3733E10-F264-0243-815B-E2549FDCB8F0}">
      <dgm:prSet phldrT="[Text]" custT="1"/>
      <dgm:spPr/>
      <dgm:t>
        <a:bodyPr/>
        <a:lstStyle/>
        <a:p>
          <a:r>
            <a:rPr lang="en-GB" sz="2400" dirty="0"/>
            <a:t>2022-2023</a:t>
          </a:r>
        </a:p>
        <a:p>
          <a:r>
            <a:rPr lang="en-GB" sz="2400" dirty="0">
              <a:solidFill>
                <a:srgbClr val="156082"/>
              </a:solidFill>
            </a:rPr>
            <a:t>Impact Evaluation of 16 eSTEeM projects</a:t>
          </a:r>
        </a:p>
      </dgm:t>
    </dgm:pt>
    <dgm:pt modelId="{66FEDE25-8534-1B45-BF23-4A6DD2624E19}" type="parTrans" cxnId="{F3A8520E-AB78-D049-A963-84A96620C859}">
      <dgm:prSet/>
      <dgm:spPr/>
      <dgm:t>
        <a:bodyPr/>
        <a:lstStyle/>
        <a:p>
          <a:endParaRPr lang="en-GB"/>
        </a:p>
      </dgm:t>
    </dgm:pt>
    <dgm:pt modelId="{69409762-F56C-F24F-B94A-5C6A1A0407AA}" type="sibTrans" cxnId="{F3A8520E-AB78-D049-A963-84A96620C859}">
      <dgm:prSet/>
      <dgm:spPr/>
      <dgm:t>
        <a:bodyPr/>
        <a:lstStyle/>
        <a:p>
          <a:endParaRPr lang="en-GB"/>
        </a:p>
      </dgm:t>
    </dgm:pt>
    <dgm:pt modelId="{FB00FB45-ED5D-4D4B-8532-29CC962528BE}" type="pres">
      <dgm:prSet presAssocID="{6ABF43C7-E334-024E-BD3B-282F25A4F753}" presName="Name0" presStyleCnt="0">
        <dgm:presLayoutVars>
          <dgm:dir/>
          <dgm:resizeHandles val="exact"/>
        </dgm:presLayoutVars>
      </dgm:prSet>
      <dgm:spPr/>
    </dgm:pt>
    <dgm:pt modelId="{837B2EEA-20D2-1540-81A0-A98267361DB9}" type="pres">
      <dgm:prSet presAssocID="{6ABF43C7-E334-024E-BD3B-282F25A4F753}" presName="arrow" presStyleLbl="bgShp" presStyleIdx="0" presStyleCnt="1"/>
      <dgm:spPr/>
    </dgm:pt>
    <dgm:pt modelId="{7D2343A1-8D6A-6742-AC63-A6DB0E623037}" type="pres">
      <dgm:prSet presAssocID="{6ABF43C7-E334-024E-BD3B-282F25A4F753}" presName="points" presStyleCnt="0"/>
      <dgm:spPr/>
    </dgm:pt>
    <dgm:pt modelId="{B8CEC364-ADCB-544E-A6A1-8A9C7D913BF4}" type="pres">
      <dgm:prSet presAssocID="{6AA16DEE-A091-CD41-B969-2178204A277B}" presName="compositeA" presStyleCnt="0"/>
      <dgm:spPr/>
    </dgm:pt>
    <dgm:pt modelId="{A10ACD73-90A5-D242-BE1C-662113CC9120}" type="pres">
      <dgm:prSet presAssocID="{6AA16DEE-A091-CD41-B969-2178204A277B}" presName="textA" presStyleLbl="revTx" presStyleIdx="0" presStyleCnt="3" custScaleX="107120">
        <dgm:presLayoutVars>
          <dgm:bulletEnabled val="1"/>
        </dgm:presLayoutVars>
      </dgm:prSet>
      <dgm:spPr/>
    </dgm:pt>
    <dgm:pt modelId="{736BE984-3FDA-8B42-AA16-673C7DF2FB7C}" type="pres">
      <dgm:prSet presAssocID="{6AA16DEE-A091-CD41-B969-2178204A277B}" presName="circleA" presStyleLbl="node1" presStyleIdx="0" presStyleCnt="3"/>
      <dgm:spPr/>
    </dgm:pt>
    <dgm:pt modelId="{1381976E-F38F-E343-B14C-260BA6B301DB}" type="pres">
      <dgm:prSet presAssocID="{6AA16DEE-A091-CD41-B969-2178204A277B}" presName="spaceA" presStyleCnt="0"/>
      <dgm:spPr/>
    </dgm:pt>
    <dgm:pt modelId="{5D89075D-7E15-7246-9788-1C9829DA4A05}" type="pres">
      <dgm:prSet presAssocID="{4980E9E3-0E5C-D649-91EE-099B0734CBC6}" presName="space" presStyleCnt="0"/>
      <dgm:spPr/>
    </dgm:pt>
    <dgm:pt modelId="{3C12D753-CA57-7143-A509-B3DB970000DA}" type="pres">
      <dgm:prSet presAssocID="{B1C794BD-0AD3-B741-99BF-92A199878D56}" presName="compositeB" presStyleCnt="0"/>
      <dgm:spPr/>
    </dgm:pt>
    <dgm:pt modelId="{BE4AEA7F-8262-FC44-8EEF-182A162C7E05}" type="pres">
      <dgm:prSet presAssocID="{B1C794BD-0AD3-B741-99BF-92A199878D56}" presName="textB" presStyleLbl="revTx" presStyleIdx="1" presStyleCnt="3">
        <dgm:presLayoutVars>
          <dgm:bulletEnabled val="1"/>
        </dgm:presLayoutVars>
      </dgm:prSet>
      <dgm:spPr/>
    </dgm:pt>
    <dgm:pt modelId="{7B35DFCA-4E08-744B-868C-AE3FD55D3801}" type="pres">
      <dgm:prSet presAssocID="{B1C794BD-0AD3-B741-99BF-92A199878D56}" presName="circleB" presStyleLbl="node1" presStyleIdx="1" presStyleCnt="3"/>
      <dgm:spPr>
        <a:solidFill>
          <a:srgbClr val="156082"/>
        </a:solidFill>
      </dgm:spPr>
    </dgm:pt>
    <dgm:pt modelId="{F0F9C53E-69E9-9141-BA63-9B83EBAD88EA}" type="pres">
      <dgm:prSet presAssocID="{B1C794BD-0AD3-B741-99BF-92A199878D56}" presName="spaceB" presStyleCnt="0"/>
      <dgm:spPr/>
    </dgm:pt>
    <dgm:pt modelId="{4D07E261-AD73-9C4F-8D19-1468023AC1E6}" type="pres">
      <dgm:prSet presAssocID="{EB7B1D40-B49D-6642-A1B7-1B1B6B9E3DA4}" presName="space" presStyleCnt="0"/>
      <dgm:spPr/>
    </dgm:pt>
    <dgm:pt modelId="{EB85BD58-B34E-5244-96C4-5C8DD658AB61}" type="pres">
      <dgm:prSet presAssocID="{F3733E10-F264-0243-815B-E2549FDCB8F0}" presName="compositeA" presStyleCnt="0"/>
      <dgm:spPr/>
    </dgm:pt>
    <dgm:pt modelId="{A8C47D40-96AC-0D4E-B967-60E461E7D283}" type="pres">
      <dgm:prSet presAssocID="{F3733E10-F264-0243-815B-E2549FDCB8F0}" presName="textA" presStyleLbl="revTx" presStyleIdx="2" presStyleCnt="3" custScaleX="108895">
        <dgm:presLayoutVars>
          <dgm:bulletEnabled val="1"/>
        </dgm:presLayoutVars>
      </dgm:prSet>
      <dgm:spPr/>
    </dgm:pt>
    <dgm:pt modelId="{74322B1F-513F-6743-8712-8665C39C1C65}" type="pres">
      <dgm:prSet presAssocID="{F3733E10-F264-0243-815B-E2549FDCB8F0}" presName="circleA" presStyleLbl="node1" presStyleIdx="2" presStyleCnt="3"/>
      <dgm:spPr/>
    </dgm:pt>
    <dgm:pt modelId="{B3DDC50C-9439-DC44-9403-C5678EEC9738}" type="pres">
      <dgm:prSet presAssocID="{F3733E10-F264-0243-815B-E2549FDCB8F0}" presName="spaceA" presStyleCnt="0"/>
      <dgm:spPr/>
    </dgm:pt>
  </dgm:ptLst>
  <dgm:cxnLst>
    <dgm:cxn modelId="{F3A8520E-AB78-D049-A963-84A96620C859}" srcId="{6ABF43C7-E334-024E-BD3B-282F25A4F753}" destId="{F3733E10-F264-0243-815B-E2549FDCB8F0}" srcOrd="2" destOrd="0" parTransId="{66FEDE25-8534-1B45-BF23-4A6DD2624E19}" sibTransId="{69409762-F56C-F24F-B94A-5C6A1A0407AA}"/>
    <dgm:cxn modelId="{D3A2BB45-856A-344F-9008-F2FBB8DB0E1E}" type="presOf" srcId="{6ABF43C7-E334-024E-BD3B-282F25A4F753}" destId="{FB00FB45-ED5D-4D4B-8532-29CC962528BE}" srcOrd="0" destOrd="0" presId="urn:microsoft.com/office/officeart/2005/8/layout/hProcess11"/>
    <dgm:cxn modelId="{7D3AA568-8B0F-4B42-B205-B8A09F35D8E1}" srcId="{6ABF43C7-E334-024E-BD3B-282F25A4F753}" destId="{6AA16DEE-A091-CD41-B969-2178204A277B}" srcOrd="0" destOrd="0" parTransId="{50D11BE3-2F68-B146-9905-C1B143AAEE27}" sibTransId="{4980E9E3-0E5C-D649-91EE-099B0734CBC6}"/>
    <dgm:cxn modelId="{2387E14F-2BA5-6640-A8F9-413F2C19D405}" type="presOf" srcId="{F3733E10-F264-0243-815B-E2549FDCB8F0}" destId="{A8C47D40-96AC-0D4E-B967-60E461E7D283}" srcOrd="0" destOrd="0" presId="urn:microsoft.com/office/officeart/2005/8/layout/hProcess11"/>
    <dgm:cxn modelId="{A01D0099-A669-8C40-A752-BEDC8D6A6852}" type="presOf" srcId="{B1C794BD-0AD3-B741-99BF-92A199878D56}" destId="{BE4AEA7F-8262-FC44-8EEF-182A162C7E05}" srcOrd="0" destOrd="0" presId="urn:microsoft.com/office/officeart/2005/8/layout/hProcess11"/>
    <dgm:cxn modelId="{0C63819A-C8B3-854C-B5E2-C887DF7A9A94}" srcId="{6ABF43C7-E334-024E-BD3B-282F25A4F753}" destId="{B1C794BD-0AD3-B741-99BF-92A199878D56}" srcOrd="1" destOrd="0" parTransId="{BAC3B6BD-21C8-E049-98B9-7F8C32A8A9BF}" sibTransId="{EB7B1D40-B49D-6642-A1B7-1B1B6B9E3DA4}"/>
    <dgm:cxn modelId="{FA2A4EB8-0BF7-A444-A97E-8DC145EABCB5}" type="presOf" srcId="{6AA16DEE-A091-CD41-B969-2178204A277B}" destId="{A10ACD73-90A5-D242-BE1C-662113CC9120}" srcOrd="0" destOrd="0" presId="urn:microsoft.com/office/officeart/2005/8/layout/hProcess11"/>
    <dgm:cxn modelId="{4DB77FB4-F97F-CD4C-8D8B-C637BF964951}" type="presParOf" srcId="{FB00FB45-ED5D-4D4B-8532-29CC962528BE}" destId="{837B2EEA-20D2-1540-81A0-A98267361DB9}" srcOrd="0" destOrd="0" presId="urn:microsoft.com/office/officeart/2005/8/layout/hProcess11"/>
    <dgm:cxn modelId="{C1D7E613-AD02-FF4A-96E2-878A6AFBC0D3}" type="presParOf" srcId="{FB00FB45-ED5D-4D4B-8532-29CC962528BE}" destId="{7D2343A1-8D6A-6742-AC63-A6DB0E623037}" srcOrd="1" destOrd="0" presId="urn:microsoft.com/office/officeart/2005/8/layout/hProcess11"/>
    <dgm:cxn modelId="{341935AA-8F03-A24D-BF25-4C7170D1FCA1}" type="presParOf" srcId="{7D2343A1-8D6A-6742-AC63-A6DB0E623037}" destId="{B8CEC364-ADCB-544E-A6A1-8A9C7D913BF4}" srcOrd="0" destOrd="0" presId="urn:microsoft.com/office/officeart/2005/8/layout/hProcess11"/>
    <dgm:cxn modelId="{F355882F-9174-6741-95E7-8251329E7740}" type="presParOf" srcId="{B8CEC364-ADCB-544E-A6A1-8A9C7D913BF4}" destId="{A10ACD73-90A5-D242-BE1C-662113CC9120}" srcOrd="0" destOrd="0" presId="urn:microsoft.com/office/officeart/2005/8/layout/hProcess11"/>
    <dgm:cxn modelId="{CC7F8F37-2AB6-9A44-BD98-E4F57EA8D3FD}" type="presParOf" srcId="{B8CEC364-ADCB-544E-A6A1-8A9C7D913BF4}" destId="{736BE984-3FDA-8B42-AA16-673C7DF2FB7C}" srcOrd="1" destOrd="0" presId="urn:microsoft.com/office/officeart/2005/8/layout/hProcess11"/>
    <dgm:cxn modelId="{5BBB5DF1-F932-1A4A-979F-E3692121CDF5}" type="presParOf" srcId="{B8CEC364-ADCB-544E-A6A1-8A9C7D913BF4}" destId="{1381976E-F38F-E343-B14C-260BA6B301DB}" srcOrd="2" destOrd="0" presId="urn:microsoft.com/office/officeart/2005/8/layout/hProcess11"/>
    <dgm:cxn modelId="{EDB81E8B-DBC7-9642-9A10-E7810E6A1A99}" type="presParOf" srcId="{7D2343A1-8D6A-6742-AC63-A6DB0E623037}" destId="{5D89075D-7E15-7246-9788-1C9829DA4A05}" srcOrd="1" destOrd="0" presId="urn:microsoft.com/office/officeart/2005/8/layout/hProcess11"/>
    <dgm:cxn modelId="{C53D96E8-9893-4849-8277-14872944B862}" type="presParOf" srcId="{7D2343A1-8D6A-6742-AC63-A6DB0E623037}" destId="{3C12D753-CA57-7143-A509-B3DB970000DA}" srcOrd="2" destOrd="0" presId="urn:microsoft.com/office/officeart/2005/8/layout/hProcess11"/>
    <dgm:cxn modelId="{81F67CDF-B393-E54B-B3EA-077703F94774}" type="presParOf" srcId="{3C12D753-CA57-7143-A509-B3DB970000DA}" destId="{BE4AEA7F-8262-FC44-8EEF-182A162C7E05}" srcOrd="0" destOrd="0" presId="urn:microsoft.com/office/officeart/2005/8/layout/hProcess11"/>
    <dgm:cxn modelId="{10591F87-3375-0B48-9EF9-4449E1042CDC}" type="presParOf" srcId="{3C12D753-CA57-7143-A509-B3DB970000DA}" destId="{7B35DFCA-4E08-744B-868C-AE3FD55D3801}" srcOrd="1" destOrd="0" presId="urn:microsoft.com/office/officeart/2005/8/layout/hProcess11"/>
    <dgm:cxn modelId="{3445F9E9-E080-3241-B60E-A15DBED1C3B6}" type="presParOf" srcId="{3C12D753-CA57-7143-A509-B3DB970000DA}" destId="{F0F9C53E-69E9-9141-BA63-9B83EBAD88EA}" srcOrd="2" destOrd="0" presId="urn:microsoft.com/office/officeart/2005/8/layout/hProcess11"/>
    <dgm:cxn modelId="{7E86A255-238D-634D-9879-AFA60C7C1BF5}" type="presParOf" srcId="{7D2343A1-8D6A-6742-AC63-A6DB0E623037}" destId="{4D07E261-AD73-9C4F-8D19-1468023AC1E6}" srcOrd="3" destOrd="0" presId="urn:microsoft.com/office/officeart/2005/8/layout/hProcess11"/>
    <dgm:cxn modelId="{ADB74AEB-1276-8B43-95E8-0D32F9C4AE30}" type="presParOf" srcId="{7D2343A1-8D6A-6742-AC63-A6DB0E623037}" destId="{EB85BD58-B34E-5244-96C4-5C8DD658AB61}" srcOrd="4" destOrd="0" presId="urn:microsoft.com/office/officeart/2005/8/layout/hProcess11"/>
    <dgm:cxn modelId="{407C0CB9-04D2-7742-B717-901477E523BB}" type="presParOf" srcId="{EB85BD58-B34E-5244-96C4-5C8DD658AB61}" destId="{A8C47D40-96AC-0D4E-B967-60E461E7D283}" srcOrd="0" destOrd="0" presId="urn:microsoft.com/office/officeart/2005/8/layout/hProcess11"/>
    <dgm:cxn modelId="{8321FD06-062E-EC41-8390-A88A4A07BD13}" type="presParOf" srcId="{EB85BD58-B34E-5244-96C4-5C8DD658AB61}" destId="{74322B1F-513F-6743-8712-8665C39C1C65}" srcOrd="1" destOrd="0" presId="urn:microsoft.com/office/officeart/2005/8/layout/hProcess11"/>
    <dgm:cxn modelId="{84827170-FEE5-E446-A8B3-CD25DCB0060F}" type="presParOf" srcId="{EB85BD58-B34E-5244-96C4-5C8DD658AB61}" destId="{B3DDC50C-9439-DC44-9403-C5678EEC97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E92E8C-47A8-4C36-846E-205493A1799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0762A9D-25CE-4568-8DF6-F15CA387D2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060645"/>
              </a:solidFill>
              <a:latin typeface="+mn-lt"/>
            </a:rPr>
            <a:t>I</a:t>
          </a:r>
          <a:r>
            <a:rPr lang="en-US" sz="3200" dirty="0">
              <a:solidFill>
                <a:srgbClr val="060645"/>
              </a:solidFill>
              <a:latin typeface="+mn-lt"/>
              <a:cs typeface="Poppins" pitchFamily="2" charset="77"/>
            </a:rPr>
            <a:t>nq</a:t>
          </a:r>
          <a:r>
            <a:rPr lang="en-US" sz="2800" dirty="0">
              <a:solidFill>
                <a:schemeClr val="tx1"/>
              </a:solidFill>
              <a:latin typeface="+mn-lt"/>
              <a:cs typeface="Poppins" pitchFamily="2" charset="77"/>
            </a:rPr>
            <a:t>uisitive </a:t>
          </a:r>
        </a:p>
      </dgm:t>
    </dgm:pt>
    <dgm:pt modelId="{0BD21CFB-DA39-4244-A5C9-6C46C49178E9}" type="parTrans" cxnId="{677BEE0C-1850-405E-B936-9C1887D705B3}">
      <dgm:prSet/>
      <dgm:spPr/>
      <dgm:t>
        <a:bodyPr/>
        <a:lstStyle/>
        <a:p>
          <a:endParaRPr lang="en-US"/>
        </a:p>
      </dgm:t>
    </dgm:pt>
    <dgm:pt modelId="{E5ED6DA3-7B4A-4AFC-BB6A-23960A280A90}" type="sibTrans" cxnId="{677BEE0C-1850-405E-B936-9C1887D705B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23BF945-E306-4282-9512-3C66E6A663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1"/>
              </a:solidFill>
              <a:latin typeface="+mn-lt"/>
              <a:cs typeface="Poppins" pitchFamily="2" charset="77"/>
            </a:rPr>
            <a:t>Open-minded</a:t>
          </a:r>
        </a:p>
      </dgm:t>
    </dgm:pt>
    <dgm:pt modelId="{D4564B60-5C95-4DA9-8CCA-8DC1AC58A0A1}" type="parTrans" cxnId="{6F2A9F38-3E88-4816-B26E-4AE70F801E36}">
      <dgm:prSet/>
      <dgm:spPr/>
      <dgm:t>
        <a:bodyPr/>
        <a:lstStyle/>
        <a:p>
          <a:endParaRPr lang="en-US"/>
        </a:p>
      </dgm:t>
    </dgm:pt>
    <dgm:pt modelId="{467FE311-2947-40EA-B451-392C79F973CD}" type="sibTrans" cxnId="{6F2A9F38-3E88-4816-B26E-4AE70F801E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47A61C-E2A2-4B39-B8CD-E394B1497B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1"/>
              </a:solidFill>
              <a:latin typeface="+mn-lt"/>
              <a:cs typeface="Poppins" pitchFamily="2" charset="77"/>
            </a:rPr>
            <a:t>Ethical</a:t>
          </a:r>
        </a:p>
      </dgm:t>
    </dgm:pt>
    <dgm:pt modelId="{674339B1-B2BA-43DA-AD21-AD6E507E2052}" type="parTrans" cxnId="{2572772A-2BC3-4869-9B3C-BE4B7AF14677}">
      <dgm:prSet/>
      <dgm:spPr/>
      <dgm:t>
        <a:bodyPr/>
        <a:lstStyle/>
        <a:p>
          <a:endParaRPr lang="en-US"/>
        </a:p>
      </dgm:t>
    </dgm:pt>
    <dgm:pt modelId="{F2EBE4FE-7636-49B0-A591-01A99687B86E}" type="sibTrans" cxnId="{2572772A-2BC3-4869-9B3C-BE4B7AF146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A74D61-065E-4C9A-AE4E-3A978D11E5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1"/>
              </a:solidFill>
              <a:latin typeface="+mn-lt"/>
              <a:cs typeface="Poppins" pitchFamily="2" charset="77"/>
            </a:rPr>
            <a:t>Strategic</a:t>
          </a:r>
        </a:p>
      </dgm:t>
    </dgm:pt>
    <dgm:pt modelId="{D5015AA3-A04C-4B0B-AC15-B09D3AD5448F}" type="parTrans" cxnId="{D0EF7DDF-40E5-4BDD-8079-E33857CE06C3}">
      <dgm:prSet/>
      <dgm:spPr/>
      <dgm:t>
        <a:bodyPr/>
        <a:lstStyle/>
        <a:p>
          <a:endParaRPr lang="en-US"/>
        </a:p>
      </dgm:t>
    </dgm:pt>
    <dgm:pt modelId="{95518DD7-EC83-4384-878C-06A5E740698D}" type="sibTrans" cxnId="{D0EF7DDF-40E5-4BDD-8079-E33857CE06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368F5B-4810-4A56-8E81-FDE54873BE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1"/>
              </a:solidFill>
              <a:latin typeface="+mn-lt"/>
              <a:cs typeface="Poppins" pitchFamily="2" charset="77"/>
            </a:rPr>
            <a:t>Empathetic</a:t>
          </a:r>
        </a:p>
      </dgm:t>
    </dgm:pt>
    <dgm:pt modelId="{C361BAF2-2B98-40C4-9309-453EDFF2FB81}" type="parTrans" cxnId="{D28C31DD-2810-4EDC-BABF-13561B69FC35}">
      <dgm:prSet/>
      <dgm:spPr/>
      <dgm:t>
        <a:bodyPr/>
        <a:lstStyle/>
        <a:p>
          <a:endParaRPr lang="en-US"/>
        </a:p>
      </dgm:t>
    </dgm:pt>
    <dgm:pt modelId="{A953D863-397D-4910-823F-DC34DE3E86F6}" type="sibTrans" cxnId="{D28C31DD-2810-4EDC-BABF-13561B69FC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7A049E-CA97-4E76-81A2-189C33784B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1"/>
              </a:solidFill>
              <a:latin typeface="+mn-lt"/>
              <a:cs typeface="Poppins" pitchFamily="2" charset="77"/>
            </a:rPr>
            <a:t>Generous</a:t>
          </a:r>
        </a:p>
      </dgm:t>
    </dgm:pt>
    <dgm:pt modelId="{5382FD71-F20A-4B45-9D4E-5112EDDEC1AB}" type="parTrans" cxnId="{73E79978-97E0-490F-A730-9B113D2E3F27}">
      <dgm:prSet/>
      <dgm:spPr/>
      <dgm:t>
        <a:bodyPr/>
        <a:lstStyle/>
        <a:p>
          <a:endParaRPr lang="en-US"/>
        </a:p>
      </dgm:t>
    </dgm:pt>
    <dgm:pt modelId="{1CE856EB-1C12-4C97-AB85-4DE55C42B77C}" type="sibTrans" cxnId="{73E79978-97E0-490F-A730-9B113D2E3F2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4FB3F0-1BD9-4B9A-8819-BA0C60B9F380}" type="pres">
      <dgm:prSet presAssocID="{5EE92E8C-47A8-4C36-846E-205493A1799B}" presName="root" presStyleCnt="0">
        <dgm:presLayoutVars>
          <dgm:dir/>
          <dgm:resizeHandles val="exact"/>
        </dgm:presLayoutVars>
      </dgm:prSet>
      <dgm:spPr/>
    </dgm:pt>
    <dgm:pt modelId="{6473DE27-3D92-4BA3-B64C-2C86C38999E6}" type="pres">
      <dgm:prSet presAssocID="{5EE92E8C-47A8-4C36-846E-205493A1799B}" presName="container" presStyleCnt="0">
        <dgm:presLayoutVars>
          <dgm:dir/>
          <dgm:resizeHandles val="exact"/>
        </dgm:presLayoutVars>
      </dgm:prSet>
      <dgm:spPr/>
    </dgm:pt>
    <dgm:pt modelId="{B292690C-9733-46B0-933F-742CFF513925}" type="pres">
      <dgm:prSet presAssocID="{60762A9D-25CE-4568-8DF6-F15CA387D206}" presName="compNode" presStyleCnt="0"/>
      <dgm:spPr/>
    </dgm:pt>
    <dgm:pt modelId="{833688BC-C1F4-48EB-8554-943149681DF1}" type="pres">
      <dgm:prSet presAssocID="{60762A9D-25CE-4568-8DF6-F15CA387D206}" presName="iconBgRect" presStyleLbl="bgShp" presStyleIdx="0" presStyleCnt="6"/>
      <dgm:spPr/>
    </dgm:pt>
    <dgm:pt modelId="{F15DA97E-E8C0-4CC2-A09F-219310038E08}" type="pres">
      <dgm:prSet presAssocID="{60762A9D-25CE-4568-8DF6-F15CA387D20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0419236-6DD8-4118-A8CE-C056953BF230}" type="pres">
      <dgm:prSet presAssocID="{60762A9D-25CE-4568-8DF6-F15CA387D206}" presName="spaceRect" presStyleCnt="0"/>
      <dgm:spPr/>
    </dgm:pt>
    <dgm:pt modelId="{5DE9824E-2A2C-4F63-8C2A-0356EF679D31}" type="pres">
      <dgm:prSet presAssocID="{60762A9D-25CE-4568-8DF6-F15CA387D206}" presName="textRect" presStyleLbl="revTx" presStyleIdx="0" presStyleCnt="6">
        <dgm:presLayoutVars>
          <dgm:chMax val="1"/>
          <dgm:chPref val="1"/>
        </dgm:presLayoutVars>
      </dgm:prSet>
      <dgm:spPr/>
    </dgm:pt>
    <dgm:pt modelId="{F0AA2900-E6E4-44F9-985C-712870ADD3D1}" type="pres">
      <dgm:prSet presAssocID="{E5ED6DA3-7B4A-4AFC-BB6A-23960A280A90}" presName="sibTrans" presStyleLbl="sibTrans2D1" presStyleIdx="0" presStyleCnt="0"/>
      <dgm:spPr/>
    </dgm:pt>
    <dgm:pt modelId="{56A5AA8C-08C8-4FBC-A2B0-D2915FB3DFDD}" type="pres">
      <dgm:prSet presAssocID="{523BF945-E306-4282-9512-3C66E6A663A0}" presName="compNode" presStyleCnt="0"/>
      <dgm:spPr/>
    </dgm:pt>
    <dgm:pt modelId="{C7BCE869-CE74-4187-9C56-DB222AD0C3B9}" type="pres">
      <dgm:prSet presAssocID="{523BF945-E306-4282-9512-3C66E6A663A0}" presName="iconBgRect" presStyleLbl="bgShp" presStyleIdx="1" presStyleCnt="6"/>
      <dgm:spPr>
        <a:solidFill>
          <a:srgbClr val="8D7BBC"/>
        </a:solidFill>
      </dgm:spPr>
    </dgm:pt>
    <dgm:pt modelId="{BE502FA2-14BE-4CB5-AA7F-5B8E2462E007}" type="pres">
      <dgm:prSet presAssocID="{523BF945-E306-4282-9512-3C66E6A663A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DFEE56CC-16D0-4F76-850C-0EABF3A4526C}" type="pres">
      <dgm:prSet presAssocID="{523BF945-E306-4282-9512-3C66E6A663A0}" presName="spaceRect" presStyleCnt="0"/>
      <dgm:spPr/>
    </dgm:pt>
    <dgm:pt modelId="{458164CA-A736-49E3-9E47-C54B6F4CA689}" type="pres">
      <dgm:prSet presAssocID="{523BF945-E306-4282-9512-3C66E6A663A0}" presName="textRect" presStyleLbl="revTx" presStyleIdx="1" presStyleCnt="6">
        <dgm:presLayoutVars>
          <dgm:chMax val="1"/>
          <dgm:chPref val="1"/>
        </dgm:presLayoutVars>
      </dgm:prSet>
      <dgm:spPr/>
    </dgm:pt>
    <dgm:pt modelId="{F229352C-D486-4B65-8A83-9D338A200F06}" type="pres">
      <dgm:prSet presAssocID="{467FE311-2947-40EA-B451-392C79F973CD}" presName="sibTrans" presStyleLbl="sibTrans2D1" presStyleIdx="0" presStyleCnt="0"/>
      <dgm:spPr/>
    </dgm:pt>
    <dgm:pt modelId="{EBDF9ED1-867F-4C5A-972D-28A131E391D7}" type="pres">
      <dgm:prSet presAssocID="{4047A61C-E2A2-4B39-B8CD-E394B1497BFB}" presName="compNode" presStyleCnt="0"/>
      <dgm:spPr/>
    </dgm:pt>
    <dgm:pt modelId="{3C453534-0C1C-4F8B-9C66-4C8ABE91EEA8}" type="pres">
      <dgm:prSet presAssocID="{4047A61C-E2A2-4B39-B8CD-E394B1497BFB}" presName="iconBgRect" presStyleLbl="bgShp" presStyleIdx="2" presStyleCnt="6"/>
      <dgm:spPr/>
    </dgm:pt>
    <dgm:pt modelId="{9E9E6CF6-7B06-4A1A-BB95-5B0A92CF2FBB}" type="pres">
      <dgm:prSet presAssocID="{4047A61C-E2A2-4B39-B8CD-E394B1497BF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AD10A88-A19C-4260-A734-E30623351904}" type="pres">
      <dgm:prSet presAssocID="{4047A61C-E2A2-4B39-B8CD-E394B1497BFB}" presName="spaceRect" presStyleCnt="0"/>
      <dgm:spPr/>
    </dgm:pt>
    <dgm:pt modelId="{B6881908-4AAF-4B1F-BC4C-750014C7F19D}" type="pres">
      <dgm:prSet presAssocID="{4047A61C-E2A2-4B39-B8CD-E394B1497BFB}" presName="textRect" presStyleLbl="revTx" presStyleIdx="2" presStyleCnt="6">
        <dgm:presLayoutVars>
          <dgm:chMax val="1"/>
          <dgm:chPref val="1"/>
        </dgm:presLayoutVars>
      </dgm:prSet>
      <dgm:spPr/>
    </dgm:pt>
    <dgm:pt modelId="{9A168363-193A-45E2-8DCF-3B34FD4032FF}" type="pres">
      <dgm:prSet presAssocID="{F2EBE4FE-7636-49B0-A591-01A99687B86E}" presName="sibTrans" presStyleLbl="sibTrans2D1" presStyleIdx="0" presStyleCnt="0"/>
      <dgm:spPr/>
    </dgm:pt>
    <dgm:pt modelId="{3E0A3F10-B0EB-4E16-A0A4-5A1B03F95F15}" type="pres">
      <dgm:prSet presAssocID="{C5A74D61-065E-4C9A-AE4E-3A978D11E5C5}" presName="compNode" presStyleCnt="0"/>
      <dgm:spPr/>
    </dgm:pt>
    <dgm:pt modelId="{E72F9875-D47E-4118-8013-2B73DCFFE510}" type="pres">
      <dgm:prSet presAssocID="{C5A74D61-065E-4C9A-AE4E-3A978D11E5C5}" presName="iconBgRect" presStyleLbl="bgShp" presStyleIdx="3" presStyleCnt="6"/>
      <dgm:spPr/>
    </dgm:pt>
    <dgm:pt modelId="{9009280D-1C19-441E-B398-C0E168F1AC99}" type="pres">
      <dgm:prSet presAssocID="{C5A74D61-065E-4C9A-AE4E-3A978D11E5C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B1F925DE-45A1-4867-A4EE-B51786AC30B5}" type="pres">
      <dgm:prSet presAssocID="{C5A74D61-065E-4C9A-AE4E-3A978D11E5C5}" presName="spaceRect" presStyleCnt="0"/>
      <dgm:spPr/>
    </dgm:pt>
    <dgm:pt modelId="{02C35FF0-640E-44AF-B226-10E66C4CBFF8}" type="pres">
      <dgm:prSet presAssocID="{C5A74D61-065E-4C9A-AE4E-3A978D11E5C5}" presName="textRect" presStyleLbl="revTx" presStyleIdx="3" presStyleCnt="6">
        <dgm:presLayoutVars>
          <dgm:chMax val="1"/>
          <dgm:chPref val="1"/>
        </dgm:presLayoutVars>
      </dgm:prSet>
      <dgm:spPr/>
    </dgm:pt>
    <dgm:pt modelId="{83273D96-10C5-4841-96F9-6BD5FA587985}" type="pres">
      <dgm:prSet presAssocID="{95518DD7-EC83-4384-878C-06A5E740698D}" presName="sibTrans" presStyleLbl="sibTrans2D1" presStyleIdx="0" presStyleCnt="0"/>
      <dgm:spPr/>
    </dgm:pt>
    <dgm:pt modelId="{67D8D0DF-1E41-48FC-95D2-BF77BCCAD34C}" type="pres">
      <dgm:prSet presAssocID="{99368F5B-4810-4A56-8E81-FDE54873BED5}" presName="compNode" presStyleCnt="0"/>
      <dgm:spPr/>
    </dgm:pt>
    <dgm:pt modelId="{A018664E-D54C-4C84-ACC4-050DF078B3BF}" type="pres">
      <dgm:prSet presAssocID="{99368F5B-4810-4A56-8E81-FDE54873BED5}" presName="iconBgRect" presStyleLbl="bgShp" presStyleIdx="4" presStyleCnt="6"/>
      <dgm:spPr/>
    </dgm:pt>
    <dgm:pt modelId="{9ADA778D-3DA3-4C20-8743-329F1FB8F880}" type="pres">
      <dgm:prSet presAssocID="{99368F5B-4810-4A56-8E81-FDE54873BED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E44F76E-7260-4987-B887-DE397AC81758}" type="pres">
      <dgm:prSet presAssocID="{99368F5B-4810-4A56-8E81-FDE54873BED5}" presName="spaceRect" presStyleCnt="0"/>
      <dgm:spPr/>
    </dgm:pt>
    <dgm:pt modelId="{4936379C-258F-4585-A807-70DFBCCFD4DD}" type="pres">
      <dgm:prSet presAssocID="{99368F5B-4810-4A56-8E81-FDE54873BED5}" presName="textRect" presStyleLbl="revTx" presStyleIdx="4" presStyleCnt="6">
        <dgm:presLayoutVars>
          <dgm:chMax val="1"/>
          <dgm:chPref val="1"/>
        </dgm:presLayoutVars>
      </dgm:prSet>
      <dgm:spPr/>
    </dgm:pt>
    <dgm:pt modelId="{CB0ACD4C-364C-4483-9480-B43EE43F9E5A}" type="pres">
      <dgm:prSet presAssocID="{A953D863-397D-4910-823F-DC34DE3E86F6}" presName="sibTrans" presStyleLbl="sibTrans2D1" presStyleIdx="0" presStyleCnt="0"/>
      <dgm:spPr/>
    </dgm:pt>
    <dgm:pt modelId="{DDE43C90-FA4B-4983-B8DD-A13CFBABA26F}" type="pres">
      <dgm:prSet presAssocID="{3B7A049E-CA97-4E76-81A2-189C33784BC7}" presName="compNode" presStyleCnt="0"/>
      <dgm:spPr/>
    </dgm:pt>
    <dgm:pt modelId="{24C12E1C-CA3C-4A4F-B1FE-0F193AF2FD59}" type="pres">
      <dgm:prSet presAssocID="{3B7A049E-CA97-4E76-81A2-189C33784BC7}" presName="iconBgRect" presStyleLbl="bgShp" presStyleIdx="5" presStyleCnt="6"/>
      <dgm:spPr/>
    </dgm:pt>
    <dgm:pt modelId="{682EABDB-683D-4E7C-AAFA-7B7A7D44EA67}" type="pres">
      <dgm:prSet presAssocID="{3B7A049E-CA97-4E76-81A2-189C33784BC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7ADF24FB-67A5-42DF-BEA3-BB815A29E5DA}" type="pres">
      <dgm:prSet presAssocID="{3B7A049E-CA97-4E76-81A2-189C33784BC7}" presName="spaceRect" presStyleCnt="0"/>
      <dgm:spPr/>
    </dgm:pt>
    <dgm:pt modelId="{BDE3AAE5-2335-4CBB-B9AD-5F7A7F3AB547}" type="pres">
      <dgm:prSet presAssocID="{3B7A049E-CA97-4E76-81A2-189C33784BC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77BEE0C-1850-405E-B936-9C1887D705B3}" srcId="{5EE92E8C-47A8-4C36-846E-205493A1799B}" destId="{60762A9D-25CE-4568-8DF6-F15CA387D206}" srcOrd="0" destOrd="0" parTransId="{0BD21CFB-DA39-4244-A5C9-6C46C49178E9}" sibTransId="{E5ED6DA3-7B4A-4AFC-BB6A-23960A280A90}"/>
    <dgm:cxn modelId="{01409F0D-41A6-4CED-B715-443A82BBDDDA}" type="presOf" srcId="{E5ED6DA3-7B4A-4AFC-BB6A-23960A280A90}" destId="{F0AA2900-E6E4-44F9-985C-712870ADD3D1}" srcOrd="0" destOrd="0" presId="urn:microsoft.com/office/officeart/2018/2/layout/IconCircleList"/>
    <dgm:cxn modelId="{2572772A-2BC3-4869-9B3C-BE4B7AF14677}" srcId="{5EE92E8C-47A8-4C36-846E-205493A1799B}" destId="{4047A61C-E2A2-4B39-B8CD-E394B1497BFB}" srcOrd="2" destOrd="0" parTransId="{674339B1-B2BA-43DA-AD21-AD6E507E2052}" sibTransId="{F2EBE4FE-7636-49B0-A591-01A99687B86E}"/>
    <dgm:cxn modelId="{FCB06B2F-F445-494F-943E-A15D556386EE}" type="presOf" srcId="{60762A9D-25CE-4568-8DF6-F15CA387D206}" destId="{5DE9824E-2A2C-4F63-8C2A-0356EF679D31}" srcOrd="0" destOrd="0" presId="urn:microsoft.com/office/officeart/2018/2/layout/IconCircleList"/>
    <dgm:cxn modelId="{AAF2E331-57C2-4701-8B43-5C6FE8073A0E}" type="presOf" srcId="{A953D863-397D-4910-823F-DC34DE3E86F6}" destId="{CB0ACD4C-364C-4483-9480-B43EE43F9E5A}" srcOrd="0" destOrd="0" presId="urn:microsoft.com/office/officeart/2018/2/layout/IconCircleList"/>
    <dgm:cxn modelId="{A7BB4935-36BC-4A70-A4F9-230565C8C685}" type="presOf" srcId="{523BF945-E306-4282-9512-3C66E6A663A0}" destId="{458164CA-A736-49E3-9E47-C54B6F4CA689}" srcOrd="0" destOrd="0" presId="urn:microsoft.com/office/officeart/2018/2/layout/IconCircleList"/>
    <dgm:cxn modelId="{6F2A9F38-3E88-4816-B26E-4AE70F801E36}" srcId="{5EE92E8C-47A8-4C36-846E-205493A1799B}" destId="{523BF945-E306-4282-9512-3C66E6A663A0}" srcOrd="1" destOrd="0" parTransId="{D4564B60-5C95-4DA9-8CCA-8DC1AC58A0A1}" sibTransId="{467FE311-2947-40EA-B451-392C79F973CD}"/>
    <dgm:cxn modelId="{145C935C-BD98-4E2F-9560-286C7B7A046B}" type="presOf" srcId="{4047A61C-E2A2-4B39-B8CD-E394B1497BFB}" destId="{B6881908-4AAF-4B1F-BC4C-750014C7F19D}" srcOrd="0" destOrd="0" presId="urn:microsoft.com/office/officeart/2018/2/layout/IconCircleList"/>
    <dgm:cxn modelId="{07FC0B67-7063-4D81-B31F-7576465285DB}" type="presOf" srcId="{467FE311-2947-40EA-B451-392C79F973CD}" destId="{F229352C-D486-4B65-8A83-9D338A200F06}" srcOrd="0" destOrd="0" presId="urn:microsoft.com/office/officeart/2018/2/layout/IconCircleList"/>
    <dgm:cxn modelId="{73E79978-97E0-490F-A730-9B113D2E3F27}" srcId="{5EE92E8C-47A8-4C36-846E-205493A1799B}" destId="{3B7A049E-CA97-4E76-81A2-189C33784BC7}" srcOrd="5" destOrd="0" parTransId="{5382FD71-F20A-4B45-9D4E-5112EDDEC1AB}" sibTransId="{1CE856EB-1C12-4C97-AB85-4DE55C42B77C}"/>
    <dgm:cxn modelId="{FEEEF08C-89D6-49E7-B287-F6CCFD6262C5}" type="presOf" srcId="{C5A74D61-065E-4C9A-AE4E-3A978D11E5C5}" destId="{02C35FF0-640E-44AF-B226-10E66C4CBFF8}" srcOrd="0" destOrd="0" presId="urn:microsoft.com/office/officeart/2018/2/layout/IconCircleList"/>
    <dgm:cxn modelId="{0B6D6290-35B0-43D2-8534-1C01D4ACAB9F}" type="presOf" srcId="{95518DD7-EC83-4384-878C-06A5E740698D}" destId="{83273D96-10C5-4841-96F9-6BD5FA587985}" srcOrd="0" destOrd="0" presId="urn:microsoft.com/office/officeart/2018/2/layout/IconCircleList"/>
    <dgm:cxn modelId="{ED0CE6B4-70DA-485F-A067-A010933C3A3B}" type="presOf" srcId="{F2EBE4FE-7636-49B0-A591-01A99687B86E}" destId="{9A168363-193A-45E2-8DCF-3B34FD4032FF}" srcOrd="0" destOrd="0" presId="urn:microsoft.com/office/officeart/2018/2/layout/IconCircleList"/>
    <dgm:cxn modelId="{D28C31DD-2810-4EDC-BABF-13561B69FC35}" srcId="{5EE92E8C-47A8-4C36-846E-205493A1799B}" destId="{99368F5B-4810-4A56-8E81-FDE54873BED5}" srcOrd="4" destOrd="0" parTransId="{C361BAF2-2B98-40C4-9309-453EDFF2FB81}" sibTransId="{A953D863-397D-4910-823F-DC34DE3E86F6}"/>
    <dgm:cxn modelId="{D0EF7DDF-40E5-4BDD-8079-E33857CE06C3}" srcId="{5EE92E8C-47A8-4C36-846E-205493A1799B}" destId="{C5A74D61-065E-4C9A-AE4E-3A978D11E5C5}" srcOrd="3" destOrd="0" parTransId="{D5015AA3-A04C-4B0B-AC15-B09D3AD5448F}" sibTransId="{95518DD7-EC83-4384-878C-06A5E740698D}"/>
    <dgm:cxn modelId="{DDA0D8DF-6B8F-4777-BCFB-CF9104D1246B}" type="presOf" srcId="{99368F5B-4810-4A56-8E81-FDE54873BED5}" destId="{4936379C-258F-4585-A807-70DFBCCFD4DD}" srcOrd="0" destOrd="0" presId="urn:microsoft.com/office/officeart/2018/2/layout/IconCircleList"/>
    <dgm:cxn modelId="{C214EBDF-6CBD-42E7-BE3C-1BEB0A6C99F6}" type="presOf" srcId="{3B7A049E-CA97-4E76-81A2-189C33784BC7}" destId="{BDE3AAE5-2335-4CBB-B9AD-5F7A7F3AB547}" srcOrd="0" destOrd="0" presId="urn:microsoft.com/office/officeart/2018/2/layout/IconCircleList"/>
    <dgm:cxn modelId="{EAB170E5-B462-4846-81E5-9FDBB644EBA0}" type="presOf" srcId="{5EE92E8C-47A8-4C36-846E-205493A1799B}" destId="{F74FB3F0-1BD9-4B9A-8819-BA0C60B9F380}" srcOrd="0" destOrd="0" presId="urn:microsoft.com/office/officeart/2018/2/layout/IconCircleList"/>
    <dgm:cxn modelId="{790AE8FE-33E3-4D06-B189-78E67C13C3E4}" type="presParOf" srcId="{F74FB3F0-1BD9-4B9A-8819-BA0C60B9F380}" destId="{6473DE27-3D92-4BA3-B64C-2C86C38999E6}" srcOrd="0" destOrd="0" presId="urn:microsoft.com/office/officeart/2018/2/layout/IconCircleList"/>
    <dgm:cxn modelId="{78AA1B31-DB82-4AA4-904A-C299B385066F}" type="presParOf" srcId="{6473DE27-3D92-4BA3-B64C-2C86C38999E6}" destId="{B292690C-9733-46B0-933F-742CFF513925}" srcOrd="0" destOrd="0" presId="urn:microsoft.com/office/officeart/2018/2/layout/IconCircleList"/>
    <dgm:cxn modelId="{C475AFF1-94EC-437A-A5BA-653CD2091A45}" type="presParOf" srcId="{B292690C-9733-46B0-933F-742CFF513925}" destId="{833688BC-C1F4-48EB-8554-943149681DF1}" srcOrd="0" destOrd="0" presId="urn:microsoft.com/office/officeart/2018/2/layout/IconCircleList"/>
    <dgm:cxn modelId="{709BD4C6-CE88-46D7-8E25-B27DF9976E23}" type="presParOf" srcId="{B292690C-9733-46B0-933F-742CFF513925}" destId="{F15DA97E-E8C0-4CC2-A09F-219310038E08}" srcOrd="1" destOrd="0" presId="urn:microsoft.com/office/officeart/2018/2/layout/IconCircleList"/>
    <dgm:cxn modelId="{DC9CB220-8606-4008-A8AE-9420AD9D8245}" type="presParOf" srcId="{B292690C-9733-46B0-933F-742CFF513925}" destId="{90419236-6DD8-4118-A8CE-C056953BF230}" srcOrd="2" destOrd="0" presId="urn:microsoft.com/office/officeart/2018/2/layout/IconCircleList"/>
    <dgm:cxn modelId="{C95A8C7A-CA43-4B9F-823D-43E06E69B7AA}" type="presParOf" srcId="{B292690C-9733-46B0-933F-742CFF513925}" destId="{5DE9824E-2A2C-4F63-8C2A-0356EF679D31}" srcOrd="3" destOrd="0" presId="urn:microsoft.com/office/officeart/2018/2/layout/IconCircleList"/>
    <dgm:cxn modelId="{8578E0E2-D2A3-45DE-8B51-4D1A568B1EA4}" type="presParOf" srcId="{6473DE27-3D92-4BA3-B64C-2C86C38999E6}" destId="{F0AA2900-E6E4-44F9-985C-712870ADD3D1}" srcOrd="1" destOrd="0" presId="urn:microsoft.com/office/officeart/2018/2/layout/IconCircleList"/>
    <dgm:cxn modelId="{17807C91-02BD-4BCF-8C40-18FF1A5C4E9B}" type="presParOf" srcId="{6473DE27-3D92-4BA3-B64C-2C86C38999E6}" destId="{56A5AA8C-08C8-4FBC-A2B0-D2915FB3DFDD}" srcOrd="2" destOrd="0" presId="urn:microsoft.com/office/officeart/2018/2/layout/IconCircleList"/>
    <dgm:cxn modelId="{D178515B-2D50-4160-8A7A-6BB50168CBE9}" type="presParOf" srcId="{56A5AA8C-08C8-4FBC-A2B0-D2915FB3DFDD}" destId="{C7BCE869-CE74-4187-9C56-DB222AD0C3B9}" srcOrd="0" destOrd="0" presId="urn:microsoft.com/office/officeart/2018/2/layout/IconCircleList"/>
    <dgm:cxn modelId="{9F23070A-F023-4717-85C7-C78866C6A053}" type="presParOf" srcId="{56A5AA8C-08C8-4FBC-A2B0-D2915FB3DFDD}" destId="{BE502FA2-14BE-4CB5-AA7F-5B8E2462E007}" srcOrd="1" destOrd="0" presId="urn:microsoft.com/office/officeart/2018/2/layout/IconCircleList"/>
    <dgm:cxn modelId="{4BC27F47-3E4E-4F3C-847D-893F66AA8DD4}" type="presParOf" srcId="{56A5AA8C-08C8-4FBC-A2B0-D2915FB3DFDD}" destId="{DFEE56CC-16D0-4F76-850C-0EABF3A4526C}" srcOrd="2" destOrd="0" presId="urn:microsoft.com/office/officeart/2018/2/layout/IconCircleList"/>
    <dgm:cxn modelId="{662673D0-2B2D-4B4A-928E-74AC13E40B80}" type="presParOf" srcId="{56A5AA8C-08C8-4FBC-A2B0-D2915FB3DFDD}" destId="{458164CA-A736-49E3-9E47-C54B6F4CA689}" srcOrd="3" destOrd="0" presId="urn:microsoft.com/office/officeart/2018/2/layout/IconCircleList"/>
    <dgm:cxn modelId="{49A77267-7914-4C99-9DD3-A9692DF5547C}" type="presParOf" srcId="{6473DE27-3D92-4BA3-B64C-2C86C38999E6}" destId="{F229352C-D486-4B65-8A83-9D338A200F06}" srcOrd="3" destOrd="0" presId="urn:microsoft.com/office/officeart/2018/2/layout/IconCircleList"/>
    <dgm:cxn modelId="{C2515F23-CF7D-4424-91ED-FFC2C0551DDD}" type="presParOf" srcId="{6473DE27-3D92-4BA3-B64C-2C86C38999E6}" destId="{EBDF9ED1-867F-4C5A-972D-28A131E391D7}" srcOrd="4" destOrd="0" presId="urn:microsoft.com/office/officeart/2018/2/layout/IconCircleList"/>
    <dgm:cxn modelId="{B1A387A9-80CB-4FB8-8947-B3E76CE215CA}" type="presParOf" srcId="{EBDF9ED1-867F-4C5A-972D-28A131E391D7}" destId="{3C453534-0C1C-4F8B-9C66-4C8ABE91EEA8}" srcOrd="0" destOrd="0" presId="urn:microsoft.com/office/officeart/2018/2/layout/IconCircleList"/>
    <dgm:cxn modelId="{F7040D1E-3B70-4905-8242-45F72565459A}" type="presParOf" srcId="{EBDF9ED1-867F-4C5A-972D-28A131E391D7}" destId="{9E9E6CF6-7B06-4A1A-BB95-5B0A92CF2FBB}" srcOrd="1" destOrd="0" presId="urn:microsoft.com/office/officeart/2018/2/layout/IconCircleList"/>
    <dgm:cxn modelId="{38B299A3-CC2C-464D-AF4C-9BAD6BAC868F}" type="presParOf" srcId="{EBDF9ED1-867F-4C5A-972D-28A131E391D7}" destId="{1AD10A88-A19C-4260-A734-E30623351904}" srcOrd="2" destOrd="0" presId="urn:microsoft.com/office/officeart/2018/2/layout/IconCircleList"/>
    <dgm:cxn modelId="{584218CF-F748-4902-91DB-E50F5DE42FF7}" type="presParOf" srcId="{EBDF9ED1-867F-4C5A-972D-28A131E391D7}" destId="{B6881908-4AAF-4B1F-BC4C-750014C7F19D}" srcOrd="3" destOrd="0" presId="urn:microsoft.com/office/officeart/2018/2/layout/IconCircleList"/>
    <dgm:cxn modelId="{FAB6AFE8-6C07-4E9E-8102-F244C3B0C0A8}" type="presParOf" srcId="{6473DE27-3D92-4BA3-B64C-2C86C38999E6}" destId="{9A168363-193A-45E2-8DCF-3B34FD4032FF}" srcOrd="5" destOrd="0" presId="urn:microsoft.com/office/officeart/2018/2/layout/IconCircleList"/>
    <dgm:cxn modelId="{DE119A9B-98AD-4070-B2E2-01DB6397E7A7}" type="presParOf" srcId="{6473DE27-3D92-4BA3-B64C-2C86C38999E6}" destId="{3E0A3F10-B0EB-4E16-A0A4-5A1B03F95F15}" srcOrd="6" destOrd="0" presId="urn:microsoft.com/office/officeart/2018/2/layout/IconCircleList"/>
    <dgm:cxn modelId="{2BBABCC8-BC26-4255-AEF8-F88B830D9C0D}" type="presParOf" srcId="{3E0A3F10-B0EB-4E16-A0A4-5A1B03F95F15}" destId="{E72F9875-D47E-4118-8013-2B73DCFFE510}" srcOrd="0" destOrd="0" presId="urn:microsoft.com/office/officeart/2018/2/layout/IconCircleList"/>
    <dgm:cxn modelId="{D1D73B79-BF07-4C4D-8B90-77FD0365CBB5}" type="presParOf" srcId="{3E0A3F10-B0EB-4E16-A0A4-5A1B03F95F15}" destId="{9009280D-1C19-441E-B398-C0E168F1AC99}" srcOrd="1" destOrd="0" presId="urn:microsoft.com/office/officeart/2018/2/layout/IconCircleList"/>
    <dgm:cxn modelId="{0345F419-809E-429B-8229-D09FDC73DA11}" type="presParOf" srcId="{3E0A3F10-B0EB-4E16-A0A4-5A1B03F95F15}" destId="{B1F925DE-45A1-4867-A4EE-B51786AC30B5}" srcOrd="2" destOrd="0" presId="urn:microsoft.com/office/officeart/2018/2/layout/IconCircleList"/>
    <dgm:cxn modelId="{4218FABC-FD60-44EC-86B2-DD2BECEC1D09}" type="presParOf" srcId="{3E0A3F10-B0EB-4E16-A0A4-5A1B03F95F15}" destId="{02C35FF0-640E-44AF-B226-10E66C4CBFF8}" srcOrd="3" destOrd="0" presId="urn:microsoft.com/office/officeart/2018/2/layout/IconCircleList"/>
    <dgm:cxn modelId="{85042C10-0F51-4E78-B5DE-D0A0E7AC81B5}" type="presParOf" srcId="{6473DE27-3D92-4BA3-B64C-2C86C38999E6}" destId="{83273D96-10C5-4841-96F9-6BD5FA587985}" srcOrd="7" destOrd="0" presId="urn:microsoft.com/office/officeart/2018/2/layout/IconCircleList"/>
    <dgm:cxn modelId="{60BA65B4-E0C0-4DE1-9D8A-6E49050296BB}" type="presParOf" srcId="{6473DE27-3D92-4BA3-B64C-2C86C38999E6}" destId="{67D8D0DF-1E41-48FC-95D2-BF77BCCAD34C}" srcOrd="8" destOrd="0" presId="urn:microsoft.com/office/officeart/2018/2/layout/IconCircleList"/>
    <dgm:cxn modelId="{C3825BDE-FD7B-4194-82A2-C960C390D88F}" type="presParOf" srcId="{67D8D0DF-1E41-48FC-95D2-BF77BCCAD34C}" destId="{A018664E-D54C-4C84-ACC4-050DF078B3BF}" srcOrd="0" destOrd="0" presId="urn:microsoft.com/office/officeart/2018/2/layout/IconCircleList"/>
    <dgm:cxn modelId="{DC3C00F5-6AA2-4A00-BE3D-AC9CB1EDACE4}" type="presParOf" srcId="{67D8D0DF-1E41-48FC-95D2-BF77BCCAD34C}" destId="{9ADA778D-3DA3-4C20-8743-329F1FB8F880}" srcOrd="1" destOrd="0" presId="urn:microsoft.com/office/officeart/2018/2/layout/IconCircleList"/>
    <dgm:cxn modelId="{84607D8A-7662-4DBB-8CAF-CAA6DD60CD88}" type="presParOf" srcId="{67D8D0DF-1E41-48FC-95D2-BF77BCCAD34C}" destId="{8E44F76E-7260-4987-B887-DE397AC81758}" srcOrd="2" destOrd="0" presId="urn:microsoft.com/office/officeart/2018/2/layout/IconCircleList"/>
    <dgm:cxn modelId="{29A5CC26-CEC3-43AE-BE25-DDFD62E5112D}" type="presParOf" srcId="{67D8D0DF-1E41-48FC-95D2-BF77BCCAD34C}" destId="{4936379C-258F-4585-A807-70DFBCCFD4DD}" srcOrd="3" destOrd="0" presId="urn:microsoft.com/office/officeart/2018/2/layout/IconCircleList"/>
    <dgm:cxn modelId="{D5661C2E-AA1A-4CDB-9C3E-C65AEFD1965A}" type="presParOf" srcId="{6473DE27-3D92-4BA3-B64C-2C86C38999E6}" destId="{CB0ACD4C-364C-4483-9480-B43EE43F9E5A}" srcOrd="9" destOrd="0" presId="urn:microsoft.com/office/officeart/2018/2/layout/IconCircleList"/>
    <dgm:cxn modelId="{7A93AEA1-9F8C-4E0B-A668-C3A6BD090272}" type="presParOf" srcId="{6473DE27-3D92-4BA3-B64C-2C86C38999E6}" destId="{DDE43C90-FA4B-4983-B8DD-A13CFBABA26F}" srcOrd="10" destOrd="0" presId="urn:microsoft.com/office/officeart/2018/2/layout/IconCircleList"/>
    <dgm:cxn modelId="{F556417A-8469-4151-B6D1-4B556D746BDA}" type="presParOf" srcId="{DDE43C90-FA4B-4983-B8DD-A13CFBABA26F}" destId="{24C12E1C-CA3C-4A4F-B1FE-0F193AF2FD59}" srcOrd="0" destOrd="0" presId="urn:microsoft.com/office/officeart/2018/2/layout/IconCircleList"/>
    <dgm:cxn modelId="{C1E29B6B-97EC-48EF-933B-1757F0B3A591}" type="presParOf" srcId="{DDE43C90-FA4B-4983-B8DD-A13CFBABA26F}" destId="{682EABDB-683D-4E7C-AAFA-7B7A7D44EA67}" srcOrd="1" destOrd="0" presId="urn:microsoft.com/office/officeart/2018/2/layout/IconCircleList"/>
    <dgm:cxn modelId="{100CD903-46B1-48B6-879B-6DEEE86307B0}" type="presParOf" srcId="{DDE43C90-FA4B-4983-B8DD-A13CFBABA26F}" destId="{7ADF24FB-67A5-42DF-BEA3-BB815A29E5DA}" srcOrd="2" destOrd="0" presId="urn:microsoft.com/office/officeart/2018/2/layout/IconCircleList"/>
    <dgm:cxn modelId="{1A2DE3DD-F38C-47CE-BA18-D8F09F5EA643}" type="presParOf" srcId="{DDE43C90-FA4B-4983-B8DD-A13CFBABA26F}" destId="{BDE3AAE5-2335-4CBB-B9AD-5F7A7F3AB54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0A60F-0949-4EAB-9BAC-308FA20B3E97}" type="doc">
      <dgm:prSet loTypeId="urn:microsoft.com/office/officeart/2005/8/layout/venn2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7C9D0C5-C708-4F77-9EC3-F467161E823D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Arial" panose="020B0604020202020204" pitchFamily="34" charset="0"/>
            </a:rPr>
            <a:t>mega: </a:t>
          </a:r>
          <a:r>
            <a:rPr lang="en-US" sz="1600" dirty="0">
              <a:latin typeface="+mn-lt"/>
              <a:cs typeface="Arial" panose="020B0604020202020204" pitchFamily="34" charset="0"/>
            </a:rPr>
            <a:t>disciplinary/ national level</a:t>
          </a:r>
        </a:p>
      </dgm:t>
    </dgm:pt>
    <dgm:pt modelId="{8F8AD219-8621-4EC3-AF55-5A5696C41FAB}" type="parTrans" cxnId="{8DB16AFA-F282-4B91-8704-86E7CF21F39E}">
      <dgm:prSet/>
      <dgm:spPr/>
      <dgm:t>
        <a:bodyPr/>
        <a:lstStyle/>
        <a:p>
          <a:endParaRPr lang="en-US"/>
        </a:p>
      </dgm:t>
    </dgm:pt>
    <dgm:pt modelId="{1DC0045E-732A-4725-BFD7-A2FF60CAAB18}" type="sibTrans" cxnId="{8DB16AFA-F282-4B91-8704-86E7CF21F39E}">
      <dgm:prSet/>
      <dgm:spPr/>
      <dgm:t>
        <a:bodyPr/>
        <a:lstStyle/>
        <a:p>
          <a:endParaRPr lang="en-US"/>
        </a:p>
      </dgm:t>
    </dgm:pt>
    <dgm:pt modelId="{DFAE6B32-9A72-41C4-A537-02FDAD16E9EE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Arial" panose="020B0604020202020204" pitchFamily="34" charset="0"/>
            </a:rPr>
            <a:t>macro: </a:t>
          </a:r>
          <a:r>
            <a:rPr lang="en-US" sz="1600" dirty="0">
              <a:latin typeface="+mn-lt"/>
              <a:cs typeface="Arial" panose="020B0604020202020204" pitchFamily="34" charset="0"/>
            </a:rPr>
            <a:t>institutional level</a:t>
          </a:r>
        </a:p>
      </dgm:t>
    </dgm:pt>
    <dgm:pt modelId="{068EE4B5-169E-48C8-8759-7B04BBBA25CC}" type="parTrans" cxnId="{F8D258B3-DB20-4E0C-B4C4-6416CDC451BE}">
      <dgm:prSet/>
      <dgm:spPr/>
      <dgm:t>
        <a:bodyPr/>
        <a:lstStyle/>
        <a:p>
          <a:endParaRPr lang="en-US"/>
        </a:p>
      </dgm:t>
    </dgm:pt>
    <dgm:pt modelId="{44269609-1F6A-4F10-8239-47B44FF9E1C9}" type="sibTrans" cxnId="{F8D258B3-DB20-4E0C-B4C4-6416CDC451BE}">
      <dgm:prSet/>
      <dgm:spPr/>
      <dgm:t>
        <a:bodyPr/>
        <a:lstStyle/>
        <a:p>
          <a:endParaRPr lang="en-US"/>
        </a:p>
      </dgm:t>
    </dgm:pt>
    <dgm:pt modelId="{EB83C37C-BB65-412B-B6EB-136AACD44409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Arial" panose="020B0604020202020204" pitchFamily="34" charset="0"/>
            </a:rPr>
            <a:t>meso: </a:t>
          </a:r>
          <a:r>
            <a:rPr lang="en-US" sz="1600" dirty="0">
              <a:latin typeface="+mn-lt"/>
              <a:cs typeface="Arial" panose="020B0604020202020204" pitchFamily="34" charset="0"/>
            </a:rPr>
            <a:t>departmental level</a:t>
          </a:r>
        </a:p>
      </dgm:t>
    </dgm:pt>
    <dgm:pt modelId="{5B759EED-A372-4AB3-8A70-6D79AB1A21E1}" type="parTrans" cxnId="{90ED7839-2A4A-475F-A71F-ECF50A86AA12}">
      <dgm:prSet/>
      <dgm:spPr/>
      <dgm:t>
        <a:bodyPr/>
        <a:lstStyle/>
        <a:p>
          <a:endParaRPr lang="en-US"/>
        </a:p>
      </dgm:t>
    </dgm:pt>
    <dgm:pt modelId="{F38BA9DA-D6C3-4A63-974F-CBC86148C831}" type="sibTrans" cxnId="{90ED7839-2A4A-475F-A71F-ECF50A86AA12}">
      <dgm:prSet/>
      <dgm:spPr/>
      <dgm:t>
        <a:bodyPr/>
        <a:lstStyle/>
        <a:p>
          <a:endParaRPr lang="en-US"/>
        </a:p>
      </dgm:t>
    </dgm:pt>
    <dgm:pt modelId="{C35467E9-0E98-412E-8471-998D4300104C}">
      <dgm:prSet phldrT="[Text]" custT="1"/>
      <dgm:spPr/>
      <dgm:t>
        <a:bodyPr/>
        <a:lstStyle/>
        <a:p>
          <a:r>
            <a:rPr lang="en-US" sz="16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rPr>
            <a:t>micro: </a:t>
          </a:r>
          <a:r>
            <a:rPr lang="en-US" sz="1600" dirty="0">
              <a:latin typeface="+mn-lt"/>
              <a:cs typeface="Arial" panose="020B0604020202020204" pitchFamily="34" charset="0"/>
            </a:rPr>
            <a:t>individual/ researcher level </a:t>
          </a:r>
        </a:p>
      </dgm:t>
    </dgm:pt>
    <dgm:pt modelId="{67B72019-867A-4A3E-AE09-EAA0DEE56199}" type="parTrans" cxnId="{6C9101A8-0EC7-42E1-AE20-65CB6CC24E4E}">
      <dgm:prSet/>
      <dgm:spPr/>
      <dgm:t>
        <a:bodyPr/>
        <a:lstStyle/>
        <a:p>
          <a:endParaRPr lang="en-US"/>
        </a:p>
      </dgm:t>
    </dgm:pt>
    <dgm:pt modelId="{BF30E9E8-49E4-4A8E-815C-03A200F5ADF6}" type="sibTrans" cxnId="{6C9101A8-0EC7-42E1-AE20-65CB6CC24E4E}">
      <dgm:prSet/>
      <dgm:spPr/>
      <dgm:t>
        <a:bodyPr/>
        <a:lstStyle/>
        <a:p>
          <a:endParaRPr lang="en-US"/>
        </a:p>
      </dgm:t>
    </dgm:pt>
    <dgm:pt modelId="{E837598B-AD04-4BD7-BBA5-B74D7BF8606E}" type="pres">
      <dgm:prSet presAssocID="{1850A60F-0949-4EAB-9BAC-308FA20B3E97}" presName="Name0" presStyleCnt="0">
        <dgm:presLayoutVars>
          <dgm:chMax val="7"/>
          <dgm:resizeHandles val="exact"/>
        </dgm:presLayoutVars>
      </dgm:prSet>
      <dgm:spPr/>
    </dgm:pt>
    <dgm:pt modelId="{C34B5370-BC82-4FF9-80B6-8F9D3064AD08}" type="pres">
      <dgm:prSet presAssocID="{1850A60F-0949-4EAB-9BAC-308FA20B3E97}" presName="comp1" presStyleCnt="0"/>
      <dgm:spPr/>
    </dgm:pt>
    <dgm:pt modelId="{BF8355A1-0AC9-4004-AE5B-2ACF2175CAFA}" type="pres">
      <dgm:prSet presAssocID="{1850A60F-0949-4EAB-9BAC-308FA20B3E97}" presName="circle1" presStyleLbl="node1" presStyleIdx="0" presStyleCnt="4" custScaleX="111746" custLinFactNeighborX="718"/>
      <dgm:spPr/>
    </dgm:pt>
    <dgm:pt modelId="{3E735211-A3FF-48CD-8CDC-6A290E4802C5}" type="pres">
      <dgm:prSet presAssocID="{1850A60F-0949-4EAB-9BAC-308FA20B3E97}" presName="c1text" presStyleLbl="node1" presStyleIdx="0" presStyleCnt="4">
        <dgm:presLayoutVars>
          <dgm:bulletEnabled val="1"/>
        </dgm:presLayoutVars>
      </dgm:prSet>
      <dgm:spPr/>
    </dgm:pt>
    <dgm:pt modelId="{434A0CEA-DB53-46C5-9D41-38CAA0785D62}" type="pres">
      <dgm:prSet presAssocID="{1850A60F-0949-4EAB-9BAC-308FA20B3E97}" presName="comp2" presStyleCnt="0"/>
      <dgm:spPr/>
    </dgm:pt>
    <dgm:pt modelId="{D2943402-9797-4F34-A897-80ED3F7823CE}" type="pres">
      <dgm:prSet presAssocID="{1850A60F-0949-4EAB-9BAC-308FA20B3E97}" presName="circle2" presStyleLbl="node1" presStyleIdx="1" presStyleCnt="4" custScaleX="109094" custScaleY="91551" custLinFactNeighborX="369" custLinFactNeighborY="14904"/>
      <dgm:spPr/>
    </dgm:pt>
    <dgm:pt modelId="{9305FD2D-FA77-43A9-8DD8-1F3AECBC0425}" type="pres">
      <dgm:prSet presAssocID="{1850A60F-0949-4EAB-9BAC-308FA20B3E97}" presName="c2text" presStyleLbl="node1" presStyleIdx="1" presStyleCnt="4">
        <dgm:presLayoutVars>
          <dgm:bulletEnabled val="1"/>
        </dgm:presLayoutVars>
      </dgm:prSet>
      <dgm:spPr/>
    </dgm:pt>
    <dgm:pt modelId="{FE36E4FC-4A65-40DB-B0CA-9301A3430CD1}" type="pres">
      <dgm:prSet presAssocID="{1850A60F-0949-4EAB-9BAC-308FA20B3E97}" presName="comp3" presStyleCnt="0"/>
      <dgm:spPr/>
    </dgm:pt>
    <dgm:pt modelId="{CE7CE17D-542A-43FA-8FDE-21A177A79D5D}" type="pres">
      <dgm:prSet presAssocID="{1850A60F-0949-4EAB-9BAC-308FA20B3E97}" presName="circle3" presStyleLbl="node1" presStyleIdx="2" presStyleCnt="4" custScaleX="125483" custScaleY="85460" custLinFactNeighborX="-126" custLinFactNeighborY="7270"/>
      <dgm:spPr/>
    </dgm:pt>
    <dgm:pt modelId="{5846C3B7-40F2-4408-845D-E2C6AC713CB6}" type="pres">
      <dgm:prSet presAssocID="{1850A60F-0949-4EAB-9BAC-308FA20B3E97}" presName="c3text" presStyleLbl="node1" presStyleIdx="2" presStyleCnt="4">
        <dgm:presLayoutVars>
          <dgm:bulletEnabled val="1"/>
        </dgm:presLayoutVars>
      </dgm:prSet>
      <dgm:spPr/>
    </dgm:pt>
    <dgm:pt modelId="{C84F28EC-268C-4686-9285-485201409777}" type="pres">
      <dgm:prSet presAssocID="{1850A60F-0949-4EAB-9BAC-308FA20B3E97}" presName="comp4" presStyleCnt="0"/>
      <dgm:spPr/>
    </dgm:pt>
    <dgm:pt modelId="{4CE29A2D-12AA-4BB9-8CFD-12CCD9A1D7D9}" type="pres">
      <dgm:prSet presAssocID="{1850A60F-0949-4EAB-9BAC-308FA20B3E97}" presName="circle4" presStyleLbl="node1" presStyleIdx="3" presStyleCnt="4" custScaleY="79393" custLinFactNeighborX="213" custLinFactNeighborY="9817"/>
      <dgm:spPr/>
    </dgm:pt>
    <dgm:pt modelId="{047284B9-6BC7-4F61-B2E2-DCDFEF169542}" type="pres">
      <dgm:prSet presAssocID="{1850A60F-0949-4EAB-9BAC-308FA20B3E9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6AA490C-E5EC-4275-B34D-CCDD3C0069AA}" type="presOf" srcId="{EB83C37C-BB65-412B-B6EB-136AACD44409}" destId="{5846C3B7-40F2-4408-845D-E2C6AC713CB6}" srcOrd="1" destOrd="0" presId="urn:microsoft.com/office/officeart/2005/8/layout/venn2"/>
    <dgm:cxn modelId="{5A4AF41D-D002-4230-91D9-8BCB8A19A1ED}" type="presOf" srcId="{EB83C37C-BB65-412B-B6EB-136AACD44409}" destId="{CE7CE17D-542A-43FA-8FDE-21A177A79D5D}" srcOrd="0" destOrd="0" presId="urn:microsoft.com/office/officeart/2005/8/layout/venn2"/>
    <dgm:cxn modelId="{90ED7839-2A4A-475F-A71F-ECF50A86AA12}" srcId="{1850A60F-0949-4EAB-9BAC-308FA20B3E97}" destId="{EB83C37C-BB65-412B-B6EB-136AACD44409}" srcOrd="2" destOrd="0" parTransId="{5B759EED-A372-4AB3-8A70-6D79AB1A21E1}" sibTransId="{F38BA9DA-D6C3-4A63-974F-CBC86148C831}"/>
    <dgm:cxn modelId="{6E52F339-8D43-4301-A004-670E27DD0D96}" type="presOf" srcId="{DFAE6B32-9A72-41C4-A537-02FDAD16E9EE}" destId="{D2943402-9797-4F34-A897-80ED3F7823CE}" srcOrd="0" destOrd="0" presId="urn:microsoft.com/office/officeart/2005/8/layout/venn2"/>
    <dgm:cxn modelId="{FBFA8789-117E-49DC-8C43-750709ABC034}" type="presOf" srcId="{87C9D0C5-C708-4F77-9EC3-F467161E823D}" destId="{BF8355A1-0AC9-4004-AE5B-2ACF2175CAFA}" srcOrd="0" destOrd="0" presId="urn:microsoft.com/office/officeart/2005/8/layout/venn2"/>
    <dgm:cxn modelId="{7163B89D-8243-4511-82E1-07240683B6E3}" type="presOf" srcId="{C35467E9-0E98-412E-8471-998D4300104C}" destId="{047284B9-6BC7-4F61-B2E2-DCDFEF169542}" srcOrd="1" destOrd="0" presId="urn:microsoft.com/office/officeart/2005/8/layout/venn2"/>
    <dgm:cxn modelId="{6C9101A8-0EC7-42E1-AE20-65CB6CC24E4E}" srcId="{1850A60F-0949-4EAB-9BAC-308FA20B3E97}" destId="{C35467E9-0E98-412E-8471-998D4300104C}" srcOrd="3" destOrd="0" parTransId="{67B72019-867A-4A3E-AE09-EAA0DEE56199}" sibTransId="{BF30E9E8-49E4-4A8E-815C-03A200F5ADF6}"/>
    <dgm:cxn modelId="{204D6FAE-F412-4913-8647-65572A131F77}" type="presOf" srcId="{1850A60F-0949-4EAB-9BAC-308FA20B3E97}" destId="{E837598B-AD04-4BD7-BBA5-B74D7BF8606E}" srcOrd="0" destOrd="0" presId="urn:microsoft.com/office/officeart/2005/8/layout/venn2"/>
    <dgm:cxn modelId="{F8D258B3-DB20-4E0C-B4C4-6416CDC451BE}" srcId="{1850A60F-0949-4EAB-9BAC-308FA20B3E97}" destId="{DFAE6B32-9A72-41C4-A537-02FDAD16E9EE}" srcOrd="1" destOrd="0" parTransId="{068EE4B5-169E-48C8-8759-7B04BBBA25CC}" sibTransId="{44269609-1F6A-4F10-8239-47B44FF9E1C9}"/>
    <dgm:cxn modelId="{35382EC1-2C83-4511-AB23-11DC0BB3F548}" type="presOf" srcId="{87C9D0C5-C708-4F77-9EC3-F467161E823D}" destId="{3E735211-A3FF-48CD-8CDC-6A290E4802C5}" srcOrd="1" destOrd="0" presId="urn:microsoft.com/office/officeart/2005/8/layout/venn2"/>
    <dgm:cxn modelId="{FC3CA5C2-0DF9-42F2-8B56-7E3DFBA5CBB3}" type="presOf" srcId="{C35467E9-0E98-412E-8471-998D4300104C}" destId="{4CE29A2D-12AA-4BB9-8CFD-12CCD9A1D7D9}" srcOrd="0" destOrd="0" presId="urn:microsoft.com/office/officeart/2005/8/layout/venn2"/>
    <dgm:cxn modelId="{4EEFA6EC-C3F6-433B-85B3-0958F25F19C4}" type="presOf" srcId="{DFAE6B32-9A72-41C4-A537-02FDAD16E9EE}" destId="{9305FD2D-FA77-43A9-8DD8-1F3AECBC0425}" srcOrd="1" destOrd="0" presId="urn:microsoft.com/office/officeart/2005/8/layout/venn2"/>
    <dgm:cxn modelId="{8DB16AFA-F282-4B91-8704-86E7CF21F39E}" srcId="{1850A60F-0949-4EAB-9BAC-308FA20B3E97}" destId="{87C9D0C5-C708-4F77-9EC3-F467161E823D}" srcOrd="0" destOrd="0" parTransId="{8F8AD219-8621-4EC3-AF55-5A5696C41FAB}" sibTransId="{1DC0045E-732A-4725-BFD7-A2FF60CAAB18}"/>
    <dgm:cxn modelId="{479C657C-7C80-4F96-8302-E5FB94CF43E1}" type="presParOf" srcId="{E837598B-AD04-4BD7-BBA5-B74D7BF8606E}" destId="{C34B5370-BC82-4FF9-80B6-8F9D3064AD08}" srcOrd="0" destOrd="0" presId="urn:microsoft.com/office/officeart/2005/8/layout/venn2"/>
    <dgm:cxn modelId="{94132051-F409-40A0-B446-DD069CB2481A}" type="presParOf" srcId="{C34B5370-BC82-4FF9-80B6-8F9D3064AD08}" destId="{BF8355A1-0AC9-4004-AE5B-2ACF2175CAFA}" srcOrd="0" destOrd="0" presId="urn:microsoft.com/office/officeart/2005/8/layout/venn2"/>
    <dgm:cxn modelId="{3C3C4897-4700-4C4D-A31A-F795E7EA9668}" type="presParOf" srcId="{C34B5370-BC82-4FF9-80B6-8F9D3064AD08}" destId="{3E735211-A3FF-48CD-8CDC-6A290E4802C5}" srcOrd="1" destOrd="0" presId="urn:microsoft.com/office/officeart/2005/8/layout/venn2"/>
    <dgm:cxn modelId="{F6969EA6-B0FC-4918-A321-205CF667396F}" type="presParOf" srcId="{E837598B-AD04-4BD7-BBA5-B74D7BF8606E}" destId="{434A0CEA-DB53-46C5-9D41-38CAA0785D62}" srcOrd="1" destOrd="0" presId="urn:microsoft.com/office/officeart/2005/8/layout/venn2"/>
    <dgm:cxn modelId="{BBAF1C23-FC86-42AD-B6FB-D0CF3AFFC9A4}" type="presParOf" srcId="{434A0CEA-DB53-46C5-9D41-38CAA0785D62}" destId="{D2943402-9797-4F34-A897-80ED3F7823CE}" srcOrd="0" destOrd="0" presId="urn:microsoft.com/office/officeart/2005/8/layout/venn2"/>
    <dgm:cxn modelId="{0B09875F-B9FC-451D-8A35-E6A7523DED9A}" type="presParOf" srcId="{434A0CEA-DB53-46C5-9D41-38CAA0785D62}" destId="{9305FD2D-FA77-43A9-8DD8-1F3AECBC0425}" srcOrd="1" destOrd="0" presId="urn:microsoft.com/office/officeart/2005/8/layout/venn2"/>
    <dgm:cxn modelId="{9FBA2C93-2D31-4F0D-A49C-E52A577ABFB5}" type="presParOf" srcId="{E837598B-AD04-4BD7-BBA5-B74D7BF8606E}" destId="{FE36E4FC-4A65-40DB-B0CA-9301A3430CD1}" srcOrd="2" destOrd="0" presId="urn:microsoft.com/office/officeart/2005/8/layout/venn2"/>
    <dgm:cxn modelId="{FCBBE647-7FD7-4091-AE6D-88F5B0754C4B}" type="presParOf" srcId="{FE36E4FC-4A65-40DB-B0CA-9301A3430CD1}" destId="{CE7CE17D-542A-43FA-8FDE-21A177A79D5D}" srcOrd="0" destOrd="0" presId="urn:microsoft.com/office/officeart/2005/8/layout/venn2"/>
    <dgm:cxn modelId="{66600772-14EC-463C-AFE8-8236EF419E74}" type="presParOf" srcId="{FE36E4FC-4A65-40DB-B0CA-9301A3430CD1}" destId="{5846C3B7-40F2-4408-845D-E2C6AC713CB6}" srcOrd="1" destOrd="0" presId="urn:microsoft.com/office/officeart/2005/8/layout/venn2"/>
    <dgm:cxn modelId="{074733FE-D68C-4636-9388-6E574F0CB9DB}" type="presParOf" srcId="{E837598B-AD04-4BD7-BBA5-B74D7BF8606E}" destId="{C84F28EC-268C-4686-9285-485201409777}" srcOrd="3" destOrd="0" presId="urn:microsoft.com/office/officeart/2005/8/layout/venn2"/>
    <dgm:cxn modelId="{16C870EF-048B-485B-AA76-2DB998CB80B1}" type="presParOf" srcId="{C84F28EC-268C-4686-9285-485201409777}" destId="{4CE29A2D-12AA-4BB9-8CFD-12CCD9A1D7D9}" srcOrd="0" destOrd="0" presId="urn:microsoft.com/office/officeart/2005/8/layout/venn2"/>
    <dgm:cxn modelId="{03215827-80B9-467E-874B-722FFABF2CDE}" type="presParOf" srcId="{C84F28EC-268C-4686-9285-485201409777}" destId="{047284B9-6BC7-4F61-B2E2-DCDFEF16954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1115C-B783-459E-86CF-27116381ACC9}" type="doc">
      <dgm:prSet loTypeId="urn:microsoft.com/office/officeart/2005/8/layout/vList5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A065538-93D7-4CD5-B1CF-796CBE658DD1}">
      <dgm:prSet custT="1"/>
      <dgm:spPr/>
      <dgm:t>
        <a:bodyPr/>
        <a:lstStyle/>
        <a:p>
          <a:r>
            <a:rPr lang="en-GB" sz="3600" dirty="0">
              <a:latin typeface="+mn-lt"/>
              <a:cs typeface="Poppins" pitchFamily="2" charset="77"/>
            </a:rPr>
            <a:t>12 facets of IEF for SoTL are divided into four categories</a:t>
          </a:r>
          <a:endParaRPr lang="en-US" sz="3600" dirty="0">
            <a:latin typeface="+mn-lt"/>
            <a:cs typeface="Poppins" pitchFamily="2" charset="77"/>
          </a:endParaRPr>
        </a:p>
      </dgm:t>
    </dgm:pt>
    <dgm:pt modelId="{B3DB61BE-6810-4A74-BE1C-C89223ED6CAA}" type="parTrans" cxnId="{238E18A7-D3DA-48F5-BE13-B7E4CC83A6AF}">
      <dgm:prSet/>
      <dgm:spPr/>
      <dgm:t>
        <a:bodyPr/>
        <a:lstStyle/>
        <a:p>
          <a:endParaRPr lang="en-US"/>
        </a:p>
      </dgm:t>
    </dgm:pt>
    <dgm:pt modelId="{B7BF4BA9-D2FD-43DE-9911-C652D62144EE}" type="sibTrans" cxnId="{238E18A7-D3DA-48F5-BE13-B7E4CC83A6AF}">
      <dgm:prSet/>
      <dgm:spPr/>
      <dgm:t>
        <a:bodyPr/>
        <a:lstStyle/>
        <a:p>
          <a:endParaRPr lang="en-US"/>
        </a:p>
      </dgm:t>
    </dgm:pt>
    <dgm:pt modelId="{84347BC7-AEE8-487C-8587-D43B40B5C753}">
      <dgm:prSet custT="1"/>
      <dgm:spPr>
        <a:solidFill>
          <a:srgbClr val="CCD2D8">
            <a:alpha val="89804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2500" dirty="0">
              <a:latin typeface="Poppins" pitchFamily="2" charset="77"/>
              <a:cs typeface="Poppins" pitchFamily="2" charset="77"/>
            </a:rPr>
            <a:t> </a:t>
          </a:r>
          <a:r>
            <a:rPr lang="en-US" sz="3200" dirty="0">
              <a:latin typeface="+mn-lt"/>
              <a:cs typeface="Poppins" pitchFamily="2" charset="77"/>
            </a:rPr>
            <a:t>Learning and Teaching</a:t>
          </a:r>
        </a:p>
      </dgm:t>
    </dgm:pt>
    <dgm:pt modelId="{AC531835-9F19-4A80-B41D-1B1CFF14B785}" type="parTrans" cxnId="{848551B3-CF67-4AEC-99DC-1E5FEF6C6329}">
      <dgm:prSet/>
      <dgm:spPr/>
      <dgm:t>
        <a:bodyPr/>
        <a:lstStyle/>
        <a:p>
          <a:endParaRPr lang="en-US"/>
        </a:p>
      </dgm:t>
    </dgm:pt>
    <dgm:pt modelId="{D070398B-25A8-4555-9511-E566C697531F}" type="sibTrans" cxnId="{848551B3-CF67-4AEC-99DC-1E5FEF6C6329}">
      <dgm:prSet/>
      <dgm:spPr/>
      <dgm:t>
        <a:bodyPr/>
        <a:lstStyle/>
        <a:p>
          <a:endParaRPr lang="en-US"/>
        </a:p>
      </dgm:t>
    </dgm:pt>
    <dgm:pt modelId="{D92E4C94-C86C-46F6-BE2D-C64CC7AC5135}">
      <dgm:prSet custT="1"/>
      <dgm:spPr>
        <a:solidFill>
          <a:srgbClr val="CCD2D8">
            <a:alpha val="89804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3200" dirty="0">
              <a:latin typeface="+mn-lt"/>
              <a:cs typeface="Poppins" pitchFamily="2" charset="77"/>
            </a:rPr>
            <a:t> Transfer to others</a:t>
          </a:r>
        </a:p>
      </dgm:t>
    </dgm:pt>
    <dgm:pt modelId="{47635D59-1112-4E80-87FC-2181C1D11F8B}" type="parTrans" cxnId="{D9D1AE95-4D03-4B00-9733-4D0188C2707D}">
      <dgm:prSet/>
      <dgm:spPr/>
      <dgm:t>
        <a:bodyPr/>
        <a:lstStyle/>
        <a:p>
          <a:endParaRPr lang="en-US"/>
        </a:p>
      </dgm:t>
    </dgm:pt>
    <dgm:pt modelId="{39B563FF-A3A0-4DAA-A7B2-31531177DE1E}" type="sibTrans" cxnId="{D9D1AE95-4D03-4B00-9733-4D0188C2707D}">
      <dgm:prSet/>
      <dgm:spPr/>
      <dgm:t>
        <a:bodyPr/>
        <a:lstStyle/>
        <a:p>
          <a:endParaRPr lang="en-US"/>
        </a:p>
      </dgm:t>
    </dgm:pt>
    <dgm:pt modelId="{848300D3-62F3-45A5-AC5F-59122ACC3DE7}">
      <dgm:prSet custT="1"/>
      <dgm:spPr>
        <a:solidFill>
          <a:srgbClr val="CCD2D8">
            <a:alpha val="89804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3200" dirty="0">
              <a:latin typeface="+mn-lt"/>
              <a:cs typeface="Poppins" pitchFamily="2" charset="77"/>
            </a:rPr>
            <a:t> Stakeholder benefits</a:t>
          </a:r>
        </a:p>
      </dgm:t>
    </dgm:pt>
    <dgm:pt modelId="{1EED4ECD-175E-4FE0-AA51-FFBF1C717716}" type="parTrans" cxnId="{F0E43F00-E27A-49BE-BD1A-63D1F6799F3F}">
      <dgm:prSet/>
      <dgm:spPr/>
      <dgm:t>
        <a:bodyPr/>
        <a:lstStyle/>
        <a:p>
          <a:endParaRPr lang="en-US"/>
        </a:p>
      </dgm:t>
    </dgm:pt>
    <dgm:pt modelId="{BF154999-31A1-47BE-9227-26F61863DD81}" type="sibTrans" cxnId="{F0E43F00-E27A-49BE-BD1A-63D1F6799F3F}">
      <dgm:prSet/>
      <dgm:spPr/>
      <dgm:t>
        <a:bodyPr/>
        <a:lstStyle/>
        <a:p>
          <a:endParaRPr lang="en-US"/>
        </a:p>
      </dgm:t>
    </dgm:pt>
    <dgm:pt modelId="{BA37F7F8-A306-41E9-8ACA-B24077FCCD04}">
      <dgm:prSet custT="1"/>
      <dgm:spPr>
        <a:solidFill>
          <a:srgbClr val="CCD2D8">
            <a:alpha val="89804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3200" dirty="0">
              <a:latin typeface="+mn-lt"/>
              <a:cs typeface="Poppins" pitchFamily="2" charset="77"/>
            </a:rPr>
            <a:t> Cultural and economic benefits</a:t>
          </a:r>
        </a:p>
      </dgm:t>
    </dgm:pt>
    <dgm:pt modelId="{CF27FF65-64EB-4646-ABE3-14C6BB122370}" type="parTrans" cxnId="{A923745F-2E2D-4C9D-A498-6AF17A8253C3}">
      <dgm:prSet/>
      <dgm:spPr/>
      <dgm:t>
        <a:bodyPr/>
        <a:lstStyle/>
        <a:p>
          <a:endParaRPr lang="en-US"/>
        </a:p>
      </dgm:t>
    </dgm:pt>
    <dgm:pt modelId="{62A2C54F-4A8C-4AF4-B47D-BF2B272E91AD}" type="sibTrans" cxnId="{A923745F-2E2D-4C9D-A498-6AF17A8253C3}">
      <dgm:prSet/>
      <dgm:spPr/>
      <dgm:t>
        <a:bodyPr/>
        <a:lstStyle/>
        <a:p>
          <a:endParaRPr lang="en-US"/>
        </a:p>
      </dgm:t>
    </dgm:pt>
    <dgm:pt modelId="{74FCCEF2-FF98-504A-ABD0-5E9B4807B476}" type="pres">
      <dgm:prSet presAssocID="{F3C1115C-B783-459E-86CF-27116381ACC9}" presName="Name0" presStyleCnt="0">
        <dgm:presLayoutVars>
          <dgm:dir/>
          <dgm:animLvl val="lvl"/>
          <dgm:resizeHandles val="exact"/>
        </dgm:presLayoutVars>
      </dgm:prSet>
      <dgm:spPr/>
    </dgm:pt>
    <dgm:pt modelId="{54027D94-8211-9141-A2B1-014705EB39A8}" type="pres">
      <dgm:prSet presAssocID="{DA065538-93D7-4CD5-B1CF-796CBE658DD1}" presName="linNode" presStyleCnt="0"/>
      <dgm:spPr/>
    </dgm:pt>
    <dgm:pt modelId="{29E73873-1D1B-9F4F-A5C4-F1ED7338047D}" type="pres">
      <dgm:prSet presAssocID="{DA065538-93D7-4CD5-B1CF-796CBE658DD1}" presName="parentText" presStyleLbl="node1" presStyleIdx="0" presStyleCnt="1" custLinFactNeighborX="26" custLinFactNeighborY="-5307">
        <dgm:presLayoutVars>
          <dgm:chMax val="1"/>
          <dgm:bulletEnabled val="1"/>
        </dgm:presLayoutVars>
      </dgm:prSet>
      <dgm:spPr/>
    </dgm:pt>
    <dgm:pt modelId="{DCB5598B-BE8F-C649-99FF-423209C66C14}" type="pres">
      <dgm:prSet presAssocID="{DA065538-93D7-4CD5-B1CF-796CBE658DD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0E43F00-E27A-49BE-BD1A-63D1F6799F3F}" srcId="{DA065538-93D7-4CD5-B1CF-796CBE658DD1}" destId="{848300D3-62F3-45A5-AC5F-59122ACC3DE7}" srcOrd="2" destOrd="0" parTransId="{1EED4ECD-175E-4FE0-AA51-FFBF1C717716}" sibTransId="{BF154999-31A1-47BE-9227-26F61863DD81}"/>
    <dgm:cxn modelId="{72B7253D-7F59-F545-8DFE-EE7219E83E66}" type="presOf" srcId="{84347BC7-AEE8-487C-8587-D43B40B5C753}" destId="{DCB5598B-BE8F-C649-99FF-423209C66C14}" srcOrd="0" destOrd="0" presId="urn:microsoft.com/office/officeart/2005/8/layout/vList5"/>
    <dgm:cxn modelId="{A923745F-2E2D-4C9D-A498-6AF17A8253C3}" srcId="{DA065538-93D7-4CD5-B1CF-796CBE658DD1}" destId="{BA37F7F8-A306-41E9-8ACA-B24077FCCD04}" srcOrd="3" destOrd="0" parTransId="{CF27FF65-64EB-4646-ABE3-14C6BB122370}" sibTransId="{62A2C54F-4A8C-4AF4-B47D-BF2B272E91AD}"/>
    <dgm:cxn modelId="{CFE2607E-DC17-2042-95A6-BB3C8C912ED7}" type="presOf" srcId="{BA37F7F8-A306-41E9-8ACA-B24077FCCD04}" destId="{DCB5598B-BE8F-C649-99FF-423209C66C14}" srcOrd="0" destOrd="3" presId="urn:microsoft.com/office/officeart/2005/8/layout/vList5"/>
    <dgm:cxn modelId="{09D9B584-FD30-B840-8369-724A366706F2}" type="presOf" srcId="{F3C1115C-B783-459E-86CF-27116381ACC9}" destId="{74FCCEF2-FF98-504A-ABD0-5E9B4807B476}" srcOrd="0" destOrd="0" presId="urn:microsoft.com/office/officeart/2005/8/layout/vList5"/>
    <dgm:cxn modelId="{2DF3ED8D-09B4-A641-BD75-8DDBF64DF478}" type="presOf" srcId="{D92E4C94-C86C-46F6-BE2D-C64CC7AC5135}" destId="{DCB5598B-BE8F-C649-99FF-423209C66C14}" srcOrd="0" destOrd="1" presId="urn:microsoft.com/office/officeart/2005/8/layout/vList5"/>
    <dgm:cxn modelId="{D9D1AE95-4D03-4B00-9733-4D0188C2707D}" srcId="{DA065538-93D7-4CD5-B1CF-796CBE658DD1}" destId="{D92E4C94-C86C-46F6-BE2D-C64CC7AC5135}" srcOrd="1" destOrd="0" parTransId="{47635D59-1112-4E80-87FC-2181C1D11F8B}" sibTransId="{39B563FF-A3A0-4DAA-A7B2-31531177DE1E}"/>
    <dgm:cxn modelId="{238E18A7-D3DA-48F5-BE13-B7E4CC83A6AF}" srcId="{F3C1115C-B783-459E-86CF-27116381ACC9}" destId="{DA065538-93D7-4CD5-B1CF-796CBE658DD1}" srcOrd="0" destOrd="0" parTransId="{B3DB61BE-6810-4A74-BE1C-C89223ED6CAA}" sibTransId="{B7BF4BA9-D2FD-43DE-9911-C652D62144EE}"/>
    <dgm:cxn modelId="{848551B3-CF67-4AEC-99DC-1E5FEF6C6329}" srcId="{DA065538-93D7-4CD5-B1CF-796CBE658DD1}" destId="{84347BC7-AEE8-487C-8587-D43B40B5C753}" srcOrd="0" destOrd="0" parTransId="{AC531835-9F19-4A80-B41D-1B1CFF14B785}" sibTransId="{D070398B-25A8-4555-9511-E566C697531F}"/>
    <dgm:cxn modelId="{F8A1E0C1-D0FC-2B43-8502-0364D2512A08}" type="presOf" srcId="{848300D3-62F3-45A5-AC5F-59122ACC3DE7}" destId="{DCB5598B-BE8F-C649-99FF-423209C66C14}" srcOrd="0" destOrd="2" presId="urn:microsoft.com/office/officeart/2005/8/layout/vList5"/>
    <dgm:cxn modelId="{51E110C4-1CB3-C84B-B484-009C60D24DB8}" type="presOf" srcId="{DA065538-93D7-4CD5-B1CF-796CBE658DD1}" destId="{29E73873-1D1B-9F4F-A5C4-F1ED7338047D}" srcOrd="0" destOrd="0" presId="urn:microsoft.com/office/officeart/2005/8/layout/vList5"/>
    <dgm:cxn modelId="{6C8B43E8-7756-6C4C-8309-A38ECB3123B8}" type="presParOf" srcId="{74FCCEF2-FF98-504A-ABD0-5E9B4807B476}" destId="{54027D94-8211-9141-A2B1-014705EB39A8}" srcOrd="0" destOrd="0" presId="urn:microsoft.com/office/officeart/2005/8/layout/vList5"/>
    <dgm:cxn modelId="{527B9A37-319E-654D-850A-D59435107508}" type="presParOf" srcId="{54027D94-8211-9141-A2B1-014705EB39A8}" destId="{29E73873-1D1B-9F4F-A5C4-F1ED7338047D}" srcOrd="0" destOrd="0" presId="urn:microsoft.com/office/officeart/2005/8/layout/vList5"/>
    <dgm:cxn modelId="{128477F6-2F75-C547-AD0B-B6AAFCBC7A5E}" type="presParOf" srcId="{54027D94-8211-9141-A2B1-014705EB39A8}" destId="{DCB5598B-BE8F-C649-99FF-423209C66C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DF497-87F4-1146-B0D4-0CF523F211B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744AF2-3E3D-884C-8B1E-A3F7033A0620}">
      <dgm:prSet phldrT="[Text]" custT="1"/>
      <dgm:spPr/>
      <dgm:t>
        <a:bodyPr/>
        <a:lstStyle/>
        <a:p>
          <a:r>
            <a:rPr lang="en-GB" sz="2200" dirty="0">
              <a:latin typeface="+mn-lt"/>
              <a:cs typeface="Poppins" pitchFamily="2" charset="77"/>
            </a:rPr>
            <a:t>Guidance at the project proposal stage</a:t>
          </a:r>
        </a:p>
      </dgm:t>
    </dgm:pt>
    <dgm:pt modelId="{25E4ADC9-4F5C-3549-BF37-5895793F9E55}" type="parTrans" cxnId="{C01F2482-ACC8-5842-8145-1C97F9BD3A44}">
      <dgm:prSet/>
      <dgm:spPr/>
      <dgm:t>
        <a:bodyPr/>
        <a:lstStyle/>
        <a:p>
          <a:endParaRPr lang="en-GB"/>
        </a:p>
      </dgm:t>
    </dgm:pt>
    <dgm:pt modelId="{90221932-CD07-3B43-A425-8BF9F87609D5}" type="sibTrans" cxnId="{C01F2482-ACC8-5842-8145-1C97F9BD3A44}">
      <dgm:prSet/>
      <dgm:spPr/>
      <dgm:t>
        <a:bodyPr/>
        <a:lstStyle/>
        <a:p>
          <a:endParaRPr lang="en-GB"/>
        </a:p>
      </dgm:t>
    </dgm:pt>
    <dgm:pt modelId="{46145474-7D5A-C64A-9ECD-4145183CB230}">
      <dgm:prSet phldrT="[Text]" custT="1"/>
      <dgm:spPr/>
      <dgm:t>
        <a:bodyPr/>
        <a:lstStyle/>
        <a:p>
          <a:r>
            <a:rPr lang="en-GB" sz="2200" dirty="0">
              <a:latin typeface="+mn-lt"/>
              <a:cs typeface="Poppins" pitchFamily="2" charset="77"/>
            </a:rPr>
            <a:t>Workshop with the project team and other stakeholders</a:t>
          </a:r>
        </a:p>
      </dgm:t>
    </dgm:pt>
    <dgm:pt modelId="{6BA3F6AF-95F4-4945-A15F-A5FC865BF203}" type="parTrans" cxnId="{04E9ED86-A3CE-884F-B4C8-4A3D30D1B94B}">
      <dgm:prSet/>
      <dgm:spPr/>
      <dgm:t>
        <a:bodyPr/>
        <a:lstStyle/>
        <a:p>
          <a:endParaRPr lang="en-GB"/>
        </a:p>
      </dgm:t>
    </dgm:pt>
    <dgm:pt modelId="{0E1A627B-6D44-914B-A075-0F5A2166672B}" type="sibTrans" cxnId="{04E9ED86-A3CE-884F-B4C8-4A3D30D1B94B}">
      <dgm:prSet/>
      <dgm:spPr/>
      <dgm:t>
        <a:bodyPr/>
        <a:lstStyle/>
        <a:p>
          <a:endParaRPr lang="en-GB"/>
        </a:p>
      </dgm:t>
    </dgm:pt>
    <dgm:pt modelId="{CBA1D81E-46CD-724A-AEA4-9FA9A7F4E9ED}">
      <dgm:prSet phldrT="[Text]" custT="1"/>
      <dgm:spPr/>
      <dgm:t>
        <a:bodyPr/>
        <a:lstStyle/>
        <a:p>
          <a:r>
            <a:rPr lang="en-GB" sz="2200" dirty="0">
              <a:latin typeface="+mn-lt"/>
              <a:cs typeface="Poppins" pitchFamily="2" charset="77"/>
            </a:rPr>
            <a:t>Planning and monitoring the impact </a:t>
          </a:r>
        </a:p>
      </dgm:t>
    </dgm:pt>
    <dgm:pt modelId="{26E02C01-0ED6-0247-A23C-B138A9780FF3}" type="parTrans" cxnId="{A65942F6-4A90-E844-8DC8-81F849AB2F08}">
      <dgm:prSet/>
      <dgm:spPr/>
      <dgm:t>
        <a:bodyPr/>
        <a:lstStyle/>
        <a:p>
          <a:endParaRPr lang="en-GB"/>
        </a:p>
      </dgm:t>
    </dgm:pt>
    <dgm:pt modelId="{C286D3FE-1288-E44F-8F34-6B28E9AB660F}" type="sibTrans" cxnId="{A65942F6-4A90-E844-8DC8-81F849AB2F08}">
      <dgm:prSet/>
      <dgm:spPr/>
      <dgm:t>
        <a:bodyPr/>
        <a:lstStyle/>
        <a:p>
          <a:endParaRPr lang="en-GB"/>
        </a:p>
      </dgm:t>
    </dgm:pt>
    <dgm:pt modelId="{BF607B77-5884-3A4F-A96E-C12C09EDB4F0}">
      <dgm:prSet phldrT="[Text]" custT="1"/>
      <dgm:spPr/>
      <dgm:t>
        <a:bodyPr/>
        <a:lstStyle/>
        <a:p>
          <a:r>
            <a:rPr lang="en-GB" sz="2200" dirty="0">
              <a:latin typeface="+mn-lt"/>
              <a:cs typeface="Poppins" pitchFamily="2" charset="77"/>
            </a:rPr>
            <a:t>Retrospective Self-evaluation</a:t>
          </a:r>
          <a:r>
            <a:rPr lang="en-GB" sz="2200" dirty="0">
              <a:latin typeface="+mn-lt"/>
            </a:rPr>
            <a:t> </a:t>
          </a:r>
        </a:p>
      </dgm:t>
    </dgm:pt>
    <dgm:pt modelId="{68F2F787-F28F-C64C-A445-66E8B194FFF4}" type="parTrans" cxnId="{386C4F86-9DAD-D841-9319-54C8DAD6EAC1}">
      <dgm:prSet/>
      <dgm:spPr/>
      <dgm:t>
        <a:bodyPr/>
        <a:lstStyle/>
        <a:p>
          <a:endParaRPr lang="en-GB"/>
        </a:p>
      </dgm:t>
    </dgm:pt>
    <dgm:pt modelId="{B83AE806-DEA1-7748-BD91-925F8BEF0672}" type="sibTrans" cxnId="{386C4F86-9DAD-D841-9319-54C8DAD6EAC1}">
      <dgm:prSet/>
      <dgm:spPr/>
      <dgm:t>
        <a:bodyPr/>
        <a:lstStyle/>
        <a:p>
          <a:endParaRPr lang="en-GB"/>
        </a:p>
      </dgm:t>
    </dgm:pt>
    <dgm:pt modelId="{CBBB7E7A-09B8-4748-9B6F-5EA602C3A737}" type="pres">
      <dgm:prSet presAssocID="{133DF497-87F4-1146-B0D4-0CF523F211B8}" presName="matrix" presStyleCnt="0">
        <dgm:presLayoutVars>
          <dgm:chMax val="1"/>
          <dgm:dir/>
          <dgm:resizeHandles val="exact"/>
        </dgm:presLayoutVars>
      </dgm:prSet>
      <dgm:spPr/>
    </dgm:pt>
    <dgm:pt modelId="{B6C2AE2A-95AF-4C4E-9E32-A70032046DEA}" type="pres">
      <dgm:prSet presAssocID="{133DF497-87F4-1146-B0D4-0CF523F211B8}" presName="diamond" presStyleLbl="bgShp" presStyleIdx="0" presStyleCnt="1" custScaleX="106667"/>
      <dgm:spPr/>
    </dgm:pt>
    <dgm:pt modelId="{D338724D-3DFF-5240-8639-85D090DF58BB}" type="pres">
      <dgm:prSet presAssocID="{133DF497-87F4-1146-B0D4-0CF523F211B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CE07C8C-EEA3-5E4C-AFFA-7E75E9CA3372}" type="pres">
      <dgm:prSet presAssocID="{133DF497-87F4-1146-B0D4-0CF523F211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730FCA-BC4E-4243-9FBD-A84B1103415C}" type="pres">
      <dgm:prSet presAssocID="{133DF497-87F4-1146-B0D4-0CF523F211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B2A0D4B-C410-174D-9338-4B302F9F13D2}" type="pres">
      <dgm:prSet presAssocID="{133DF497-87F4-1146-B0D4-0CF523F211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41E013C-F9C7-9541-9833-19F52A678596}" type="presOf" srcId="{46145474-7D5A-C64A-9ECD-4145183CB230}" destId="{6CE07C8C-EEA3-5E4C-AFFA-7E75E9CA3372}" srcOrd="0" destOrd="0" presId="urn:microsoft.com/office/officeart/2005/8/layout/matrix3"/>
    <dgm:cxn modelId="{E6066065-6EA9-BB40-9E5F-95CEB25E3C43}" type="presOf" srcId="{BF607B77-5884-3A4F-A96E-C12C09EDB4F0}" destId="{EB2A0D4B-C410-174D-9338-4B302F9F13D2}" srcOrd="0" destOrd="0" presId="urn:microsoft.com/office/officeart/2005/8/layout/matrix3"/>
    <dgm:cxn modelId="{1493AA52-5721-F748-8E10-10C65E758B00}" type="presOf" srcId="{0E744AF2-3E3D-884C-8B1E-A3F7033A0620}" destId="{D338724D-3DFF-5240-8639-85D090DF58BB}" srcOrd="0" destOrd="0" presId="urn:microsoft.com/office/officeart/2005/8/layout/matrix3"/>
    <dgm:cxn modelId="{C01F2482-ACC8-5842-8145-1C97F9BD3A44}" srcId="{133DF497-87F4-1146-B0D4-0CF523F211B8}" destId="{0E744AF2-3E3D-884C-8B1E-A3F7033A0620}" srcOrd="0" destOrd="0" parTransId="{25E4ADC9-4F5C-3549-BF37-5895793F9E55}" sibTransId="{90221932-CD07-3B43-A425-8BF9F87609D5}"/>
    <dgm:cxn modelId="{386C4F86-9DAD-D841-9319-54C8DAD6EAC1}" srcId="{133DF497-87F4-1146-B0D4-0CF523F211B8}" destId="{BF607B77-5884-3A4F-A96E-C12C09EDB4F0}" srcOrd="3" destOrd="0" parTransId="{68F2F787-F28F-C64C-A445-66E8B194FFF4}" sibTransId="{B83AE806-DEA1-7748-BD91-925F8BEF0672}"/>
    <dgm:cxn modelId="{04E9ED86-A3CE-884F-B4C8-4A3D30D1B94B}" srcId="{133DF497-87F4-1146-B0D4-0CF523F211B8}" destId="{46145474-7D5A-C64A-9ECD-4145183CB230}" srcOrd="1" destOrd="0" parTransId="{6BA3F6AF-95F4-4945-A15F-A5FC865BF203}" sibTransId="{0E1A627B-6D44-914B-A075-0F5A2166672B}"/>
    <dgm:cxn modelId="{1CB869BA-C979-8148-AEB2-8C12D6BC2EF9}" type="presOf" srcId="{133DF497-87F4-1146-B0D4-0CF523F211B8}" destId="{CBBB7E7A-09B8-4748-9B6F-5EA602C3A737}" srcOrd="0" destOrd="0" presId="urn:microsoft.com/office/officeart/2005/8/layout/matrix3"/>
    <dgm:cxn modelId="{0A801CCC-5767-8E44-A04F-B911920E5BC2}" type="presOf" srcId="{CBA1D81E-46CD-724A-AEA4-9FA9A7F4E9ED}" destId="{0E730FCA-BC4E-4243-9FBD-A84B1103415C}" srcOrd="0" destOrd="0" presId="urn:microsoft.com/office/officeart/2005/8/layout/matrix3"/>
    <dgm:cxn modelId="{A65942F6-4A90-E844-8DC8-81F849AB2F08}" srcId="{133DF497-87F4-1146-B0D4-0CF523F211B8}" destId="{CBA1D81E-46CD-724A-AEA4-9FA9A7F4E9ED}" srcOrd="2" destOrd="0" parTransId="{26E02C01-0ED6-0247-A23C-B138A9780FF3}" sibTransId="{C286D3FE-1288-E44F-8F34-6B28E9AB660F}"/>
    <dgm:cxn modelId="{50244DC2-0137-8E45-A0BB-E6F08145D590}" type="presParOf" srcId="{CBBB7E7A-09B8-4748-9B6F-5EA602C3A737}" destId="{B6C2AE2A-95AF-4C4E-9E32-A70032046DEA}" srcOrd="0" destOrd="0" presId="urn:microsoft.com/office/officeart/2005/8/layout/matrix3"/>
    <dgm:cxn modelId="{684E58A6-4BB1-F742-A031-B13DD28EC54F}" type="presParOf" srcId="{CBBB7E7A-09B8-4748-9B6F-5EA602C3A737}" destId="{D338724D-3DFF-5240-8639-85D090DF58BB}" srcOrd="1" destOrd="0" presId="urn:microsoft.com/office/officeart/2005/8/layout/matrix3"/>
    <dgm:cxn modelId="{AC19627A-47C1-1243-A659-1A43C11201BD}" type="presParOf" srcId="{CBBB7E7A-09B8-4748-9B6F-5EA602C3A737}" destId="{6CE07C8C-EEA3-5E4C-AFFA-7E75E9CA3372}" srcOrd="2" destOrd="0" presId="urn:microsoft.com/office/officeart/2005/8/layout/matrix3"/>
    <dgm:cxn modelId="{2531E167-586C-9143-956F-AAE9765574B2}" type="presParOf" srcId="{CBBB7E7A-09B8-4748-9B6F-5EA602C3A737}" destId="{0E730FCA-BC4E-4243-9FBD-A84B1103415C}" srcOrd="3" destOrd="0" presId="urn:microsoft.com/office/officeart/2005/8/layout/matrix3"/>
    <dgm:cxn modelId="{F34734E4-FDD3-BB44-8F4A-390E67A65DF8}" type="presParOf" srcId="{CBBB7E7A-09B8-4748-9B6F-5EA602C3A737}" destId="{EB2A0D4B-C410-174D-9338-4B302F9F13D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652F5A-F936-7D43-8997-612E42AC8DAF}" type="doc">
      <dgm:prSet loTypeId="urn:microsoft.com/office/officeart/2005/8/layout/hProcess9" loCatId="" qsTypeId="urn:microsoft.com/office/officeart/2005/8/quickstyle/simple1" qsCatId="simple" csTypeId="urn:microsoft.com/office/officeart/2005/8/colors/accent0_1" csCatId="mainScheme" phldr="1"/>
      <dgm:spPr/>
    </dgm:pt>
    <dgm:pt modelId="{23F8858D-583C-0342-9C90-E783556D290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formulate aim and research questions</a:t>
          </a:r>
        </a:p>
      </dgm:t>
    </dgm:pt>
    <dgm:pt modelId="{BAFEB9CB-C504-ED40-9D96-0F090AAD6BEC}" type="parTrans" cxnId="{6D753129-B388-9C40-907C-C803C6CA51F8}">
      <dgm:prSet/>
      <dgm:spPr/>
      <dgm:t>
        <a:bodyPr/>
        <a:lstStyle/>
        <a:p>
          <a:endParaRPr lang="en-US" sz="1200"/>
        </a:p>
      </dgm:t>
    </dgm:pt>
    <dgm:pt modelId="{F8AA6EC5-5486-B148-9514-176F2934A89C}" type="sibTrans" cxnId="{6D753129-B388-9C40-907C-C803C6CA51F8}">
      <dgm:prSet/>
      <dgm:spPr/>
      <dgm:t>
        <a:bodyPr/>
        <a:lstStyle/>
        <a:p>
          <a:endParaRPr lang="en-US" sz="1200"/>
        </a:p>
      </dgm:t>
    </dgm:pt>
    <dgm:pt modelId="{453639FD-56D8-9E46-B6C6-60C0299AD4B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carry out literature review</a:t>
          </a:r>
        </a:p>
      </dgm:t>
    </dgm:pt>
    <dgm:pt modelId="{4C0A45FA-7D6A-8940-999B-7D9FE8AF440A}" type="parTrans" cxnId="{43575730-E174-7A46-AE63-40D900996B18}">
      <dgm:prSet/>
      <dgm:spPr/>
      <dgm:t>
        <a:bodyPr/>
        <a:lstStyle/>
        <a:p>
          <a:endParaRPr lang="en-US" sz="1200"/>
        </a:p>
      </dgm:t>
    </dgm:pt>
    <dgm:pt modelId="{5E289615-A98F-4446-80A2-DE408511FE6E}" type="sibTrans" cxnId="{43575730-E174-7A46-AE63-40D900996B18}">
      <dgm:prSet/>
      <dgm:spPr/>
      <dgm:t>
        <a:bodyPr/>
        <a:lstStyle/>
        <a:p>
          <a:endParaRPr lang="en-US" sz="1200"/>
        </a:p>
      </dgm:t>
    </dgm:pt>
    <dgm:pt modelId="{26A77D69-2842-8C48-A6E1-B7DAAACE4DD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 research design</a:t>
          </a:r>
        </a:p>
      </dgm:t>
    </dgm:pt>
    <dgm:pt modelId="{F0B4280C-2AEE-AC4E-9153-2F4303475681}" type="parTrans" cxnId="{21010D69-88B8-C744-918F-4E0168FB4F71}">
      <dgm:prSet/>
      <dgm:spPr/>
      <dgm:t>
        <a:bodyPr/>
        <a:lstStyle/>
        <a:p>
          <a:endParaRPr lang="en-US" sz="1200"/>
        </a:p>
      </dgm:t>
    </dgm:pt>
    <dgm:pt modelId="{77E094B6-8E63-2F44-842C-4F8E784CCA70}" type="sibTrans" cxnId="{21010D69-88B8-C744-918F-4E0168FB4F71}">
      <dgm:prSet/>
      <dgm:spPr/>
      <dgm:t>
        <a:bodyPr/>
        <a:lstStyle/>
        <a:p>
          <a:endParaRPr lang="en-US" sz="1200"/>
        </a:p>
      </dgm:t>
    </dgm:pt>
    <dgm:pt modelId="{9B54BD05-980D-1048-AEA1-12E7DDE0319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conduct research process</a:t>
          </a:r>
        </a:p>
      </dgm:t>
    </dgm:pt>
    <dgm:pt modelId="{A4FD3F7F-604C-F74A-8AD7-7E2DFF0622BA}" type="parTrans" cxnId="{BE26C763-0EC8-DD40-BF97-6A49E12ED0C6}">
      <dgm:prSet/>
      <dgm:spPr/>
      <dgm:t>
        <a:bodyPr/>
        <a:lstStyle/>
        <a:p>
          <a:endParaRPr lang="en-US" sz="1200"/>
        </a:p>
      </dgm:t>
    </dgm:pt>
    <dgm:pt modelId="{399D11F6-E2F9-A24C-A0EA-3D6FC8852B30}" type="sibTrans" cxnId="{BE26C763-0EC8-DD40-BF97-6A49E12ED0C6}">
      <dgm:prSet/>
      <dgm:spPr/>
      <dgm:t>
        <a:bodyPr/>
        <a:lstStyle/>
        <a:p>
          <a:endParaRPr lang="en-US" sz="1200"/>
        </a:p>
      </dgm:t>
    </dgm:pt>
    <dgm:pt modelId="{9B7EF6C3-B422-1142-A8F7-E0230C50C59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reflect on the inquiry</a:t>
          </a:r>
        </a:p>
      </dgm:t>
    </dgm:pt>
    <dgm:pt modelId="{A1B6157A-698B-094D-ADED-A24EA7201F7A}" type="parTrans" cxnId="{29C4688A-9499-9149-96DD-B5A069C29EC6}">
      <dgm:prSet/>
      <dgm:spPr/>
      <dgm:t>
        <a:bodyPr/>
        <a:lstStyle/>
        <a:p>
          <a:endParaRPr lang="en-US" sz="1200"/>
        </a:p>
      </dgm:t>
    </dgm:pt>
    <dgm:pt modelId="{931625B6-25F5-074B-AC10-042F88B6AB90}" type="sibTrans" cxnId="{29C4688A-9499-9149-96DD-B5A069C29EC6}">
      <dgm:prSet/>
      <dgm:spPr/>
      <dgm:t>
        <a:bodyPr/>
        <a:lstStyle/>
        <a:p>
          <a:endParaRPr lang="en-US" sz="1200"/>
        </a:p>
      </dgm:t>
    </dgm:pt>
    <dgm:pt modelId="{739F04FA-A8F0-5D4D-8A79-E545E3781EB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disseminate the outcomes</a:t>
          </a:r>
        </a:p>
      </dgm:t>
    </dgm:pt>
    <dgm:pt modelId="{E212DF26-8067-5F40-B71C-DF492F2CB4CA}" type="parTrans" cxnId="{25D7C076-CCB2-414D-A568-3A6D4A97ACFF}">
      <dgm:prSet/>
      <dgm:spPr/>
      <dgm:t>
        <a:bodyPr/>
        <a:lstStyle/>
        <a:p>
          <a:endParaRPr lang="en-US" sz="1200"/>
        </a:p>
      </dgm:t>
    </dgm:pt>
    <dgm:pt modelId="{E2321FDD-7033-AF4B-BEAE-ABE8B76D37B3}" type="sibTrans" cxnId="{25D7C076-CCB2-414D-A568-3A6D4A97ACFF}">
      <dgm:prSet/>
      <dgm:spPr/>
      <dgm:t>
        <a:bodyPr/>
        <a:lstStyle/>
        <a:p>
          <a:endParaRPr lang="en-US" sz="1200"/>
        </a:p>
      </dgm:t>
    </dgm:pt>
    <dgm:pt modelId="{DCAF3FC9-BAF4-674B-B9F4-86829808163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determine motivation for inquiry</a:t>
          </a:r>
        </a:p>
      </dgm:t>
    </dgm:pt>
    <dgm:pt modelId="{CB200923-5929-7F44-BEB2-9551BAC734BB}" type="parTrans" cxnId="{DB946F77-49F3-D440-94FB-3C3CC6D56DC1}">
      <dgm:prSet/>
      <dgm:spPr/>
      <dgm:t>
        <a:bodyPr/>
        <a:lstStyle/>
        <a:p>
          <a:endParaRPr lang="en-US" sz="1200"/>
        </a:p>
      </dgm:t>
    </dgm:pt>
    <dgm:pt modelId="{F2202F27-CE9A-3540-B330-E9FA812DD3F6}" type="sibTrans" cxnId="{DB946F77-49F3-D440-94FB-3C3CC6D56DC1}">
      <dgm:prSet/>
      <dgm:spPr/>
      <dgm:t>
        <a:bodyPr/>
        <a:lstStyle/>
        <a:p>
          <a:endParaRPr lang="en-US" sz="1200"/>
        </a:p>
      </dgm:t>
    </dgm:pt>
    <dgm:pt modelId="{79416174-C0DF-134B-ADBC-BF7D8B5A4AE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seek ethical approvals</a:t>
          </a:r>
        </a:p>
      </dgm:t>
    </dgm:pt>
    <dgm:pt modelId="{0D1E63FB-C290-6944-B191-9984D81D0CA0}" type="parTrans" cxnId="{BC5871D9-5736-884A-89C4-D4733ACBFE34}">
      <dgm:prSet/>
      <dgm:spPr/>
      <dgm:t>
        <a:bodyPr/>
        <a:lstStyle/>
        <a:p>
          <a:endParaRPr lang="en-US" sz="1200"/>
        </a:p>
      </dgm:t>
    </dgm:pt>
    <dgm:pt modelId="{D35766B0-BFC6-0849-BD6A-3566DE560B4C}" type="sibTrans" cxnId="{BC5871D9-5736-884A-89C4-D4733ACBFE34}">
      <dgm:prSet/>
      <dgm:spPr/>
      <dgm:t>
        <a:bodyPr/>
        <a:lstStyle/>
        <a:p>
          <a:endParaRPr lang="en-US" sz="1200"/>
        </a:p>
      </dgm:t>
    </dgm:pt>
    <dgm:pt modelId="{96EF3F1B-9B20-5042-9DE4-07FC859F1E6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conduct stakeholder analysis</a:t>
          </a:r>
        </a:p>
      </dgm:t>
    </dgm:pt>
    <dgm:pt modelId="{277C8CA1-CF6C-A84D-A4E8-DCA1A2F5DCDA}" type="parTrans" cxnId="{D73F3C96-91C1-8C45-B15B-8B524F9E0D90}">
      <dgm:prSet/>
      <dgm:spPr/>
      <dgm:t>
        <a:bodyPr/>
        <a:lstStyle/>
        <a:p>
          <a:endParaRPr lang="en-GB" sz="1200"/>
        </a:p>
      </dgm:t>
    </dgm:pt>
    <dgm:pt modelId="{28C4816A-846E-6C40-8FF0-A1D2247FE0F8}" type="sibTrans" cxnId="{D73F3C96-91C1-8C45-B15B-8B524F9E0D90}">
      <dgm:prSet/>
      <dgm:spPr/>
      <dgm:t>
        <a:bodyPr/>
        <a:lstStyle/>
        <a:p>
          <a:endParaRPr lang="en-GB" sz="1200"/>
        </a:p>
      </dgm:t>
    </dgm:pt>
    <dgm:pt modelId="{88787BF8-23B6-7140-B9A7-2DEF48C8C00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GB" sz="1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rPr>
            <a:t>conduct impact evaluation</a:t>
          </a:r>
        </a:p>
      </dgm:t>
    </dgm:pt>
    <dgm:pt modelId="{DC6EF12A-0DEC-7B42-A50E-A3C0C8BF5945}" type="parTrans" cxnId="{B90A2F1F-02C0-064B-97D5-BCE86B0750A1}">
      <dgm:prSet/>
      <dgm:spPr/>
      <dgm:t>
        <a:bodyPr/>
        <a:lstStyle/>
        <a:p>
          <a:endParaRPr lang="en-GB" sz="1200"/>
        </a:p>
      </dgm:t>
    </dgm:pt>
    <dgm:pt modelId="{B880E429-0B8B-7747-90CF-3F0E2810194B}" type="sibTrans" cxnId="{B90A2F1F-02C0-064B-97D5-BCE86B0750A1}">
      <dgm:prSet/>
      <dgm:spPr/>
      <dgm:t>
        <a:bodyPr/>
        <a:lstStyle/>
        <a:p>
          <a:endParaRPr lang="en-GB" sz="1200"/>
        </a:p>
      </dgm:t>
    </dgm:pt>
    <dgm:pt modelId="{8BE0C360-5E99-A34A-80CB-D92D0050B466}" type="pres">
      <dgm:prSet presAssocID="{C3652F5A-F936-7D43-8997-612E42AC8DAF}" presName="CompostProcess" presStyleCnt="0">
        <dgm:presLayoutVars>
          <dgm:dir/>
          <dgm:resizeHandles val="exact"/>
        </dgm:presLayoutVars>
      </dgm:prSet>
      <dgm:spPr/>
    </dgm:pt>
    <dgm:pt modelId="{BDCD4492-9B91-C044-9302-BAA6AB64F3FC}" type="pres">
      <dgm:prSet presAssocID="{C3652F5A-F936-7D43-8997-612E42AC8DAF}" presName="arrow" presStyleLbl="bgShp" presStyleIdx="0" presStyleCnt="1" custScaleX="117647" custLinFactNeighborX="1179"/>
      <dgm:spPr>
        <a:solidFill>
          <a:srgbClr val="CCD2D8"/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9F266162-9781-D24E-9D87-A8A7E2CDE52D}" type="pres">
      <dgm:prSet presAssocID="{C3652F5A-F936-7D43-8997-612E42AC8DAF}" presName="linearProcess" presStyleCnt="0"/>
      <dgm:spPr/>
    </dgm:pt>
    <dgm:pt modelId="{AF849743-0D56-C843-8350-4C98EC48BD3F}" type="pres">
      <dgm:prSet presAssocID="{DCAF3FC9-BAF4-674B-B9F4-868298081638}" presName="textNode" presStyleLbl="node1" presStyleIdx="0" presStyleCnt="10" custScaleX="145797" custScaleY="58621" custLinFactNeighborX="-5403" custLinFactNeighborY="1350">
        <dgm:presLayoutVars>
          <dgm:bulletEnabled val="1"/>
        </dgm:presLayoutVars>
      </dgm:prSet>
      <dgm:spPr/>
    </dgm:pt>
    <dgm:pt modelId="{82494D59-54C1-9E43-925D-4C381C06EBE7}" type="pres">
      <dgm:prSet presAssocID="{F2202F27-CE9A-3540-B330-E9FA812DD3F6}" presName="sibTrans" presStyleCnt="0"/>
      <dgm:spPr/>
    </dgm:pt>
    <dgm:pt modelId="{B2A178C5-287F-4047-8B4D-B03BE1E56394}" type="pres">
      <dgm:prSet presAssocID="{96EF3F1B-9B20-5042-9DE4-07FC859F1E64}" presName="textNode" presStyleLbl="node1" presStyleIdx="1" presStyleCnt="10" custScaleX="151797" custScaleY="62500">
        <dgm:presLayoutVars>
          <dgm:bulletEnabled val="1"/>
        </dgm:presLayoutVars>
      </dgm:prSet>
      <dgm:spPr/>
    </dgm:pt>
    <dgm:pt modelId="{FB60EE52-D2DB-2F4C-B571-C5AD022A42A8}" type="pres">
      <dgm:prSet presAssocID="{28C4816A-846E-6C40-8FF0-A1D2247FE0F8}" presName="sibTrans" presStyleCnt="0"/>
      <dgm:spPr/>
    </dgm:pt>
    <dgm:pt modelId="{65B3917D-4416-5B41-929F-679D5223677B}" type="pres">
      <dgm:prSet presAssocID="{23F8858D-583C-0342-9C90-E783556D2908}" presName="textNode" presStyleLbl="node1" presStyleIdx="2" presStyleCnt="10" custScaleX="143864" custScaleY="67434">
        <dgm:presLayoutVars>
          <dgm:bulletEnabled val="1"/>
        </dgm:presLayoutVars>
      </dgm:prSet>
      <dgm:spPr/>
    </dgm:pt>
    <dgm:pt modelId="{76BBCD02-D2DC-284F-B61D-87715415E09D}" type="pres">
      <dgm:prSet presAssocID="{F8AA6EC5-5486-B148-9514-176F2934A89C}" presName="sibTrans" presStyleCnt="0"/>
      <dgm:spPr/>
    </dgm:pt>
    <dgm:pt modelId="{A89B8042-0E91-0248-B62A-2751257858FA}" type="pres">
      <dgm:prSet presAssocID="{453639FD-56D8-9E46-B6C6-60C0299AD4B0}" presName="textNode" presStyleLbl="node1" presStyleIdx="3" presStyleCnt="10" custScaleX="120224" custScaleY="56701">
        <dgm:presLayoutVars>
          <dgm:bulletEnabled val="1"/>
        </dgm:presLayoutVars>
      </dgm:prSet>
      <dgm:spPr/>
    </dgm:pt>
    <dgm:pt modelId="{938B995F-6069-7649-9A3F-4924F7E24CA0}" type="pres">
      <dgm:prSet presAssocID="{5E289615-A98F-4446-80A2-DE408511FE6E}" presName="sibTrans" presStyleCnt="0"/>
      <dgm:spPr/>
    </dgm:pt>
    <dgm:pt modelId="{B6470108-4628-0F43-8A21-00AE73305D26}" type="pres">
      <dgm:prSet presAssocID="{26A77D69-2842-8C48-A6E1-B7DAAACE4DD6}" presName="textNode" presStyleLbl="node1" presStyleIdx="4" presStyleCnt="10" custScaleX="130417" custScaleY="54124">
        <dgm:presLayoutVars>
          <dgm:bulletEnabled val="1"/>
        </dgm:presLayoutVars>
      </dgm:prSet>
      <dgm:spPr/>
    </dgm:pt>
    <dgm:pt modelId="{315072B4-F4C1-624C-9B8C-E290FF9CDD1D}" type="pres">
      <dgm:prSet presAssocID="{77E094B6-8E63-2F44-842C-4F8E784CCA70}" presName="sibTrans" presStyleCnt="0"/>
      <dgm:spPr/>
    </dgm:pt>
    <dgm:pt modelId="{DE36E1CD-CC35-8348-BC17-AA2F5CC569B3}" type="pres">
      <dgm:prSet presAssocID="{79416174-C0DF-134B-ADBC-BF7D8B5A4AE8}" presName="textNode" presStyleLbl="node1" presStyleIdx="5" presStyleCnt="10" custScaleX="141007" custScaleY="60855">
        <dgm:presLayoutVars>
          <dgm:bulletEnabled val="1"/>
        </dgm:presLayoutVars>
      </dgm:prSet>
      <dgm:spPr/>
    </dgm:pt>
    <dgm:pt modelId="{1A76A284-D6CF-E64B-AB02-D200F3CD1963}" type="pres">
      <dgm:prSet presAssocID="{D35766B0-BFC6-0849-BD6A-3566DE560B4C}" presName="sibTrans" presStyleCnt="0"/>
      <dgm:spPr/>
    </dgm:pt>
    <dgm:pt modelId="{6A79A0AA-4E97-D048-9471-39AFEC11E947}" type="pres">
      <dgm:prSet presAssocID="{9B54BD05-980D-1048-AEA1-12E7DDE03199}" presName="textNode" presStyleLbl="node1" presStyleIdx="6" presStyleCnt="10" custScaleX="120107" custScaleY="59278">
        <dgm:presLayoutVars>
          <dgm:bulletEnabled val="1"/>
        </dgm:presLayoutVars>
      </dgm:prSet>
      <dgm:spPr/>
    </dgm:pt>
    <dgm:pt modelId="{0DE3105C-9241-2B47-9B6F-939628321A46}" type="pres">
      <dgm:prSet presAssocID="{399D11F6-E2F9-A24C-A0EA-3D6FC8852B30}" presName="sibTrans" presStyleCnt="0"/>
      <dgm:spPr/>
    </dgm:pt>
    <dgm:pt modelId="{93BE2B5D-AAAD-F741-9F8C-85C9630DAE7C}" type="pres">
      <dgm:prSet presAssocID="{9B7EF6C3-B422-1142-A8F7-E0230C50C591}" presName="textNode" presStyleLbl="node1" presStyleIdx="7" presStyleCnt="10" custScaleY="57990">
        <dgm:presLayoutVars>
          <dgm:bulletEnabled val="1"/>
        </dgm:presLayoutVars>
      </dgm:prSet>
      <dgm:spPr/>
    </dgm:pt>
    <dgm:pt modelId="{E427F882-8D0C-AB4E-80E2-CA4AC936DD0A}" type="pres">
      <dgm:prSet presAssocID="{931625B6-25F5-074B-AC10-042F88B6AB90}" presName="sibTrans" presStyleCnt="0"/>
      <dgm:spPr/>
    </dgm:pt>
    <dgm:pt modelId="{D3BA052D-53BD-134A-AFAB-C725F676E39F}" type="pres">
      <dgm:prSet presAssocID="{739F04FA-A8F0-5D4D-8A79-E545E3781EBB}" presName="textNode" presStyleLbl="node1" presStyleIdx="8" presStyleCnt="10" custScaleX="168102" custScaleY="55412">
        <dgm:presLayoutVars>
          <dgm:bulletEnabled val="1"/>
        </dgm:presLayoutVars>
      </dgm:prSet>
      <dgm:spPr/>
    </dgm:pt>
    <dgm:pt modelId="{C0F768CD-0C50-454E-AD80-6FFA2D660F65}" type="pres">
      <dgm:prSet presAssocID="{E2321FDD-7033-AF4B-BEAE-ABE8B76D37B3}" presName="sibTrans" presStyleCnt="0"/>
      <dgm:spPr/>
    </dgm:pt>
    <dgm:pt modelId="{2EC5E8BC-4672-244E-B368-8C7A14B875AA}" type="pres">
      <dgm:prSet presAssocID="{88787BF8-23B6-7140-B9A7-2DEF48C8C008}" presName="textNode" presStyleLbl="node1" presStyleIdx="9" presStyleCnt="10" custScaleX="136079" custScaleY="57990">
        <dgm:presLayoutVars>
          <dgm:bulletEnabled val="1"/>
        </dgm:presLayoutVars>
      </dgm:prSet>
      <dgm:spPr/>
    </dgm:pt>
  </dgm:ptLst>
  <dgm:cxnLst>
    <dgm:cxn modelId="{B90A2F1F-02C0-064B-97D5-BCE86B0750A1}" srcId="{C3652F5A-F936-7D43-8997-612E42AC8DAF}" destId="{88787BF8-23B6-7140-B9A7-2DEF48C8C008}" srcOrd="9" destOrd="0" parTransId="{DC6EF12A-0DEC-7B42-A50E-A3C0C8BF5945}" sibTransId="{B880E429-0B8B-7747-90CF-3F0E2810194B}"/>
    <dgm:cxn modelId="{E3AEC625-A5C9-104D-94E8-E03A1373EA87}" type="presOf" srcId="{96EF3F1B-9B20-5042-9DE4-07FC859F1E64}" destId="{B2A178C5-287F-4047-8B4D-B03BE1E56394}" srcOrd="0" destOrd="0" presId="urn:microsoft.com/office/officeart/2005/8/layout/hProcess9"/>
    <dgm:cxn modelId="{6D753129-B388-9C40-907C-C803C6CA51F8}" srcId="{C3652F5A-F936-7D43-8997-612E42AC8DAF}" destId="{23F8858D-583C-0342-9C90-E783556D2908}" srcOrd="2" destOrd="0" parTransId="{BAFEB9CB-C504-ED40-9D96-0F090AAD6BEC}" sibTransId="{F8AA6EC5-5486-B148-9514-176F2934A89C}"/>
    <dgm:cxn modelId="{43575730-E174-7A46-AE63-40D900996B18}" srcId="{C3652F5A-F936-7D43-8997-612E42AC8DAF}" destId="{453639FD-56D8-9E46-B6C6-60C0299AD4B0}" srcOrd="3" destOrd="0" parTransId="{4C0A45FA-7D6A-8940-999B-7D9FE8AF440A}" sibTransId="{5E289615-A98F-4446-80A2-DE408511FE6E}"/>
    <dgm:cxn modelId="{D3E82B5F-9305-464F-9000-6590B34E5F40}" type="presOf" srcId="{23F8858D-583C-0342-9C90-E783556D2908}" destId="{65B3917D-4416-5B41-929F-679D5223677B}" srcOrd="0" destOrd="0" presId="urn:microsoft.com/office/officeart/2005/8/layout/hProcess9"/>
    <dgm:cxn modelId="{BE26C763-0EC8-DD40-BF97-6A49E12ED0C6}" srcId="{C3652F5A-F936-7D43-8997-612E42AC8DAF}" destId="{9B54BD05-980D-1048-AEA1-12E7DDE03199}" srcOrd="6" destOrd="0" parTransId="{A4FD3F7F-604C-F74A-8AD7-7E2DFF0622BA}" sibTransId="{399D11F6-E2F9-A24C-A0EA-3D6FC8852B30}"/>
    <dgm:cxn modelId="{21010D69-88B8-C744-918F-4E0168FB4F71}" srcId="{C3652F5A-F936-7D43-8997-612E42AC8DAF}" destId="{26A77D69-2842-8C48-A6E1-B7DAAACE4DD6}" srcOrd="4" destOrd="0" parTransId="{F0B4280C-2AEE-AC4E-9153-2F4303475681}" sibTransId="{77E094B6-8E63-2F44-842C-4F8E784CCA70}"/>
    <dgm:cxn modelId="{91433E55-8195-994D-9D43-61BE1AFBE8BE}" type="presOf" srcId="{C3652F5A-F936-7D43-8997-612E42AC8DAF}" destId="{8BE0C360-5E99-A34A-80CB-D92D0050B466}" srcOrd="0" destOrd="0" presId="urn:microsoft.com/office/officeart/2005/8/layout/hProcess9"/>
    <dgm:cxn modelId="{25D7C076-CCB2-414D-A568-3A6D4A97ACFF}" srcId="{C3652F5A-F936-7D43-8997-612E42AC8DAF}" destId="{739F04FA-A8F0-5D4D-8A79-E545E3781EBB}" srcOrd="8" destOrd="0" parTransId="{E212DF26-8067-5F40-B71C-DF492F2CB4CA}" sibTransId="{E2321FDD-7033-AF4B-BEAE-ABE8B76D37B3}"/>
    <dgm:cxn modelId="{DB946F77-49F3-D440-94FB-3C3CC6D56DC1}" srcId="{C3652F5A-F936-7D43-8997-612E42AC8DAF}" destId="{DCAF3FC9-BAF4-674B-B9F4-868298081638}" srcOrd="0" destOrd="0" parTransId="{CB200923-5929-7F44-BEB2-9551BAC734BB}" sibTransId="{F2202F27-CE9A-3540-B330-E9FA812DD3F6}"/>
    <dgm:cxn modelId="{8C3C0A89-A88F-CA4A-AF22-89A3B50F1598}" type="presOf" srcId="{9B7EF6C3-B422-1142-A8F7-E0230C50C591}" destId="{93BE2B5D-AAAD-F741-9F8C-85C9630DAE7C}" srcOrd="0" destOrd="0" presId="urn:microsoft.com/office/officeart/2005/8/layout/hProcess9"/>
    <dgm:cxn modelId="{29C4688A-9499-9149-96DD-B5A069C29EC6}" srcId="{C3652F5A-F936-7D43-8997-612E42AC8DAF}" destId="{9B7EF6C3-B422-1142-A8F7-E0230C50C591}" srcOrd="7" destOrd="0" parTransId="{A1B6157A-698B-094D-ADED-A24EA7201F7A}" sibTransId="{931625B6-25F5-074B-AC10-042F88B6AB90}"/>
    <dgm:cxn modelId="{D73F3C96-91C1-8C45-B15B-8B524F9E0D90}" srcId="{C3652F5A-F936-7D43-8997-612E42AC8DAF}" destId="{96EF3F1B-9B20-5042-9DE4-07FC859F1E64}" srcOrd="1" destOrd="0" parTransId="{277C8CA1-CF6C-A84D-A4E8-DCA1A2F5DCDA}" sibTransId="{28C4816A-846E-6C40-8FF0-A1D2247FE0F8}"/>
    <dgm:cxn modelId="{2838969C-BDC8-BF41-B8DE-5E632B6052A5}" type="presOf" srcId="{453639FD-56D8-9E46-B6C6-60C0299AD4B0}" destId="{A89B8042-0E91-0248-B62A-2751257858FA}" srcOrd="0" destOrd="0" presId="urn:microsoft.com/office/officeart/2005/8/layout/hProcess9"/>
    <dgm:cxn modelId="{D4E70BB4-E20A-BA47-A16E-BA2E1AE32439}" type="presOf" srcId="{88787BF8-23B6-7140-B9A7-2DEF48C8C008}" destId="{2EC5E8BC-4672-244E-B368-8C7A14B875AA}" srcOrd="0" destOrd="0" presId="urn:microsoft.com/office/officeart/2005/8/layout/hProcess9"/>
    <dgm:cxn modelId="{497762C4-2329-004E-B046-78FE43FCCE9C}" type="presOf" srcId="{739F04FA-A8F0-5D4D-8A79-E545E3781EBB}" destId="{D3BA052D-53BD-134A-AFAB-C725F676E39F}" srcOrd="0" destOrd="0" presId="urn:microsoft.com/office/officeart/2005/8/layout/hProcess9"/>
    <dgm:cxn modelId="{807C62D0-D244-414C-8AB4-A26242969833}" type="presOf" srcId="{DCAF3FC9-BAF4-674B-B9F4-868298081638}" destId="{AF849743-0D56-C843-8350-4C98EC48BD3F}" srcOrd="0" destOrd="0" presId="urn:microsoft.com/office/officeart/2005/8/layout/hProcess9"/>
    <dgm:cxn modelId="{BC5871D9-5736-884A-89C4-D4733ACBFE34}" srcId="{C3652F5A-F936-7D43-8997-612E42AC8DAF}" destId="{79416174-C0DF-134B-ADBC-BF7D8B5A4AE8}" srcOrd="5" destOrd="0" parTransId="{0D1E63FB-C290-6944-B191-9984D81D0CA0}" sibTransId="{D35766B0-BFC6-0849-BD6A-3566DE560B4C}"/>
    <dgm:cxn modelId="{E2451EE1-4EA0-B345-B61E-183BEFD95EF9}" type="presOf" srcId="{79416174-C0DF-134B-ADBC-BF7D8B5A4AE8}" destId="{DE36E1CD-CC35-8348-BC17-AA2F5CC569B3}" srcOrd="0" destOrd="0" presId="urn:microsoft.com/office/officeart/2005/8/layout/hProcess9"/>
    <dgm:cxn modelId="{F83633F3-32C2-2446-9B83-B5F34171B9C6}" type="presOf" srcId="{26A77D69-2842-8C48-A6E1-B7DAAACE4DD6}" destId="{B6470108-4628-0F43-8A21-00AE73305D26}" srcOrd="0" destOrd="0" presId="urn:microsoft.com/office/officeart/2005/8/layout/hProcess9"/>
    <dgm:cxn modelId="{91F886F8-732B-9F4F-9295-C443552E59E8}" type="presOf" srcId="{9B54BD05-980D-1048-AEA1-12E7DDE03199}" destId="{6A79A0AA-4E97-D048-9471-39AFEC11E947}" srcOrd="0" destOrd="0" presId="urn:microsoft.com/office/officeart/2005/8/layout/hProcess9"/>
    <dgm:cxn modelId="{2B164408-F51F-9C41-B7BB-D53166576AFC}" type="presParOf" srcId="{8BE0C360-5E99-A34A-80CB-D92D0050B466}" destId="{BDCD4492-9B91-C044-9302-BAA6AB64F3FC}" srcOrd="0" destOrd="0" presId="urn:microsoft.com/office/officeart/2005/8/layout/hProcess9"/>
    <dgm:cxn modelId="{5FDBC618-CB12-B540-B41C-601008C9CBED}" type="presParOf" srcId="{8BE0C360-5E99-A34A-80CB-D92D0050B466}" destId="{9F266162-9781-D24E-9D87-A8A7E2CDE52D}" srcOrd="1" destOrd="0" presId="urn:microsoft.com/office/officeart/2005/8/layout/hProcess9"/>
    <dgm:cxn modelId="{954BE87A-1FE6-674E-BF9A-55AAF4A84604}" type="presParOf" srcId="{9F266162-9781-D24E-9D87-A8A7E2CDE52D}" destId="{AF849743-0D56-C843-8350-4C98EC48BD3F}" srcOrd="0" destOrd="0" presId="urn:microsoft.com/office/officeart/2005/8/layout/hProcess9"/>
    <dgm:cxn modelId="{29140944-B91D-BD48-BB36-37FA93C19372}" type="presParOf" srcId="{9F266162-9781-D24E-9D87-A8A7E2CDE52D}" destId="{82494D59-54C1-9E43-925D-4C381C06EBE7}" srcOrd="1" destOrd="0" presId="urn:microsoft.com/office/officeart/2005/8/layout/hProcess9"/>
    <dgm:cxn modelId="{FF8262C0-C7BB-A241-86E7-17FC0E6206E3}" type="presParOf" srcId="{9F266162-9781-D24E-9D87-A8A7E2CDE52D}" destId="{B2A178C5-287F-4047-8B4D-B03BE1E56394}" srcOrd="2" destOrd="0" presId="urn:microsoft.com/office/officeart/2005/8/layout/hProcess9"/>
    <dgm:cxn modelId="{9B6A33CC-1DBC-2B45-8686-17B56997AC64}" type="presParOf" srcId="{9F266162-9781-D24E-9D87-A8A7E2CDE52D}" destId="{FB60EE52-D2DB-2F4C-B571-C5AD022A42A8}" srcOrd="3" destOrd="0" presId="urn:microsoft.com/office/officeart/2005/8/layout/hProcess9"/>
    <dgm:cxn modelId="{0D155073-734D-4B42-A582-530F66D11A05}" type="presParOf" srcId="{9F266162-9781-D24E-9D87-A8A7E2CDE52D}" destId="{65B3917D-4416-5B41-929F-679D5223677B}" srcOrd="4" destOrd="0" presId="urn:microsoft.com/office/officeart/2005/8/layout/hProcess9"/>
    <dgm:cxn modelId="{5FD232A2-47BD-D64F-A410-6889B636C296}" type="presParOf" srcId="{9F266162-9781-D24E-9D87-A8A7E2CDE52D}" destId="{76BBCD02-D2DC-284F-B61D-87715415E09D}" srcOrd="5" destOrd="0" presId="urn:microsoft.com/office/officeart/2005/8/layout/hProcess9"/>
    <dgm:cxn modelId="{5E786ED6-2931-C540-A182-3430893C6A19}" type="presParOf" srcId="{9F266162-9781-D24E-9D87-A8A7E2CDE52D}" destId="{A89B8042-0E91-0248-B62A-2751257858FA}" srcOrd="6" destOrd="0" presId="urn:microsoft.com/office/officeart/2005/8/layout/hProcess9"/>
    <dgm:cxn modelId="{AB62159E-9173-AF4C-B177-20B30C7BEA22}" type="presParOf" srcId="{9F266162-9781-D24E-9D87-A8A7E2CDE52D}" destId="{938B995F-6069-7649-9A3F-4924F7E24CA0}" srcOrd="7" destOrd="0" presId="urn:microsoft.com/office/officeart/2005/8/layout/hProcess9"/>
    <dgm:cxn modelId="{B2BCD4BF-8C0F-604B-B583-E788D19149D5}" type="presParOf" srcId="{9F266162-9781-D24E-9D87-A8A7E2CDE52D}" destId="{B6470108-4628-0F43-8A21-00AE73305D26}" srcOrd="8" destOrd="0" presId="urn:microsoft.com/office/officeart/2005/8/layout/hProcess9"/>
    <dgm:cxn modelId="{C87236EB-F5A4-6E4C-8864-FC5EDDE8B875}" type="presParOf" srcId="{9F266162-9781-D24E-9D87-A8A7E2CDE52D}" destId="{315072B4-F4C1-624C-9B8C-E290FF9CDD1D}" srcOrd="9" destOrd="0" presId="urn:microsoft.com/office/officeart/2005/8/layout/hProcess9"/>
    <dgm:cxn modelId="{E3B0318A-FD4E-9B49-BD9C-D79A50B5BCC0}" type="presParOf" srcId="{9F266162-9781-D24E-9D87-A8A7E2CDE52D}" destId="{DE36E1CD-CC35-8348-BC17-AA2F5CC569B3}" srcOrd="10" destOrd="0" presId="urn:microsoft.com/office/officeart/2005/8/layout/hProcess9"/>
    <dgm:cxn modelId="{68579790-0F36-7745-B563-E6CF6CC4B4ED}" type="presParOf" srcId="{9F266162-9781-D24E-9D87-A8A7E2CDE52D}" destId="{1A76A284-D6CF-E64B-AB02-D200F3CD1963}" srcOrd="11" destOrd="0" presId="urn:microsoft.com/office/officeart/2005/8/layout/hProcess9"/>
    <dgm:cxn modelId="{E051517F-3F32-4947-9F6E-2F88BF5A07A1}" type="presParOf" srcId="{9F266162-9781-D24E-9D87-A8A7E2CDE52D}" destId="{6A79A0AA-4E97-D048-9471-39AFEC11E947}" srcOrd="12" destOrd="0" presId="urn:microsoft.com/office/officeart/2005/8/layout/hProcess9"/>
    <dgm:cxn modelId="{602B506B-861D-8D41-B2F2-420C1F45A57F}" type="presParOf" srcId="{9F266162-9781-D24E-9D87-A8A7E2CDE52D}" destId="{0DE3105C-9241-2B47-9B6F-939628321A46}" srcOrd="13" destOrd="0" presId="urn:microsoft.com/office/officeart/2005/8/layout/hProcess9"/>
    <dgm:cxn modelId="{E6205486-1D1D-4C4C-8498-ED9BEF037895}" type="presParOf" srcId="{9F266162-9781-D24E-9D87-A8A7E2CDE52D}" destId="{93BE2B5D-AAAD-F741-9F8C-85C9630DAE7C}" srcOrd="14" destOrd="0" presId="urn:microsoft.com/office/officeart/2005/8/layout/hProcess9"/>
    <dgm:cxn modelId="{A4577C4E-5549-DC4A-9412-227B3BF36072}" type="presParOf" srcId="{9F266162-9781-D24E-9D87-A8A7E2CDE52D}" destId="{E427F882-8D0C-AB4E-80E2-CA4AC936DD0A}" srcOrd="15" destOrd="0" presId="urn:microsoft.com/office/officeart/2005/8/layout/hProcess9"/>
    <dgm:cxn modelId="{AD17F293-42BF-A84B-A672-A2976B2F2B8E}" type="presParOf" srcId="{9F266162-9781-D24E-9D87-A8A7E2CDE52D}" destId="{D3BA052D-53BD-134A-AFAB-C725F676E39F}" srcOrd="16" destOrd="0" presId="urn:microsoft.com/office/officeart/2005/8/layout/hProcess9"/>
    <dgm:cxn modelId="{3DB68987-F3CD-094D-8209-32372E2317E8}" type="presParOf" srcId="{9F266162-9781-D24E-9D87-A8A7E2CDE52D}" destId="{C0F768CD-0C50-454E-AD80-6FFA2D660F65}" srcOrd="17" destOrd="0" presId="urn:microsoft.com/office/officeart/2005/8/layout/hProcess9"/>
    <dgm:cxn modelId="{054B31D0-C836-5C4B-8DDD-EFBA4507B086}" type="presParOf" srcId="{9F266162-9781-D24E-9D87-A8A7E2CDE52D}" destId="{2EC5E8BC-4672-244E-B368-8C7A14B875AA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27C5E2-56A1-4B36-B117-4EAD2236A47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D5BD3A-488E-46E8-A567-CA9F961FE6F0}">
      <dgm:prSet custT="1"/>
      <dgm:spPr/>
      <dgm:t>
        <a:bodyPr/>
        <a:lstStyle/>
        <a:p>
          <a:r>
            <a:rPr lang="en-GB" sz="3200" i="0" dirty="0">
              <a:latin typeface="+mn-lt"/>
              <a:cs typeface="Poppins" pitchFamily="2" charset="77"/>
            </a:rPr>
            <a:t>participatory role</a:t>
          </a:r>
          <a:endParaRPr lang="en-US" sz="3200" i="0" dirty="0">
            <a:latin typeface="+mn-lt"/>
            <a:cs typeface="Poppins" pitchFamily="2" charset="77"/>
          </a:endParaRPr>
        </a:p>
      </dgm:t>
    </dgm:pt>
    <dgm:pt modelId="{7E94A37B-7CC6-4E5A-A7CC-D04AF070E8F5}" type="parTrans" cxnId="{27FD6D0B-78E3-4208-B1CF-49DB7D4C24D2}">
      <dgm:prSet/>
      <dgm:spPr/>
      <dgm:t>
        <a:bodyPr/>
        <a:lstStyle/>
        <a:p>
          <a:endParaRPr lang="en-US"/>
        </a:p>
      </dgm:t>
    </dgm:pt>
    <dgm:pt modelId="{07B2031D-604F-4A84-9B22-E2CF274AEFF4}" type="sibTrans" cxnId="{27FD6D0B-78E3-4208-B1CF-49DB7D4C24D2}">
      <dgm:prSet/>
      <dgm:spPr/>
      <dgm:t>
        <a:bodyPr/>
        <a:lstStyle/>
        <a:p>
          <a:endParaRPr lang="en-US"/>
        </a:p>
      </dgm:t>
    </dgm:pt>
    <dgm:pt modelId="{56FB9280-817C-42BA-A210-A85FAAE2D1BB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advisory role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gm:t>
    </dgm:pt>
    <dgm:pt modelId="{A8EE5A98-35BC-4C8B-B93C-D4438F5B2A88}" type="parTrans" cxnId="{118C03DC-DC60-481D-80B5-787C6097BABA}">
      <dgm:prSet/>
      <dgm:spPr/>
      <dgm:t>
        <a:bodyPr/>
        <a:lstStyle/>
        <a:p>
          <a:endParaRPr lang="en-US"/>
        </a:p>
      </dgm:t>
    </dgm:pt>
    <dgm:pt modelId="{9F110938-D8A1-42B6-A79E-085F3AC3A194}" type="sibTrans" cxnId="{118C03DC-DC60-481D-80B5-787C6097BABA}">
      <dgm:prSet/>
      <dgm:spPr/>
      <dgm:t>
        <a:bodyPr/>
        <a:lstStyle/>
        <a:p>
          <a:endParaRPr lang="en-US"/>
        </a:p>
      </dgm:t>
    </dgm:pt>
    <dgm:pt modelId="{81DD4D55-8F3B-4553-82D9-21AB593D8481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advocates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gm:t>
    </dgm:pt>
    <dgm:pt modelId="{DDC205D0-BEBF-4783-A16F-91FE39C54F03}" type="parTrans" cxnId="{29911549-4ECE-4950-A9B0-6F047119DB5F}">
      <dgm:prSet/>
      <dgm:spPr/>
      <dgm:t>
        <a:bodyPr/>
        <a:lstStyle/>
        <a:p>
          <a:endParaRPr lang="en-US"/>
        </a:p>
      </dgm:t>
    </dgm:pt>
    <dgm:pt modelId="{82718688-3D1B-42CA-A49F-3DA710E8FDE4}" type="sibTrans" cxnId="{29911549-4ECE-4950-A9B0-6F047119DB5F}">
      <dgm:prSet/>
      <dgm:spPr/>
      <dgm:t>
        <a:bodyPr/>
        <a:lstStyle/>
        <a:p>
          <a:endParaRPr lang="en-US"/>
        </a:p>
      </dgm:t>
    </dgm:pt>
    <dgm:pt modelId="{C87A1766-34B5-41E7-9CFD-CE03DC193A91}">
      <dgm:prSet custT="1"/>
      <dgm:spPr/>
      <dgm:t>
        <a:bodyPr/>
        <a:lstStyle/>
        <a:p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communications role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gm:t>
    </dgm:pt>
    <dgm:pt modelId="{42F8FC0E-1958-4162-879D-C2791C3DA5A6}" type="parTrans" cxnId="{EC3ED772-2781-4855-BEA0-FC05488577B0}">
      <dgm:prSet/>
      <dgm:spPr/>
      <dgm:t>
        <a:bodyPr/>
        <a:lstStyle/>
        <a:p>
          <a:endParaRPr lang="en-US"/>
        </a:p>
      </dgm:t>
    </dgm:pt>
    <dgm:pt modelId="{946B73CF-B018-4DD6-A317-1264DDC8F115}" type="sibTrans" cxnId="{EC3ED772-2781-4855-BEA0-FC05488577B0}">
      <dgm:prSet/>
      <dgm:spPr/>
      <dgm:t>
        <a:bodyPr/>
        <a:lstStyle/>
        <a:p>
          <a:endParaRPr lang="en-US"/>
        </a:p>
      </dgm:t>
    </dgm:pt>
    <dgm:pt modelId="{B0DCBDFB-7CC4-49D9-BF3C-0F64191DCB1A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amplifiers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gm:t>
    </dgm:pt>
    <dgm:pt modelId="{DD615109-7D82-4AA7-B2BF-BCFDEB5259CC}" type="parTrans" cxnId="{521A07B0-08D0-4091-8E0B-27A03E7C5FC7}">
      <dgm:prSet/>
      <dgm:spPr/>
      <dgm:t>
        <a:bodyPr/>
        <a:lstStyle/>
        <a:p>
          <a:endParaRPr lang="en-US"/>
        </a:p>
      </dgm:t>
    </dgm:pt>
    <dgm:pt modelId="{09BE5F21-E185-49EF-B7B4-A2AFF8C91800}" type="sibTrans" cxnId="{521A07B0-08D0-4091-8E0B-27A03E7C5FC7}">
      <dgm:prSet/>
      <dgm:spPr/>
      <dgm:t>
        <a:bodyPr/>
        <a:lstStyle/>
        <a:p>
          <a:endParaRPr lang="en-US"/>
        </a:p>
      </dgm:t>
    </dgm:pt>
    <dgm:pt modelId="{260A3527-516A-4096-887A-AAE147E98F1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beneficiaries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gm:t>
    </dgm:pt>
    <dgm:pt modelId="{AD53B3A5-64E2-4EF1-8FC0-4474FBF67EB0}" type="parTrans" cxnId="{C7945AC5-CFB4-439F-8E8D-9EB76A31B16C}">
      <dgm:prSet/>
      <dgm:spPr/>
      <dgm:t>
        <a:bodyPr/>
        <a:lstStyle/>
        <a:p>
          <a:endParaRPr lang="en-US"/>
        </a:p>
      </dgm:t>
    </dgm:pt>
    <dgm:pt modelId="{F7783CEF-EADD-4D64-82C1-B671338AD84A}" type="sibTrans" cxnId="{C7945AC5-CFB4-439F-8E8D-9EB76A31B16C}">
      <dgm:prSet/>
      <dgm:spPr/>
      <dgm:t>
        <a:bodyPr/>
        <a:lstStyle/>
        <a:p>
          <a:endParaRPr lang="en-US"/>
        </a:p>
      </dgm:t>
    </dgm:pt>
    <dgm:pt modelId="{561C4EDA-A31B-4749-A3BF-891F430772B5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obstructors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gm:t>
    </dgm:pt>
    <dgm:pt modelId="{3516B74B-F09D-48AF-9E29-3537ED030DFE}" type="parTrans" cxnId="{8E6706B3-ED4F-4572-A473-EF241D7FEEFD}">
      <dgm:prSet/>
      <dgm:spPr/>
      <dgm:t>
        <a:bodyPr/>
        <a:lstStyle/>
        <a:p>
          <a:endParaRPr lang="en-US"/>
        </a:p>
      </dgm:t>
    </dgm:pt>
    <dgm:pt modelId="{445D3466-70EC-4E47-AC39-1789D2D2FFCD}" type="sibTrans" cxnId="{8E6706B3-ED4F-4572-A473-EF241D7FEEFD}">
      <dgm:prSet/>
      <dgm:spPr/>
      <dgm:t>
        <a:bodyPr/>
        <a:lstStyle/>
        <a:p>
          <a:endParaRPr lang="en-US"/>
        </a:p>
      </dgm:t>
    </dgm:pt>
    <dgm:pt modelId="{D249CAE0-A96F-D84F-AF82-B9DA8D90E3FC}" type="pres">
      <dgm:prSet presAssocID="{3927C5E2-56A1-4B36-B117-4EAD2236A47E}" presName="vert0" presStyleCnt="0">
        <dgm:presLayoutVars>
          <dgm:dir/>
          <dgm:animOne val="branch"/>
          <dgm:animLvl val="lvl"/>
        </dgm:presLayoutVars>
      </dgm:prSet>
      <dgm:spPr/>
    </dgm:pt>
    <dgm:pt modelId="{E145AFA7-4E43-5E46-A852-9E9E1C7AACCA}" type="pres">
      <dgm:prSet presAssocID="{64D5BD3A-488E-46E8-A567-CA9F961FE6F0}" presName="thickLine" presStyleLbl="alignNode1" presStyleIdx="0" presStyleCnt="7"/>
      <dgm:spPr/>
    </dgm:pt>
    <dgm:pt modelId="{37B3BB78-D814-004A-9DDC-F3AE8D0CD9BE}" type="pres">
      <dgm:prSet presAssocID="{64D5BD3A-488E-46E8-A567-CA9F961FE6F0}" presName="horz1" presStyleCnt="0"/>
      <dgm:spPr/>
    </dgm:pt>
    <dgm:pt modelId="{413FD124-21CD-4140-ACCF-394FB762B721}" type="pres">
      <dgm:prSet presAssocID="{64D5BD3A-488E-46E8-A567-CA9F961FE6F0}" presName="tx1" presStyleLbl="revTx" presStyleIdx="0" presStyleCnt="7" custLinFactNeighborX="1612" custLinFactNeighborY="-38378"/>
      <dgm:spPr/>
    </dgm:pt>
    <dgm:pt modelId="{77F05174-04F2-4C46-8B61-31A2B56A6F62}" type="pres">
      <dgm:prSet presAssocID="{64D5BD3A-488E-46E8-A567-CA9F961FE6F0}" presName="vert1" presStyleCnt="0"/>
      <dgm:spPr/>
    </dgm:pt>
    <dgm:pt modelId="{6D07DA74-997F-A543-BCD9-7CD8943A9E9B}" type="pres">
      <dgm:prSet presAssocID="{56FB9280-817C-42BA-A210-A85FAAE2D1BB}" presName="thickLine" presStyleLbl="alignNode1" presStyleIdx="1" presStyleCnt="7"/>
      <dgm:spPr/>
    </dgm:pt>
    <dgm:pt modelId="{16642BC7-6086-D944-8D53-96D1155E3C20}" type="pres">
      <dgm:prSet presAssocID="{56FB9280-817C-42BA-A210-A85FAAE2D1BB}" presName="horz1" presStyleCnt="0"/>
      <dgm:spPr/>
    </dgm:pt>
    <dgm:pt modelId="{A9460F6C-A804-CE49-8AC9-7EF056AEA0FF}" type="pres">
      <dgm:prSet presAssocID="{56FB9280-817C-42BA-A210-A85FAAE2D1BB}" presName="tx1" presStyleLbl="revTx" presStyleIdx="1" presStyleCnt="7"/>
      <dgm:spPr/>
    </dgm:pt>
    <dgm:pt modelId="{B6B17D80-A61B-844A-BFD6-25E57708B78A}" type="pres">
      <dgm:prSet presAssocID="{56FB9280-817C-42BA-A210-A85FAAE2D1BB}" presName="vert1" presStyleCnt="0"/>
      <dgm:spPr/>
    </dgm:pt>
    <dgm:pt modelId="{61063D1C-3C54-4744-B990-4C373F749C09}" type="pres">
      <dgm:prSet presAssocID="{81DD4D55-8F3B-4553-82D9-21AB593D8481}" presName="thickLine" presStyleLbl="alignNode1" presStyleIdx="2" presStyleCnt="7"/>
      <dgm:spPr/>
    </dgm:pt>
    <dgm:pt modelId="{4E7FAC22-932B-2746-86C8-D7318B986A95}" type="pres">
      <dgm:prSet presAssocID="{81DD4D55-8F3B-4553-82D9-21AB593D8481}" presName="horz1" presStyleCnt="0"/>
      <dgm:spPr/>
    </dgm:pt>
    <dgm:pt modelId="{8573AAFB-5E04-494E-A0B6-65B53C0CABEA}" type="pres">
      <dgm:prSet presAssocID="{81DD4D55-8F3B-4553-82D9-21AB593D8481}" presName="tx1" presStyleLbl="revTx" presStyleIdx="2" presStyleCnt="7"/>
      <dgm:spPr/>
    </dgm:pt>
    <dgm:pt modelId="{CFE52D00-190C-7241-B923-2C5704842FF4}" type="pres">
      <dgm:prSet presAssocID="{81DD4D55-8F3B-4553-82D9-21AB593D8481}" presName="vert1" presStyleCnt="0"/>
      <dgm:spPr/>
    </dgm:pt>
    <dgm:pt modelId="{957BE473-A454-AF4B-9F52-86F6FAB01D33}" type="pres">
      <dgm:prSet presAssocID="{C87A1766-34B5-41E7-9CFD-CE03DC193A91}" presName="thickLine" presStyleLbl="alignNode1" presStyleIdx="3" presStyleCnt="7"/>
      <dgm:spPr/>
    </dgm:pt>
    <dgm:pt modelId="{1960D351-C784-5A45-A2E8-E7B57F0145BE}" type="pres">
      <dgm:prSet presAssocID="{C87A1766-34B5-41E7-9CFD-CE03DC193A91}" presName="horz1" presStyleCnt="0"/>
      <dgm:spPr/>
    </dgm:pt>
    <dgm:pt modelId="{FEE0BE2D-E716-164E-85B1-A2D61AE89AAF}" type="pres">
      <dgm:prSet presAssocID="{C87A1766-34B5-41E7-9CFD-CE03DC193A91}" presName="tx1" presStyleLbl="revTx" presStyleIdx="3" presStyleCnt="7"/>
      <dgm:spPr/>
    </dgm:pt>
    <dgm:pt modelId="{CC0CA97A-C293-DF4C-B7D8-8B94B47D5795}" type="pres">
      <dgm:prSet presAssocID="{C87A1766-34B5-41E7-9CFD-CE03DC193A91}" presName="vert1" presStyleCnt="0"/>
      <dgm:spPr/>
    </dgm:pt>
    <dgm:pt modelId="{5E37961C-12A4-FA47-A1D3-73E9F0EBEB0F}" type="pres">
      <dgm:prSet presAssocID="{B0DCBDFB-7CC4-49D9-BF3C-0F64191DCB1A}" presName="thickLine" presStyleLbl="alignNode1" presStyleIdx="4" presStyleCnt="7"/>
      <dgm:spPr/>
    </dgm:pt>
    <dgm:pt modelId="{8A02D2E4-ED42-2141-A2E4-49EF62BBC64E}" type="pres">
      <dgm:prSet presAssocID="{B0DCBDFB-7CC4-49D9-BF3C-0F64191DCB1A}" presName="horz1" presStyleCnt="0"/>
      <dgm:spPr/>
    </dgm:pt>
    <dgm:pt modelId="{D6DDDBC1-94A0-784B-965F-FE8640C88414}" type="pres">
      <dgm:prSet presAssocID="{B0DCBDFB-7CC4-49D9-BF3C-0F64191DCB1A}" presName="tx1" presStyleLbl="revTx" presStyleIdx="4" presStyleCnt="7"/>
      <dgm:spPr/>
    </dgm:pt>
    <dgm:pt modelId="{63C32CA3-D6A0-0B44-8014-94E7F9B82880}" type="pres">
      <dgm:prSet presAssocID="{B0DCBDFB-7CC4-49D9-BF3C-0F64191DCB1A}" presName="vert1" presStyleCnt="0"/>
      <dgm:spPr/>
    </dgm:pt>
    <dgm:pt modelId="{3E6778BE-6D20-7942-8A52-9829FED7ACE4}" type="pres">
      <dgm:prSet presAssocID="{260A3527-516A-4096-887A-AAE147E98F12}" presName="thickLine" presStyleLbl="alignNode1" presStyleIdx="5" presStyleCnt="7"/>
      <dgm:spPr/>
    </dgm:pt>
    <dgm:pt modelId="{9967452B-1ADB-9A44-A2DB-BA787318FC7A}" type="pres">
      <dgm:prSet presAssocID="{260A3527-516A-4096-887A-AAE147E98F12}" presName="horz1" presStyleCnt="0"/>
      <dgm:spPr/>
    </dgm:pt>
    <dgm:pt modelId="{CD8E63CA-CCFA-7144-A6D2-F32CB97B4993}" type="pres">
      <dgm:prSet presAssocID="{260A3527-516A-4096-887A-AAE147E98F12}" presName="tx1" presStyleLbl="revTx" presStyleIdx="5" presStyleCnt="7"/>
      <dgm:spPr/>
    </dgm:pt>
    <dgm:pt modelId="{8E5BFC15-1EC5-3C47-A8C0-BAD97E491038}" type="pres">
      <dgm:prSet presAssocID="{260A3527-516A-4096-887A-AAE147E98F12}" presName="vert1" presStyleCnt="0"/>
      <dgm:spPr/>
    </dgm:pt>
    <dgm:pt modelId="{1EE48E73-26DA-FC47-9A71-6E9364DDE11C}" type="pres">
      <dgm:prSet presAssocID="{561C4EDA-A31B-4749-A3BF-891F430772B5}" presName="thickLine" presStyleLbl="alignNode1" presStyleIdx="6" presStyleCnt="7"/>
      <dgm:spPr/>
    </dgm:pt>
    <dgm:pt modelId="{B8DFB560-12CB-0942-B3EC-7725981ED81B}" type="pres">
      <dgm:prSet presAssocID="{561C4EDA-A31B-4749-A3BF-891F430772B5}" presName="horz1" presStyleCnt="0"/>
      <dgm:spPr/>
    </dgm:pt>
    <dgm:pt modelId="{5BBF9C12-608A-3740-A93B-D8AA16F6737F}" type="pres">
      <dgm:prSet presAssocID="{561C4EDA-A31B-4749-A3BF-891F430772B5}" presName="tx1" presStyleLbl="revTx" presStyleIdx="6" presStyleCnt="7"/>
      <dgm:spPr/>
    </dgm:pt>
    <dgm:pt modelId="{45A89A8E-896A-C642-A329-7DE9291FE3A2}" type="pres">
      <dgm:prSet presAssocID="{561C4EDA-A31B-4749-A3BF-891F430772B5}" presName="vert1" presStyleCnt="0"/>
      <dgm:spPr/>
    </dgm:pt>
  </dgm:ptLst>
  <dgm:cxnLst>
    <dgm:cxn modelId="{27FD6D0B-78E3-4208-B1CF-49DB7D4C24D2}" srcId="{3927C5E2-56A1-4B36-B117-4EAD2236A47E}" destId="{64D5BD3A-488E-46E8-A567-CA9F961FE6F0}" srcOrd="0" destOrd="0" parTransId="{7E94A37B-7CC6-4E5A-A7CC-D04AF070E8F5}" sibTransId="{07B2031D-604F-4A84-9B22-E2CF274AEFF4}"/>
    <dgm:cxn modelId="{A01EA113-F43E-8E41-B263-C4F574DB41C7}" type="presOf" srcId="{3927C5E2-56A1-4B36-B117-4EAD2236A47E}" destId="{D249CAE0-A96F-D84F-AF82-B9DA8D90E3FC}" srcOrd="0" destOrd="0" presId="urn:microsoft.com/office/officeart/2008/layout/LinedList"/>
    <dgm:cxn modelId="{1F09C62C-01EC-3E42-A94B-E1B302A32E4B}" type="presOf" srcId="{B0DCBDFB-7CC4-49D9-BF3C-0F64191DCB1A}" destId="{D6DDDBC1-94A0-784B-965F-FE8640C88414}" srcOrd="0" destOrd="0" presId="urn:microsoft.com/office/officeart/2008/layout/LinedList"/>
    <dgm:cxn modelId="{29911549-4ECE-4950-A9B0-6F047119DB5F}" srcId="{3927C5E2-56A1-4B36-B117-4EAD2236A47E}" destId="{81DD4D55-8F3B-4553-82D9-21AB593D8481}" srcOrd="2" destOrd="0" parTransId="{DDC205D0-BEBF-4783-A16F-91FE39C54F03}" sibTransId="{82718688-3D1B-42CA-A49F-3DA710E8FDE4}"/>
    <dgm:cxn modelId="{4AF0DD6B-804A-754A-9EFE-38C7B6F453A6}" type="presOf" srcId="{561C4EDA-A31B-4749-A3BF-891F430772B5}" destId="{5BBF9C12-608A-3740-A93B-D8AA16F6737F}" srcOrd="0" destOrd="0" presId="urn:microsoft.com/office/officeart/2008/layout/LinedList"/>
    <dgm:cxn modelId="{EC3ED772-2781-4855-BEA0-FC05488577B0}" srcId="{3927C5E2-56A1-4B36-B117-4EAD2236A47E}" destId="{C87A1766-34B5-41E7-9CFD-CE03DC193A91}" srcOrd="3" destOrd="0" parTransId="{42F8FC0E-1958-4162-879D-C2791C3DA5A6}" sibTransId="{946B73CF-B018-4DD6-A317-1264DDC8F115}"/>
    <dgm:cxn modelId="{45A7DB8E-F75C-FA46-BE68-DF56CED73902}" type="presOf" srcId="{C87A1766-34B5-41E7-9CFD-CE03DC193A91}" destId="{FEE0BE2D-E716-164E-85B1-A2D61AE89AAF}" srcOrd="0" destOrd="0" presId="urn:microsoft.com/office/officeart/2008/layout/LinedList"/>
    <dgm:cxn modelId="{53E1F791-2C9C-9541-A049-D23131732980}" type="presOf" srcId="{56FB9280-817C-42BA-A210-A85FAAE2D1BB}" destId="{A9460F6C-A804-CE49-8AC9-7EF056AEA0FF}" srcOrd="0" destOrd="0" presId="urn:microsoft.com/office/officeart/2008/layout/LinedList"/>
    <dgm:cxn modelId="{E73DF497-F356-CE4B-850A-389381279561}" type="presOf" srcId="{260A3527-516A-4096-887A-AAE147E98F12}" destId="{CD8E63CA-CCFA-7144-A6D2-F32CB97B4993}" srcOrd="0" destOrd="0" presId="urn:microsoft.com/office/officeart/2008/layout/LinedList"/>
    <dgm:cxn modelId="{CCE480A5-3743-D54B-A46D-A05C27C6983A}" type="presOf" srcId="{64D5BD3A-488E-46E8-A567-CA9F961FE6F0}" destId="{413FD124-21CD-4140-ACCF-394FB762B721}" srcOrd="0" destOrd="0" presId="urn:microsoft.com/office/officeart/2008/layout/LinedList"/>
    <dgm:cxn modelId="{521A07B0-08D0-4091-8E0B-27A03E7C5FC7}" srcId="{3927C5E2-56A1-4B36-B117-4EAD2236A47E}" destId="{B0DCBDFB-7CC4-49D9-BF3C-0F64191DCB1A}" srcOrd="4" destOrd="0" parTransId="{DD615109-7D82-4AA7-B2BF-BCFDEB5259CC}" sibTransId="{09BE5F21-E185-49EF-B7B4-A2AFF8C91800}"/>
    <dgm:cxn modelId="{8E6706B3-ED4F-4572-A473-EF241D7FEEFD}" srcId="{3927C5E2-56A1-4B36-B117-4EAD2236A47E}" destId="{561C4EDA-A31B-4749-A3BF-891F430772B5}" srcOrd="6" destOrd="0" parTransId="{3516B74B-F09D-48AF-9E29-3537ED030DFE}" sibTransId="{445D3466-70EC-4E47-AC39-1789D2D2FFCD}"/>
    <dgm:cxn modelId="{A51D44BB-805F-A54A-90DC-1D0B82C2EE3A}" type="presOf" srcId="{81DD4D55-8F3B-4553-82D9-21AB593D8481}" destId="{8573AAFB-5E04-494E-A0B6-65B53C0CABEA}" srcOrd="0" destOrd="0" presId="urn:microsoft.com/office/officeart/2008/layout/LinedList"/>
    <dgm:cxn modelId="{C7945AC5-CFB4-439F-8E8D-9EB76A31B16C}" srcId="{3927C5E2-56A1-4B36-B117-4EAD2236A47E}" destId="{260A3527-516A-4096-887A-AAE147E98F12}" srcOrd="5" destOrd="0" parTransId="{AD53B3A5-64E2-4EF1-8FC0-4474FBF67EB0}" sibTransId="{F7783CEF-EADD-4D64-82C1-B671338AD84A}"/>
    <dgm:cxn modelId="{118C03DC-DC60-481D-80B5-787C6097BABA}" srcId="{3927C5E2-56A1-4B36-B117-4EAD2236A47E}" destId="{56FB9280-817C-42BA-A210-A85FAAE2D1BB}" srcOrd="1" destOrd="0" parTransId="{A8EE5A98-35BC-4C8B-B93C-D4438F5B2A88}" sibTransId="{9F110938-D8A1-42B6-A79E-085F3AC3A194}"/>
    <dgm:cxn modelId="{8C9B15F6-7B91-BF40-832E-C8A7A81ACB54}" type="presParOf" srcId="{D249CAE0-A96F-D84F-AF82-B9DA8D90E3FC}" destId="{E145AFA7-4E43-5E46-A852-9E9E1C7AACCA}" srcOrd="0" destOrd="0" presId="urn:microsoft.com/office/officeart/2008/layout/LinedList"/>
    <dgm:cxn modelId="{5E4BB9C4-2E07-E04B-89FA-5CD40229979F}" type="presParOf" srcId="{D249CAE0-A96F-D84F-AF82-B9DA8D90E3FC}" destId="{37B3BB78-D814-004A-9DDC-F3AE8D0CD9BE}" srcOrd="1" destOrd="0" presId="urn:microsoft.com/office/officeart/2008/layout/LinedList"/>
    <dgm:cxn modelId="{99705A4E-55F2-B742-AE35-DE8D9437CDF1}" type="presParOf" srcId="{37B3BB78-D814-004A-9DDC-F3AE8D0CD9BE}" destId="{413FD124-21CD-4140-ACCF-394FB762B721}" srcOrd="0" destOrd="0" presId="urn:microsoft.com/office/officeart/2008/layout/LinedList"/>
    <dgm:cxn modelId="{681AFA15-B4A8-DA4D-8C5C-FA52E3BA3DEA}" type="presParOf" srcId="{37B3BB78-D814-004A-9DDC-F3AE8D0CD9BE}" destId="{77F05174-04F2-4C46-8B61-31A2B56A6F62}" srcOrd="1" destOrd="0" presId="urn:microsoft.com/office/officeart/2008/layout/LinedList"/>
    <dgm:cxn modelId="{BF10F6F6-7300-184E-80A0-09EC8F67C439}" type="presParOf" srcId="{D249CAE0-A96F-D84F-AF82-B9DA8D90E3FC}" destId="{6D07DA74-997F-A543-BCD9-7CD8943A9E9B}" srcOrd="2" destOrd="0" presId="urn:microsoft.com/office/officeart/2008/layout/LinedList"/>
    <dgm:cxn modelId="{3BAA1E29-9110-8745-BAD9-1888BEDF5852}" type="presParOf" srcId="{D249CAE0-A96F-D84F-AF82-B9DA8D90E3FC}" destId="{16642BC7-6086-D944-8D53-96D1155E3C20}" srcOrd="3" destOrd="0" presId="urn:microsoft.com/office/officeart/2008/layout/LinedList"/>
    <dgm:cxn modelId="{9D79506A-4DCB-3A44-98A7-27DEA100BC0A}" type="presParOf" srcId="{16642BC7-6086-D944-8D53-96D1155E3C20}" destId="{A9460F6C-A804-CE49-8AC9-7EF056AEA0FF}" srcOrd="0" destOrd="0" presId="urn:microsoft.com/office/officeart/2008/layout/LinedList"/>
    <dgm:cxn modelId="{2506BE82-3FF8-F541-BA8E-76ABAFD35E27}" type="presParOf" srcId="{16642BC7-6086-D944-8D53-96D1155E3C20}" destId="{B6B17D80-A61B-844A-BFD6-25E57708B78A}" srcOrd="1" destOrd="0" presId="urn:microsoft.com/office/officeart/2008/layout/LinedList"/>
    <dgm:cxn modelId="{D2F68CD2-DBC0-6C47-BF07-1A27A41E0973}" type="presParOf" srcId="{D249CAE0-A96F-D84F-AF82-B9DA8D90E3FC}" destId="{61063D1C-3C54-4744-B990-4C373F749C09}" srcOrd="4" destOrd="0" presId="urn:microsoft.com/office/officeart/2008/layout/LinedList"/>
    <dgm:cxn modelId="{1D230A53-6023-8347-AF0A-9F98C548E780}" type="presParOf" srcId="{D249CAE0-A96F-D84F-AF82-B9DA8D90E3FC}" destId="{4E7FAC22-932B-2746-86C8-D7318B986A95}" srcOrd="5" destOrd="0" presId="urn:microsoft.com/office/officeart/2008/layout/LinedList"/>
    <dgm:cxn modelId="{7B3B43E5-7A10-2D4A-B118-95F589973908}" type="presParOf" srcId="{4E7FAC22-932B-2746-86C8-D7318B986A95}" destId="{8573AAFB-5E04-494E-A0B6-65B53C0CABEA}" srcOrd="0" destOrd="0" presId="urn:microsoft.com/office/officeart/2008/layout/LinedList"/>
    <dgm:cxn modelId="{A7FDEB8E-3403-7D4B-BF85-BD1AC0F19EBE}" type="presParOf" srcId="{4E7FAC22-932B-2746-86C8-D7318B986A95}" destId="{CFE52D00-190C-7241-B923-2C5704842FF4}" srcOrd="1" destOrd="0" presId="urn:microsoft.com/office/officeart/2008/layout/LinedList"/>
    <dgm:cxn modelId="{725168F2-5C17-864F-9C48-F12439D31023}" type="presParOf" srcId="{D249CAE0-A96F-D84F-AF82-B9DA8D90E3FC}" destId="{957BE473-A454-AF4B-9F52-86F6FAB01D33}" srcOrd="6" destOrd="0" presId="urn:microsoft.com/office/officeart/2008/layout/LinedList"/>
    <dgm:cxn modelId="{4BBA8FB9-7B51-D142-B2B9-F7A021362C07}" type="presParOf" srcId="{D249CAE0-A96F-D84F-AF82-B9DA8D90E3FC}" destId="{1960D351-C784-5A45-A2E8-E7B57F0145BE}" srcOrd="7" destOrd="0" presId="urn:microsoft.com/office/officeart/2008/layout/LinedList"/>
    <dgm:cxn modelId="{6B13B18F-317F-094C-912A-B5AC58437378}" type="presParOf" srcId="{1960D351-C784-5A45-A2E8-E7B57F0145BE}" destId="{FEE0BE2D-E716-164E-85B1-A2D61AE89AAF}" srcOrd="0" destOrd="0" presId="urn:microsoft.com/office/officeart/2008/layout/LinedList"/>
    <dgm:cxn modelId="{A5E8E72C-8421-514E-BD2F-D8CAECD2DDDB}" type="presParOf" srcId="{1960D351-C784-5A45-A2E8-E7B57F0145BE}" destId="{CC0CA97A-C293-DF4C-B7D8-8B94B47D5795}" srcOrd="1" destOrd="0" presId="urn:microsoft.com/office/officeart/2008/layout/LinedList"/>
    <dgm:cxn modelId="{216EFFA4-334E-7649-A36F-54459B1037B8}" type="presParOf" srcId="{D249CAE0-A96F-D84F-AF82-B9DA8D90E3FC}" destId="{5E37961C-12A4-FA47-A1D3-73E9F0EBEB0F}" srcOrd="8" destOrd="0" presId="urn:microsoft.com/office/officeart/2008/layout/LinedList"/>
    <dgm:cxn modelId="{4673B0C7-C79F-3446-8A1E-DA255A0EEB76}" type="presParOf" srcId="{D249CAE0-A96F-D84F-AF82-B9DA8D90E3FC}" destId="{8A02D2E4-ED42-2141-A2E4-49EF62BBC64E}" srcOrd="9" destOrd="0" presId="urn:microsoft.com/office/officeart/2008/layout/LinedList"/>
    <dgm:cxn modelId="{A217C884-2D17-234A-B70C-198CB45613AF}" type="presParOf" srcId="{8A02D2E4-ED42-2141-A2E4-49EF62BBC64E}" destId="{D6DDDBC1-94A0-784B-965F-FE8640C88414}" srcOrd="0" destOrd="0" presId="urn:microsoft.com/office/officeart/2008/layout/LinedList"/>
    <dgm:cxn modelId="{0A076EE9-AE33-B34B-A0F3-9F97275C9429}" type="presParOf" srcId="{8A02D2E4-ED42-2141-A2E4-49EF62BBC64E}" destId="{63C32CA3-D6A0-0B44-8014-94E7F9B82880}" srcOrd="1" destOrd="0" presId="urn:microsoft.com/office/officeart/2008/layout/LinedList"/>
    <dgm:cxn modelId="{1A8364C9-E10B-AC44-9318-937E3888BFC2}" type="presParOf" srcId="{D249CAE0-A96F-D84F-AF82-B9DA8D90E3FC}" destId="{3E6778BE-6D20-7942-8A52-9829FED7ACE4}" srcOrd="10" destOrd="0" presId="urn:microsoft.com/office/officeart/2008/layout/LinedList"/>
    <dgm:cxn modelId="{11D371C4-39E1-BB43-8E94-DD74B531AE5B}" type="presParOf" srcId="{D249CAE0-A96F-D84F-AF82-B9DA8D90E3FC}" destId="{9967452B-1ADB-9A44-A2DB-BA787318FC7A}" srcOrd="11" destOrd="0" presId="urn:microsoft.com/office/officeart/2008/layout/LinedList"/>
    <dgm:cxn modelId="{1F442AB2-3F68-4740-A71E-A5F41F97B4E2}" type="presParOf" srcId="{9967452B-1ADB-9A44-A2DB-BA787318FC7A}" destId="{CD8E63CA-CCFA-7144-A6D2-F32CB97B4993}" srcOrd="0" destOrd="0" presId="urn:microsoft.com/office/officeart/2008/layout/LinedList"/>
    <dgm:cxn modelId="{BC504396-5898-6146-938C-2A54B469ACDE}" type="presParOf" srcId="{9967452B-1ADB-9A44-A2DB-BA787318FC7A}" destId="{8E5BFC15-1EC5-3C47-A8C0-BAD97E491038}" srcOrd="1" destOrd="0" presId="urn:microsoft.com/office/officeart/2008/layout/LinedList"/>
    <dgm:cxn modelId="{117FD0B1-EF20-7D4D-897B-986D533DA424}" type="presParOf" srcId="{D249CAE0-A96F-D84F-AF82-B9DA8D90E3FC}" destId="{1EE48E73-26DA-FC47-9A71-6E9364DDE11C}" srcOrd="12" destOrd="0" presId="urn:microsoft.com/office/officeart/2008/layout/LinedList"/>
    <dgm:cxn modelId="{9CA50113-D3C4-E149-AB84-56275C5EE133}" type="presParOf" srcId="{D249CAE0-A96F-D84F-AF82-B9DA8D90E3FC}" destId="{B8DFB560-12CB-0942-B3EC-7725981ED81B}" srcOrd="13" destOrd="0" presId="urn:microsoft.com/office/officeart/2008/layout/LinedList"/>
    <dgm:cxn modelId="{A7E230BA-5434-F94B-BEF5-4D1472915007}" type="presParOf" srcId="{B8DFB560-12CB-0942-B3EC-7725981ED81B}" destId="{5BBF9C12-608A-3740-A93B-D8AA16F6737F}" srcOrd="0" destOrd="0" presId="urn:microsoft.com/office/officeart/2008/layout/LinedList"/>
    <dgm:cxn modelId="{43E2BDCD-0BDD-8C46-BC32-1F9F5A76FF56}" type="presParOf" srcId="{B8DFB560-12CB-0942-B3EC-7725981ED81B}" destId="{45A89A8E-896A-C642-A329-7DE9291FE3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A04883-472F-4BFD-A37C-EFDF500A73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8EFCE2-8E64-4103-B7B8-5F213556F00F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participants</a:t>
          </a:r>
        </a:p>
      </dgm:t>
    </dgm:pt>
    <dgm:pt modelId="{27E17F39-8F56-476C-9F8E-084C0ACEE027}" type="parTrans" cxnId="{EF28E9A1-6ADD-4056-9F10-C1D7AF100E2C}">
      <dgm:prSet/>
      <dgm:spPr/>
      <dgm:t>
        <a:bodyPr/>
        <a:lstStyle/>
        <a:p>
          <a:endParaRPr lang="en-GB"/>
        </a:p>
      </dgm:t>
    </dgm:pt>
    <dgm:pt modelId="{DFA7F247-7FC8-4CC4-B0DB-41EE6F849C30}" type="sibTrans" cxnId="{EF28E9A1-6ADD-4056-9F10-C1D7AF100E2C}">
      <dgm:prSet/>
      <dgm:spPr/>
      <dgm:t>
        <a:bodyPr/>
        <a:lstStyle/>
        <a:p>
          <a:endParaRPr lang="en-GB"/>
        </a:p>
      </dgm:t>
    </dgm:pt>
    <dgm:pt modelId="{07DE4487-D0EB-49EF-AC25-9B54ADC9A91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designers</a:t>
          </a:r>
        </a:p>
      </dgm:t>
    </dgm:pt>
    <dgm:pt modelId="{DB854E0C-3A53-42D8-92C1-ACF7E47B4FBF}" type="parTrans" cxnId="{010D082C-F39E-4A69-B7D5-AEFDA58CF770}">
      <dgm:prSet/>
      <dgm:spPr/>
      <dgm:t>
        <a:bodyPr/>
        <a:lstStyle/>
        <a:p>
          <a:endParaRPr lang="en-GB"/>
        </a:p>
      </dgm:t>
    </dgm:pt>
    <dgm:pt modelId="{BBC7B1C7-DC00-4224-B46F-5CA41DDA7815}" type="sibTrans" cxnId="{010D082C-F39E-4A69-B7D5-AEFDA58CF770}">
      <dgm:prSet/>
      <dgm:spPr/>
      <dgm:t>
        <a:bodyPr/>
        <a:lstStyle/>
        <a:p>
          <a:endParaRPr lang="en-GB"/>
        </a:p>
      </dgm:t>
    </dgm:pt>
    <dgm:pt modelId="{A87A29A8-9BA9-415B-B63C-8B54BDF3BF05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co-researchers</a:t>
          </a:r>
        </a:p>
      </dgm:t>
    </dgm:pt>
    <dgm:pt modelId="{574B4263-84F6-4CCA-A347-EAC5C57BBDB0}" type="parTrans" cxnId="{E55DB229-25E5-4E52-986E-C58A1FD8610B}">
      <dgm:prSet/>
      <dgm:spPr/>
      <dgm:t>
        <a:bodyPr/>
        <a:lstStyle/>
        <a:p>
          <a:endParaRPr lang="en-GB"/>
        </a:p>
      </dgm:t>
    </dgm:pt>
    <dgm:pt modelId="{2BA47F7D-6362-44A5-9DE7-908877F17FE6}" type="sibTrans" cxnId="{E55DB229-25E5-4E52-986E-C58A1FD8610B}">
      <dgm:prSet/>
      <dgm:spPr/>
      <dgm:t>
        <a:bodyPr/>
        <a:lstStyle/>
        <a:p>
          <a:endParaRPr lang="en-GB"/>
        </a:p>
      </dgm:t>
    </dgm:pt>
    <dgm:pt modelId="{7D894EAE-7739-4052-955F-096052C35AAB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US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students as</a:t>
          </a:r>
          <a:r>
            <a:rPr lang="en-US" sz="18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buFont typeface="Symbol" panose="05050102010706020507" pitchFamily="18" charset="2"/>
            <a:buNone/>
          </a:pPr>
          <a:r>
            <a:rPr lang="en-US" sz="18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pilot-participants</a:t>
          </a:r>
          <a:endParaRPr lang="en-GB" sz="1800" b="0" dirty="0"/>
        </a:p>
      </dgm:t>
    </dgm:pt>
    <dgm:pt modelId="{145CAF57-4EC8-4115-80B6-C477826A218A}" type="sibTrans" cxnId="{C604B242-8229-49B9-96BA-2122D7E183F9}">
      <dgm:prSet/>
      <dgm:spPr/>
      <dgm:t>
        <a:bodyPr/>
        <a:lstStyle/>
        <a:p>
          <a:endParaRPr lang="en-GB"/>
        </a:p>
      </dgm:t>
    </dgm:pt>
    <dgm:pt modelId="{2BA21477-404C-457E-B7E6-FCEF12A96C01}" type="parTrans" cxnId="{C604B242-8229-49B9-96BA-2122D7E183F9}">
      <dgm:prSet/>
      <dgm:spPr/>
      <dgm:t>
        <a:bodyPr/>
        <a:lstStyle/>
        <a:p>
          <a:endParaRPr lang="en-GB"/>
        </a:p>
      </dgm:t>
    </dgm:pt>
    <dgm:pt modelId="{1379D48B-CB81-40FC-ACB0-D673DB4685A6}">
      <dgm:prSet phldrT="[Text]"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students as:</a:t>
          </a:r>
        </a:p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co-creators</a:t>
          </a:r>
        </a:p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co-designers</a:t>
          </a:r>
        </a:p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validity checkers</a:t>
          </a:r>
        </a:p>
      </dgm:t>
    </dgm:pt>
    <dgm:pt modelId="{FBB7C3C8-13BD-4681-B4E1-88C5CC97FDE1}" type="sibTrans" cxnId="{A875A9AE-543F-420C-81F3-C1926F4E2485}">
      <dgm:prSet/>
      <dgm:spPr/>
      <dgm:t>
        <a:bodyPr/>
        <a:lstStyle/>
        <a:p>
          <a:endParaRPr lang="en-GB"/>
        </a:p>
      </dgm:t>
    </dgm:pt>
    <dgm:pt modelId="{02E562D8-B0B4-4870-9CCF-6CC2E9319577}" type="parTrans" cxnId="{A875A9AE-543F-420C-81F3-C1926F4E2485}">
      <dgm:prSet/>
      <dgm:spPr/>
      <dgm:t>
        <a:bodyPr/>
        <a:lstStyle/>
        <a:p>
          <a:endParaRPr lang="en-GB"/>
        </a:p>
      </dgm:t>
    </dgm:pt>
    <dgm:pt modelId="{A5832491-DEBE-4D6E-BBAF-569627099028}">
      <dgm:prSet phldrT="[Text]"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students as:</a:t>
          </a:r>
        </a:p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co-inquirers</a:t>
          </a:r>
        </a:p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co-authors</a:t>
          </a:r>
        </a:p>
      </dgm:t>
    </dgm:pt>
    <dgm:pt modelId="{D7F29861-2197-4608-BB18-C7CE75790574}" type="sibTrans" cxnId="{D6C78C63-DB40-44C9-A893-7B823BD5FB23}">
      <dgm:prSet/>
      <dgm:spPr/>
      <dgm:t>
        <a:bodyPr/>
        <a:lstStyle/>
        <a:p>
          <a:endParaRPr lang="en-GB"/>
        </a:p>
      </dgm:t>
    </dgm:pt>
    <dgm:pt modelId="{3C26A1FB-B0A3-4867-A63D-D738A29D50DC}" type="parTrans" cxnId="{D6C78C63-DB40-44C9-A893-7B823BD5FB23}">
      <dgm:prSet/>
      <dgm:spPr/>
      <dgm:t>
        <a:bodyPr/>
        <a:lstStyle/>
        <a:p>
          <a:endParaRPr lang="en-GB"/>
        </a:p>
      </dgm:t>
    </dgm:pt>
    <dgm:pt modelId="{068D6165-0488-4C59-958B-1E7375770063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advocates</a:t>
          </a:r>
          <a:endParaRPr lang="en-GB" sz="1800" b="0" dirty="0"/>
        </a:p>
      </dgm:t>
    </dgm:pt>
    <dgm:pt modelId="{C1EA51C3-74F2-41DB-8BF2-7A8172CB3CCD}" type="parTrans" cxnId="{5CC35B4A-7520-4B86-9B8C-67FE8E0C8768}">
      <dgm:prSet/>
      <dgm:spPr/>
      <dgm:t>
        <a:bodyPr/>
        <a:lstStyle/>
        <a:p>
          <a:endParaRPr lang="en-GB"/>
        </a:p>
      </dgm:t>
    </dgm:pt>
    <dgm:pt modelId="{A189D62E-D813-4ED5-B228-626F5F443487}" type="sibTrans" cxnId="{5CC35B4A-7520-4B86-9B8C-67FE8E0C8768}">
      <dgm:prSet/>
      <dgm:spPr/>
      <dgm:t>
        <a:bodyPr/>
        <a:lstStyle/>
        <a:p>
          <a:endParaRPr lang="en-GB"/>
        </a:p>
      </dgm:t>
    </dgm:pt>
    <dgm:pt modelId="{958AB548-DD19-4CC1-AC40-A92D4DFD7E6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observers</a:t>
          </a:r>
          <a:endParaRPr lang="en-GB" sz="1800" b="0" dirty="0"/>
        </a:p>
      </dgm:t>
    </dgm:pt>
    <dgm:pt modelId="{66225918-7D94-42CC-A11C-6837CA36EB53}" type="parTrans" cxnId="{E64B2E63-BEAA-4645-9950-B62E053183DB}">
      <dgm:prSet/>
      <dgm:spPr/>
      <dgm:t>
        <a:bodyPr/>
        <a:lstStyle/>
        <a:p>
          <a:endParaRPr lang="en-GB"/>
        </a:p>
      </dgm:t>
    </dgm:pt>
    <dgm:pt modelId="{9F794136-B4EE-49F7-841E-E39716AB4512}" type="sibTrans" cxnId="{E64B2E63-BEAA-4645-9950-B62E053183DB}">
      <dgm:prSet/>
      <dgm:spPr/>
      <dgm:t>
        <a:bodyPr/>
        <a:lstStyle/>
        <a:p>
          <a:endParaRPr lang="en-GB"/>
        </a:p>
      </dgm:t>
    </dgm:pt>
    <dgm:pt modelId="{4FA818BE-369D-443D-91A4-8B90BBF0838B}" type="pres">
      <dgm:prSet presAssocID="{54A04883-472F-4BFD-A37C-EFDF500A733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2587DBE-2F1D-411E-B84D-030D5DF0A5A8}" type="pres">
      <dgm:prSet presAssocID="{308EFCE2-8E64-4103-B7B8-5F213556F00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EACECED7-5BB1-471D-854E-FE63A10C91BF}" type="pres">
      <dgm:prSet presAssocID="{308EFCE2-8E64-4103-B7B8-5F213556F00F}" presName="childText1" presStyleLbl="solidAlignAcc1" presStyleIdx="0" presStyleCnt="3" custScaleX="99796" custScaleY="92117" custLinFactNeighborX="-102" custLinFactNeighborY="-6292">
        <dgm:presLayoutVars>
          <dgm:chMax val="0"/>
          <dgm:chPref val="0"/>
          <dgm:bulletEnabled val="1"/>
        </dgm:presLayoutVars>
      </dgm:prSet>
      <dgm:spPr/>
    </dgm:pt>
    <dgm:pt modelId="{C3DA7EAD-DD1A-4903-AC7B-DFB6D4F737E7}" type="pres">
      <dgm:prSet presAssocID="{07DE4487-D0EB-49EF-AC25-9B54ADC9A91A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F123EA14-9B25-427E-9447-3E525E596DD1}" type="pres">
      <dgm:prSet presAssocID="{07DE4487-D0EB-49EF-AC25-9B54ADC9A91A}" presName="childText2" presStyleLbl="solidAlignAcc1" presStyleIdx="1" presStyleCnt="3" custScaleX="100000" custScaleY="74637" custLinFactNeighborX="9" custLinFactNeighborY="-14490">
        <dgm:presLayoutVars>
          <dgm:chMax val="0"/>
          <dgm:chPref val="0"/>
          <dgm:bulletEnabled val="1"/>
        </dgm:presLayoutVars>
      </dgm:prSet>
      <dgm:spPr/>
    </dgm:pt>
    <dgm:pt modelId="{6788FAEB-163B-448C-B019-A2B4F739B8FC}" type="pres">
      <dgm:prSet presAssocID="{A87A29A8-9BA9-415B-B63C-8B54BDF3BF05}" presName="parentText3" presStyleLbl="node1" presStyleIdx="2" presStyleCnt="3" custLinFactNeighborX="0" custLinFactNeighborY="-2702">
        <dgm:presLayoutVars>
          <dgm:chMax/>
          <dgm:chPref val="3"/>
          <dgm:bulletEnabled val="1"/>
        </dgm:presLayoutVars>
      </dgm:prSet>
      <dgm:spPr/>
    </dgm:pt>
    <dgm:pt modelId="{A59EC9AC-500B-4462-8E06-33A9F7971229}" type="pres">
      <dgm:prSet presAssocID="{A87A29A8-9BA9-415B-B63C-8B54BDF3BF05}" presName="childText3" presStyleLbl="solidAlignAcc1" presStyleIdx="2" presStyleCnt="3" custScaleY="60631" custLinFactNeighborX="1" custLinFactNeighborY="-23915">
        <dgm:presLayoutVars>
          <dgm:chMax val="0"/>
          <dgm:chPref val="0"/>
          <dgm:bulletEnabled val="1"/>
        </dgm:presLayoutVars>
      </dgm:prSet>
      <dgm:spPr/>
    </dgm:pt>
  </dgm:ptLst>
  <dgm:cxnLst>
    <dgm:cxn modelId="{A958E302-5B2D-4DFB-A468-E02EAFC76CA8}" type="presOf" srcId="{1379D48B-CB81-40FC-ACB0-D673DB4685A6}" destId="{F123EA14-9B25-427E-9447-3E525E596DD1}" srcOrd="0" destOrd="0" presId="urn:microsoft.com/office/officeart/2009/3/layout/IncreasingArrowsProcess"/>
    <dgm:cxn modelId="{AC8E7E14-CD29-45F5-9137-5E0046D1F0FF}" type="presOf" srcId="{54A04883-472F-4BFD-A37C-EFDF500A7331}" destId="{4FA818BE-369D-443D-91A4-8B90BBF0838B}" srcOrd="0" destOrd="0" presId="urn:microsoft.com/office/officeart/2009/3/layout/IncreasingArrowsProcess"/>
    <dgm:cxn modelId="{368EBC21-94A0-4821-817B-2E19B2391E9F}" type="presOf" srcId="{7D894EAE-7739-4052-955F-096052C35AAB}" destId="{EACECED7-5BB1-471D-854E-FE63A10C91BF}" srcOrd="0" destOrd="0" presId="urn:microsoft.com/office/officeart/2009/3/layout/IncreasingArrowsProcess"/>
    <dgm:cxn modelId="{E55DB229-25E5-4E52-986E-C58A1FD8610B}" srcId="{54A04883-472F-4BFD-A37C-EFDF500A7331}" destId="{A87A29A8-9BA9-415B-B63C-8B54BDF3BF05}" srcOrd="2" destOrd="0" parTransId="{574B4263-84F6-4CCA-A347-EAC5C57BBDB0}" sibTransId="{2BA47F7D-6362-44A5-9DE7-908877F17FE6}"/>
    <dgm:cxn modelId="{010D082C-F39E-4A69-B7D5-AEFDA58CF770}" srcId="{54A04883-472F-4BFD-A37C-EFDF500A7331}" destId="{07DE4487-D0EB-49EF-AC25-9B54ADC9A91A}" srcOrd="1" destOrd="0" parTransId="{DB854E0C-3A53-42D8-92C1-ACF7E47B4FBF}" sibTransId="{BBC7B1C7-DC00-4224-B46F-5CA41DDA7815}"/>
    <dgm:cxn modelId="{C604B242-8229-49B9-96BA-2122D7E183F9}" srcId="{308EFCE2-8E64-4103-B7B8-5F213556F00F}" destId="{7D894EAE-7739-4052-955F-096052C35AAB}" srcOrd="0" destOrd="0" parTransId="{2BA21477-404C-457E-B7E6-FCEF12A96C01}" sibTransId="{145CAF57-4EC8-4115-80B6-C477826A218A}"/>
    <dgm:cxn modelId="{E64B2E63-BEAA-4645-9950-B62E053183DB}" srcId="{308EFCE2-8E64-4103-B7B8-5F213556F00F}" destId="{958AB548-DD19-4CC1-AC40-A92D4DFD7E6A}" srcOrd="2" destOrd="0" parTransId="{66225918-7D94-42CC-A11C-6837CA36EB53}" sibTransId="{9F794136-B4EE-49F7-841E-E39716AB4512}"/>
    <dgm:cxn modelId="{9CDF6143-A0DC-4BE9-9B10-2AC0AFE73C77}" type="presOf" srcId="{068D6165-0488-4C59-958B-1E7375770063}" destId="{EACECED7-5BB1-471D-854E-FE63A10C91BF}" srcOrd="0" destOrd="1" presId="urn:microsoft.com/office/officeart/2009/3/layout/IncreasingArrowsProcess"/>
    <dgm:cxn modelId="{D6C78C63-DB40-44C9-A893-7B823BD5FB23}" srcId="{A87A29A8-9BA9-415B-B63C-8B54BDF3BF05}" destId="{A5832491-DEBE-4D6E-BBAF-569627099028}" srcOrd="0" destOrd="0" parTransId="{3C26A1FB-B0A3-4867-A63D-D738A29D50DC}" sibTransId="{D7F29861-2197-4608-BB18-C7CE75790574}"/>
    <dgm:cxn modelId="{3D014864-7579-4E51-A45E-7DEB47B53E60}" type="presOf" srcId="{958AB548-DD19-4CC1-AC40-A92D4DFD7E6A}" destId="{EACECED7-5BB1-471D-854E-FE63A10C91BF}" srcOrd="0" destOrd="2" presId="urn:microsoft.com/office/officeart/2009/3/layout/IncreasingArrowsProcess"/>
    <dgm:cxn modelId="{0B6D1266-1F6F-44E9-89A4-33643C8BD42E}" type="presOf" srcId="{308EFCE2-8E64-4103-B7B8-5F213556F00F}" destId="{A2587DBE-2F1D-411E-B84D-030D5DF0A5A8}" srcOrd="0" destOrd="0" presId="urn:microsoft.com/office/officeart/2009/3/layout/IncreasingArrowsProcess"/>
    <dgm:cxn modelId="{5CC35B4A-7520-4B86-9B8C-67FE8E0C8768}" srcId="{308EFCE2-8E64-4103-B7B8-5F213556F00F}" destId="{068D6165-0488-4C59-958B-1E7375770063}" srcOrd="1" destOrd="0" parTransId="{C1EA51C3-74F2-41DB-8BF2-7A8172CB3CCD}" sibTransId="{A189D62E-D813-4ED5-B228-626F5F443487}"/>
    <dgm:cxn modelId="{EF28E9A1-6ADD-4056-9F10-C1D7AF100E2C}" srcId="{54A04883-472F-4BFD-A37C-EFDF500A7331}" destId="{308EFCE2-8E64-4103-B7B8-5F213556F00F}" srcOrd="0" destOrd="0" parTransId="{27E17F39-8F56-476C-9F8E-084C0ACEE027}" sibTransId="{DFA7F247-7FC8-4CC4-B0DB-41EE6F849C30}"/>
    <dgm:cxn modelId="{52D01EAB-5D6B-4B90-A946-44E7F0C33E48}" type="presOf" srcId="{A87A29A8-9BA9-415B-B63C-8B54BDF3BF05}" destId="{6788FAEB-163B-448C-B019-A2B4F739B8FC}" srcOrd="0" destOrd="0" presId="urn:microsoft.com/office/officeart/2009/3/layout/IncreasingArrowsProcess"/>
    <dgm:cxn modelId="{A875A9AE-543F-420C-81F3-C1926F4E2485}" srcId="{07DE4487-D0EB-49EF-AC25-9B54ADC9A91A}" destId="{1379D48B-CB81-40FC-ACB0-D673DB4685A6}" srcOrd="0" destOrd="0" parTransId="{02E562D8-B0B4-4870-9CCF-6CC2E9319577}" sibTransId="{FBB7C3C8-13BD-4681-B4E1-88C5CC97FDE1}"/>
    <dgm:cxn modelId="{BE303DDD-D726-4BD4-AE82-9BB14DD3BA98}" type="presOf" srcId="{A5832491-DEBE-4D6E-BBAF-569627099028}" destId="{A59EC9AC-500B-4462-8E06-33A9F7971229}" srcOrd="0" destOrd="0" presId="urn:microsoft.com/office/officeart/2009/3/layout/IncreasingArrowsProcess"/>
    <dgm:cxn modelId="{B79032E1-01E2-4FF3-9D51-184D27376F87}" type="presOf" srcId="{07DE4487-D0EB-49EF-AC25-9B54ADC9A91A}" destId="{C3DA7EAD-DD1A-4903-AC7B-DFB6D4F737E7}" srcOrd="0" destOrd="0" presId="urn:microsoft.com/office/officeart/2009/3/layout/IncreasingArrowsProcess"/>
    <dgm:cxn modelId="{48263191-3552-4438-9E72-84ED250F3B02}" type="presParOf" srcId="{4FA818BE-369D-443D-91A4-8B90BBF0838B}" destId="{A2587DBE-2F1D-411E-B84D-030D5DF0A5A8}" srcOrd="0" destOrd="0" presId="urn:microsoft.com/office/officeart/2009/3/layout/IncreasingArrowsProcess"/>
    <dgm:cxn modelId="{798784BF-2C8E-49A6-9FE3-02668474B522}" type="presParOf" srcId="{4FA818BE-369D-443D-91A4-8B90BBF0838B}" destId="{EACECED7-5BB1-471D-854E-FE63A10C91BF}" srcOrd="1" destOrd="0" presId="urn:microsoft.com/office/officeart/2009/3/layout/IncreasingArrowsProcess"/>
    <dgm:cxn modelId="{2593D117-4678-4F8B-9E66-B53D74ACFE2D}" type="presParOf" srcId="{4FA818BE-369D-443D-91A4-8B90BBF0838B}" destId="{C3DA7EAD-DD1A-4903-AC7B-DFB6D4F737E7}" srcOrd="2" destOrd="0" presId="urn:microsoft.com/office/officeart/2009/3/layout/IncreasingArrowsProcess"/>
    <dgm:cxn modelId="{411B7788-C2F9-44C6-859E-375BAC08222E}" type="presParOf" srcId="{4FA818BE-369D-443D-91A4-8B90BBF0838B}" destId="{F123EA14-9B25-427E-9447-3E525E596DD1}" srcOrd="3" destOrd="0" presId="urn:microsoft.com/office/officeart/2009/3/layout/IncreasingArrowsProcess"/>
    <dgm:cxn modelId="{E325CB30-B204-4864-BF66-63C6BB1F9589}" type="presParOf" srcId="{4FA818BE-369D-443D-91A4-8B90BBF0838B}" destId="{6788FAEB-163B-448C-B019-A2B4F739B8FC}" srcOrd="4" destOrd="0" presId="urn:microsoft.com/office/officeart/2009/3/layout/IncreasingArrowsProcess"/>
    <dgm:cxn modelId="{9CDFA414-CA73-42D1-BCC1-227079CFDD0E}" type="presParOf" srcId="{4FA818BE-369D-443D-91A4-8B90BBF0838B}" destId="{A59EC9AC-500B-4462-8E06-33A9F797122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00C5D7-FF6D-40EE-B75E-D49FFF8BD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40D989-65BE-4888-ADD6-711CD1345E7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students as independent SoTL researchers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DEBA1-DB2D-4472-A5DD-2AE850CB7662}" type="parTrans" cxnId="{684B37B2-9FBA-4439-A0DD-14C0DAA70B3A}">
      <dgm:prSet/>
      <dgm:spPr/>
      <dgm:t>
        <a:bodyPr/>
        <a:lstStyle/>
        <a:p>
          <a:endParaRPr lang="en-GB"/>
        </a:p>
      </dgm:t>
    </dgm:pt>
    <dgm:pt modelId="{9677060B-EB16-49DA-84FF-23C5BD69544B}" type="sibTrans" cxnId="{684B37B2-9FBA-4439-A0DD-14C0DAA70B3A}">
      <dgm:prSet/>
      <dgm:spPr/>
      <dgm:t>
        <a:bodyPr/>
        <a:lstStyle/>
        <a:p>
          <a:endParaRPr lang="en-GB"/>
        </a:p>
      </dgm:t>
    </dgm:pt>
    <dgm:pt modelId="{1D00B890-AD1E-44FA-A6CB-F1171D553AAB}" type="pres">
      <dgm:prSet presAssocID="{8900C5D7-FF6D-40EE-B75E-D49FFF8BDACB}" presName="linear" presStyleCnt="0">
        <dgm:presLayoutVars>
          <dgm:animLvl val="lvl"/>
          <dgm:resizeHandles val="exact"/>
        </dgm:presLayoutVars>
      </dgm:prSet>
      <dgm:spPr/>
    </dgm:pt>
    <dgm:pt modelId="{5FA5045F-C02D-4385-BBA4-4593023CE859}" type="pres">
      <dgm:prSet presAssocID="{2A40D989-65BE-4888-ADD6-711CD1345E7C}" presName="parentText" presStyleLbl="node1" presStyleIdx="0" presStyleCnt="1" custScaleY="99137" custLinFactNeighborX="-11265" custLinFactNeighborY="-38710">
        <dgm:presLayoutVars>
          <dgm:chMax val="0"/>
          <dgm:bulletEnabled val="1"/>
        </dgm:presLayoutVars>
      </dgm:prSet>
      <dgm:spPr/>
    </dgm:pt>
  </dgm:ptLst>
  <dgm:cxnLst>
    <dgm:cxn modelId="{6227451D-63F2-47CF-A5AC-709A742C791A}" type="presOf" srcId="{8900C5D7-FF6D-40EE-B75E-D49FFF8BDACB}" destId="{1D00B890-AD1E-44FA-A6CB-F1171D553AAB}" srcOrd="0" destOrd="0" presId="urn:microsoft.com/office/officeart/2005/8/layout/vList2"/>
    <dgm:cxn modelId="{BCE96C6C-E778-4C9A-9108-BE3E984E09BE}" type="presOf" srcId="{2A40D989-65BE-4888-ADD6-711CD1345E7C}" destId="{5FA5045F-C02D-4385-BBA4-4593023CE859}" srcOrd="0" destOrd="0" presId="urn:microsoft.com/office/officeart/2005/8/layout/vList2"/>
    <dgm:cxn modelId="{684B37B2-9FBA-4439-A0DD-14C0DAA70B3A}" srcId="{8900C5D7-FF6D-40EE-B75E-D49FFF8BDACB}" destId="{2A40D989-65BE-4888-ADD6-711CD1345E7C}" srcOrd="0" destOrd="0" parTransId="{198DEBA1-DB2D-4472-A5DD-2AE850CB7662}" sibTransId="{9677060B-EB16-49DA-84FF-23C5BD69544B}"/>
    <dgm:cxn modelId="{9FE69CE0-A5DA-408C-A9F0-7A24DCDCBFCA}" type="presParOf" srcId="{1D00B890-AD1E-44FA-A6CB-F1171D553AAB}" destId="{5FA5045F-C02D-4385-BBA4-4593023CE8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80DFCE-D05F-4293-9875-4F58139BB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7AC0DD-C4E9-44E2-B70C-905593604D22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students as research participants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2B98D-48DF-402F-9547-B57F5F4C113B}" type="parTrans" cxnId="{C78A8827-561F-4170-BF24-A9C4F3AC535C}">
      <dgm:prSet/>
      <dgm:spPr/>
      <dgm:t>
        <a:bodyPr/>
        <a:lstStyle/>
        <a:p>
          <a:endParaRPr lang="en-GB"/>
        </a:p>
      </dgm:t>
    </dgm:pt>
    <dgm:pt modelId="{814F6D65-16CF-458E-8818-D482C83BEE15}" type="sibTrans" cxnId="{C78A8827-561F-4170-BF24-A9C4F3AC535C}">
      <dgm:prSet/>
      <dgm:spPr/>
      <dgm:t>
        <a:bodyPr/>
        <a:lstStyle/>
        <a:p>
          <a:endParaRPr lang="en-GB"/>
        </a:p>
      </dgm:t>
    </dgm:pt>
    <dgm:pt modelId="{EF9722DB-7C9B-41EA-892A-D78588B16777}" type="pres">
      <dgm:prSet presAssocID="{2780DFCE-D05F-4293-9875-4F58139BB39B}" presName="linear" presStyleCnt="0">
        <dgm:presLayoutVars>
          <dgm:animLvl val="lvl"/>
          <dgm:resizeHandles val="exact"/>
        </dgm:presLayoutVars>
      </dgm:prSet>
      <dgm:spPr/>
    </dgm:pt>
    <dgm:pt modelId="{E5E58558-B1F1-4A55-A864-33FDC9EECCE8}" type="pres">
      <dgm:prSet presAssocID="{687AC0DD-C4E9-44E2-B70C-905593604D22}" presName="parentText" presStyleLbl="node1" presStyleIdx="0" presStyleCnt="1" custScaleY="100562">
        <dgm:presLayoutVars>
          <dgm:chMax val="0"/>
          <dgm:bulletEnabled val="1"/>
        </dgm:presLayoutVars>
      </dgm:prSet>
      <dgm:spPr/>
    </dgm:pt>
  </dgm:ptLst>
  <dgm:cxnLst>
    <dgm:cxn modelId="{3B84120C-92CD-4F60-B096-9D3AAE2E1D56}" type="presOf" srcId="{2780DFCE-D05F-4293-9875-4F58139BB39B}" destId="{EF9722DB-7C9B-41EA-892A-D78588B16777}" srcOrd="0" destOrd="0" presId="urn:microsoft.com/office/officeart/2005/8/layout/vList2"/>
    <dgm:cxn modelId="{C78A8827-561F-4170-BF24-A9C4F3AC535C}" srcId="{2780DFCE-D05F-4293-9875-4F58139BB39B}" destId="{687AC0DD-C4E9-44E2-B70C-905593604D22}" srcOrd="0" destOrd="0" parTransId="{1F52B98D-48DF-402F-9547-B57F5F4C113B}" sibTransId="{814F6D65-16CF-458E-8818-D482C83BEE15}"/>
    <dgm:cxn modelId="{A289D371-180D-4DCC-BBE2-C3C6F161E541}" type="presOf" srcId="{687AC0DD-C4E9-44E2-B70C-905593604D22}" destId="{E5E58558-B1F1-4A55-A864-33FDC9EECCE8}" srcOrd="0" destOrd="0" presId="urn:microsoft.com/office/officeart/2005/8/layout/vList2"/>
    <dgm:cxn modelId="{6ED237A4-5B29-4F5E-9032-DD56703CBF05}" type="presParOf" srcId="{EF9722DB-7C9B-41EA-892A-D78588B16777}" destId="{E5E58558-B1F1-4A55-A864-33FDC9EECC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B2EEA-20D2-1540-81A0-A98267361DB9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ACD73-90A5-D242-BE1C-662113CC9120}">
      <dsp:nvSpPr>
        <dsp:cNvPr id="0" name=""/>
        <dsp:cNvSpPr/>
      </dsp:nvSpPr>
      <dsp:spPr>
        <a:xfrm>
          <a:off x="1445" y="0"/>
          <a:ext cx="310868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2019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156082"/>
              </a:solidFill>
            </a:rPr>
            <a:t>Impact Evaluation Framework (IEF)</a:t>
          </a:r>
        </a:p>
      </dsp:txBody>
      <dsp:txXfrm>
        <a:off x="1445" y="0"/>
        <a:ext cx="3108685" cy="1740535"/>
      </dsp:txXfrm>
    </dsp:sp>
    <dsp:sp modelId="{736BE984-3FDA-8B42-AA16-673C7DF2FB7C}">
      <dsp:nvSpPr>
        <dsp:cNvPr id="0" name=""/>
        <dsp:cNvSpPr/>
      </dsp:nvSpPr>
      <dsp:spPr>
        <a:xfrm>
          <a:off x="133822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AEA7F-8262-FC44-8EEF-182A162C7E05}">
      <dsp:nvSpPr>
        <dsp:cNvPr id="0" name=""/>
        <dsp:cNvSpPr/>
      </dsp:nvSpPr>
      <dsp:spPr>
        <a:xfrm>
          <a:off x="3255234" y="2610802"/>
          <a:ext cx="290205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2020-2021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156082"/>
              </a:solidFill>
            </a:rPr>
            <a:t>SoTL in STEM, Badged Open Course (BOC) on OpenLearn</a:t>
          </a:r>
        </a:p>
      </dsp:txBody>
      <dsp:txXfrm>
        <a:off x="3255234" y="2610802"/>
        <a:ext cx="2902059" cy="1740535"/>
      </dsp:txXfrm>
    </dsp:sp>
    <dsp:sp modelId="{7B35DFCA-4E08-744B-868C-AE3FD55D3801}">
      <dsp:nvSpPr>
        <dsp:cNvPr id="0" name=""/>
        <dsp:cNvSpPr/>
      </dsp:nvSpPr>
      <dsp:spPr>
        <a:xfrm>
          <a:off x="4488697" y="1958102"/>
          <a:ext cx="435133" cy="435133"/>
        </a:xfrm>
        <a:prstGeom prst="ellipse">
          <a:avLst/>
        </a:prstGeom>
        <a:solidFill>
          <a:srgbClr val="15608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47D40-96AC-0D4E-B967-60E461E7D283}">
      <dsp:nvSpPr>
        <dsp:cNvPr id="0" name=""/>
        <dsp:cNvSpPr/>
      </dsp:nvSpPr>
      <dsp:spPr>
        <a:xfrm>
          <a:off x="6302396" y="0"/>
          <a:ext cx="316019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2022-2023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156082"/>
              </a:solidFill>
            </a:rPr>
            <a:t>Impact Evaluation of 16 eSTEeM projects</a:t>
          </a:r>
        </a:p>
      </dsp:txBody>
      <dsp:txXfrm>
        <a:off x="6302396" y="0"/>
        <a:ext cx="3160197" cy="1740535"/>
      </dsp:txXfrm>
    </dsp:sp>
    <dsp:sp modelId="{74322B1F-513F-6743-8712-8665C39C1C65}">
      <dsp:nvSpPr>
        <dsp:cNvPr id="0" name=""/>
        <dsp:cNvSpPr/>
      </dsp:nvSpPr>
      <dsp:spPr>
        <a:xfrm>
          <a:off x="7664928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688BC-C1F4-48EB-8554-943149681DF1}">
      <dsp:nvSpPr>
        <dsp:cNvPr id="0" name=""/>
        <dsp:cNvSpPr/>
      </dsp:nvSpPr>
      <dsp:spPr>
        <a:xfrm>
          <a:off x="282019" y="718127"/>
          <a:ext cx="920656" cy="9206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DA97E-E8C0-4CC2-A09F-219310038E08}">
      <dsp:nvSpPr>
        <dsp:cNvPr id="0" name=""/>
        <dsp:cNvSpPr/>
      </dsp:nvSpPr>
      <dsp:spPr>
        <a:xfrm>
          <a:off x="475357" y="911465"/>
          <a:ext cx="533980" cy="533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9824E-2A2C-4F63-8C2A-0356EF679D31}">
      <dsp:nvSpPr>
        <dsp:cNvPr id="0" name=""/>
        <dsp:cNvSpPr/>
      </dsp:nvSpPr>
      <dsp:spPr>
        <a:xfrm>
          <a:off x="1399959" y="718127"/>
          <a:ext cx="2170118" cy="92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60645"/>
              </a:solidFill>
              <a:latin typeface="+mn-lt"/>
            </a:rPr>
            <a:t>I</a:t>
          </a:r>
          <a:r>
            <a:rPr lang="en-US" sz="3200" kern="1200" dirty="0">
              <a:solidFill>
                <a:srgbClr val="060645"/>
              </a:solidFill>
              <a:latin typeface="+mn-lt"/>
              <a:cs typeface="Poppins" pitchFamily="2" charset="77"/>
            </a:rPr>
            <a:t>nq</a:t>
          </a:r>
          <a:r>
            <a:rPr lang="en-US" sz="2800" kern="1200" dirty="0">
              <a:solidFill>
                <a:schemeClr val="tx1"/>
              </a:solidFill>
              <a:latin typeface="+mn-lt"/>
              <a:cs typeface="Poppins" pitchFamily="2" charset="77"/>
            </a:rPr>
            <a:t>uisitive </a:t>
          </a:r>
        </a:p>
      </dsp:txBody>
      <dsp:txXfrm>
        <a:off x="1399959" y="718127"/>
        <a:ext cx="2170118" cy="920656"/>
      </dsp:txXfrm>
    </dsp:sp>
    <dsp:sp modelId="{C7BCE869-CE74-4187-9C56-DB222AD0C3B9}">
      <dsp:nvSpPr>
        <dsp:cNvPr id="0" name=""/>
        <dsp:cNvSpPr/>
      </dsp:nvSpPr>
      <dsp:spPr>
        <a:xfrm>
          <a:off x="3948204" y="718127"/>
          <a:ext cx="920656" cy="920656"/>
        </a:xfrm>
        <a:prstGeom prst="ellipse">
          <a:avLst/>
        </a:prstGeom>
        <a:solidFill>
          <a:srgbClr val="8D7B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02FA2-14BE-4CB5-AA7F-5B8E2462E007}">
      <dsp:nvSpPr>
        <dsp:cNvPr id="0" name=""/>
        <dsp:cNvSpPr/>
      </dsp:nvSpPr>
      <dsp:spPr>
        <a:xfrm>
          <a:off x="4141542" y="911465"/>
          <a:ext cx="533980" cy="533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164CA-A736-49E3-9E47-C54B6F4CA689}">
      <dsp:nvSpPr>
        <dsp:cNvPr id="0" name=""/>
        <dsp:cNvSpPr/>
      </dsp:nvSpPr>
      <dsp:spPr>
        <a:xfrm>
          <a:off x="5066144" y="718127"/>
          <a:ext cx="2170118" cy="92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cs typeface="Poppins" pitchFamily="2" charset="77"/>
            </a:rPr>
            <a:t>Open-minded</a:t>
          </a:r>
        </a:p>
      </dsp:txBody>
      <dsp:txXfrm>
        <a:off x="5066144" y="718127"/>
        <a:ext cx="2170118" cy="920656"/>
      </dsp:txXfrm>
    </dsp:sp>
    <dsp:sp modelId="{3C453534-0C1C-4F8B-9C66-4C8ABE91EEA8}">
      <dsp:nvSpPr>
        <dsp:cNvPr id="0" name=""/>
        <dsp:cNvSpPr/>
      </dsp:nvSpPr>
      <dsp:spPr>
        <a:xfrm>
          <a:off x="7614389" y="718127"/>
          <a:ext cx="920656" cy="9206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E6CF6-7B06-4A1A-BB95-5B0A92CF2FBB}">
      <dsp:nvSpPr>
        <dsp:cNvPr id="0" name=""/>
        <dsp:cNvSpPr/>
      </dsp:nvSpPr>
      <dsp:spPr>
        <a:xfrm>
          <a:off x="7807727" y="911465"/>
          <a:ext cx="533980" cy="533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81908-4AAF-4B1F-BC4C-750014C7F19D}">
      <dsp:nvSpPr>
        <dsp:cNvPr id="0" name=""/>
        <dsp:cNvSpPr/>
      </dsp:nvSpPr>
      <dsp:spPr>
        <a:xfrm>
          <a:off x="8732329" y="718127"/>
          <a:ext cx="2170118" cy="92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cs typeface="Poppins" pitchFamily="2" charset="77"/>
            </a:rPr>
            <a:t>Ethical</a:t>
          </a:r>
        </a:p>
      </dsp:txBody>
      <dsp:txXfrm>
        <a:off x="8732329" y="718127"/>
        <a:ext cx="2170118" cy="920656"/>
      </dsp:txXfrm>
    </dsp:sp>
    <dsp:sp modelId="{E72F9875-D47E-4118-8013-2B73DCFFE510}">
      <dsp:nvSpPr>
        <dsp:cNvPr id="0" name=""/>
        <dsp:cNvSpPr/>
      </dsp:nvSpPr>
      <dsp:spPr>
        <a:xfrm>
          <a:off x="282019" y="2310092"/>
          <a:ext cx="920656" cy="9206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9280D-1C19-441E-B398-C0E168F1AC99}">
      <dsp:nvSpPr>
        <dsp:cNvPr id="0" name=""/>
        <dsp:cNvSpPr/>
      </dsp:nvSpPr>
      <dsp:spPr>
        <a:xfrm>
          <a:off x="475357" y="2503430"/>
          <a:ext cx="533980" cy="533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35FF0-640E-44AF-B226-10E66C4CBFF8}">
      <dsp:nvSpPr>
        <dsp:cNvPr id="0" name=""/>
        <dsp:cNvSpPr/>
      </dsp:nvSpPr>
      <dsp:spPr>
        <a:xfrm>
          <a:off x="1399959" y="2310092"/>
          <a:ext cx="2170118" cy="92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cs typeface="Poppins" pitchFamily="2" charset="77"/>
            </a:rPr>
            <a:t>Strategic</a:t>
          </a:r>
        </a:p>
      </dsp:txBody>
      <dsp:txXfrm>
        <a:off x="1399959" y="2310092"/>
        <a:ext cx="2170118" cy="920656"/>
      </dsp:txXfrm>
    </dsp:sp>
    <dsp:sp modelId="{A018664E-D54C-4C84-ACC4-050DF078B3BF}">
      <dsp:nvSpPr>
        <dsp:cNvPr id="0" name=""/>
        <dsp:cNvSpPr/>
      </dsp:nvSpPr>
      <dsp:spPr>
        <a:xfrm>
          <a:off x="3948204" y="2310092"/>
          <a:ext cx="920656" cy="9206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A778D-3DA3-4C20-8743-329F1FB8F880}">
      <dsp:nvSpPr>
        <dsp:cNvPr id="0" name=""/>
        <dsp:cNvSpPr/>
      </dsp:nvSpPr>
      <dsp:spPr>
        <a:xfrm>
          <a:off x="4141542" y="2503430"/>
          <a:ext cx="533980" cy="533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379C-258F-4585-A807-70DFBCCFD4DD}">
      <dsp:nvSpPr>
        <dsp:cNvPr id="0" name=""/>
        <dsp:cNvSpPr/>
      </dsp:nvSpPr>
      <dsp:spPr>
        <a:xfrm>
          <a:off x="5066144" y="2310092"/>
          <a:ext cx="2170118" cy="92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cs typeface="Poppins" pitchFamily="2" charset="77"/>
            </a:rPr>
            <a:t>Empathetic</a:t>
          </a:r>
        </a:p>
      </dsp:txBody>
      <dsp:txXfrm>
        <a:off x="5066144" y="2310092"/>
        <a:ext cx="2170118" cy="920656"/>
      </dsp:txXfrm>
    </dsp:sp>
    <dsp:sp modelId="{24C12E1C-CA3C-4A4F-B1FE-0F193AF2FD59}">
      <dsp:nvSpPr>
        <dsp:cNvPr id="0" name=""/>
        <dsp:cNvSpPr/>
      </dsp:nvSpPr>
      <dsp:spPr>
        <a:xfrm>
          <a:off x="7614389" y="2310092"/>
          <a:ext cx="920656" cy="9206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EABDB-683D-4E7C-AAFA-7B7A7D44EA67}">
      <dsp:nvSpPr>
        <dsp:cNvPr id="0" name=""/>
        <dsp:cNvSpPr/>
      </dsp:nvSpPr>
      <dsp:spPr>
        <a:xfrm>
          <a:off x="7807727" y="2503430"/>
          <a:ext cx="533980" cy="5339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3AAE5-2335-4CBB-B9AD-5F7A7F3AB547}">
      <dsp:nvSpPr>
        <dsp:cNvPr id="0" name=""/>
        <dsp:cNvSpPr/>
      </dsp:nvSpPr>
      <dsp:spPr>
        <a:xfrm>
          <a:off x="8732329" y="2310092"/>
          <a:ext cx="2170118" cy="92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cs typeface="Poppins" pitchFamily="2" charset="77"/>
            </a:rPr>
            <a:t>Generous</a:t>
          </a:r>
        </a:p>
      </dsp:txBody>
      <dsp:txXfrm>
        <a:off x="8732329" y="2310092"/>
        <a:ext cx="2170118" cy="920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355A1-0AC9-4004-AE5B-2ACF2175CAFA}">
      <dsp:nvSpPr>
        <dsp:cNvPr id="0" name=""/>
        <dsp:cNvSpPr/>
      </dsp:nvSpPr>
      <dsp:spPr>
        <a:xfrm>
          <a:off x="2857819" y="0"/>
          <a:ext cx="4862446" cy="435133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Arial" panose="020B0604020202020204" pitchFamily="34" charset="0"/>
            </a:rPr>
            <a:t>mega: </a:t>
          </a:r>
          <a:r>
            <a:rPr lang="en-US" sz="1600" kern="1200" dirty="0">
              <a:latin typeface="+mn-lt"/>
              <a:cs typeface="Arial" panose="020B0604020202020204" pitchFamily="34" charset="0"/>
            </a:rPr>
            <a:t>disciplinary/ national level</a:t>
          </a:r>
        </a:p>
      </dsp:txBody>
      <dsp:txXfrm>
        <a:off x="4609272" y="217566"/>
        <a:ext cx="1359539" cy="652700"/>
      </dsp:txXfrm>
    </dsp:sp>
    <dsp:sp modelId="{D2943402-9797-4F34-A897-80ED3F7823CE}">
      <dsp:nvSpPr>
        <dsp:cNvPr id="0" name=""/>
        <dsp:cNvSpPr/>
      </dsp:nvSpPr>
      <dsp:spPr>
        <a:xfrm>
          <a:off x="3371825" y="1164383"/>
          <a:ext cx="3797638" cy="3186954"/>
        </a:xfrm>
        <a:prstGeom prst="ellipse">
          <a:avLst/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Arial" panose="020B0604020202020204" pitchFamily="34" charset="0"/>
            </a:rPr>
            <a:t>macro: </a:t>
          </a:r>
          <a:r>
            <a:rPr lang="en-US" sz="1600" kern="1200" dirty="0">
              <a:latin typeface="+mn-lt"/>
              <a:cs typeface="Arial" panose="020B0604020202020204" pitchFamily="34" charset="0"/>
            </a:rPr>
            <a:t>institutional level</a:t>
          </a:r>
        </a:p>
      </dsp:txBody>
      <dsp:txXfrm>
        <a:off x="4607007" y="1355600"/>
        <a:ext cx="1327274" cy="573651"/>
      </dsp:txXfrm>
    </dsp:sp>
    <dsp:sp modelId="{CE7CE17D-542A-43FA-8FDE-21A177A79D5D}">
      <dsp:nvSpPr>
        <dsp:cNvPr id="0" name=""/>
        <dsp:cNvSpPr/>
      </dsp:nvSpPr>
      <dsp:spPr>
        <a:xfrm>
          <a:off x="3616453" y="2120145"/>
          <a:ext cx="3276113" cy="2231192"/>
        </a:xfrm>
        <a:prstGeom prst="ellipse">
          <a:avLst/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Arial" panose="020B0604020202020204" pitchFamily="34" charset="0"/>
            </a:rPr>
            <a:t>meso: </a:t>
          </a:r>
          <a:r>
            <a:rPr lang="en-US" sz="1600" kern="1200" dirty="0">
              <a:latin typeface="+mn-lt"/>
              <a:cs typeface="Arial" panose="020B0604020202020204" pitchFamily="34" charset="0"/>
            </a:rPr>
            <a:t>departmental level</a:t>
          </a:r>
        </a:p>
      </dsp:txBody>
      <dsp:txXfrm>
        <a:off x="4491175" y="2287485"/>
        <a:ext cx="1526668" cy="502018"/>
      </dsp:txXfrm>
    </dsp:sp>
    <dsp:sp modelId="{4CE29A2D-12AA-4BB9-8CFD-12CCD9A1D7D9}">
      <dsp:nvSpPr>
        <dsp:cNvPr id="0" name=""/>
        <dsp:cNvSpPr/>
      </dsp:nvSpPr>
      <dsp:spPr>
        <a:xfrm>
          <a:off x="4391239" y="2961007"/>
          <a:ext cx="1740535" cy="1381863"/>
        </a:xfrm>
        <a:prstGeom prst="ellipse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rPr>
            <a:t>micro: </a:t>
          </a:r>
          <a:r>
            <a:rPr lang="en-US" sz="1600" kern="1200" dirty="0">
              <a:latin typeface="+mn-lt"/>
              <a:cs typeface="Arial" panose="020B0604020202020204" pitchFamily="34" charset="0"/>
            </a:rPr>
            <a:t>individual/ researcher level </a:t>
          </a:r>
        </a:p>
      </dsp:txBody>
      <dsp:txXfrm>
        <a:off x="4646135" y="3306472"/>
        <a:ext cx="1230744" cy="690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5598B-BE8F-C649-99FF-423209C66C14}">
      <dsp:nvSpPr>
        <dsp:cNvPr id="0" name=""/>
        <dsp:cNvSpPr/>
      </dsp:nvSpPr>
      <dsp:spPr>
        <a:xfrm rot="5400000">
          <a:off x="5116699" y="-1100778"/>
          <a:ext cx="3354016" cy="6394077"/>
        </a:xfrm>
        <a:prstGeom prst="round2SameRect">
          <a:avLst/>
        </a:prstGeom>
        <a:solidFill>
          <a:srgbClr val="CCD2D8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500" kern="1200" dirty="0">
              <a:latin typeface="Poppins" pitchFamily="2" charset="77"/>
              <a:cs typeface="Poppins" pitchFamily="2" charset="77"/>
            </a:rPr>
            <a:t> </a:t>
          </a:r>
          <a:r>
            <a:rPr lang="en-US" sz="3200" kern="1200" dirty="0">
              <a:latin typeface="+mn-lt"/>
              <a:cs typeface="Poppins" pitchFamily="2" charset="77"/>
            </a:rPr>
            <a:t>Learning and Teaching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200" kern="1200" dirty="0">
              <a:latin typeface="+mn-lt"/>
              <a:cs typeface="Poppins" pitchFamily="2" charset="77"/>
            </a:rPr>
            <a:t> Transfer to others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200" kern="1200" dirty="0">
              <a:latin typeface="+mn-lt"/>
              <a:cs typeface="Poppins" pitchFamily="2" charset="77"/>
            </a:rPr>
            <a:t> Stakeholder benefits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200" kern="1200" dirty="0">
              <a:latin typeface="+mn-lt"/>
              <a:cs typeface="Poppins" pitchFamily="2" charset="77"/>
            </a:rPr>
            <a:t> Cultural and economic benefits</a:t>
          </a:r>
        </a:p>
      </dsp:txBody>
      <dsp:txXfrm rot="-5400000">
        <a:off x="3596669" y="582982"/>
        <a:ext cx="6230347" cy="3026556"/>
      </dsp:txXfrm>
    </dsp:sp>
    <dsp:sp modelId="{29E73873-1D1B-9F4F-A5C4-F1ED7338047D}">
      <dsp:nvSpPr>
        <dsp:cNvPr id="0" name=""/>
        <dsp:cNvSpPr/>
      </dsp:nvSpPr>
      <dsp:spPr>
        <a:xfrm>
          <a:off x="1662" y="0"/>
          <a:ext cx="3596668" cy="4192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+mn-lt"/>
              <a:cs typeface="Poppins" pitchFamily="2" charset="77"/>
            </a:rPr>
            <a:t>12 facets of IEF for SoTL are divided into four categories</a:t>
          </a:r>
          <a:endParaRPr lang="en-US" sz="3600" kern="1200" dirty="0">
            <a:latin typeface="+mn-lt"/>
            <a:cs typeface="Poppins" pitchFamily="2" charset="77"/>
          </a:endParaRPr>
        </a:p>
      </dsp:txBody>
      <dsp:txXfrm>
        <a:off x="177237" y="175575"/>
        <a:ext cx="3245518" cy="3841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2AE2A-95AF-4C4E-9E32-A70032046DEA}">
      <dsp:nvSpPr>
        <dsp:cNvPr id="0" name=""/>
        <dsp:cNvSpPr/>
      </dsp:nvSpPr>
      <dsp:spPr>
        <a:xfrm>
          <a:off x="2661353" y="0"/>
          <a:ext cx="5564976" cy="521714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8724D-3DFF-5240-8639-85D090DF58BB}">
      <dsp:nvSpPr>
        <dsp:cNvPr id="0" name=""/>
        <dsp:cNvSpPr/>
      </dsp:nvSpPr>
      <dsp:spPr>
        <a:xfrm>
          <a:off x="3330896" y="495629"/>
          <a:ext cx="2034688" cy="203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+mn-lt"/>
              <a:cs typeface="Poppins" pitchFamily="2" charset="77"/>
            </a:rPr>
            <a:t>Guidance at the project proposal stage</a:t>
          </a:r>
        </a:p>
      </dsp:txBody>
      <dsp:txXfrm>
        <a:off x="3430221" y="594954"/>
        <a:ext cx="1836038" cy="1836038"/>
      </dsp:txXfrm>
    </dsp:sp>
    <dsp:sp modelId="{6CE07C8C-EEA3-5E4C-AFFA-7E75E9CA3372}">
      <dsp:nvSpPr>
        <dsp:cNvPr id="0" name=""/>
        <dsp:cNvSpPr/>
      </dsp:nvSpPr>
      <dsp:spPr>
        <a:xfrm>
          <a:off x="5522098" y="495629"/>
          <a:ext cx="2034688" cy="203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+mn-lt"/>
              <a:cs typeface="Poppins" pitchFamily="2" charset="77"/>
            </a:rPr>
            <a:t>Workshop with the project team and other stakeholders</a:t>
          </a:r>
        </a:p>
      </dsp:txBody>
      <dsp:txXfrm>
        <a:off x="5621423" y="594954"/>
        <a:ext cx="1836038" cy="1836038"/>
      </dsp:txXfrm>
    </dsp:sp>
    <dsp:sp modelId="{0E730FCA-BC4E-4243-9FBD-A84B1103415C}">
      <dsp:nvSpPr>
        <dsp:cNvPr id="0" name=""/>
        <dsp:cNvSpPr/>
      </dsp:nvSpPr>
      <dsp:spPr>
        <a:xfrm>
          <a:off x="3330896" y="2686831"/>
          <a:ext cx="2034688" cy="203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+mn-lt"/>
              <a:cs typeface="Poppins" pitchFamily="2" charset="77"/>
            </a:rPr>
            <a:t>Planning and monitoring the impact </a:t>
          </a:r>
        </a:p>
      </dsp:txBody>
      <dsp:txXfrm>
        <a:off x="3430221" y="2786156"/>
        <a:ext cx="1836038" cy="1836038"/>
      </dsp:txXfrm>
    </dsp:sp>
    <dsp:sp modelId="{EB2A0D4B-C410-174D-9338-4B302F9F13D2}">
      <dsp:nvSpPr>
        <dsp:cNvPr id="0" name=""/>
        <dsp:cNvSpPr/>
      </dsp:nvSpPr>
      <dsp:spPr>
        <a:xfrm>
          <a:off x="5522098" y="2686831"/>
          <a:ext cx="2034688" cy="203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+mn-lt"/>
              <a:cs typeface="Poppins" pitchFamily="2" charset="77"/>
            </a:rPr>
            <a:t>Retrospective Self-evaluation</a:t>
          </a:r>
          <a:r>
            <a:rPr lang="en-GB" sz="2200" kern="1200" dirty="0">
              <a:latin typeface="+mn-lt"/>
            </a:rPr>
            <a:t> </a:t>
          </a:r>
        </a:p>
      </dsp:txBody>
      <dsp:txXfrm>
        <a:off x="5621423" y="2786156"/>
        <a:ext cx="1836038" cy="1836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D4492-9B91-C044-9302-BAA6AB64F3FC}">
      <dsp:nvSpPr>
        <dsp:cNvPr id="0" name=""/>
        <dsp:cNvSpPr/>
      </dsp:nvSpPr>
      <dsp:spPr>
        <a:xfrm>
          <a:off x="5" y="0"/>
          <a:ext cx="11527271" cy="4643860"/>
        </a:xfrm>
        <a:prstGeom prst="rightArrow">
          <a:avLst/>
        </a:prstGeom>
        <a:solidFill>
          <a:srgbClr val="CCD2D8"/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49743-0D56-C843-8350-4C98EC48BD3F}">
      <dsp:nvSpPr>
        <dsp:cNvPr id="0" name=""/>
        <dsp:cNvSpPr/>
      </dsp:nvSpPr>
      <dsp:spPr>
        <a:xfrm>
          <a:off x="0" y="1802551"/>
          <a:ext cx="1114000" cy="108891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determine motivation for inquiry</a:t>
          </a:r>
        </a:p>
      </dsp:txBody>
      <dsp:txXfrm>
        <a:off x="53156" y="1855707"/>
        <a:ext cx="1007688" cy="982598"/>
      </dsp:txXfrm>
    </dsp:sp>
    <dsp:sp modelId="{B2A178C5-287F-4047-8B4D-B03BE1E56394}">
      <dsp:nvSpPr>
        <dsp:cNvPr id="0" name=""/>
        <dsp:cNvSpPr/>
      </dsp:nvSpPr>
      <dsp:spPr>
        <a:xfrm>
          <a:off x="1246165" y="1741447"/>
          <a:ext cx="1159844" cy="1160965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conduct stakeholder analysis</a:t>
          </a:r>
        </a:p>
      </dsp:txBody>
      <dsp:txXfrm>
        <a:off x="1302784" y="1798066"/>
        <a:ext cx="1046606" cy="1047727"/>
      </dsp:txXfrm>
    </dsp:sp>
    <dsp:sp modelId="{65B3917D-4416-5B41-929F-679D5223677B}">
      <dsp:nvSpPr>
        <dsp:cNvPr id="0" name=""/>
        <dsp:cNvSpPr/>
      </dsp:nvSpPr>
      <dsp:spPr>
        <a:xfrm>
          <a:off x="2533356" y="1695621"/>
          <a:ext cx="1099230" cy="1252616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formulate aim and research questions</a:t>
          </a:r>
        </a:p>
      </dsp:txBody>
      <dsp:txXfrm>
        <a:off x="2587016" y="1749281"/>
        <a:ext cx="991910" cy="1145296"/>
      </dsp:txXfrm>
    </dsp:sp>
    <dsp:sp modelId="{A89B8042-0E91-0248-B62A-2751257858FA}">
      <dsp:nvSpPr>
        <dsp:cNvPr id="0" name=""/>
        <dsp:cNvSpPr/>
      </dsp:nvSpPr>
      <dsp:spPr>
        <a:xfrm>
          <a:off x="3759932" y="1795306"/>
          <a:ext cx="918602" cy="1053246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carry out literature review</a:t>
          </a:r>
        </a:p>
      </dsp:txBody>
      <dsp:txXfrm>
        <a:off x="3804774" y="1840148"/>
        <a:ext cx="828918" cy="963562"/>
      </dsp:txXfrm>
    </dsp:sp>
    <dsp:sp modelId="{B6470108-4628-0F43-8A21-00AE73305D26}">
      <dsp:nvSpPr>
        <dsp:cNvPr id="0" name=""/>
        <dsp:cNvSpPr/>
      </dsp:nvSpPr>
      <dsp:spPr>
        <a:xfrm>
          <a:off x="4805881" y="1819241"/>
          <a:ext cx="996485" cy="100537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 research design</a:t>
          </a:r>
        </a:p>
      </dsp:txBody>
      <dsp:txXfrm>
        <a:off x="4854525" y="1867885"/>
        <a:ext cx="899197" cy="908089"/>
      </dsp:txXfrm>
    </dsp:sp>
    <dsp:sp modelId="{DE36E1CD-CC35-8348-BC17-AA2F5CC569B3}">
      <dsp:nvSpPr>
        <dsp:cNvPr id="0" name=""/>
        <dsp:cNvSpPr/>
      </dsp:nvSpPr>
      <dsp:spPr>
        <a:xfrm>
          <a:off x="5929712" y="1756725"/>
          <a:ext cx="1077400" cy="1130408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seek ethical approvals</a:t>
          </a:r>
        </a:p>
      </dsp:txBody>
      <dsp:txXfrm>
        <a:off x="5982306" y="1809319"/>
        <a:ext cx="972212" cy="1025220"/>
      </dsp:txXfrm>
    </dsp:sp>
    <dsp:sp modelId="{6A79A0AA-4E97-D048-9471-39AFEC11E947}">
      <dsp:nvSpPr>
        <dsp:cNvPr id="0" name=""/>
        <dsp:cNvSpPr/>
      </dsp:nvSpPr>
      <dsp:spPr>
        <a:xfrm>
          <a:off x="7134459" y="1771372"/>
          <a:ext cx="917708" cy="1101114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conduct research process</a:t>
          </a:r>
        </a:p>
      </dsp:txBody>
      <dsp:txXfrm>
        <a:off x="7179258" y="1816171"/>
        <a:ext cx="828110" cy="1011516"/>
      </dsp:txXfrm>
    </dsp:sp>
    <dsp:sp modelId="{93BE2B5D-AAAD-F741-9F8C-85C9630DAE7C}">
      <dsp:nvSpPr>
        <dsp:cNvPr id="0" name=""/>
        <dsp:cNvSpPr/>
      </dsp:nvSpPr>
      <dsp:spPr>
        <a:xfrm>
          <a:off x="8179514" y="1783335"/>
          <a:ext cx="764076" cy="107718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reflect on the inquiry</a:t>
          </a:r>
        </a:p>
      </dsp:txBody>
      <dsp:txXfrm>
        <a:off x="8216813" y="1820634"/>
        <a:ext cx="689478" cy="1002591"/>
      </dsp:txXfrm>
    </dsp:sp>
    <dsp:sp modelId="{D3BA052D-53BD-134A-AFAB-C725F676E39F}">
      <dsp:nvSpPr>
        <dsp:cNvPr id="0" name=""/>
        <dsp:cNvSpPr/>
      </dsp:nvSpPr>
      <dsp:spPr>
        <a:xfrm>
          <a:off x="9070936" y="1807278"/>
          <a:ext cx="1284427" cy="1029302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disseminate the outcomes</a:t>
          </a:r>
        </a:p>
      </dsp:txBody>
      <dsp:txXfrm>
        <a:off x="9121182" y="1857524"/>
        <a:ext cx="1183935" cy="928810"/>
      </dsp:txXfrm>
    </dsp:sp>
    <dsp:sp modelId="{2EC5E8BC-4672-244E-B368-8C7A14B875AA}">
      <dsp:nvSpPr>
        <dsp:cNvPr id="0" name=""/>
        <dsp:cNvSpPr/>
      </dsp:nvSpPr>
      <dsp:spPr>
        <a:xfrm>
          <a:off x="10482710" y="1783335"/>
          <a:ext cx="1039747" cy="107718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rPr>
            <a:t>conduct impact evaluation</a:t>
          </a:r>
        </a:p>
      </dsp:txBody>
      <dsp:txXfrm>
        <a:off x="10533466" y="1834091"/>
        <a:ext cx="938235" cy="9756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5AFA7-4E43-5E46-A852-9E9E1C7AACCA}">
      <dsp:nvSpPr>
        <dsp:cNvPr id="0" name=""/>
        <dsp:cNvSpPr/>
      </dsp:nvSpPr>
      <dsp:spPr>
        <a:xfrm>
          <a:off x="0" y="678"/>
          <a:ext cx="63037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FD124-21CD-4140-ACCF-394FB762B721}">
      <dsp:nvSpPr>
        <dsp:cNvPr id="0" name=""/>
        <dsp:cNvSpPr/>
      </dsp:nvSpPr>
      <dsp:spPr>
        <a:xfrm>
          <a:off x="0" y="0"/>
          <a:ext cx="6303729" cy="79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latin typeface="+mn-lt"/>
              <a:cs typeface="Poppins" pitchFamily="2" charset="77"/>
            </a:rPr>
            <a:t>participatory role</a:t>
          </a:r>
          <a:endParaRPr lang="en-US" sz="3200" i="0" kern="1200" dirty="0">
            <a:latin typeface="+mn-lt"/>
            <a:cs typeface="Poppins" pitchFamily="2" charset="77"/>
          </a:endParaRPr>
        </a:p>
      </dsp:txBody>
      <dsp:txXfrm>
        <a:off x="0" y="0"/>
        <a:ext cx="6303729" cy="794211"/>
      </dsp:txXfrm>
    </dsp:sp>
    <dsp:sp modelId="{6D07DA74-997F-A543-BCD9-7CD8943A9E9B}">
      <dsp:nvSpPr>
        <dsp:cNvPr id="0" name=""/>
        <dsp:cNvSpPr/>
      </dsp:nvSpPr>
      <dsp:spPr>
        <a:xfrm>
          <a:off x="0" y="794890"/>
          <a:ext cx="6303729" cy="0"/>
        </a:xfrm>
        <a:prstGeom prst="line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60F6C-A804-CE49-8AC9-7EF056AEA0FF}">
      <dsp:nvSpPr>
        <dsp:cNvPr id="0" name=""/>
        <dsp:cNvSpPr/>
      </dsp:nvSpPr>
      <dsp:spPr>
        <a:xfrm>
          <a:off x="0" y="794890"/>
          <a:ext cx="6303729" cy="79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advisory role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sp:txBody>
      <dsp:txXfrm>
        <a:off x="0" y="794890"/>
        <a:ext cx="6303729" cy="794211"/>
      </dsp:txXfrm>
    </dsp:sp>
    <dsp:sp modelId="{61063D1C-3C54-4744-B990-4C373F749C09}">
      <dsp:nvSpPr>
        <dsp:cNvPr id="0" name=""/>
        <dsp:cNvSpPr/>
      </dsp:nvSpPr>
      <dsp:spPr>
        <a:xfrm>
          <a:off x="0" y="1589102"/>
          <a:ext cx="6303729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3AAFB-5E04-494E-A0B6-65B53C0CABEA}">
      <dsp:nvSpPr>
        <dsp:cNvPr id="0" name=""/>
        <dsp:cNvSpPr/>
      </dsp:nvSpPr>
      <dsp:spPr>
        <a:xfrm>
          <a:off x="0" y="1589102"/>
          <a:ext cx="6303729" cy="79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advocates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sp:txBody>
      <dsp:txXfrm>
        <a:off x="0" y="1589102"/>
        <a:ext cx="6303729" cy="794211"/>
      </dsp:txXfrm>
    </dsp:sp>
    <dsp:sp modelId="{957BE473-A454-AF4B-9F52-86F6FAB01D33}">
      <dsp:nvSpPr>
        <dsp:cNvPr id="0" name=""/>
        <dsp:cNvSpPr/>
      </dsp:nvSpPr>
      <dsp:spPr>
        <a:xfrm>
          <a:off x="0" y="2383313"/>
          <a:ext cx="6303729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0BE2D-E716-164E-85B1-A2D61AE89AAF}">
      <dsp:nvSpPr>
        <dsp:cNvPr id="0" name=""/>
        <dsp:cNvSpPr/>
      </dsp:nvSpPr>
      <dsp:spPr>
        <a:xfrm>
          <a:off x="0" y="2383313"/>
          <a:ext cx="6303729" cy="79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communications role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sp:txBody>
      <dsp:txXfrm>
        <a:off x="0" y="2383313"/>
        <a:ext cx="6303729" cy="794211"/>
      </dsp:txXfrm>
    </dsp:sp>
    <dsp:sp modelId="{5E37961C-12A4-FA47-A1D3-73E9F0EBEB0F}">
      <dsp:nvSpPr>
        <dsp:cNvPr id="0" name=""/>
        <dsp:cNvSpPr/>
      </dsp:nvSpPr>
      <dsp:spPr>
        <a:xfrm>
          <a:off x="0" y="3177525"/>
          <a:ext cx="6303729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DDBC1-94A0-784B-965F-FE8640C88414}">
      <dsp:nvSpPr>
        <dsp:cNvPr id="0" name=""/>
        <dsp:cNvSpPr/>
      </dsp:nvSpPr>
      <dsp:spPr>
        <a:xfrm>
          <a:off x="0" y="3177525"/>
          <a:ext cx="6303729" cy="79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amplifiers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sp:txBody>
      <dsp:txXfrm>
        <a:off x="0" y="3177525"/>
        <a:ext cx="6303729" cy="794211"/>
      </dsp:txXfrm>
    </dsp:sp>
    <dsp:sp modelId="{3E6778BE-6D20-7942-8A52-9829FED7ACE4}">
      <dsp:nvSpPr>
        <dsp:cNvPr id="0" name=""/>
        <dsp:cNvSpPr/>
      </dsp:nvSpPr>
      <dsp:spPr>
        <a:xfrm>
          <a:off x="0" y="3971736"/>
          <a:ext cx="6303729" cy="0"/>
        </a:xfrm>
        <a:prstGeom prst="line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E63CA-CCFA-7144-A6D2-F32CB97B4993}">
      <dsp:nvSpPr>
        <dsp:cNvPr id="0" name=""/>
        <dsp:cNvSpPr/>
      </dsp:nvSpPr>
      <dsp:spPr>
        <a:xfrm>
          <a:off x="0" y="3971736"/>
          <a:ext cx="6303729" cy="79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beneficiaries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sp:txBody>
      <dsp:txXfrm>
        <a:off x="0" y="3971736"/>
        <a:ext cx="6303729" cy="794211"/>
      </dsp:txXfrm>
    </dsp:sp>
    <dsp:sp modelId="{1EE48E73-26DA-FC47-9A71-6E9364DDE11C}">
      <dsp:nvSpPr>
        <dsp:cNvPr id="0" name=""/>
        <dsp:cNvSpPr/>
      </dsp:nvSpPr>
      <dsp:spPr>
        <a:xfrm>
          <a:off x="0" y="4765948"/>
          <a:ext cx="6303729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F9C12-608A-3740-A93B-D8AA16F6737F}">
      <dsp:nvSpPr>
        <dsp:cNvPr id="0" name=""/>
        <dsp:cNvSpPr/>
      </dsp:nvSpPr>
      <dsp:spPr>
        <a:xfrm>
          <a:off x="0" y="4765948"/>
          <a:ext cx="6303729" cy="79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Poppins" pitchFamily="2" charset="77"/>
            </a:rPr>
            <a:t>obstructors</a:t>
          </a:r>
          <a:endParaRPr lang="en-US" sz="32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Poppins" pitchFamily="2" charset="77"/>
          </a:endParaRPr>
        </a:p>
      </dsp:txBody>
      <dsp:txXfrm>
        <a:off x="0" y="4765948"/>
        <a:ext cx="6303729" cy="794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87DBE-2F1D-411E-B84D-030D5DF0A5A8}">
      <dsp:nvSpPr>
        <dsp:cNvPr id="0" name=""/>
        <dsp:cNvSpPr/>
      </dsp:nvSpPr>
      <dsp:spPr>
        <a:xfrm>
          <a:off x="0" y="842606"/>
          <a:ext cx="7495822" cy="10916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30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ial" panose="020B0604020202020204" pitchFamily="34" charset="0"/>
              <a:cs typeface="Arial" panose="020B0604020202020204" pitchFamily="34" charset="0"/>
            </a:rPr>
            <a:t>participants</a:t>
          </a:r>
        </a:p>
      </dsp:txBody>
      <dsp:txXfrm>
        <a:off x="0" y="1115525"/>
        <a:ext cx="7222903" cy="545839"/>
      </dsp:txXfrm>
    </dsp:sp>
    <dsp:sp modelId="{EACECED7-5BB1-471D-854E-FE63A10C91BF}">
      <dsp:nvSpPr>
        <dsp:cNvPr id="0" name=""/>
        <dsp:cNvSpPr/>
      </dsp:nvSpPr>
      <dsp:spPr>
        <a:xfrm>
          <a:off x="0" y="1635017"/>
          <a:ext cx="2304003" cy="19371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b="1" kern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students as</a:t>
          </a:r>
          <a:r>
            <a:rPr lang="en-US" sz="1800" b="0" kern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b="0" kern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pilot-participants</a:t>
          </a:r>
          <a:endParaRPr lang="en-GB" sz="18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advocates</a:t>
          </a:r>
          <a:endParaRPr lang="en-GB" sz="18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observers</a:t>
          </a:r>
          <a:endParaRPr lang="en-GB" sz="1800" b="0" kern="1200" dirty="0"/>
        </a:p>
      </dsp:txBody>
      <dsp:txXfrm>
        <a:off x="0" y="1635017"/>
        <a:ext cx="2304003" cy="1937195"/>
      </dsp:txXfrm>
    </dsp:sp>
    <dsp:sp modelId="{C3DA7EAD-DD1A-4903-AC7B-DFB6D4F737E7}">
      <dsp:nvSpPr>
        <dsp:cNvPr id="0" name=""/>
        <dsp:cNvSpPr/>
      </dsp:nvSpPr>
      <dsp:spPr>
        <a:xfrm>
          <a:off x="2308713" y="1206499"/>
          <a:ext cx="5187108" cy="10916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30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ial" panose="020B0604020202020204" pitchFamily="34" charset="0"/>
              <a:cs typeface="Arial" panose="020B0604020202020204" pitchFamily="34" charset="0"/>
            </a:rPr>
            <a:t>designers</a:t>
          </a:r>
        </a:p>
      </dsp:txBody>
      <dsp:txXfrm>
        <a:off x="2308713" y="1479418"/>
        <a:ext cx="4914189" cy="545839"/>
      </dsp:txXfrm>
    </dsp:sp>
    <dsp:sp modelId="{F123EA14-9B25-427E-9447-3E525E596DD1}">
      <dsp:nvSpPr>
        <dsp:cNvPr id="0" name=""/>
        <dsp:cNvSpPr/>
      </dsp:nvSpPr>
      <dsp:spPr>
        <a:xfrm>
          <a:off x="2308920" y="2010307"/>
          <a:ext cx="2308713" cy="1569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students as: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co-creators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co-designers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validity checkers</a:t>
          </a:r>
        </a:p>
      </dsp:txBody>
      <dsp:txXfrm>
        <a:off x="2308920" y="2010307"/>
        <a:ext cx="2308713" cy="1569595"/>
      </dsp:txXfrm>
    </dsp:sp>
    <dsp:sp modelId="{6788FAEB-163B-448C-B019-A2B4F739B8FC}">
      <dsp:nvSpPr>
        <dsp:cNvPr id="0" name=""/>
        <dsp:cNvSpPr/>
      </dsp:nvSpPr>
      <dsp:spPr>
        <a:xfrm>
          <a:off x="4617426" y="1540894"/>
          <a:ext cx="2878395" cy="10916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30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ial" panose="020B0604020202020204" pitchFamily="34" charset="0"/>
              <a:cs typeface="Arial" panose="020B0604020202020204" pitchFamily="34" charset="0"/>
            </a:rPr>
            <a:t>co-researchers</a:t>
          </a:r>
        </a:p>
      </dsp:txBody>
      <dsp:txXfrm>
        <a:off x="4617426" y="1813813"/>
        <a:ext cx="2605476" cy="545839"/>
      </dsp:txXfrm>
    </dsp:sp>
    <dsp:sp modelId="{A59EC9AC-500B-4462-8E06-33A9F7971229}">
      <dsp:nvSpPr>
        <dsp:cNvPr id="0" name=""/>
        <dsp:cNvSpPr/>
      </dsp:nvSpPr>
      <dsp:spPr>
        <a:xfrm>
          <a:off x="4617449" y="2324568"/>
          <a:ext cx="2308713" cy="1256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students as: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co-inquirers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co-authors</a:t>
          </a:r>
        </a:p>
      </dsp:txBody>
      <dsp:txXfrm>
        <a:off x="4617449" y="2324568"/>
        <a:ext cx="2308713" cy="12563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5045F-C02D-4385-BBA4-4593023CE859}">
      <dsp:nvSpPr>
        <dsp:cNvPr id="0" name=""/>
        <dsp:cNvSpPr/>
      </dsp:nvSpPr>
      <dsp:spPr>
        <a:xfrm>
          <a:off x="0" y="0"/>
          <a:ext cx="1557866" cy="1210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students as independent SoTL researchers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13" y="59113"/>
        <a:ext cx="1439640" cy="10927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58558-B1F1-4A55-A864-33FDC9EECCE8}">
      <dsp:nvSpPr>
        <dsp:cNvPr id="0" name=""/>
        <dsp:cNvSpPr/>
      </dsp:nvSpPr>
      <dsp:spPr>
        <a:xfrm>
          <a:off x="0" y="737"/>
          <a:ext cx="1546575" cy="104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students as research participants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834" y="51571"/>
        <a:ext cx="1444907" cy="93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0A2B5-C102-914F-A897-96E04B14D0A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1BFBD-EAF9-8A41-9F7A-0D5423FF8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3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15C00-655C-644E-91E6-60F6C3481B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1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Time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6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55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79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00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5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87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97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6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6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85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49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7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7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29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5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15C00-655C-644E-91E6-60F6C3481B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4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15C00-655C-644E-91E6-60F6C3481B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5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6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4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3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5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1BFBD-EAF9-8A41-9F7A-0D5423FF82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2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69D5-553D-F299-9C4F-E16651F3C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1D639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7C770-A5D6-EE11-C365-2778F9CF6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28B70-2EB8-A91D-05CB-CC18EFA6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34C9-0B75-E01C-98C9-8911C754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21AB-D7D5-9940-27E9-629F5C19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43B571-B296-9891-1FC2-B7D135A801B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23623"/>
            <a:ext cx="10515600" cy="0"/>
          </a:xfrm>
          <a:prstGeom prst="line">
            <a:avLst/>
          </a:prstGeom>
          <a:ln w="127000">
            <a:solidFill>
              <a:srgbClr val="1D63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91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093F-9EA4-000C-B032-4A59BDF1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1CCC6-CCE4-492D-3D4C-952643DD0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4EF47-1A14-B87D-2A87-E5389132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491DD-780F-DAC2-962A-43482E4B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F78-14D9-7FC7-3E27-B7435DC3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2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DB1D3-CA3A-D26F-957A-57CC2F43F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06070-EA92-4070-A798-C7E4395DC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C9530-4B35-7BFE-1A70-EC3FB148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40023-D112-AAE6-F8D9-40853FC6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288AA-3575-3666-7298-BED48D84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4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10ED-8049-A0FC-C841-3015991B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1D639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B3AC-D9C1-CE74-360A-4949E36E0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buClr>
                <a:srgbClr val="1D639B"/>
              </a:buClr>
              <a:defRPr sz="3200" baseline="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3262C-5338-C10F-D6B2-D8FF1B1F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667B-DDBC-A6B4-A52E-E75A8CC3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E675F-9EC0-A325-AF8A-B79C343A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1AB7B8-ABC7-FA62-7685-FFFD54BB36AE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23623"/>
            <a:ext cx="10515600" cy="0"/>
          </a:xfrm>
          <a:prstGeom prst="line">
            <a:avLst/>
          </a:prstGeom>
          <a:ln w="127000">
            <a:solidFill>
              <a:srgbClr val="1D63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0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A767-9C66-D172-F954-FCD967FE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28AB2-99DC-3944-CCBE-42F0CAF7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19181-894F-CC6A-77CC-AE7D5CBD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EE44-7FFC-A421-8E2A-A2B5BA8B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47157-38D5-8019-73F3-F982EA3A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3A12-1C7E-C80C-7BEB-B34528C7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8A869-F1E8-27AE-7F32-E0F0DA795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D3705-328C-EEEA-4A5A-93C29C76E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FDB38-C796-0FE6-4E44-E2C06D50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54EDB-42DC-430E-2EF4-EED20724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98074-069F-812D-5D13-DF60830A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1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70C3-745D-53C9-F968-CF25B52A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AC2FC-70A4-E4E5-F58C-807E37C5A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9A0A-AEC9-84B4-0503-022697A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CAEE7-F9C3-0088-C044-E3573BE9D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BF1A7-C1DB-6BEE-EB3C-A3C1AB235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082F6-59F4-3FAA-798E-639146DA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25220-986A-169E-6095-15C01E98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DE420-5881-042B-DB61-6E40A64C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8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794C-5240-E54F-9F5F-782FA291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2FB46-2AEE-2708-D04B-EBA20DD4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7542F-DBB3-722C-5DCB-C5EF336E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A612B-4F1D-1ED4-4AF4-412D4EAB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21A09-4E4F-3C20-B587-F6ACDFC5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C6F9E-2E99-4B19-8D9A-653A5CB0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A828-04F0-7219-4ADF-A5A88B4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1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19E8-DABA-8701-F2FA-3EB189FB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A74D-D784-A892-B2B2-FC7F587F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BB3BD-674C-7402-ED96-4EB773251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61533-C180-E1D3-F48F-3C9FDC01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2F530-7694-02FC-1157-B37F00A1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68493-6662-1931-1497-7B129151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1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2893-F7E6-44EF-E586-52C9EBB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C47DE-1474-6919-F539-CE819D538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3DD72-6435-3B73-C6B0-C6859434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F9304-EEF1-462F-8933-CF44196A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F52CD-A5C1-77D1-7420-C5BFC8D0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1175E-F00E-79E7-D86E-C7D9FAC5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0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12562-4600-823C-90FF-33AE09BF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1A244-189B-6FB6-2698-AA4EEB6E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C2676-4823-F600-318E-19D0A71A4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E43986-5B2E-8946-A91E-6C8049B99B5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2384-FF4C-F38C-8B78-4E013455F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49B52-B92D-2C7E-587B-38092EB8E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0195E8-284B-5049-A2B3-2E43944AD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haileyminoch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haileyminocha.info/blo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.edu/openlearn/mod/oucontent/view.php?id=109326&amp;section=2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ileyminocha.info/blog/2024/4/5/why-impact-of-scholarship-of-teaching-and-learning-matter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br.org/2021/10/stop-asking-why-and-start-asking-ho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1954/ou.ro.000155c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pr.co.uk/common/Uploaded%20files/Our%20work/POLICY/Research%20fund%20reports/CIPR_Communicating_Evidence_Policymaker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.edu/openlearn/mod/oucontent/view.php?id=109157&amp;section=3.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ileyminocha.info/blog/2024/4/26/enabling-factors-for-impactful-scholarship-of-teaching-and-learning-sot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forstudents.org.uk/advice-and-guidance/the-tef/about-the-tef/" TargetMode="External"/><Relationship Id="rId7" Type="http://schemas.openxmlformats.org/officeDocument/2006/relationships/hyperlink" Target="https://www.advance-he.ac.uk/news-and-views/unlocking-mystery-measuring-educational-gain-lets-talk-tef-and-good-practi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vance-he.ac.uk/news-and-views/preparing-tef-2027-patterns-excellence-tef-2023" TargetMode="External"/><Relationship Id="rId5" Type="http://schemas.openxmlformats.org/officeDocument/2006/relationships/hyperlink" Target="https://www.advance-he.ac.uk/fellowship" TargetMode="External"/><Relationship Id="rId4" Type="http://schemas.openxmlformats.org/officeDocument/2006/relationships/hyperlink" Target="https://www.ref.ac.uk/about/what-is-the-ref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doi.org/10.21954/ou.ro.000155b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ro.open.ac.uk/87489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science-maths-technology/scholarship-teaching-and-learning-stem/content-section-overview?active-tab=description-ta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5.open.ac.uk/scholarship-and-innovation/esteem/impac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ro.open.ac.uk/87489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oro.open.ac.uk/87489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www.shaileyminocha.info/blog/2024/4/21/conducting-retrospective-impact-evaluation-of-your-scholarship-sotl-projec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mod/oucontent/view.php?id=109160&amp;section=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sotl.com/issotl23/call-for-reviewers-2023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1954/ou.ro.000155c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open.ac.uk/teaching-and-research/teaching-and-learning-plan" TargetMode="External"/><Relationship Id="rId2" Type="http://schemas.openxmlformats.org/officeDocument/2006/relationships/hyperlink" Target="https://www5.open.ac.uk/scholarship-and-innovation/main/pl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bout.open.ac.uk/strategy" TargetMode="External"/><Relationship Id="rId5" Type="http://schemas.openxmlformats.org/officeDocument/2006/relationships/hyperlink" Target="https://www5.open.ac.uk/equality-diversity/content/equality-scheme-objectives" TargetMode="External"/><Relationship Id="rId4" Type="http://schemas.openxmlformats.org/officeDocument/2006/relationships/hyperlink" Target="https://www5.open.ac.uk/widening-participation/aps-england-access-and-participation-pla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aileyminocha.info/blog/2024/4/2/how-we-used-a-case-study-approach-to-showcase-the-impact-of-our-scholarship-sot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intranet-stem-faculty/Pages/STEM-Strategic-Plan.aspx" TargetMode="External"/><Relationship Id="rId2" Type="http://schemas.openxmlformats.org/officeDocument/2006/relationships/hyperlink" Target="https://openuniv.sharepoint.com/sites/intranet-stem-faculty/Pages/STEM-5-Year-Teaching,-Learning-and-Curriculum-Plan.asp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aileyminocha.info/blog/2024/3/1/empathetic-curiosity-for-impactful-research-and-scholarshi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.edu/openlearn/mod/oucontent/view.php?id=109160&amp;section=4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doi.org/10.21954/ou.ro.000155c1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aileyminocha.info/blog/2024/3/29/evaluative-thinking-for-impactful-research-and-scholarshi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hyperlink" Target="https://www5.open.ac.uk/scholarship-and-innovation/esteem/resources/students-partners-scholarship-framework" TargetMode="Externa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hyperlink" Target="https://www.open.edu/openlearn/mod/oucontent/view.php?id=109324&amp;section=1" TargetMode="Externa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aileyminocha.info/blog/2024/2/29/can-you-say-in-140-words-what-your-research-project-is-all-abou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ileyminocha.info/blog/2024/3/13/how-a-case-study-can-be-a-useful-tool-on-your-path-to-impactful-research-and-scholarshi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21954/ou.ro.000155c1" TargetMode="External"/><Relationship Id="rId5" Type="http://schemas.openxmlformats.org/officeDocument/2006/relationships/hyperlink" Target="https://doi.org/10.21954/ou.ro.000155c0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9781804551899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aileyminocha.info/blog/2023/4/8/values-for-impactful-scholarship-of-teaching-and-learning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jon.ac.uk/research/research-excellence/ref-seven-lessons-learned-about-impact-case-studi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1954/ou.ro.000155b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oro.open.ac.uk/8748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5.open.ac.uk/scholarship-and-innovation/esteem/impac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mod/oucontent/view.php?id=109160&amp;section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trackimpact.com/what-is-impact-subpa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en.edu/openlearn/mod/oucontent/view.php?id=109326&amp;section=2" TargetMode="External"/><Relationship Id="rId4" Type="http://schemas.openxmlformats.org/officeDocument/2006/relationships/hyperlink" Target="https://doi.org/10.1108/978180455189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ileyminocha.info/blog/2024/1/26/developing-impact-mindset-for-research-and-scholarshi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9CC-DDD5-9363-662E-A599AD837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i="0" u="none" strike="noStrike" dirty="0">
                <a:effectLst/>
                <a:cs typeface="Poppins" pitchFamily="2" charset="77"/>
              </a:rPr>
              <a:t>Planning and conducting impactful scholarship (#SoTL)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3D252-2C9B-3CF0-D286-38B695D74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1901"/>
            <a:ext cx="9144000" cy="1655762"/>
          </a:xfrm>
        </p:spPr>
        <p:txBody>
          <a:bodyPr/>
          <a:lstStyle/>
          <a:p>
            <a:r>
              <a:rPr lang="en-US" dirty="0"/>
              <a:t>Shailey Minocha</a:t>
            </a:r>
          </a:p>
          <a:p>
            <a:r>
              <a:rPr lang="en-US" dirty="0"/>
              <a:t>Faculty of STEM, The Open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47D04-17CB-4EBB-889E-331116D210EB}"/>
              </a:ext>
            </a:extLst>
          </p:cNvPr>
          <p:cNvSpPr txBox="1"/>
          <p:nvPr/>
        </p:nvSpPr>
        <p:spPr>
          <a:xfrm>
            <a:off x="746511" y="6259032"/>
            <a:ext cx="1076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Shailey Minocha (Profile),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3"/>
              </a:rPr>
              <a:t>https://www.linkedin.com/in/shaileyminocha/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Blog: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4"/>
              </a:rPr>
              <a:t>https://www.shaileyminocha.info/blog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92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5088-33C7-EFCD-33AF-17914F7F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Arial" panose="020B0604020202020204" pitchFamily="34" charset="0"/>
              </a:rPr>
              <a:t>4M framework of SoTL’s impact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7AE6AC-8B4E-921C-5462-E87F3C0FBB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0320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01205E-1060-FDCF-90B4-0E457DAD1713}"/>
              </a:ext>
            </a:extLst>
          </p:cNvPr>
          <p:cNvSpPr txBox="1"/>
          <p:nvPr/>
        </p:nvSpPr>
        <p:spPr>
          <a:xfrm>
            <a:off x="739346" y="6354375"/>
            <a:ext cx="10369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‘4M Framework of SoTL’s impact’,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8"/>
              </a:rPr>
              <a:t>https://www.open.edu/openlearn/mod/oucontent/view.php?id=109326&amp;section=2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813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07C9-B894-1221-E030-55547FF1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6082"/>
                </a:solidFill>
              </a:rPr>
              <a:t>Why do we work towards impact?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6B066-DF14-7685-1B22-337DA32D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10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requirement at the time of bidding </a:t>
            </a:r>
          </a:p>
          <a:p>
            <a:r>
              <a:rPr lang="en-US" dirty="0"/>
              <a:t>accountability to funders and to the institution</a:t>
            </a:r>
          </a:p>
          <a:p>
            <a:r>
              <a:rPr lang="en-US" dirty="0"/>
              <a:t>to strengthen the body of knowledge</a:t>
            </a:r>
          </a:p>
          <a:p>
            <a:r>
              <a:rPr lang="en-US" dirty="0"/>
              <a:t>to make a difference: e.g., social good, social justice</a:t>
            </a:r>
          </a:p>
          <a:p>
            <a:r>
              <a:rPr lang="en-US" dirty="0"/>
              <a:t>to influence policy</a:t>
            </a:r>
          </a:p>
          <a:p>
            <a:r>
              <a:rPr lang="en-US" dirty="0"/>
              <a:t>for career progression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sz="3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BE39C-3E14-AEE8-B1E6-5A2179E7CB31}"/>
              </a:ext>
            </a:extLst>
          </p:cNvPr>
          <p:cNvSpPr txBox="1"/>
          <p:nvPr/>
        </p:nvSpPr>
        <p:spPr>
          <a:xfrm>
            <a:off x="763556" y="620605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‘Why impact of Scholarship of Teaching and Learning (#SoTL) matters’,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3"/>
              </a:rPr>
              <a:t>https://www.shaileyminocha.info/blog/2024/4/5/why-impact-of-scholarship-of-teaching-and-learning-matters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and ‘Stop Asking “Why” and Start Asking “How”’,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4"/>
              </a:rPr>
              <a:t>https://hbr.org/2021/10/stop-asking-why-and-start-asking-how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66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C4D2-54B3-6D34-8B14-28BB2D7B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5"/>
            <a:ext cx="10515600" cy="1053128"/>
          </a:xfrm>
        </p:spPr>
        <p:txBody>
          <a:bodyPr/>
          <a:lstStyle/>
          <a:p>
            <a:r>
              <a:rPr lang="en-US" dirty="0"/>
              <a:t>What does the evidence of impact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04983-8914-0339-F56F-7877EC23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5" y="1237932"/>
            <a:ext cx="10515600" cy="463293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7500" dirty="0"/>
              <a:t>data analytics continually show the change: e.g. student participation [groupwork]; student success and outcomes [early interventions for at-risk students]; student retention and progression [early start]</a:t>
            </a:r>
          </a:p>
          <a:p>
            <a:pPr>
              <a:lnSpc>
                <a:spcPct val="140000"/>
              </a:lnSpc>
            </a:pPr>
            <a:r>
              <a:rPr lang="en-US" sz="7500" dirty="0"/>
              <a:t>students identified career path choices and adapted their study pathways [co-creating design exhibitions] </a:t>
            </a:r>
          </a:p>
          <a:p>
            <a:pPr>
              <a:lnSpc>
                <a:spcPct val="140000"/>
              </a:lnSpc>
            </a:pPr>
            <a:r>
              <a:rPr lang="en-US" sz="7500" dirty="0"/>
              <a:t>financial data: external research funds; costs of running a module reduced</a:t>
            </a:r>
          </a:p>
          <a:p>
            <a:pPr>
              <a:lnSpc>
                <a:spcPct val="140000"/>
              </a:lnSpc>
            </a:pPr>
            <a:r>
              <a:rPr lang="en-US" sz="7500" dirty="0"/>
              <a:t>data showing a positive change when the initiative was adopted in another context (for example, early start to support the transition to Level 2)</a:t>
            </a:r>
          </a:p>
          <a:p>
            <a:pPr>
              <a:lnSpc>
                <a:spcPct val="140000"/>
              </a:lnSpc>
            </a:pPr>
            <a:r>
              <a:rPr lang="en-US" sz="7500" dirty="0"/>
              <a:t>changes in curriculum, or assessment, or an institutional process or policy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5750F-1E2D-E5F1-260E-B58112AF8E15}"/>
              </a:ext>
            </a:extLst>
          </p:cNvPr>
          <p:cNvSpPr txBox="1"/>
          <p:nvPr/>
        </p:nvSpPr>
        <p:spPr>
          <a:xfrm>
            <a:off x="745503" y="6218316"/>
            <a:ext cx="10700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Minocha, S. and </a:t>
            </a:r>
            <a:r>
              <a:rPr lang="en-GB" sz="1200" dirty="0">
                <a:latin typeface="Poppins" pitchFamily="2" charset="77"/>
                <a:cs typeface="Poppins" pitchFamily="2" charset="77"/>
              </a:rPr>
              <a:t>Collins, T.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 (2023). </a:t>
            </a:r>
            <a:r>
              <a:rPr lang="en-GB" sz="1200" b="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Impact of Scholarship of Teaching and Learning: A compendium of case studies.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 The Open University, Milton Keynes, UK. 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DOI: </a:t>
            </a:r>
            <a:r>
              <a:rPr lang="en-GB" sz="1200" i="0" u="none" strike="noStrike" dirty="0">
                <a:solidFill>
                  <a:srgbClr val="326FB4"/>
                </a:solidFill>
                <a:effectLst/>
                <a:latin typeface="Poppins" pitchFamily="2" charset="77"/>
                <a:cs typeface="Poppins" pitchFamily="2" charset="77"/>
                <a:hlinkClick r:id="rId2"/>
              </a:rPr>
              <a:t>https://doi.org/10.21954/ou.ro.000155c0</a:t>
            </a:r>
            <a:endParaRPr lang="en-GB" sz="1200" i="0" u="none" strike="noStrike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70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70A5-D2FC-C3E7-F3C7-E5D42BC9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31"/>
            <a:ext cx="10515600" cy="1325563"/>
          </a:xfrm>
        </p:spPr>
        <p:txBody>
          <a:bodyPr/>
          <a:lstStyle/>
          <a:p>
            <a:r>
              <a:rPr lang="en-US" dirty="0"/>
              <a:t>Impact statements – yes, no, not quite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2AAE-B0D3-C037-8CE9-B3D0B803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749"/>
            <a:ext cx="10515600" cy="478485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500" dirty="0"/>
              <a:t>Setting up a blog to disseminate project’s outcomes.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500" dirty="0"/>
              <a:t>Increase in student retention [because of the early start programme].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500" dirty="0"/>
              <a:t>Adoption of OU </a:t>
            </a:r>
            <a:r>
              <a:rPr lang="en-US" sz="3500" dirty="0" err="1"/>
              <a:t>Analyse</a:t>
            </a:r>
            <a:r>
              <a:rPr lang="en-US" sz="3500" dirty="0"/>
              <a:t> (for predicting at-risk students) by Associate Lecturers (ALs) in two Faculties.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500" dirty="0"/>
              <a:t>Benefits [of the virtual industrial visits] may lead to enhanced student experience, outcomes and employability.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AFF3D-0760-0F30-A41E-10B0F2EB46E3}"/>
              </a:ext>
            </a:extLst>
          </p:cNvPr>
          <p:cNvSpPr txBox="1"/>
          <p:nvPr/>
        </p:nvSpPr>
        <p:spPr>
          <a:xfrm>
            <a:off x="838199" y="6188529"/>
            <a:ext cx="1051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‘Communicating evidence to policy makers – what works best?’, </a:t>
            </a:r>
            <a:r>
              <a:rPr lang="en-GB" sz="1200" b="0" i="0" u="none" strike="noStrike" dirty="0">
                <a:solidFill>
                  <a:srgbClr val="3D999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https://cipr.co.uk/common/Uploaded%20files/Our%20work/POLICY/Research%20fund%20reports/CIPR_Communicating_Evidence_Policymakers.pdf</a:t>
            </a:r>
            <a:endParaRPr lang="en-GB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AEA0EE7-B9CB-C1D2-D096-0609AE45FB05}"/>
              </a:ext>
            </a:extLst>
          </p:cNvPr>
          <p:cNvSpPr/>
          <p:nvPr/>
        </p:nvSpPr>
        <p:spPr>
          <a:xfrm>
            <a:off x="291035" y="1478068"/>
            <a:ext cx="1758461" cy="1356527"/>
          </a:xfrm>
          <a:prstGeom prst="ellipse">
            <a:avLst/>
          </a:prstGeom>
          <a:solidFill>
            <a:schemeClr val="bg1"/>
          </a:solidFill>
          <a:ln w="6350">
            <a:solidFill>
              <a:srgbClr val="6E1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477D0-46DE-03ED-9FA4-726BE63EFD80}"/>
              </a:ext>
            </a:extLst>
          </p:cNvPr>
          <p:cNvSpPr txBox="1"/>
          <p:nvPr/>
        </p:nvSpPr>
        <p:spPr>
          <a:xfrm>
            <a:off x="537218" y="1865424"/>
            <a:ext cx="12660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D289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Early start on MXXX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23ADFA-1749-2E40-71BD-F9CA1FDC64D8}"/>
              </a:ext>
            </a:extLst>
          </p:cNvPr>
          <p:cNvSpPr/>
          <p:nvPr/>
        </p:nvSpPr>
        <p:spPr>
          <a:xfrm>
            <a:off x="9430516" y="1488816"/>
            <a:ext cx="1758461" cy="1356527"/>
          </a:xfrm>
          <a:prstGeom prst="ellipse">
            <a:avLst/>
          </a:prstGeom>
          <a:solidFill>
            <a:schemeClr val="bg1"/>
          </a:solidFill>
          <a:ln w="6350">
            <a:solidFill>
              <a:srgbClr val="1D6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E495D-C1BC-E72E-F224-46F442ABF681}"/>
              </a:ext>
            </a:extLst>
          </p:cNvPr>
          <p:cNvSpPr txBox="1"/>
          <p:nvPr/>
        </p:nvSpPr>
        <p:spPr>
          <a:xfrm>
            <a:off x="9574577" y="1578304"/>
            <a:ext cx="13691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D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in STEM and elsewhere</a:t>
            </a:r>
          </a:p>
        </p:txBody>
      </p:sp>
      <p:sp>
        <p:nvSpPr>
          <p:cNvPr id="9" name="Right Arrow 33">
            <a:extLst>
              <a:ext uri="{FF2B5EF4-FFF2-40B4-BE49-F238E27FC236}">
                <a16:creationId xmlns:a16="http://schemas.microsoft.com/office/drawing/2014/main" id="{EDBA457F-5A74-0E7C-427F-50D6057539C9}"/>
              </a:ext>
            </a:extLst>
          </p:cNvPr>
          <p:cNvSpPr/>
          <p:nvPr/>
        </p:nvSpPr>
        <p:spPr>
          <a:xfrm>
            <a:off x="2111841" y="1918191"/>
            <a:ext cx="596517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2CB7E-6329-5214-E7AA-480D0DF3A76A}"/>
              </a:ext>
            </a:extLst>
          </p:cNvPr>
          <p:cNvSpPr txBox="1"/>
          <p:nvPr/>
        </p:nvSpPr>
        <p:spPr>
          <a:xfrm>
            <a:off x="7125927" y="1419534"/>
            <a:ext cx="1369168" cy="1477328"/>
          </a:xfrm>
          <a:prstGeom prst="rect">
            <a:avLst/>
          </a:prstGeom>
          <a:noFill/>
          <a:ln>
            <a:solidFill>
              <a:srgbClr val="1F4D9B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D639B"/>
                </a:solidFill>
                <a:latin typeface="Aptos" panose="020B0004020202020204" pitchFamily="34" charset="0"/>
              </a:rPr>
              <a:t>More evidence of student retention </a:t>
            </a:r>
            <a:r>
              <a:rPr lang="en-GB" dirty="0">
                <a:solidFill>
                  <a:srgbClr val="ED2891"/>
                </a:solidFill>
                <a:latin typeface="Aptos" panose="020B0004020202020204" pitchFamily="34" charset="0"/>
              </a:rPr>
              <a:t>(impact)</a:t>
            </a:r>
          </a:p>
        </p:txBody>
      </p:sp>
      <p:sp>
        <p:nvSpPr>
          <p:cNvPr id="11" name="Right Arrow 33">
            <a:extLst>
              <a:ext uri="{FF2B5EF4-FFF2-40B4-BE49-F238E27FC236}">
                <a16:creationId xmlns:a16="http://schemas.microsoft.com/office/drawing/2014/main" id="{8B49546F-BE4E-ECED-BE0F-475319D3CE0D}"/>
              </a:ext>
            </a:extLst>
          </p:cNvPr>
          <p:cNvSpPr/>
          <p:nvPr/>
        </p:nvSpPr>
        <p:spPr>
          <a:xfrm>
            <a:off x="4298469" y="1918189"/>
            <a:ext cx="676064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D2CCE-F8FD-CB5B-D397-0444A93D5C5B}"/>
              </a:ext>
            </a:extLst>
          </p:cNvPr>
          <p:cNvSpPr txBox="1"/>
          <p:nvPr/>
        </p:nvSpPr>
        <p:spPr>
          <a:xfrm>
            <a:off x="5073292" y="1120676"/>
            <a:ext cx="1488726" cy="2308324"/>
          </a:xfrm>
          <a:prstGeom prst="rect">
            <a:avLst/>
          </a:prstGeom>
          <a:noFill/>
          <a:ln>
            <a:solidFill>
              <a:srgbClr val="1F4D9B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D639B"/>
                </a:solidFill>
                <a:latin typeface="Aptos" panose="020B0004020202020204" pitchFamily="34" charset="0"/>
              </a:rPr>
              <a:t>Further evaluations using both analytics and student inputs </a:t>
            </a:r>
            <a:r>
              <a:rPr lang="en-GB" dirty="0">
                <a:solidFill>
                  <a:srgbClr val="ED2891"/>
                </a:solidFill>
                <a:latin typeface="Aptos" panose="020B0004020202020204" pitchFamily="34" charset="0"/>
              </a:rPr>
              <a:t>(evidence of impact)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7CEFD-A947-3DBA-182A-84E2A6D269E8}"/>
              </a:ext>
            </a:extLst>
          </p:cNvPr>
          <p:cNvSpPr txBox="1"/>
          <p:nvPr/>
        </p:nvSpPr>
        <p:spPr>
          <a:xfrm>
            <a:off x="2799192" y="1556166"/>
            <a:ext cx="1376506" cy="1200329"/>
          </a:xfrm>
          <a:prstGeom prst="rect">
            <a:avLst/>
          </a:prstGeom>
          <a:noFill/>
          <a:ln>
            <a:solidFill>
              <a:srgbClr val="1F4D9B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D639B"/>
                </a:solidFill>
                <a:latin typeface="Aptos" panose="020B0004020202020204" pitchFamily="34" charset="0"/>
              </a:rPr>
              <a:t>Evidence of student retention </a:t>
            </a:r>
            <a:r>
              <a:rPr lang="en-GB" dirty="0">
                <a:solidFill>
                  <a:srgbClr val="ED2891"/>
                </a:solidFill>
                <a:latin typeface="Aptos" panose="020B0004020202020204" pitchFamily="34" charset="0"/>
              </a:rPr>
              <a:t>(impact)</a:t>
            </a:r>
          </a:p>
        </p:txBody>
      </p:sp>
      <p:sp>
        <p:nvSpPr>
          <p:cNvPr id="14" name="Right Arrow 33">
            <a:extLst>
              <a:ext uri="{FF2B5EF4-FFF2-40B4-BE49-F238E27FC236}">
                <a16:creationId xmlns:a16="http://schemas.microsoft.com/office/drawing/2014/main" id="{BBEE83FD-0D13-87A3-3C57-5F7D14F000BA}"/>
              </a:ext>
            </a:extLst>
          </p:cNvPr>
          <p:cNvSpPr/>
          <p:nvPr/>
        </p:nvSpPr>
        <p:spPr>
          <a:xfrm>
            <a:off x="6604241" y="1955236"/>
            <a:ext cx="465150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15" name="Right Arrow 33">
            <a:extLst>
              <a:ext uri="{FF2B5EF4-FFF2-40B4-BE49-F238E27FC236}">
                <a16:creationId xmlns:a16="http://schemas.microsoft.com/office/drawing/2014/main" id="{8EC21C27-7A69-57F4-981A-E1500CDA1EAA}"/>
              </a:ext>
            </a:extLst>
          </p:cNvPr>
          <p:cNvSpPr/>
          <p:nvPr/>
        </p:nvSpPr>
        <p:spPr>
          <a:xfrm>
            <a:off x="8613300" y="1918189"/>
            <a:ext cx="716045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17" name="Right Arrow 33">
            <a:extLst>
              <a:ext uri="{FF2B5EF4-FFF2-40B4-BE49-F238E27FC236}">
                <a16:creationId xmlns:a16="http://schemas.microsoft.com/office/drawing/2014/main" id="{C69878CA-137C-5322-7B5B-90EB622B312A}"/>
              </a:ext>
            </a:extLst>
          </p:cNvPr>
          <p:cNvSpPr/>
          <p:nvPr/>
        </p:nvSpPr>
        <p:spPr>
          <a:xfrm>
            <a:off x="1966181" y="4187853"/>
            <a:ext cx="472815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ABE7E-521D-7E2F-3D49-988124894142}"/>
              </a:ext>
            </a:extLst>
          </p:cNvPr>
          <p:cNvSpPr txBox="1"/>
          <p:nvPr/>
        </p:nvSpPr>
        <p:spPr>
          <a:xfrm>
            <a:off x="6545336" y="3727878"/>
            <a:ext cx="1817574" cy="1323439"/>
          </a:xfrm>
          <a:prstGeom prst="rect">
            <a:avLst/>
          </a:prstGeom>
          <a:noFill/>
          <a:ln>
            <a:solidFill>
              <a:srgbClr val="1F4D9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D639B"/>
                </a:solidFill>
                <a:latin typeface="Aptos" panose="020B0004020202020204" pitchFamily="34" charset="0"/>
              </a:rPr>
              <a:t>Implementation of the recommendations  in the module TXXX</a:t>
            </a:r>
          </a:p>
        </p:txBody>
      </p:sp>
      <p:sp>
        <p:nvSpPr>
          <p:cNvPr id="19" name="Right Arrow 33">
            <a:extLst>
              <a:ext uri="{FF2B5EF4-FFF2-40B4-BE49-F238E27FC236}">
                <a16:creationId xmlns:a16="http://schemas.microsoft.com/office/drawing/2014/main" id="{9A4B0A08-AE0A-4D4B-43A9-99AC4A51A3DD}"/>
              </a:ext>
            </a:extLst>
          </p:cNvPr>
          <p:cNvSpPr/>
          <p:nvPr/>
        </p:nvSpPr>
        <p:spPr>
          <a:xfrm>
            <a:off x="3850688" y="4159198"/>
            <a:ext cx="417792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771F9-416C-51E9-8BF4-0F0DB3A161F6}"/>
              </a:ext>
            </a:extLst>
          </p:cNvPr>
          <p:cNvSpPr txBox="1"/>
          <p:nvPr/>
        </p:nvSpPr>
        <p:spPr>
          <a:xfrm>
            <a:off x="4281825" y="4032762"/>
            <a:ext cx="1859473" cy="830997"/>
          </a:xfrm>
          <a:prstGeom prst="rect">
            <a:avLst/>
          </a:prstGeom>
          <a:noFill/>
          <a:ln>
            <a:solidFill>
              <a:srgbClr val="1F4D9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D639B"/>
                </a:solidFill>
                <a:latin typeface="Aptos" panose="020B0004020202020204" pitchFamily="34" charset="0"/>
              </a:rPr>
              <a:t>List of recommendations </a:t>
            </a:r>
            <a:r>
              <a:rPr lang="en-GB" sz="1600" dirty="0">
                <a:solidFill>
                  <a:srgbClr val="ED2891"/>
                </a:solidFill>
                <a:latin typeface="Aptos" panose="020B0004020202020204" pitchFamily="34" charset="0"/>
              </a:rPr>
              <a:t>(outcomes)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1D8088-402D-3B5D-1738-724C9B8A942C}"/>
              </a:ext>
            </a:extLst>
          </p:cNvPr>
          <p:cNvSpPr txBox="1"/>
          <p:nvPr/>
        </p:nvSpPr>
        <p:spPr>
          <a:xfrm>
            <a:off x="2439903" y="3655515"/>
            <a:ext cx="1389189" cy="1815882"/>
          </a:xfrm>
          <a:prstGeom prst="rect">
            <a:avLst/>
          </a:prstGeom>
          <a:noFill/>
          <a:ln>
            <a:solidFill>
              <a:srgbClr val="1F4D9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D639B"/>
                </a:solidFill>
                <a:latin typeface="Aptos" panose="020B0004020202020204" pitchFamily="34" charset="0"/>
              </a:rPr>
              <a:t>Investigated why student participation was low </a:t>
            </a:r>
            <a:r>
              <a:rPr lang="en-GB" sz="1600" dirty="0">
                <a:solidFill>
                  <a:srgbClr val="ED2891"/>
                </a:solidFill>
                <a:latin typeface="Aptos" panose="020B0004020202020204" pitchFamily="34" charset="0"/>
              </a:rPr>
              <a:t>(evaluations with students and tutors) </a:t>
            </a:r>
          </a:p>
        </p:txBody>
      </p:sp>
      <p:sp>
        <p:nvSpPr>
          <p:cNvPr id="22" name="Right Arrow 33">
            <a:extLst>
              <a:ext uri="{FF2B5EF4-FFF2-40B4-BE49-F238E27FC236}">
                <a16:creationId xmlns:a16="http://schemas.microsoft.com/office/drawing/2014/main" id="{2077DFA0-6F1F-B53C-9D29-F7233A089E26}"/>
              </a:ext>
            </a:extLst>
          </p:cNvPr>
          <p:cNvSpPr/>
          <p:nvPr/>
        </p:nvSpPr>
        <p:spPr>
          <a:xfrm>
            <a:off x="6135201" y="4111311"/>
            <a:ext cx="402919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23" name="Right Arrow 33">
            <a:extLst>
              <a:ext uri="{FF2B5EF4-FFF2-40B4-BE49-F238E27FC236}">
                <a16:creationId xmlns:a16="http://schemas.microsoft.com/office/drawing/2014/main" id="{6817D970-5D6C-02E8-4FC2-391722B1CF15}"/>
              </a:ext>
            </a:extLst>
          </p:cNvPr>
          <p:cNvSpPr/>
          <p:nvPr/>
        </p:nvSpPr>
        <p:spPr>
          <a:xfrm>
            <a:off x="8376255" y="4111312"/>
            <a:ext cx="357368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66097B-F070-3A0F-3BCA-D24519F46452}"/>
              </a:ext>
            </a:extLst>
          </p:cNvPr>
          <p:cNvSpPr txBox="1"/>
          <p:nvPr/>
        </p:nvSpPr>
        <p:spPr>
          <a:xfrm>
            <a:off x="8683613" y="3190828"/>
            <a:ext cx="1515481" cy="2554545"/>
          </a:xfrm>
          <a:prstGeom prst="rect">
            <a:avLst/>
          </a:prstGeom>
          <a:noFill/>
          <a:ln>
            <a:solidFill>
              <a:srgbClr val="1F4D9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D639B"/>
                </a:solidFill>
                <a:latin typeface="Aptos" panose="020B0004020202020204" pitchFamily="34" charset="0"/>
              </a:rPr>
              <a:t>Impact evaluations over 2 or more presentations: does it make a difference? </a:t>
            </a:r>
            <a:r>
              <a:rPr lang="en-GB" sz="1600" dirty="0">
                <a:solidFill>
                  <a:srgbClr val="ED2891"/>
                </a:solidFill>
                <a:latin typeface="Aptos" panose="020B0004020202020204" pitchFamily="34" charset="0"/>
              </a:rPr>
              <a:t>(evidence of impact + toolkit for group-work)</a:t>
            </a:r>
          </a:p>
        </p:txBody>
      </p:sp>
      <p:sp>
        <p:nvSpPr>
          <p:cNvPr id="25" name="Right Arrow 33">
            <a:extLst>
              <a:ext uri="{FF2B5EF4-FFF2-40B4-BE49-F238E27FC236}">
                <a16:creationId xmlns:a16="http://schemas.microsoft.com/office/drawing/2014/main" id="{4A92CE0D-98F4-F384-BD23-BA2A1D704412}"/>
              </a:ext>
            </a:extLst>
          </p:cNvPr>
          <p:cNvSpPr/>
          <p:nvPr/>
        </p:nvSpPr>
        <p:spPr>
          <a:xfrm>
            <a:off x="10191074" y="4055928"/>
            <a:ext cx="378734" cy="578123"/>
          </a:xfrm>
          <a:prstGeom prst="rightArrow">
            <a:avLst/>
          </a:prstGeom>
          <a:solidFill>
            <a:srgbClr val="1D639B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1443E4-2C17-A5CD-1170-4E576947ABB3}"/>
              </a:ext>
            </a:extLst>
          </p:cNvPr>
          <p:cNvSpPr/>
          <p:nvPr/>
        </p:nvSpPr>
        <p:spPr>
          <a:xfrm>
            <a:off x="10569807" y="3636050"/>
            <a:ext cx="1568070" cy="1356527"/>
          </a:xfrm>
          <a:prstGeom prst="ellipse">
            <a:avLst/>
          </a:prstGeom>
          <a:solidFill>
            <a:schemeClr val="bg1"/>
          </a:solidFill>
          <a:ln w="6350">
            <a:solidFill>
              <a:srgbClr val="1D6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D639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06ED76-F485-FE8C-2275-097C1A5845B6}"/>
              </a:ext>
            </a:extLst>
          </p:cNvPr>
          <p:cNvSpPr txBox="1"/>
          <p:nvPr/>
        </p:nvSpPr>
        <p:spPr>
          <a:xfrm>
            <a:off x="10630416" y="3813993"/>
            <a:ext cx="126609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ED28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Adoption in other modules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18934D3-9193-D788-5805-51698335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05" y="16007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Examples of projects: outcomes + impact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D66539-AA0F-481E-B6A0-E365FB85A17B}"/>
              </a:ext>
            </a:extLst>
          </p:cNvPr>
          <p:cNvSpPr/>
          <p:nvPr/>
        </p:nvSpPr>
        <p:spPr>
          <a:xfrm>
            <a:off x="178399" y="3868649"/>
            <a:ext cx="1758461" cy="1356527"/>
          </a:xfrm>
          <a:prstGeom prst="ellipse">
            <a:avLst/>
          </a:prstGeom>
          <a:solidFill>
            <a:schemeClr val="bg1"/>
          </a:solidFill>
          <a:ln w="6350">
            <a:solidFill>
              <a:srgbClr val="6E1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52D3A-2195-49D9-EFEA-0E338680BE3C}"/>
              </a:ext>
            </a:extLst>
          </p:cNvPr>
          <p:cNvSpPr txBox="1"/>
          <p:nvPr/>
        </p:nvSpPr>
        <p:spPr>
          <a:xfrm>
            <a:off x="409086" y="3901737"/>
            <a:ext cx="12660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ED289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Group-working activity on Module TXXX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6D22C-1B60-ED03-EBFD-B2D589F35607}"/>
              </a:ext>
            </a:extLst>
          </p:cNvPr>
          <p:cNvSpPr txBox="1"/>
          <p:nvPr/>
        </p:nvSpPr>
        <p:spPr>
          <a:xfrm>
            <a:off x="813770" y="6242473"/>
            <a:ext cx="1064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‘Areas of investigation in SoTL’, </a:t>
            </a: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https://www.open.edu/openlearn/mod/oucontent/view.php?id=109157&amp;section=3.3</a:t>
            </a:r>
            <a:endParaRPr lang="en-GB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70A5-D2FC-C3E7-F3C7-E5D42BC9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87"/>
            <a:ext cx="10515600" cy="1325563"/>
          </a:xfrm>
        </p:spPr>
        <p:txBody>
          <a:bodyPr/>
          <a:lstStyle/>
          <a:p>
            <a:r>
              <a:rPr lang="en-US" dirty="0"/>
              <a:t>Why impact of SoTL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2AAE-B0D3-C037-8CE9-B3D0B803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258"/>
            <a:ext cx="10515600" cy="4778822"/>
          </a:xfrm>
        </p:spPr>
        <p:txBody>
          <a:bodyPr>
            <a:normAutofit/>
          </a:bodyPr>
          <a:lstStyle/>
          <a:p>
            <a:r>
              <a:rPr lang="en-US" dirty="0"/>
              <a:t>student learning and engagement is research-informed</a:t>
            </a:r>
          </a:p>
          <a:p>
            <a:r>
              <a:rPr lang="en-GB" dirty="0"/>
              <a:t>helps to achieve the prescribed targets for student success, etc.</a:t>
            </a:r>
          </a:p>
          <a:p>
            <a:r>
              <a:rPr lang="en-US" dirty="0"/>
              <a:t>changes in institutional processes and policies are evidence-based</a:t>
            </a:r>
          </a:p>
          <a:p>
            <a:r>
              <a:rPr lang="en-GB" dirty="0"/>
              <a:t>helps the institution to meet the targets set by external bodies (for example, Office for Students)</a:t>
            </a:r>
          </a:p>
          <a:p>
            <a:pPr>
              <a:lnSpc>
                <a:spcPct val="130000"/>
              </a:lnSpc>
            </a:pPr>
            <a:endParaRPr lang="en-GB" sz="35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5CBD4-F648-8EDA-6D3D-1EC11F535065}"/>
              </a:ext>
            </a:extLst>
          </p:cNvPr>
          <p:cNvSpPr txBox="1"/>
          <p:nvPr/>
        </p:nvSpPr>
        <p:spPr>
          <a:xfrm>
            <a:off x="838200" y="620364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‘Enabling factors for impactful Scholarship of Teaching and Learning (#SoTL)’,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3"/>
              </a:rPr>
              <a:t>https://www.shaileyminocha.info/blog/2024/4/26/enabling-factors-for-impactful-scholarship-of-teaching-and-learning-sotl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29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70A5-D2FC-C3E7-F3C7-E5D42BC9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87"/>
            <a:ext cx="10515600" cy="1325563"/>
          </a:xfrm>
        </p:spPr>
        <p:txBody>
          <a:bodyPr/>
          <a:lstStyle/>
          <a:p>
            <a:r>
              <a:rPr lang="en-US" dirty="0"/>
              <a:t>Why impact of SoTL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2AAE-B0D3-C037-8CE9-B3D0B803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139"/>
            <a:ext cx="10515600" cy="4831410"/>
          </a:xfrm>
        </p:spPr>
        <p:txBody>
          <a:bodyPr>
            <a:noAutofit/>
          </a:bodyPr>
          <a:lstStyle/>
          <a:p>
            <a:r>
              <a:rPr lang="en-GB" sz="2800" dirty="0"/>
              <a:t>provides evidence for assessment exercises such as </a:t>
            </a:r>
            <a:r>
              <a:rPr lang="en-GB" sz="2800" dirty="0">
                <a:hlinkClick r:id="rId3"/>
              </a:rPr>
              <a:t>TEF </a:t>
            </a:r>
            <a:r>
              <a:rPr lang="en-GB" sz="2800" dirty="0"/>
              <a:t>and </a:t>
            </a:r>
            <a:r>
              <a:rPr lang="en-GB" sz="2800" dirty="0">
                <a:hlinkClick r:id="rId4"/>
              </a:rPr>
              <a:t>REF </a:t>
            </a:r>
            <a:r>
              <a:rPr lang="en-GB" sz="2800" dirty="0"/>
              <a:t> </a:t>
            </a:r>
          </a:p>
          <a:p>
            <a:r>
              <a:rPr lang="en-GB" sz="2800" dirty="0"/>
              <a:t>helps to develop a portfolio of publications and/or a research profile for promotions, </a:t>
            </a:r>
            <a:r>
              <a:rPr lang="en-GB" sz="2800" dirty="0">
                <a:hlinkClick r:id="rId5"/>
              </a:rPr>
              <a:t>fellowships </a:t>
            </a:r>
            <a:r>
              <a:rPr lang="en-GB" sz="2800" dirty="0"/>
              <a:t>and career advancement </a:t>
            </a:r>
          </a:p>
          <a:p>
            <a:r>
              <a:rPr lang="en-GB" sz="2800" dirty="0"/>
              <a:t>for accountability to funding bodies and to justify resources invested in SoTL research (for example, educator’s time, eSTEeM’s funding).</a:t>
            </a:r>
          </a:p>
          <a:p>
            <a:r>
              <a:rPr lang="en-GB" sz="2800" dirty="0"/>
              <a:t>provides evidence to inform decisions on resource allocation (for example, workload management, staff development and training).</a:t>
            </a:r>
          </a:p>
          <a:p>
            <a:pPr>
              <a:lnSpc>
                <a:spcPct val="130000"/>
              </a:lnSpc>
            </a:pPr>
            <a:endParaRPr lang="en-GB" sz="2800" dirty="0"/>
          </a:p>
          <a:p>
            <a:pPr>
              <a:lnSpc>
                <a:spcPct val="130000"/>
              </a:lnSpc>
            </a:pPr>
            <a:endParaRPr lang="en-GB" sz="2800" dirty="0"/>
          </a:p>
          <a:p>
            <a:pPr marL="0" indent="0">
              <a:lnSpc>
                <a:spcPct val="130000"/>
              </a:lnSpc>
              <a:buNone/>
            </a:pPr>
            <a:endParaRPr lang="en-GB" sz="2800" dirty="0"/>
          </a:p>
          <a:p>
            <a:pPr marL="0" indent="0">
              <a:lnSpc>
                <a:spcPct val="130000"/>
              </a:lnSpc>
              <a:buNone/>
            </a:pPr>
            <a:endParaRPr lang="en-GB" sz="2800" dirty="0"/>
          </a:p>
          <a:p>
            <a:pPr>
              <a:lnSpc>
                <a:spcPct val="130000"/>
              </a:lnSpc>
            </a:pPr>
            <a:endParaRPr lang="en-GB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CF2F1-FDD0-1207-0C1E-7B8A9AB453A3}"/>
              </a:ext>
            </a:extLst>
          </p:cNvPr>
          <p:cNvSpPr txBox="1"/>
          <p:nvPr/>
        </p:nvSpPr>
        <p:spPr>
          <a:xfrm>
            <a:off x="726483" y="6184671"/>
            <a:ext cx="1078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‘Preparing for TEF 2027 – ‘Patterns of excellence’ in TEF 2023’,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6"/>
              </a:rPr>
              <a:t>https://www.advance-he.ac.uk/news-and-views/preparing-tef-2027-patterns-excellence-tef-2023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and ‘Unlocking the mystery of measuring educational gain: Let's talk TEF and good practices’, 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7"/>
              </a:rPr>
              <a:t>https://www.advance-he.ac.uk/news-and-views/unlocking-mystery-measuring-educational-gain-lets-talk-tef-and-good-practices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43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C688-7151-5EB7-C78C-D9F73F7D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55"/>
            <a:ext cx="10515600" cy="1325563"/>
          </a:xfrm>
        </p:spPr>
        <p:txBody>
          <a:bodyPr/>
          <a:lstStyle/>
          <a:p>
            <a:r>
              <a:rPr lang="en-US" dirty="0"/>
              <a:t>Plan for the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6A02-1830-7B11-2F59-E026C7667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7333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Scholarship of Teaching and Learning (#SoTL)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Impact of SoTL and why it matters?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1D639B"/>
                </a:solidFill>
              </a:rPr>
              <a:t>Impact Evaluation Framework (IEF)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1D639B"/>
                </a:solidFill>
              </a:rPr>
              <a:t>------- </a:t>
            </a:r>
            <a:r>
              <a:rPr lang="en-US" sz="3200" dirty="0"/>
              <a:t>break at 11:00 am for 10 minutes </a:t>
            </a:r>
            <a:r>
              <a:rPr lang="en-US" sz="3200" dirty="0">
                <a:solidFill>
                  <a:srgbClr val="1D639B"/>
                </a:solidFill>
              </a:rPr>
              <a:t>--------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999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41D3-8161-EC73-E81B-0CFAED5E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06" y="750792"/>
            <a:ext cx="11591464" cy="64323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1200" dirty="0">
                <a:cs typeface="Poppins" pitchFamily="2" charset="77"/>
              </a:rPr>
              <a:t>Impact Evaluation Framework (IEF) for SoTL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9CCF4F9-F16C-5A90-7070-83AA0B9C1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10550"/>
              </p:ext>
            </p:extLst>
          </p:nvPr>
        </p:nvGraphicFramePr>
        <p:xfrm>
          <a:off x="830506" y="1690656"/>
          <a:ext cx="9990746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03EAAC-CE65-EF95-1086-39DED39C541C}"/>
              </a:ext>
            </a:extLst>
          </p:cNvPr>
          <p:cNvSpPr txBox="1"/>
          <p:nvPr/>
        </p:nvSpPr>
        <p:spPr>
          <a:xfrm>
            <a:off x="796640" y="6247541"/>
            <a:ext cx="10887683" cy="47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2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Minocha, S. and Collins, T. (2023). </a:t>
            </a:r>
            <a:r>
              <a:rPr lang="en-GB" sz="1200" i="1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Impact of Scholarship of Teaching and Learning: An Executive Summary</a:t>
            </a:r>
            <a:r>
              <a:rPr lang="en-GB" sz="12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 The Open University, Milton Keynes, UK. DOI: </a:t>
            </a:r>
            <a:r>
              <a:rPr lang="en-GB" sz="12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  <a:hlinkClick r:id="rId7"/>
              </a:rPr>
              <a:t>https://doi.org/10.21954/ou.ro.000155bf</a:t>
            </a:r>
            <a:endParaRPr lang="en-GB" sz="1200" dirty="0"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327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FA85-DA40-A5F6-573C-785D2AE1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0" y="94221"/>
            <a:ext cx="10515600" cy="1325563"/>
          </a:xfrm>
        </p:spPr>
        <p:txBody>
          <a:bodyPr/>
          <a:lstStyle/>
          <a:p>
            <a:r>
              <a:rPr lang="en-GB" dirty="0"/>
              <a:t>SoTL IEF: 4 categories and 12 facets 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20AA3F-6B22-95E5-C488-5A278290EE61}"/>
              </a:ext>
            </a:extLst>
          </p:cNvPr>
          <p:cNvSpPr txBox="1">
            <a:spLocks/>
          </p:cNvSpPr>
          <p:nvPr/>
        </p:nvSpPr>
        <p:spPr>
          <a:xfrm>
            <a:off x="838200" y="1590599"/>
            <a:ext cx="10741666" cy="513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i="1" dirty="0">
              <a:solidFill>
                <a:srgbClr val="1D499B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8AE4C73-56F2-EE69-C466-84365CD5E706}"/>
              </a:ext>
            </a:extLst>
          </p:cNvPr>
          <p:cNvSpPr txBox="1">
            <a:spLocks/>
          </p:cNvSpPr>
          <p:nvPr/>
        </p:nvSpPr>
        <p:spPr>
          <a:xfrm>
            <a:off x="612134" y="1225634"/>
            <a:ext cx="5454046" cy="4710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rgbClr val="1D639B"/>
                </a:solidFill>
              </a:rPr>
              <a:t>Learning and Teaching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600" dirty="0"/>
              <a:t>student experience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600" dirty="0"/>
              <a:t>student retention and progression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600" dirty="0"/>
              <a:t>excellence in teaching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1D639B"/>
                </a:solidFill>
              </a:rPr>
              <a:t>Transfer to others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GB" sz="2600" dirty="0"/>
              <a:t>discipline-based teaching, research and practice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GB" sz="2600" dirty="0"/>
              <a:t>dissemination of the project’s outcomes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GB" sz="2600" dirty="0"/>
              <a:t>adoption of the outcomes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33A8B5B-46D3-011C-2147-54C31D97F578}"/>
              </a:ext>
            </a:extLst>
          </p:cNvPr>
          <p:cNvSpPr txBox="1">
            <a:spLocks/>
          </p:cNvSpPr>
          <p:nvPr/>
        </p:nvSpPr>
        <p:spPr>
          <a:xfrm>
            <a:off x="6292246" y="1099859"/>
            <a:ext cx="5691335" cy="49711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1D639B"/>
                </a:solidFill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GB" sz="2500" dirty="0"/>
              <a:t>Stakeholder benefits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GB" sz="2500" dirty="0"/>
              <a:t>mutual stakeholder understanding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GB" sz="2500" dirty="0"/>
              <a:t>Personal and professional development of project team and associated stakeholders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GB" sz="2500" dirty="0"/>
              <a:t>Recognition of project team members and other stakeholders</a:t>
            </a:r>
          </a:p>
          <a:p>
            <a:pPr marL="0" indent="0">
              <a:buNone/>
            </a:pPr>
            <a:r>
              <a:rPr lang="en-GB" sz="2500" dirty="0"/>
              <a:t>Cultural and economic benefits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GB" sz="2500" dirty="0"/>
              <a:t>fostering SoTL culture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GB" sz="2500" dirty="0"/>
              <a:t>financial implications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GB" sz="2500" dirty="0"/>
              <a:t>funding 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A1138-D916-7BFC-CA7F-733077FDAC49}"/>
              </a:ext>
            </a:extLst>
          </p:cNvPr>
          <p:cNvSpPr txBox="1"/>
          <p:nvPr/>
        </p:nvSpPr>
        <p:spPr>
          <a:xfrm>
            <a:off x="755317" y="6258849"/>
            <a:ext cx="10711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Minocha, S. </a:t>
            </a:r>
            <a:r>
              <a:rPr lang="en-GB" sz="1200" b="0" i="0" u="none" strike="noStrike" dirty="0">
                <a:effectLst/>
                <a:latin typeface="Poppins" pitchFamily="2" charset="77"/>
                <a:cs typeface="Poppins" pitchFamily="2" charset="77"/>
              </a:rPr>
              <a:t>and Collins, T. 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(2023). </a:t>
            </a:r>
            <a:r>
              <a:rPr lang="en-GB" sz="1200" b="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SoTL Impact evaluation workbook.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The Open University, Milton Keynes, UK. 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Available from: 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  <a:hlinkClick r:id="rId3"/>
              </a:rPr>
              <a:t>https://oro.open.ac.uk/87489/</a:t>
            </a:r>
            <a:endParaRPr lang="en-GB" sz="1200" i="0" u="none" strike="noStrike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60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35EB-3C6E-5690-C5F5-9C40B611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71FD-8363-96E6-E6DA-A28359B4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175"/>
            <a:ext cx="10515600" cy="4569226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Involved in scholarship over the last two decades</a:t>
            </a:r>
          </a:p>
          <a:p>
            <a:pPr>
              <a:lnSpc>
                <a:spcPct val="130000"/>
              </a:lnSpc>
            </a:pPr>
            <a:r>
              <a:rPr lang="en-US" dirty="0"/>
              <a:t>Scholarship Lead, School of Computing and Communications, 2017-24</a:t>
            </a:r>
          </a:p>
          <a:p>
            <a:pPr>
              <a:lnSpc>
                <a:spcPct val="130000"/>
              </a:lnSpc>
            </a:pPr>
            <a:r>
              <a:rPr lang="en-US" dirty="0">
                <a:hlinkClick r:id="rId3"/>
              </a:rPr>
              <a:t>Scholarship of Teaching and Learning (#SoTL) in STEM</a:t>
            </a:r>
            <a:r>
              <a:rPr lang="en-US" dirty="0"/>
              <a:t>, Badged Open Course, OpenLearn, 2020-21</a:t>
            </a:r>
          </a:p>
          <a:p>
            <a:pPr>
              <a:lnSpc>
                <a:spcPct val="130000"/>
              </a:lnSpc>
            </a:pPr>
            <a:r>
              <a:rPr lang="en-US" dirty="0">
                <a:hlinkClick r:id="rId4"/>
              </a:rPr>
              <a:t>Impact evaluation initiative</a:t>
            </a:r>
            <a:r>
              <a:rPr lang="en-US" dirty="0"/>
              <a:t> of eSTEeM-funded projects, 2021-23</a:t>
            </a:r>
          </a:p>
        </p:txBody>
      </p:sp>
    </p:spTree>
    <p:extLst>
      <p:ext uri="{BB962C8B-B14F-4D97-AF65-F5344CB8AC3E}">
        <p14:creationId xmlns:p14="http://schemas.microsoft.com/office/powerpoint/2010/main" val="41643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B94B-99F2-C3FA-5EE4-505380D6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21"/>
            <a:ext cx="10515600" cy="1325563"/>
          </a:xfrm>
        </p:spPr>
        <p:txBody>
          <a:bodyPr/>
          <a:lstStyle/>
          <a:p>
            <a:r>
              <a:rPr lang="en-US" dirty="0"/>
              <a:t>Each facet has several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E2BB-8647-2CD9-89BA-644E5809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331"/>
            <a:ext cx="10515600" cy="50816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D639B"/>
                </a:solidFill>
              </a:rPr>
              <a:t>Facet 3. Excellence in teaching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student skills-set (e.g., academic writing; critical thinking; reflection; problem-solving; group-working; digital literacy);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student employability; 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evidence of research-informed teaching; 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data for assessments (e.g., UK’s TEF), programme reviews and accreditation processes; 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accreditation against professional standards; 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informing policy development internally at the level of department, faculty or University; and informing policy development externally (in another institution or in the sector).</a:t>
            </a:r>
          </a:p>
        </p:txBody>
      </p:sp>
    </p:spTree>
    <p:extLst>
      <p:ext uri="{BB962C8B-B14F-4D97-AF65-F5344CB8AC3E}">
        <p14:creationId xmlns:p14="http://schemas.microsoft.com/office/powerpoint/2010/main" val="103475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B94B-99F2-C3FA-5EE4-505380D6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3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Facet 9: </a:t>
            </a:r>
            <a:r>
              <a:rPr lang="en-US" sz="4900" dirty="0">
                <a:solidFill>
                  <a:srgbClr val="1D639B"/>
                </a:solidFill>
              </a:rPr>
              <a:t>Recognition of project team members and other stakeholders</a:t>
            </a:r>
            <a:br>
              <a:rPr lang="en-US" sz="4400" dirty="0">
                <a:solidFill>
                  <a:srgbClr val="1D639B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E2BB-8647-2CD9-89BA-644E5809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4085"/>
            <a:ext cx="10974049" cy="51073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150" dirty="0">
              <a:solidFill>
                <a:srgbClr val="1D639B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/>
              <a:t>career trajectory that can be attributed to SoTL such as promotions; fellowships or memberships of professional associations nationally and internationally;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invited speaker to events/conferences internally and externally; public recognition through awards, publications, conference presentations;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leadership roles related to teaching and membership of strategic committees; external examiner and membership of external bodies.</a:t>
            </a:r>
          </a:p>
        </p:txBody>
      </p:sp>
    </p:spTree>
    <p:extLst>
      <p:ext uri="{BB962C8B-B14F-4D97-AF65-F5344CB8AC3E}">
        <p14:creationId xmlns:p14="http://schemas.microsoft.com/office/powerpoint/2010/main" val="146562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FA85-DA40-A5F6-573C-785D2AE1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0" y="94221"/>
            <a:ext cx="10515600" cy="1325563"/>
          </a:xfrm>
        </p:spPr>
        <p:txBody>
          <a:bodyPr/>
          <a:lstStyle/>
          <a:p>
            <a:r>
              <a:rPr lang="en-GB" dirty="0"/>
              <a:t>SoTL IEF: 12 facets and attributes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20AA3F-6B22-95E5-C488-5A278290EE61}"/>
              </a:ext>
            </a:extLst>
          </p:cNvPr>
          <p:cNvSpPr txBox="1">
            <a:spLocks/>
          </p:cNvSpPr>
          <p:nvPr/>
        </p:nvSpPr>
        <p:spPr>
          <a:xfrm>
            <a:off x="838200" y="1590599"/>
            <a:ext cx="10741666" cy="513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i="1" dirty="0">
              <a:solidFill>
                <a:srgbClr val="1D499B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8AE4C73-56F2-EE69-C466-84365CD5E706}"/>
              </a:ext>
            </a:extLst>
          </p:cNvPr>
          <p:cNvSpPr txBox="1">
            <a:spLocks/>
          </p:cNvSpPr>
          <p:nvPr/>
        </p:nvSpPr>
        <p:spPr>
          <a:xfrm>
            <a:off x="612134" y="1225634"/>
            <a:ext cx="5454046" cy="4710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rgbClr val="1D639B"/>
                </a:solidFill>
              </a:rPr>
              <a:t>Learning and Teaching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600" dirty="0"/>
              <a:t>student experience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600" dirty="0"/>
              <a:t>student retention and progression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600" dirty="0"/>
              <a:t>excellence in teaching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1D639B"/>
                </a:solidFill>
              </a:rPr>
              <a:t>Transfer to others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GB" sz="2600" dirty="0"/>
              <a:t>discipline-based teaching, research and practice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GB" sz="2600" dirty="0"/>
              <a:t>dissemination of the project’s outcomes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GB" sz="2600" dirty="0"/>
              <a:t>adoption of the outcomes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33A8B5B-46D3-011C-2147-54C31D97F578}"/>
              </a:ext>
            </a:extLst>
          </p:cNvPr>
          <p:cNvSpPr txBox="1">
            <a:spLocks/>
          </p:cNvSpPr>
          <p:nvPr/>
        </p:nvSpPr>
        <p:spPr>
          <a:xfrm>
            <a:off x="6292246" y="1099859"/>
            <a:ext cx="5691335" cy="49711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1D639B"/>
                </a:solidFill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GB" sz="2500" dirty="0"/>
              <a:t>Stakeholder benefits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GB" sz="2500" dirty="0"/>
              <a:t>mutual stakeholder understanding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GB" sz="2500" dirty="0"/>
              <a:t>Personal and professional development of project team and associated stakeholders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GB" sz="2500" dirty="0"/>
              <a:t>Recognition of project team members and other stakeholders</a:t>
            </a:r>
          </a:p>
          <a:p>
            <a:pPr marL="0" indent="0">
              <a:buNone/>
            </a:pPr>
            <a:r>
              <a:rPr lang="en-GB" sz="2500" dirty="0"/>
              <a:t>Cultural and economic benefits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GB" sz="2500" dirty="0"/>
              <a:t>fostering SoTL culture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GB" sz="2500" dirty="0"/>
              <a:t>financial implications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GB" sz="2500" dirty="0"/>
              <a:t>funding 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A1138-D916-7BFC-CA7F-733077FDAC49}"/>
              </a:ext>
            </a:extLst>
          </p:cNvPr>
          <p:cNvSpPr txBox="1"/>
          <p:nvPr/>
        </p:nvSpPr>
        <p:spPr>
          <a:xfrm>
            <a:off x="755317" y="6258849"/>
            <a:ext cx="10711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Minocha, S. </a:t>
            </a:r>
            <a:r>
              <a:rPr lang="en-GB" sz="1200" b="0" i="0" u="none" strike="noStrike" dirty="0">
                <a:effectLst/>
                <a:latin typeface="Poppins" pitchFamily="2" charset="77"/>
                <a:cs typeface="Poppins" pitchFamily="2" charset="77"/>
              </a:rPr>
              <a:t>and Collins, T. 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(2023). </a:t>
            </a:r>
            <a:r>
              <a:rPr lang="en-GB" sz="1200" b="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SoTL Impact evaluation workbook.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The Open University, Milton Keynes, UK. 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Available from: 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  <a:hlinkClick r:id="rId3"/>
              </a:rPr>
              <a:t>https://oro.open.ac.uk/87489/</a:t>
            </a:r>
            <a:endParaRPr lang="en-GB" sz="1200" i="0" u="none" strike="noStrike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541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41D3-8161-EC73-E81B-0CFAED5E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47" y="-19612"/>
            <a:ext cx="11308953" cy="9482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200" kern="1200" dirty="0">
                <a:latin typeface="+mj-lt"/>
                <a:ea typeface="+mj-ea"/>
                <a:cs typeface="+mj-cs"/>
              </a:rPr>
            </a:br>
            <a:br>
              <a:rPr lang="en-US" sz="4200" kern="1200" dirty="0">
                <a:latin typeface="+mj-lt"/>
                <a:ea typeface="+mj-ea"/>
                <a:cs typeface="+mj-cs"/>
              </a:rPr>
            </a:br>
            <a:r>
              <a:rPr lang="en-US" sz="4900" kern="1200" dirty="0">
                <a:cs typeface="Poppins" pitchFamily="2" charset="77"/>
              </a:rPr>
              <a:t>Using the IEF for impactful SoTL</a:t>
            </a:r>
            <a:endParaRPr lang="en-US" sz="49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0FC0F9-6E5D-BD9C-35B9-C2F5A91CA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290601"/>
              </p:ext>
            </p:extLst>
          </p:nvPr>
        </p:nvGraphicFramePr>
        <p:xfrm>
          <a:off x="652158" y="820425"/>
          <a:ext cx="10887683" cy="521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E790BF-BA01-A9E4-30E6-5500F12CD5E0}"/>
              </a:ext>
            </a:extLst>
          </p:cNvPr>
          <p:cNvSpPr txBox="1"/>
          <p:nvPr/>
        </p:nvSpPr>
        <p:spPr>
          <a:xfrm>
            <a:off x="753757" y="6145096"/>
            <a:ext cx="10615284" cy="74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2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Minocha, S. and Collins, T. (2023). </a:t>
            </a:r>
            <a:r>
              <a:rPr lang="en-GB" sz="1200" i="1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SoTL Impact Evaluation Workbook</a:t>
            </a:r>
            <a:r>
              <a:rPr lang="en-GB" sz="12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 The Open University, Milton Keynes, UK. Available at: </a:t>
            </a:r>
            <a:r>
              <a:rPr lang="en-GB" sz="12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  <a:hlinkClick r:id="rId8"/>
              </a:rPr>
              <a:t>https://oro.open.ac.uk/87489/</a:t>
            </a:r>
            <a:r>
              <a:rPr lang="en-GB" sz="12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; ‘Conducting retrospective impact evaluation of your scholarship (#SoTL) project’, </a:t>
            </a:r>
            <a:r>
              <a:rPr lang="en-GB" sz="12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  <a:hlinkClick r:id="rId9"/>
              </a:rPr>
              <a:t>https://www.shaileyminocha.info/blog/2024/4/21/conducting-retrospective-impact-evaluation-of-your-scholarship-sotl-project</a:t>
            </a:r>
            <a:endParaRPr lang="en-GB" sz="1200" dirty="0"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055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3833C-20A4-3E9D-06A4-853181AFC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4300"/>
            <a:ext cx="10515600" cy="1146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1D639B"/>
                </a:solidFill>
              </a:rPr>
              <a:t>Break for 10 minutes</a:t>
            </a:r>
          </a:p>
        </p:txBody>
      </p:sp>
    </p:spTree>
    <p:extLst>
      <p:ext uri="{BB962C8B-B14F-4D97-AF65-F5344CB8AC3E}">
        <p14:creationId xmlns:p14="http://schemas.microsoft.com/office/powerpoint/2010/main" val="2396498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C688-7151-5EB7-C78C-D9F73F7D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55"/>
            <a:ext cx="10515600" cy="1325563"/>
          </a:xfrm>
        </p:spPr>
        <p:txBody>
          <a:bodyPr/>
          <a:lstStyle/>
          <a:p>
            <a:r>
              <a:rPr lang="en-US" dirty="0"/>
              <a:t>Plan for the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6A02-1830-7B11-2F59-E026C7667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73339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Scholarship of Teaching and Learning (#SoTL)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Impact of SoTL and why it matters?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Impact Evaluation Framework (IEF)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1D639B"/>
                </a:solidFill>
              </a:rPr>
              <a:t>------- </a:t>
            </a:r>
            <a:r>
              <a:rPr lang="en-US" sz="3200" dirty="0"/>
              <a:t>break at 11:00 am for 10 minutes </a:t>
            </a:r>
            <a:r>
              <a:rPr lang="en-US" sz="3200" dirty="0">
                <a:solidFill>
                  <a:srgbClr val="1D639B"/>
                </a:solidFill>
              </a:rPr>
              <a:t>--------</a:t>
            </a:r>
          </a:p>
          <a:p>
            <a:r>
              <a:rPr lang="en-US" dirty="0">
                <a:solidFill>
                  <a:srgbClr val="1D639B"/>
                </a:solidFill>
              </a:rPr>
              <a:t>Principles of SoTL for impact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D639B"/>
                </a:solidFill>
              </a:rPr>
              <a:t>Strategies for planning and generating impact</a:t>
            </a:r>
            <a:endParaRPr lang="en-US" sz="3200" dirty="0">
              <a:solidFill>
                <a:srgbClr val="1D639B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1D639B"/>
                </a:solidFill>
              </a:rPr>
              <a:t>Values for impactful scholarship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70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91F1-0862-5230-4D1F-A667E458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impactful SoTL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1184-2064-DEFC-FE75-2340D5BD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45664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inquiry focused on student learning and engagement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grounded in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rigorous and methodologically sound research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conducted in partnership with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appropriately public for evaluation and uptake by peers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continuous learning and adaptability via reflection, critical reflection and reflexivity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6ADBB-694C-8B49-5132-D7E3FED1694D}"/>
              </a:ext>
            </a:extLst>
          </p:cNvPr>
          <p:cNvSpPr txBox="1"/>
          <p:nvPr/>
        </p:nvSpPr>
        <p:spPr>
          <a:xfrm>
            <a:off x="716280" y="6245884"/>
            <a:ext cx="10637520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‘Principles of SoTL’,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3"/>
              </a:rPr>
              <a:t>https://www.open.edu/openlearn/mod/oucontent/view.php?id=109160&amp;section=2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‘Context matters’,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4"/>
              </a:rPr>
              <a:t>https://issotl.com/issotl23/call-for-reviewers-2023/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66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9214-4FB0-BD9F-A60F-93896748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981" y="2377721"/>
            <a:ext cx="8192851" cy="132556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cs typeface="Poppins" pitchFamily="2" charset="77"/>
              </a:rPr>
              <a:t>Strategies for impactful scholarship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01E43-F93B-6595-9742-E59245A20600}"/>
              </a:ext>
            </a:extLst>
          </p:cNvPr>
          <p:cNvSpPr txBox="1"/>
          <p:nvPr/>
        </p:nvSpPr>
        <p:spPr>
          <a:xfrm>
            <a:off x="743379" y="6257836"/>
            <a:ext cx="10705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Minocha, S. </a:t>
            </a:r>
            <a:r>
              <a:rPr lang="en-GB" sz="1100" b="0" i="0" u="none" strike="noStrike" dirty="0">
                <a:effectLst/>
                <a:latin typeface="Poppins" pitchFamily="2" charset="77"/>
                <a:cs typeface="Poppins" pitchFamily="2" charset="77"/>
              </a:rPr>
              <a:t>and Collins, T. 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(2023). </a:t>
            </a:r>
            <a:r>
              <a:rPr lang="en-GB" sz="1100" b="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Impact of Scholarship of Teaching and Learning: A guide for educators. 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The Open University, Milton Keynes, UK. </a:t>
            </a:r>
            <a:r>
              <a:rPr lang="en-GB" sz="11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DOI: </a:t>
            </a:r>
            <a:r>
              <a:rPr lang="en-GB" sz="1100" i="0" u="none" strike="noStrike" dirty="0">
                <a:solidFill>
                  <a:srgbClr val="326FB4"/>
                </a:solidFill>
                <a:effectLst/>
                <a:latin typeface="Poppins" pitchFamily="2" charset="77"/>
                <a:cs typeface="Poppins" pitchFamily="2" charset="77"/>
                <a:hlinkClick r:id="rId2"/>
              </a:rPr>
              <a:t>https://doi.org/10.21954/ou.ro.000155c1</a:t>
            </a:r>
            <a:endParaRPr lang="en-GB" sz="1100" i="0" u="none" strike="noStrike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16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5CF2-A562-3541-F028-7221B056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8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32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1D639B"/>
                </a:solidFill>
                <a:cs typeface="Poppins" pitchFamily="2" charset="77"/>
              </a:rPr>
              <a:t>S1: Aligning SoTL with the strategic priorities of the institution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3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4DB1-3BAE-EF5F-6D58-382E8628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OU-wide resources to guide SoTL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5524-C4D6-7771-4459-6C3308BA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366"/>
            <a:ext cx="10515600" cy="54985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Scholarship plan, 2024-2029, </a:t>
            </a:r>
            <a:r>
              <a:rPr lang="en-US" dirty="0">
                <a:hlinkClick r:id="rId2"/>
              </a:rPr>
              <a:t>https://www5.open.ac.uk/scholarship-and-innovation/main/plan</a:t>
            </a:r>
            <a:endParaRPr lang="en-US" dirty="0"/>
          </a:p>
          <a:p>
            <a:r>
              <a:rPr lang="en-US" dirty="0"/>
              <a:t>Teaching and Learning plan, 2022-2027, </a:t>
            </a:r>
            <a:r>
              <a:rPr lang="en-US" dirty="0">
                <a:hlinkClick r:id="rId3"/>
              </a:rPr>
              <a:t>https://about.open.ac.uk/teaching-and-research/teaching-and-learning-plan</a:t>
            </a:r>
            <a:endParaRPr lang="en-US" dirty="0"/>
          </a:p>
          <a:p>
            <a:r>
              <a:rPr lang="en-US" dirty="0"/>
              <a:t>Access and Participation plan, 2020/2021 – 2024/2025 </a:t>
            </a:r>
            <a:r>
              <a:rPr lang="en-US" dirty="0">
                <a:hlinkClick r:id="rId4"/>
              </a:rPr>
              <a:t>https://www5.open.ac.uk/widening-participation/aps-england-access-and-participation-plan</a:t>
            </a:r>
            <a:r>
              <a:rPr lang="en-US" dirty="0"/>
              <a:t> </a:t>
            </a:r>
          </a:p>
          <a:p>
            <a:r>
              <a:rPr lang="en-US" dirty="0"/>
              <a:t>The Institutional EDI Plan, 2022-2027, </a:t>
            </a:r>
            <a:r>
              <a:rPr lang="en-US" dirty="0">
                <a:hlinkClick r:id="rId5"/>
              </a:rPr>
              <a:t>https://www5.open.ac.uk/equality-diversity/content/equality-scheme-objectives</a:t>
            </a:r>
            <a:endParaRPr lang="en-US" dirty="0"/>
          </a:p>
          <a:p>
            <a:r>
              <a:rPr lang="en-US" dirty="0"/>
              <a:t>LEARN AND LIVE, The Open University's Strategy for 2022-2027, </a:t>
            </a:r>
            <a:r>
              <a:rPr lang="en-US" dirty="0">
                <a:hlinkClick r:id="rId6"/>
              </a:rPr>
              <a:t>https://about.open.ac.uk/strategy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7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1856B7-539F-BB01-3098-3372F80F9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319364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9F5E03-EF9D-C396-106F-0C14531A627F}"/>
              </a:ext>
            </a:extLst>
          </p:cNvPr>
          <p:cNvSpPr txBox="1"/>
          <p:nvPr/>
        </p:nvSpPr>
        <p:spPr>
          <a:xfrm>
            <a:off x="764058" y="6210149"/>
            <a:ext cx="10515600" cy="471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1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‘How we used a case study approach to showcase the impact of our scholarship (#SoTL)’, </a:t>
            </a:r>
            <a:r>
              <a:rPr lang="en-GB" sz="1100" dirty="0">
                <a:latin typeface="Poppins" pitchFamily="2" charset="77"/>
                <a:ea typeface="Calibri" panose="020F0502020204030204" pitchFamily="34" charset="0"/>
                <a:cs typeface="Poppins" pitchFamily="2" charset="77"/>
                <a:hlinkClick r:id="rId8"/>
              </a:rPr>
              <a:t>https://www.shaileyminocha.info/blog/2024/4/2/how-we-used-a-case-study-approach-to-showcase-the-impact-of-our-scholarship-sotl</a:t>
            </a:r>
            <a:endParaRPr lang="en-GB" sz="1100" dirty="0"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5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4DB1-3BAE-EF5F-6D58-382E8628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55"/>
            <a:ext cx="10515600" cy="1325563"/>
          </a:xfrm>
        </p:spPr>
        <p:txBody>
          <a:bodyPr/>
          <a:lstStyle/>
          <a:p>
            <a:r>
              <a:rPr lang="en-US" dirty="0"/>
              <a:t>Faculty resources to guide SoTL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5524-C4D6-7771-4459-6C3308BA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995"/>
            <a:ext cx="10515600" cy="4572001"/>
          </a:xfrm>
        </p:spPr>
        <p:txBody>
          <a:bodyPr>
            <a:normAutofit fontScale="25000" lnSpcReduction="20000"/>
          </a:bodyPr>
          <a:lstStyle/>
          <a:p>
            <a:r>
              <a:rPr lang="en-US" sz="10400" dirty="0"/>
              <a:t>STEM 5-year Strategic plan, </a:t>
            </a:r>
            <a:r>
              <a:rPr lang="en-US" sz="10400" dirty="0">
                <a:hlinkClick r:id="rId2"/>
              </a:rPr>
              <a:t>https://openuniv.sharepoint.com/sites/intranet-stem-faculty/Pages/STEM-5-Year-Teaching,-Learning-and-Curriculum-Plan.aspx</a:t>
            </a:r>
            <a:endParaRPr lang="en-US" sz="10400" dirty="0"/>
          </a:p>
          <a:p>
            <a:r>
              <a:rPr lang="en-US" sz="10400" dirty="0"/>
              <a:t>STEM 5-year Teaching, Learning and Curriculum Plan, </a:t>
            </a:r>
            <a:r>
              <a:rPr lang="en-US" sz="10400" dirty="0">
                <a:hlinkClick r:id="rId2"/>
              </a:rPr>
              <a:t>https://openuniv.sharepoint.com/sites/intranet-stem-faculty/Pages/STEM-5-Year-Teaching,-Learning-and-Curriculum-Plan.aspx</a:t>
            </a:r>
            <a:endParaRPr lang="en-US" sz="10400" dirty="0"/>
          </a:p>
          <a:p>
            <a:r>
              <a:rPr lang="en-US" sz="10400" dirty="0"/>
              <a:t>eSTEeM Scholarship plan, </a:t>
            </a:r>
            <a:r>
              <a:rPr lang="en-US" sz="10400" dirty="0">
                <a:hlinkClick r:id="rId3"/>
              </a:rPr>
              <a:t>https://openuniv.sharepoint.com/sites/intranet-stem-faculty/Pages/STEM-Strategic-Plan.aspx</a:t>
            </a:r>
            <a:endParaRPr lang="en-US" sz="10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35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5CF2-A562-3541-F028-7221B056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285"/>
            <a:ext cx="10515600" cy="4929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1D639B"/>
                </a:solidFill>
                <a:cs typeface="Poppins" pitchFamily="2" charset="77"/>
              </a:rPr>
              <a:t>S2: Planning for the impact from the beginning</a:t>
            </a: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7F1F5-E24E-96F9-A1C8-722838500844}"/>
              </a:ext>
            </a:extLst>
          </p:cNvPr>
          <p:cNvSpPr txBox="1"/>
          <p:nvPr/>
        </p:nvSpPr>
        <p:spPr>
          <a:xfrm>
            <a:off x="729872" y="6274031"/>
            <a:ext cx="106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‘Empathetic curiosity for impactful research and scholarship’,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2"/>
              </a:rPr>
              <a:t>https://www.shaileyminocha.info/blog/2024/3/1/empathetic-curiosity-for-impactful-research-and-scholarship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3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The figure shows two horizontal arrows.&#10;&#10;The first one is labelled from left to right as the ten stages of a SoTL inquiry, which are:&#10;determine motivation for inquiry;&#10;conduct stakeholder analysis;&#10;formulate aim and research questions;&#10;carry out literature review;&#10;plan research design;&#10;seek ethical approvals;&#10;conduct research process;&#10;reflect on the inquiry;&#10;disseminate the outcomes; and&#10;conduct impact evaluation.&#10;&#10;The second arrow indicates that iterations at each stage are possible during a SoTL inquiry and which will be accompanied with continued reflection. Also, it is possible to move back and forward through the stages, as per the requirements of the SoTL inquiry">
            <a:extLst>
              <a:ext uri="{FF2B5EF4-FFF2-40B4-BE49-F238E27FC236}">
                <a16:creationId xmlns:a16="http://schemas.microsoft.com/office/drawing/2014/main" id="{906A1B8E-F7C8-6D4D-9A10-7CA68A7249E0}"/>
              </a:ext>
            </a:extLst>
          </p:cNvPr>
          <p:cNvGrpSpPr/>
          <p:nvPr/>
        </p:nvGrpSpPr>
        <p:grpSpPr>
          <a:xfrm>
            <a:off x="332361" y="587623"/>
            <a:ext cx="11527277" cy="5152777"/>
            <a:chOff x="151663" y="246317"/>
            <a:chExt cx="11552994" cy="4325380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A24987EC-3166-BD4D-B740-0C17E1D17A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70809966"/>
                </p:ext>
              </p:extLst>
            </p:nvPr>
          </p:nvGraphicFramePr>
          <p:xfrm>
            <a:off x="151663" y="246317"/>
            <a:ext cx="11552994" cy="38981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043837-AFA5-F749-BFC3-6C3C96FAA739}"/>
                </a:ext>
              </a:extLst>
            </p:cNvPr>
            <p:cNvCxnSpPr>
              <a:cxnSpLocks/>
            </p:cNvCxnSpPr>
            <p:nvPr/>
          </p:nvCxnSpPr>
          <p:spPr>
            <a:xfrm>
              <a:off x="151663" y="4571697"/>
              <a:ext cx="11314747" cy="0"/>
            </a:xfrm>
            <a:prstGeom prst="line">
              <a:avLst/>
            </a:prstGeom>
            <a:ln w="76200">
              <a:solidFill>
                <a:srgbClr val="1D639B"/>
              </a:solidFill>
              <a:miter lim="800000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C6018E-003A-C044-A093-537941785A19}"/>
              </a:ext>
            </a:extLst>
          </p:cNvPr>
          <p:cNvSpPr txBox="1"/>
          <p:nvPr/>
        </p:nvSpPr>
        <p:spPr>
          <a:xfrm>
            <a:off x="578068" y="587623"/>
            <a:ext cx="7626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D639B"/>
                </a:solidFill>
                <a:latin typeface="+mj-lt"/>
                <a:cs typeface="Arial" panose="020B0604020202020204" pitchFamily="34" charset="0"/>
              </a:rPr>
              <a:t>Stages of a SoTL inquiry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9393" y="4877540"/>
            <a:ext cx="982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iteration(s) at each stage accompanied with continued reflection; moving back and forward through the stages, as per the requirements of the SoTL inquiry</a:t>
            </a:r>
            <a:endParaRPr lang="en-GB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4CC03D-84DE-9EC5-3480-16A8E98FDE2F}"/>
              </a:ext>
            </a:extLst>
          </p:cNvPr>
          <p:cNvSpPr txBox="1"/>
          <p:nvPr/>
        </p:nvSpPr>
        <p:spPr>
          <a:xfrm>
            <a:off x="706984" y="6282735"/>
            <a:ext cx="10685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‘Stages of a SoTL inquiry’,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8"/>
              </a:rPr>
              <a:t>https://www.open.edu/openlearn/mod/oucontent/view.php?id=109160&amp;section=4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7376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0888-59B8-1596-0BB0-A22721C8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53" y="1064828"/>
            <a:ext cx="3828173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cs typeface="Poppins" pitchFamily="2" charset="77"/>
              </a:rPr>
              <a:t>Identifying stakeholders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5AB6D3-BBF2-998E-00E5-BB0BAFD5A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6265"/>
              </p:ext>
            </p:extLst>
          </p:nvPr>
        </p:nvGraphicFramePr>
        <p:xfrm>
          <a:off x="5237018" y="448966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411A38-F945-461B-214E-D47B2C402394}"/>
              </a:ext>
            </a:extLst>
          </p:cNvPr>
          <p:cNvSpPr txBox="1"/>
          <p:nvPr/>
        </p:nvSpPr>
        <p:spPr>
          <a:xfrm>
            <a:off x="805853" y="6178201"/>
            <a:ext cx="1055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Minocha, S. </a:t>
            </a:r>
            <a:r>
              <a:rPr lang="en-GB" sz="1200" b="0" i="0" u="none" strike="noStrike" dirty="0">
                <a:effectLst/>
                <a:latin typeface="Poppins" pitchFamily="2" charset="77"/>
                <a:cs typeface="Poppins" pitchFamily="2" charset="77"/>
              </a:rPr>
              <a:t>and Collins, T. 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(2023). </a:t>
            </a:r>
            <a:r>
              <a:rPr lang="en-GB" sz="1200" b="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Impact of Scholarship of Teaching and Learning: A guide for educators.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The Open University, Milton Keynes, UK. 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DOI: </a:t>
            </a:r>
            <a:r>
              <a:rPr lang="en-GB" sz="1200" i="0" u="none" strike="noStrike" dirty="0">
                <a:solidFill>
                  <a:srgbClr val="326FB4"/>
                </a:solidFill>
                <a:effectLst/>
                <a:latin typeface="Poppins" pitchFamily="2" charset="77"/>
                <a:cs typeface="Poppins" pitchFamily="2" charset="77"/>
                <a:hlinkClick r:id="rId7"/>
              </a:rPr>
              <a:t>https://doi.org/10.21954/ou.ro.000155c1</a:t>
            </a:r>
            <a:endParaRPr lang="en-GB" sz="1200" i="0" u="none" strike="noStrike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8895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8722-A866-390D-79A6-53533DDF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5CF2-A562-3541-F028-7221B056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285"/>
            <a:ext cx="10515600" cy="4929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1D639B"/>
                </a:solidFill>
                <a:cs typeface="Poppins" pitchFamily="2" charset="77"/>
              </a:rPr>
              <a:t>Planning for the impact from the beginning</a:t>
            </a:r>
          </a:p>
          <a:p>
            <a:pPr marL="0" indent="0" algn="ctr">
              <a:buNone/>
            </a:pPr>
            <a:r>
              <a:rPr lang="en-US" dirty="0">
                <a:cs typeface="Poppins" pitchFamily="2" charset="77"/>
              </a:rPr>
              <a:t>e.g. identify stakeholders, consider the baseline data, develop the impact statements, plan the evidence that you need, plan impact evaluation</a:t>
            </a: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473AB-A5BD-2A12-2C90-B1BBCC86F68C}"/>
              </a:ext>
            </a:extLst>
          </p:cNvPr>
          <p:cNvSpPr txBox="1"/>
          <p:nvPr/>
        </p:nvSpPr>
        <p:spPr>
          <a:xfrm>
            <a:off x="731520" y="6262042"/>
            <a:ext cx="106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‘Evaluative thinking for impactful research and scholarship’,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2"/>
              </a:rPr>
              <a:t>https://www.shaileyminocha.info/blog/2024/3/29/evaluative-thinking-for-impactful-research-and-scholarship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77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8722-A866-390D-79A6-53533DDF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5CF2-A562-3541-F028-7221B056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1D639B"/>
                </a:solidFill>
                <a:cs typeface="Poppins" pitchFamily="2" charset="77"/>
              </a:rPr>
              <a:t>S3: Conducting collaborative SoTL</a:t>
            </a:r>
          </a:p>
          <a:p>
            <a:pPr marL="0" indent="0" algn="ctr">
              <a:buNone/>
            </a:pPr>
            <a:r>
              <a:rPr lang="en-US" dirty="0">
                <a:cs typeface="Poppins" pitchFamily="2" charset="77"/>
              </a:rPr>
              <a:t>e.g. cross-disciplinary collaborations, with colleagues in professional services, students as partners </a:t>
            </a: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01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A25E-CC13-2BA7-B864-3E7771E3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of increasing level of student involvement in SoTL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3F4E47-1716-1A34-648A-56EA580F2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1063"/>
              </p:ext>
            </p:extLst>
          </p:nvPr>
        </p:nvGraphicFramePr>
        <p:xfrm>
          <a:off x="2332779" y="1248427"/>
          <a:ext cx="7495822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A6673A-750B-C0B0-A839-4411FD1B6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956059"/>
              </p:ext>
            </p:extLst>
          </p:nvPr>
        </p:nvGraphicFramePr>
        <p:xfrm>
          <a:off x="10054380" y="2341112"/>
          <a:ext cx="1557866" cy="15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66AFDD-3720-D614-2E55-7C27BE98F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62398"/>
              </p:ext>
            </p:extLst>
          </p:nvPr>
        </p:nvGraphicFramePr>
        <p:xfrm>
          <a:off x="503980" y="2414524"/>
          <a:ext cx="1546576" cy="104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24F13F-F847-B3DB-22FA-93F3B707408C}"/>
              </a:ext>
            </a:extLst>
          </p:cNvPr>
          <p:cNvSpPr txBox="1"/>
          <p:nvPr/>
        </p:nvSpPr>
        <p:spPr>
          <a:xfrm>
            <a:off x="776416" y="6211669"/>
            <a:ext cx="10577384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‘Students as partners in SoTL’,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17"/>
              </a:rPr>
              <a:t>https://www.open.edu/openlearn/mod/oucontent/view.php?id=109324&amp;section=1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‘Students as partners in Scholarship Framework’,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18"/>
              </a:rPr>
              <a:t>https://www5.open.ac.uk/scholarship-and-innovation/esteem/resources/students-partners-scholarship-framework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9590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5CF2-A562-3541-F028-7221B056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9436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2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17600" dirty="0">
                <a:solidFill>
                  <a:srgbClr val="1D639B"/>
                </a:solidFill>
                <a:cs typeface="Poppins" pitchFamily="2" charset="77"/>
              </a:rPr>
              <a:t>S4: Using online presence to create community and connection</a:t>
            </a:r>
          </a:p>
          <a:p>
            <a:pPr marL="0" indent="0" algn="ctr">
              <a:buNone/>
            </a:pPr>
            <a:r>
              <a:rPr lang="en-US" sz="12000" dirty="0">
                <a:cs typeface="Poppins" pitchFamily="2" charset="77"/>
              </a:rPr>
              <a:t>project webpage</a:t>
            </a:r>
          </a:p>
          <a:p>
            <a:pPr marL="0" indent="0" algn="ctr">
              <a:buNone/>
            </a:pPr>
            <a:r>
              <a:rPr lang="en-US" sz="12000" dirty="0">
                <a:cs typeface="Poppins" pitchFamily="2" charset="77"/>
              </a:rPr>
              <a:t>a project or group blog; newsletter; podcast; videos (YouTube)</a:t>
            </a:r>
          </a:p>
          <a:p>
            <a:pPr marL="0" indent="0" algn="ctr">
              <a:buNone/>
            </a:pPr>
            <a:r>
              <a:rPr lang="en-US" sz="12000" dirty="0">
                <a:cs typeface="Poppins" pitchFamily="2" charset="77"/>
              </a:rPr>
              <a:t>X/Twitter: updates</a:t>
            </a:r>
          </a:p>
          <a:p>
            <a:pPr marL="0" indent="0" algn="ctr">
              <a:buNone/>
            </a:pPr>
            <a:r>
              <a:rPr lang="en-US" sz="12000" dirty="0">
                <a:cs typeface="Poppins" pitchFamily="2" charset="77"/>
              </a:rPr>
              <a:t>Facebook group: setting up a community</a:t>
            </a:r>
          </a:p>
          <a:p>
            <a:pPr marL="0" indent="0" algn="ctr">
              <a:buNone/>
            </a:pPr>
            <a:r>
              <a:rPr lang="en-US" sz="12000" dirty="0">
                <a:cs typeface="Poppins" pitchFamily="2" charset="77"/>
              </a:rPr>
              <a:t>Instagram: posting photos and videos </a:t>
            </a:r>
          </a:p>
          <a:p>
            <a:pPr marL="0" indent="0" algn="ctr">
              <a:buNone/>
            </a:pPr>
            <a:endParaRPr lang="en-US" sz="96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96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93A38-19E2-A917-4353-1B4DEB86DE55}"/>
              </a:ext>
            </a:extLst>
          </p:cNvPr>
          <p:cNvSpPr txBox="1"/>
          <p:nvPr/>
        </p:nvSpPr>
        <p:spPr>
          <a:xfrm>
            <a:off x="716280" y="6248400"/>
            <a:ext cx="1063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‘Can you say in 140 words what your research is all about?’,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2"/>
              </a:rPr>
              <a:t>https://www.shaileyminocha.info/blog/2024/2/29/can-you-say-in-140-words-what-your-research-project-is-all-about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11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5CF2-A562-3541-F028-7221B056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355"/>
            <a:ext cx="10515600" cy="289824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2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17600" dirty="0">
                <a:solidFill>
                  <a:srgbClr val="1D639B"/>
                </a:solidFill>
                <a:latin typeface="+mj-lt"/>
                <a:cs typeface="Poppins" pitchFamily="2" charset="77"/>
              </a:rPr>
              <a:t>S5: Dissemination and engaging with the community</a:t>
            </a:r>
          </a:p>
          <a:p>
            <a:pPr marL="0" indent="0" algn="ctr">
              <a:buNone/>
            </a:pPr>
            <a:endParaRPr lang="en-US" sz="58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12800" dirty="0">
                <a:cs typeface="Poppins" pitchFamily="2" charset="77"/>
              </a:rPr>
              <a:t>sharing findings of SoTL strategically</a:t>
            </a:r>
          </a:p>
          <a:p>
            <a:pPr marL="0" indent="0" algn="ctr">
              <a:buNone/>
            </a:pPr>
            <a:r>
              <a:rPr lang="en-US" sz="12800" dirty="0">
                <a:cs typeface="Poppins" pitchFamily="2" charset="77"/>
              </a:rPr>
              <a:t>communicating the context of the SoTL project</a:t>
            </a:r>
          </a:p>
          <a:p>
            <a:pPr marL="0" indent="0" algn="ctr">
              <a:buNone/>
            </a:pPr>
            <a:r>
              <a:rPr lang="en-US" sz="12800" dirty="0">
                <a:cs typeface="Poppins" pitchFamily="2" charset="77"/>
              </a:rPr>
              <a:t>receiving the questioning of the findings with an open mind</a:t>
            </a:r>
          </a:p>
          <a:p>
            <a:pPr marL="0" indent="0" algn="ctr">
              <a:buNone/>
            </a:pPr>
            <a:r>
              <a:rPr lang="en-US" sz="12800" dirty="0">
                <a:cs typeface="Poppins" pitchFamily="2" charset="77"/>
              </a:rPr>
              <a:t>sharing project’s artefacts</a:t>
            </a:r>
          </a:p>
          <a:p>
            <a:pPr marL="0" indent="0" algn="ctr">
              <a:buNone/>
            </a:pPr>
            <a:endParaRPr lang="en-US" sz="128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C4B64-0444-0FA6-1235-923B691C8AA8}"/>
              </a:ext>
            </a:extLst>
          </p:cNvPr>
          <p:cNvSpPr txBox="1"/>
          <p:nvPr/>
        </p:nvSpPr>
        <p:spPr>
          <a:xfrm>
            <a:off x="731520" y="621166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‘How a case study can be a useful tool on your path to impactful research and scholarship’,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3"/>
              </a:rPr>
              <a:t>https://www.shaileyminocha.info/blog/2024/3/13/how-a-case-study-can-be-a-useful-tool-on-your-path-to-impactful-research-and-scholarship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62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5CF2-A562-3541-F028-7221B056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355"/>
            <a:ext cx="10515600" cy="289824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2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17600" dirty="0">
                <a:solidFill>
                  <a:srgbClr val="1D639B"/>
                </a:solidFill>
                <a:latin typeface="+mj-lt"/>
                <a:cs typeface="Poppins" pitchFamily="2" charset="77"/>
              </a:rPr>
              <a:t>S6: </a:t>
            </a:r>
            <a:r>
              <a:rPr lang="en-US" sz="17600">
                <a:solidFill>
                  <a:srgbClr val="1D639B"/>
                </a:solidFill>
                <a:latin typeface="+mj-lt"/>
                <a:cs typeface="Poppins" pitchFamily="2" charset="77"/>
              </a:rPr>
              <a:t>Being able to </a:t>
            </a:r>
            <a:r>
              <a:rPr lang="en-US" sz="17600" dirty="0">
                <a:solidFill>
                  <a:srgbClr val="1D639B"/>
                </a:solidFill>
                <a:latin typeface="+mj-lt"/>
                <a:cs typeface="Poppins" pitchFamily="2" charset="77"/>
              </a:rPr>
              <a:t>effect and maintain change</a:t>
            </a:r>
          </a:p>
          <a:p>
            <a:pPr marL="0" indent="0" algn="ctr">
              <a:buNone/>
            </a:pPr>
            <a:endParaRPr lang="en-US" sz="58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12800" dirty="0">
                <a:cs typeface="Poppins" pitchFamily="2" charset="77"/>
              </a:rPr>
              <a:t>being a part of the core team</a:t>
            </a:r>
          </a:p>
          <a:p>
            <a:pPr marL="0" indent="0" algn="ctr">
              <a:buNone/>
            </a:pPr>
            <a:r>
              <a:rPr lang="en-US" sz="12800" dirty="0">
                <a:cs typeface="Poppins" pitchFamily="2" charset="77"/>
              </a:rPr>
              <a:t>having a position of power or leadership</a:t>
            </a:r>
          </a:p>
          <a:p>
            <a:pPr marL="0" indent="0" algn="ctr">
              <a:buNone/>
            </a:pPr>
            <a:r>
              <a:rPr lang="en-US" sz="12800" dirty="0">
                <a:cs typeface="Poppins" pitchFamily="2" charset="77"/>
              </a:rPr>
              <a:t>funding to sustain the initiative</a:t>
            </a:r>
          </a:p>
          <a:p>
            <a:pPr marL="0" indent="0" algn="ctr">
              <a:buNone/>
            </a:pPr>
            <a:r>
              <a:rPr lang="en-US" sz="12800" dirty="0">
                <a:cs typeface="Poppins" pitchFamily="2" charset="77"/>
              </a:rPr>
              <a:t>funding/support for tracking and evaluating impact </a:t>
            </a:r>
          </a:p>
          <a:p>
            <a:pPr marL="0" indent="0" algn="ctr">
              <a:buNone/>
            </a:pPr>
            <a:endParaRPr lang="en-US" sz="128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of a group of people talking&#10;&#10;Description automatically generated">
            <a:extLst>
              <a:ext uri="{FF2B5EF4-FFF2-40B4-BE49-F238E27FC236}">
                <a16:creationId xmlns:a16="http://schemas.microsoft.com/office/drawing/2014/main" id="{E307A418-779F-545C-ADF5-5D614D78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00" y="447448"/>
            <a:ext cx="4914900" cy="5536691"/>
          </a:xfrm>
          <a:prstGeom prst="rect">
            <a:avLst/>
          </a:prstGeom>
        </p:spPr>
      </p:pic>
      <p:pic>
        <p:nvPicPr>
          <p:cNvPr id="9" name="Picture 8" descr="A group of people talking to each other&#10;&#10;Description automatically generated">
            <a:extLst>
              <a:ext uri="{FF2B5EF4-FFF2-40B4-BE49-F238E27FC236}">
                <a16:creationId xmlns:a16="http://schemas.microsoft.com/office/drawing/2014/main" id="{0F96261D-3289-7578-60E2-678A76628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002" y="447447"/>
            <a:ext cx="4680585" cy="5536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F2DE76-7EE9-2928-3281-60A7F48299F2}"/>
              </a:ext>
            </a:extLst>
          </p:cNvPr>
          <p:cNvSpPr txBox="1"/>
          <p:nvPr/>
        </p:nvSpPr>
        <p:spPr>
          <a:xfrm>
            <a:off x="736140" y="6186445"/>
            <a:ext cx="51448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Minocha, S. and </a:t>
            </a:r>
            <a:r>
              <a:rPr lang="en-GB" sz="1100" dirty="0">
                <a:latin typeface="Poppins" pitchFamily="2" charset="77"/>
                <a:cs typeface="Poppins" pitchFamily="2" charset="77"/>
              </a:rPr>
              <a:t>Collins, T.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 (2023). </a:t>
            </a:r>
            <a:r>
              <a:rPr lang="en-GB" sz="1100" b="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Impact of Scholarship of Teaching and Learning: A compendium of case studies.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 The Open University, Milton Keynes, UK. </a:t>
            </a:r>
            <a:r>
              <a:rPr lang="en-GB" sz="11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DOI: </a:t>
            </a:r>
            <a:r>
              <a:rPr lang="en-GB" sz="1100" i="0" u="none" strike="noStrike" dirty="0">
                <a:solidFill>
                  <a:srgbClr val="326FB4"/>
                </a:solidFill>
                <a:effectLst/>
                <a:latin typeface="Poppins" pitchFamily="2" charset="77"/>
                <a:cs typeface="Poppins" pitchFamily="2" charset="77"/>
                <a:hlinkClick r:id="rId5"/>
              </a:rPr>
              <a:t>https://doi.org/10.21954/ou.ro.000155c0</a:t>
            </a:r>
            <a:endParaRPr lang="en-GB" sz="1100" i="0" u="none" strike="noStrike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47F69-CE47-17C8-3658-C3AD752659DC}"/>
              </a:ext>
            </a:extLst>
          </p:cNvPr>
          <p:cNvSpPr txBox="1"/>
          <p:nvPr/>
        </p:nvSpPr>
        <p:spPr>
          <a:xfrm>
            <a:off x="6426002" y="6186445"/>
            <a:ext cx="51448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Minocha, S. </a:t>
            </a:r>
            <a:r>
              <a:rPr lang="en-GB" sz="1100" b="0" i="0" u="none" strike="noStrike" dirty="0">
                <a:effectLst/>
                <a:latin typeface="Poppins" pitchFamily="2" charset="77"/>
                <a:cs typeface="Poppins" pitchFamily="2" charset="77"/>
              </a:rPr>
              <a:t>and Collins, T. 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(2023). </a:t>
            </a:r>
            <a:r>
              <a:rPr lang="en-GB" sz="1100" b="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Impact of Scholarship of Teaching and Learning: A guide for educators. 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The Open University, Milton Keynes, UK. </a:t>
            </a:r>
            <a:r>
              <a:rPr lang="en-GB" sz="11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DOI: </a:t>
            </a:r>
            <a:r>
              <a:rPr lang="en-GB" sz="1100" i="0" u="none" strike="noStrike" dirty="0">
                <a:solidFill>
                  <a:srgbClr val="326FB4"/>
                </a:solidFill>
                <a:effectLst/>
                <a:latin typeface="Poppins" pitchFamily="2" charset="77"/>
                <a:cs typeface="Poppins" pitchFamily="2" charset="77"/>
                <a:hlinkClick r:id="rId6"/>
              </a:rPr>
              <a:t>https://doi.org/10.21954/ou.ro.000155c1</a:t>
            </a:r>
            <a:endParaRPr lang="en-GB" sz="1100" i="0" u="none" strike="noStrike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1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5CF2-A562-3541-F028-7221B056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6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dirty="0"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1D639B"/>
                </a:solidFill>
                <a:cs typeface="Poppins" pitchFamily="2" charset="77"/>
              </a:rPr>
              <a:t>S7: Employing a variety of research methods to collect evidence of impact</a:t>
            </a:r>
          </a:p>
          <a:p>
            <a:pPr marL="0" indent="0" algn="ctr">
              <a:buNone/>
            </a:pPr>
            <a:r>
              <a:rPr lang="en-US" dirty="0">
                <a:cs typeface="Poppins" pitchFamily="2" charset="77"/>
              </a:rPr>
              <a:t>keep a record of the evidence of impact</a:t>
            </a:r>
          </a:p>
          <a:p>
            <a:pPr marL="0" indent="0" algn="ctr">
              <a:buNone/>
            </a:pPr>
            <a:endParaRPr lang="en-US" sz="4400" dirty="0">
              <a:solidFill>
                <a:srgbClr val="1D639B"/>
              </a:solidFill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 algn="ctr">
              <a:buNone/>
            </a:pPr>
            <a:endParaRPr lang="en-US" sz="4400" dirty="0">
              <a:cs typeface="Poppins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ED8F-9315-AE07-6A00-C43D8A54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8177"/>
            <a:ext cx="113538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5 questions to guide capturing evidence of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DC1EB-3849-2E83-FAD1-5F30DBC3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98" y="1286783"/>
            <a:ext cx="10515600" cy="45751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What changes? that is, what is the impact?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Who can tell you? that is, who would know? Who has eyes on what’s happening?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How can you demonstrate it? What kinds of indicators or markers of change (qualitative or quantitative) could you look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Where can you get it from? Where can data, information or feedback on these changes be found? What are your sources?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What format? In what way could you collect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BFE6A-14E7-5E0D-99C9-F230DDBA2509}"/>
              </a:ext>
            </a:extLst>
          </p:cNvPr>
          <p:cNvSpPr txBox="1"/>
          <p:nvPr/>
        </p:nvSpPr>
        <p:spPr>
          <a:xfrm>
            <a:off x="692798" y="6330659"/>
            <a:ext cx="108064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Poppins" pitchFamily="2" charset="77"/>
                <a:cs typeface="Poppins" pitchFamily="2" charset="77"/>
              </a:rPr>
              <a:t>Creating meaningful impact: the essential guide to developing an impact-literate mindse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t. Emerald.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2"/>
              </a:rPr>
              <a:t>https://doi.org/10.1108/9781804551899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97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08DB-F4F8-773A-3689-FB7D47EE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Poppins" pitchFamily="2" charset="77"/>
              </a:rPr>
              <a:t>Values for impactful SoTL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9F76475-A5AF-9C46-1B7C-4D5B5BB54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259128"/>
              </p:ext>
            </p:extLst>
          </p:nvPr>
        </p:nvGraphicFramePr>
        <p:xfrm>
          <a:off x="838199" y="1454562"/>
          <a:ext cx="11184467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07FCDA-F09C-0466-6310-7BDF864D981D}"/>
              </a:ext>
            </a:extLst>
          </p:cNvPr>
          <p:cNvSpPr txBox="1"/>
          <p:nvPr/>
        </p:nvSpPr>
        <p:spPr>
          <a:xfrm>
            <a:off x="719666" y="6262042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‘Values for impactful Scholarship of Teaching and Learning’,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8"/>
              </a:rPr>
              <a:t>https://www.shaileyminocha.info/blog/2023/4/8/values-for-impactful-scholarship-of-teaching-and-learning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283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C688-7151-5EB7-C78C-D9F73F7D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17" y="213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Today’s event – Impactful SoTL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6A02-1830-7B11-2F59-E026C7667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17" y="1049360"/>
            <a:ext cx="10813116" cy="504502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/>
              <a:t>Consider the impact from the very outset of your project and </a:t>
            </a:r>
            <a:r>
              <a:rPr lang="en-US" sz="2300" dirty="0">
                <a:solidFill>
                  <a:srgbClr val="1D639B"/>
                </a:solidFill>
              </a:rPr>
              <a:t>plan</a:t>
            </a:r>
            <a:r>
              <a:rPr lang="en-US" sz="2300" dirty="0"/>
              <a:t> for it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/>
              <a:t>Recognise the difference between </a:t>
            </a:r>
            <a:r>
              <a:rPr lang="en-US" sz="2300" dirty="0">
                <a:solidFill>
                  <a:srgbClr val="1D639B"/>
                </a:solidFill>
              </a:rPr>
              <a:t>‘pathways to impact’</a:t>
            </a:r>
            <a:r>
              <a:rPr lang="en-US" sz="2300" dirty="0"/>
              <a:t> (making the research and outcomes visible, available and usable!) and </a:t>
            </a:r>
            <a:r>
              <a:rPr lang="en-US" sz="2300" dirty="0">
                <a:solidFill>
                  <a:srgbClr val="1D639B"/>
                </a:solidFill>
              </a:rPr>
              <a:t>‘impact’ </a:t>
            </a:r>
            <a:r>
              <a:rPr lang="en-US" sz="2300" dirty="0"/>
              <a:t>(change happens!!)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/>
              <a:t>Identify potential </a:t>
            </a:r>
            <a:r>
              <a:rPr lang="en-US" sz="2300" dirty="0">
                <a:solidFill>
                  <a:srgbClr val="1D639B"/>
                </a:solidFill>
              </a:rPr>
              <a:t>research users and beneficiaries</a:t>
            </a:r>
            <a:r>
              <a:rPr lang="en-US" sz="2300" dirty="0"/>
              <a:t> early, and continually review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/>
              <a:t>Develop mutually beneficial, </a:t>
            </a:r>
            <a:r>
              <a:rPr lang="en-US" sz="2300" dirty="0">
                <a:solidFill>
                  <a:srgbClr val="1D639B"/>
                </a:solidFill>
              </a:rPr>
              <a:t>long-term relationships</a:t>
            </a:r>
            <a:r>
              <a:rPr lang="en-US" sz="2300" dirty="0"/>
              <a:t> with beneficiaries and research users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/>
              <a:t>Prioritise </a:t>
            </a:r>
            <a:r>
              <a:rPr lang="en-US" sz="2300" dirty="0">
                <a:solidFill>
                  <a:srgbClr val="1D639B"/>
                </a:solidFill>
              </a:rPr>
              <a:t>gathering and recording evidence of impact </a:t>
            </a:r>
            <a:r>
              <a:rPr lang="en-US" sz="2300" dirty="0"/>
              <a:t>throughout the project and beyond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/>
              <a:t>Develop </a:t>
            </a:r>
            <a:r>
              <a:rPr lang="en-US" sz="2300" dirty="0">
                <a:solidFill>
                  <a:srgbClr val="1D639B"/>
                </a:solidFill>
              </a:rPr>
              <a:t>short-term, medium-term and long-term plans</a:t>
            </a:r>
            <a:r>
              <a:rPr lang="en-US" sz="2300" dirty="0"/>
              <a:t> for impact evaluation: plan for interim effects or changes (evidence) towards the long-term impact. </a:t>
            </a: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B07F8-8780-C96F-DFC4-90F25B53A099}"/>
              </a:ext>
            </a:extLst>
          </p:cNvPr>
          <p:cNvSpPr txBox="1"/>
          <p:nvPr/>
        </p:nvSpPr>
        <p:spPr>
          <a:xfrm>
            <a:off x="744317" y="6250246"/>
            <a:ext cx="1072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‘REF 2021: Seven lessons learned about impact case studies’,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3"/>
              </a:rPr>
              <a:t>https://www.marjon.ac.uk/research/research-excellence/ref-seven-lessons-learned-about-impact-case-studies/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17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9CD2-0178-7A8D-8E2F-1AF2A64B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877" y="1108983"/>
            <a:ext cx="5909378" cy="39951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4200" dirty="0">
                <a:solidFill>
                  <a:srgbClr val="060645"/>
                </a:solidFill>
                <a:latin typeface="+mn-lt"/>
                <a:cs typeface="Poppins" pitchFamily="2" charset="77"/>
              </a:rPr>
              <a:t>Any challenges that you anticipate or may have experienced in planning for and generating impact? </a:t>
            </a:r>
            <a:endParaRPr lang="en-US" sz="4200" kern="1200" dirty="0">
              <a:solidFill>
                <a:srgbClr val="060645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EC220342-E954-03BF-91F4-E4C7D6066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449" y="1321219"/>
            <a:ext cx="4329953" cy="3570651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632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DF01-4853-CDE5-1002-B7096C7F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E9AA4BA-C6A9-C0A3-DAB2-AC81E6878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580" y="365124"/>
            <a:ext cx="3389630" cy="4524304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6DEB73-3BC0-9373-4657-BB78F9DA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85" y="365123"/>
            <a:ext cx="3389630" cy="45243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E9836E-466D-660C-77C6-1C816346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790" y="365124"/>
            <a:ext cx="3389630" cy="45243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1A5EE7-FF00-24CC-6FAF-F344C4AB5E3F}"/>
              </a:ext>
            </a:extLst>
          </p:cNvPr>
          <p:cNvSpPr txBox="1"/>
          <p:nvPr/>
        </p:nvSpPr>
        <p:spPr>
          <a:xfrm>
            <a:off x="703580" y="6249732"/>
            <a:ext cx="1051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‘Impact of SoTL’,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6"/>
              </a:rPr>
              <a:t>https://www5.open.ac.uk/scholarship-and-innovation/esteem/impact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C81A2-E6DB-7F18-9C1A-6E372BB158B4}"/>
              </a:ext>
            </a:extLst>
          </p:cNvPr>
          <p:cNvSpPr txBox="1"/>
          <p:nvPr/>
        </p:nvSpPr>
        <p:spPr>
          <a:xfrm>
            <a:off x="5402580" y="5180743"/>
            <a:ext cx="53924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Poppins" pitchFamily="2" charset="77"/>
                <a:cs typeface="Poppins" pitchFamily="2" charset="77"/>
              </a:rPr>
              <a:t>Available at: </a:t>
            </a:r>
            <a:r>
              <a:rPr lang="en-US" sz="1300" dirty="0">
                <a:latin typeface="Poppins" pitchFamily="2" charset="77"/>
                <a:cs typeface="Poppins" pitchFamily="2" charset="77"/>
                <a:hlinkClick r:id="rId7"/>
              </a:rPr>
              <a:t>https://oro.open.ac.uk/87489/</a:t>
            </a:r>
            <a:endParaRPr lang="en-US" sz="13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EE07CF-931F-6238-22F7-B823369BEA2A}"/>
              </a:ext>
            </a:extLst>
          </p:cNvPr>
          <p:cNvSpPr txBox="1"/>
          <p:nvPr/>
        </p:nvSpPr>
        <p:spPr>
          <a:xfrm>
            <a:off x="576828" y="4965300"/>
            <a:ext cx="4246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oppins" pitchFamily="2" charset="77"/>
                <a:cs typeface="Poppins" pitchFamily="2" charset="77"/>
              </a:rPr>
              <a:t>Minocha, Shailey and Collins, Trevor (2023). </a:t>
            </a:r>
            <a:r>
              <a:rPr lang="en-GB" sz="12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oppins" pitchFamily="2" charset="77"/>
                <a:cs typeface="Poppins" pitchFamily="2" charset="77"/>
              </a:rPr>
              <a:t>Impact of Scholarship of Teaching and Learning: An Executive Summary.</a:t>
            </a:r>
            <a:r>
              <a:rPr lang="en-GB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oppins" pitchFamily="2" charset="77"/>
                <a:cs typeface="Poppins" pitchFamily="2" charset="77"/>
              </a:rPr>
              <a:t> The Open University, Milton Keynes, UK.</a:t>
            </a:r>
          </a:p>
          <a:p>
            <a:r>
              <a:rPr lang="en-GB" sz="1200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Poppins" pitchFamily="2" charset="77"/>
                <a:cs typeface="Poppins" pitchFamily="2" charset="77"/>
              </a:rPr>
              <a:t>DOI: </a:t>
            </a:r>
            <a:r>
              <a:rPr lang="en-GB" sz="1200" i="0" u="none" strike="noStrike" dirty="0">
                <a:solidFill>
                  <a:srgbClr val="326FB4"/>
                </a:solidFill>
                <a:effectLst/>
                <a:highlight>
                  <a:srgbClr val="FFFFFF"/>
                </a:highlight>
                <a:latin typeface="Poppins" pitchFamily="2" charset="77"/>
                <a:cs typeface="Poppins" pitchFamily="2" charset="77"/>
                <a:hlinkClick r:id="rId8"/>
              </a:rPr>
              <a:t>https://doi.org/10.21954/ou.ro.000155bf</a:t>
            </a:r>
            <a:endParaRPr lang="en-GB" sz="1200" i="0" dirty="0">
              <a:solidFill>
                <a:srgbClr val="4D4D4D"/>
              </a:solidFill>
              <a:effectLst/>
              <a:highlight>
                <a:srgbClr val="FFFFFF"/>
              </a:highlight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03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C688-7151-5EB7-C78C-D9F73F7D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55"/>
            <a:ext cx="10515600" cy="1325563"/>
          </a:xfrm>
        </p:spPr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6A02-1830-7B11-2F59-E026C7667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73339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Scholarship of Teaching and Learning (#SoTL)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Impact of SoTL and why it matters?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Impact Evaluation Framework (IEF)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1D639B"/>
                </a:solidFill>
              </a:rPr>
              <a:t>------- break at 11:00 am for 10 minutes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1D639B"/>
                </a:solidFill>
              </a:rPr>
              <a:t>--------</a:t>
            </a:r>
          </a:p>
          <a:p>
            <a:r>
              <a:rPr lang="en-US" dirty="0"/>
              <a:t>Principles of SoTL for impact </a:t>
            </a:r>
          </a:p>
          <a:p>
            <a:pPr>
              <a:lnSpc>
                <a:spcPct val="120000"/>
              </a:lnSpc>
            </a:pPr>
            <a:r>
              <a:rPr lang="en-US" dirty="0"/>
              <a:t>Strategies for planning and generating impact</a:t>
            </a: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Values for impactful scholarship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43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D39E-3711-F5DD-028A-15A1A2C8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992"/>
            <a:ext cx="10515600" cy="1325563"/>
          </a:xfrm>
        </p:spPr>
        <p:txBody>
          <a:bodyPr/>
          <a:lstStyle/>
          <a:p>
            <a:r>
              <a:rPr lang="en-US" dirty="0"/>
              <a:t>Definition of SoTL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3954C-658F-E957-9AE4-BC12794C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621"/>
            <a:ext cx="10515600" cy="480218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1D639B"/>
                </a:solidFill>
                <a:effectLst/>
                <a:cs typeface="Poppins" pitchFamily="2" charset="77"/>
              </a:rPr>
              <a:t>‘SoTL’ </a:t>
            </a:r>
            <a:r>
              <a:rPr lang="en-US" dirty="0">
                <a:solidFill>
                  <a:srgbClr val="060645"/>
                </a:solidFill>
                <a:effectLst/>
                <a:cs typeface="Poppins" pitchFamily="2" charset="77"/>
              </a:rPr>
              <a:t>is defined as a </a:t>
            </a:r>
            <a:r>
              <a:rPr lang="en-US" dirty="0">
                <a:solidFill>
                  <a:srgbClr val="1D639B"/>
                </a:solidFill>
                <a:effectLst/>
                <a:cs typeface="Poppins" pitchFamily="2" charset="77"/>
              </a:rPr>
              <a:t>systematic and ethically reasoned investigation </a:t>
            </a:r>
            <a:r>
              <a:rPr lang="en-US" dirty="0">
                <a:solidFill>
                  <a:srgbClr val="060645"/>
                </a:solidFill>
                <a:cs typeface="Poppins" pitchFamily="2" charset="77"/>
              </a:rPr>
              <a:t>o</a:t>
            </a:r>
            <a:r>
              <a:rPr lang="en-US" dirty="0">
                <a:solidFill>
                  <a:srgbClr val="060645"/>
                </a:solidFill>
                <a:effectLst/>
                <a:cs typeface="Poppins" pitchFamily="2" charset="77"/>
              </a:rPr>
              <a:t>f </a:t>
            </a:r>
            <a:r>
              <a:rPr lang="en-US" dirty="0">
                <a:cs typeface="Poppins" pitchFamily="2" charset="77"/>
              </a:rPr>
              <a:t>aspects of teaching and student learning</a:t>
            </a:r>
            <a:r>
              <a:rPr lang="en-US" dirty="0">
                <a:solidFill>
                  <a:srgbClr val="1D639B"/>
                </a:solidFill>
                <a:cs typeface="Poppins" pitchFamily="2" charset="77"/>
              </a:rPr>
              <a:t> </a:t>
            </a:r>
            <a:endParaRPr lang="en-US" dirty="0">
              <a:solidFill>
                <a:srgbClr val="060645"/>
              </a:solidFill>
              <a:effectLst/>
              <a:cs typeface="Poppins" pitchFamily="2" charset="77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060645"/>
                </a:solidFill>
                <a:effectLst/>
                <a:cs typeface="Poppins" pitchFamily="2" charset="77"/>
              </a:rPr>
              <a:t>by </a:t>
            </a:r>
            <a:r>
              <a:rPr lang="en-US" dirty="0">
                <a:solidFill>
                  <a:srgbClr val="1D639B"/>
                </a:solidFill>
                <a:effectLst/>
                <a:cs typeface="Poppins" pitchFamily="2" charset="77"/>
              </a:rPr>
              <a:t>applying disciplinary knowledge,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060645"/>
                </a:solidFill>
                <a:effectLst/>
                <a:cs typeface="Poppins" pitchFamily="2" charset="77"/>
              </a:rPr>
              <a:t>resulting in </a:t>
            </a:r>
            <a:r>
              <a:rPr lang="en-US" dirty="0">
                <a:solidFill>
                  <a:srgbClr val="1D639B"/>
                </a:solidFill>
                <a:effectLst/>
                <a:cs typeface="Poppins" pitchFamily="2" charset="77"/>
              </a:rPr>
              <a:t>reflections and outcomes </a:t>
            </a:r>
            <a:r>
              <a:rPr lang="en-US" dirty="0">
                <a:solidFill>
                  <a:srgbClr val="060645"/>
                </a:solidFill>
                <a:effectLst/>
                <a:cs typeface="Poppins" pitchFamily="2" charset="77"/>
              </a:rPr>
              <a:t>that are </a:t>
            </a:r>
            <a:r>
              <a:rPr lang="en-US" dirty="0">
                <a:solidFill>
                  <a:srgbClr val="1D639B"/>
                </a:solidFill>
                <a:effectLst/>
                <a:cs typeface="Poppins" pitchFamily="2" charset="77"/>
              </a:rPr>
              <a:t>publicly shared for peer-review</a:t>
            </a:r>
            <a:r>
              <a:rPr lang="en-US" dirty="0">
                <a:solidFill>
                  <a:srgbClr val="060645"/>
                </a:solidFill>
                <a:cs typeface="Poppins" pitchFamily="2" charset="77"/>
              </a:rPr>
              <a:t> </a:t>
            </a:r>
            <a:r>
              <a:rPr lang="en-GB" dirty="0"/>
              <a:t>and for others to build upon.</a:t>
            </a:r>
            <a:endParaRPr lang="en-US" dirty="0">
              <a:solidFill>
                <a:srgbClr val="060645"/>
              </a:solidFill>
              <a:effectLst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56650-F94A-22C6-82C7-6DF790D66369}"/>
              </a:ext>
            </a:extLst>
          </p:cNvPr>
          <p:cNvSpPr txBox="1"/>
          <p:nvPr/>
        </p:nvSpPr>
        <p:spPr>
          <a:xfrm>
            <a:off x="746760" y="6301528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‘Scholarship of Teaching and Learning’,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3"/>
              </a:rPr>
              <a:t>https://www.open.edu/openlearn/mod/oucontent/view.php?id=109160&amp;section=1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12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79BA-5924-561D-DB86-176834A5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8" y="106306"/>
            <a:ext cx="10515600" cy="1325563"/>
          </a:xfrm>
        </p:spPr>
        <p:txBody>
          <a:bodyPr/>
          <a:lstStyle/>
          <a:p>
            <a:r>
              <a:rPr lang="en-US" dirty="0"/>
              <a:t>Impact of SoTL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81FDB-4A51-DCFC-109B-55BC01E7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871"/>
            <a:ext cx="10515600" cy="4927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/>
              <a:t>‘At its most simple, </a:t>
            </a:r>
            <a:r>
              <a:rPr lang="en-GB" sz="3000" dirty="0">
                <a:solidFill>
                  <a:srgbClr val="1D639B"/>
                </a:solidFill>
              </a:rPr>
              <a:t>we can define impact as benefit</a:t>
            </a:r>
            <a:r>
              <a:rPr lang="en-GB" sz="3000" dirty="0"/>
              <a:t>. It is surprising how much clarity it brings, when you simply ask yourself “</a:t>
            </a:r>
            <a:r>
              <a:rPr lang="en-GB" sz="3000" dirty="0">
                <a:solidFill>
                  <a:srgbClr val="1D639B"/>
                </a:solidFill>
              </a:rPr>
              <a:t>What was the benefit?”.’</a:t>
            </a:r>
            <a:endParaRPr lang="en-GB" sz="3000" dirty="0"/>
          </a:p>
          <a:p>
            <a:pPr marL="0" indent="0">
              <a:buNone/>
            </a:pPr>
            <a:r>
              <a:rPr lang="en-GB" sz="3000" dirty="0"/>
              <a:t>…impact is the </a:t>
            </a:r>
            <a:r>
              <a:rPr lang="en-GB" sz="3000" dirty="0">
                <a:solidFill>
                  <a:srgbClr val="1D639B"/>
                </a:solidFill>
              </a:rPr>
              <a:t>provable effects (benefits) </a:t>
            </a:r>
            <a:r>
              <a:rPr lang="en-GB" sz="3000" dirty="0"/>
              <a:t>of research in the ‘real world’. </a:t>
            </a:r>
          </a:p>
          <a:p>
            <a:pPr marL="0" indent="0">
              <a:buNone/>
            </a:pPr>
            <a:r>
              <a:rPr lang="en-GB" dirty="0"/>
              <a:t>The impact of a SoTL inquiry implies </a:t>
            </a:r>
            <a:r>
              <a:rPr lang="en-GB" dirty="0">
                <a:solidFill>
                  <a:srgbClr val="1D639B"/>
                </a:solidFill>
              </a:rPr>
              <a:t>demonstrable (</a:t>
            </a:r>
            <a:r>
              <a:rPr lang="en-GB" i="1" dirty="0">
                <a:solidFill>
                  <a:srgbClr val="1D639B"/>
                </a:solidFill>
              </a:rPr>
              <a:t>provable</a:t>
            </a:r>
            <a:r>
              <a:rPr lang="en-GB" dirty="0">
                <a:solidFill>
                  <a:srgbClr val="1D639B"/>
                </a:solidFill>
              </a:rPr>
              <a:t>) benefits to learning and teaching </a:t>
            </a:r>
            <a:r>
              <a:rPr lang="en-GB" dirty="0"/>
              <a:t>that is </a:t>
            </a:r>
            <a:r>
              <a:rPr lang="en-GB" dirty="0">
                <a:effectLst/>
              </a:rPr>
              <a:t>caused by, contributed to, or attributable to the SoTL inquiry.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B222B-55D2-BC0D-3DB8-E0491D7FD556}"/>
              </a:ext>
            </a:extLst>
          </p:cNvPr>
          <p:cNvSpPr txBox="1"/>
          <p:nvPr/>
        </p:nvSpPr>
        <p:spPr>
          <a:xfrm>
            <a:off x="748258" y="6154534"/>
            <a:ext cx="109290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dirty="0">
                <a:solidFill>
                  <a:srgbClr val="1D1D3E"/>
                </a:solidFill>
                <a:latin typeface="Poppins" pitchFamily="2" charset="77"/>
                <a:cs typeface="Poppins" pitchFamily="2" charset="77"/>
              </a:rPr>
              <a:t>‘What is impact?’, </a:t>
            </a:r>
            <a:r>
              <a:rPr lang="en-GB" sz="1200" dirty="0">
                <a:solidFill>
                  <a:srgbClr val="275B9C"/>
                </a:solidFill>
                <a:latin typeface="Poppins" pitchFamily="2" charset="77"/>
                <a:cs typeface="Poppins" pitchFamily="2" charset="77"/>
                <a:hlinkClick r:id="rId3"/>
              </a:rPr>
              <a:t>https://www.fasttrackimpact.com/what-is-impact-subpage</a:t>
            </a:r>
            <a:r>
              <a:rPr lang="en-GB" sz="1200" dirty="0">
                <a:solidFill>
                  <a:srgbClr val="275B9C"/>
                </a:solidFill>
                <a:latin typeface="Poppins" pitchFamily="2" charset="77"/>
                <a:cs typeface="Poppins" pitchFamily="2" charset="77"/>
              </a:rPr>
              <a:t>;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Bayley, J. (2023). </a:t>
            </a:r>
            <a:r>
              <a:rPr lang="en-US" sz="1200" i="1" dirty="0">
                <a:latin typeface="Poppins" pitchFamily="2" charset="77"/>
                <a:cs typeface="Poppins" pitchFamily="2" charset="77"/>
              </a:rPr>
              <a:t>Creating meaningful impact: the essential guide to developing an impact-literate mindse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t. Emerald.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4"/>
              </a:rPr>
              <a:t>https://doi.org/10.1108/9781804551899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; ‘The impact of SoTL’,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5"/>
              </a:rPr>
              <a:t>https://www.open.edu/openlearn/mod/oucontent/view.php?id=109326&amp;section=2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79BA-5924-561D-DB86-176834A5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618"/>
            <a:ext cx="10515600" cy="1325563"/>
          </a:xfrm>
        </p:spPr>
        <p:txBody>
          <a:bodyPr/>
          <a:lstStyle/>
          <a:p>
            <a:r>
              <a:rPr lang="en-US" dirty="0"/>
              <a:t>Thinking about impact of a SoTL inquiry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81FDB-4A51-DCFC-109B-55BC01E7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076"/>
            <a:ext cx="10515600" cy="4618524"/>
          </a:xfrm>
        </p:spPr>
        <p:txBody>
          <a:bodyPr>
            <a:noAutofit/>
          </a:bodyPr>
          <a:lstStyle/>
          <a:p>
            <a:r>
              <a:rPr lang="en-GB" dirty="0"/>
              <a:t>What will change because of this SoTL inquiry? </a:t>
            </a:r>
          </a:p>
          <a:p>
            <a:r>
              <a:rPr lang="en-GB" dirty="0"/>
              <a:t>Who will benefit, and how?</a:t>
            </a:r>
          </a:p>
          <a:p>
            <a:r>
              <a:rPr lang="en-GB" dirty="0"/>
              <a:t>What new insights will other educators gain?</a:t>
            </a:r>
          </a:p>
          <a:p>
            <a:r>
              <a:rPr lang="en-GB" dirty="0"/>
              <a:t>How will the institution put the outcomes of the inquiry into use? </a:t>
            </a:r>
          </a:p>
          <a:p>
            <a:r>
              <a:rPr lang="en-GB" dirty="0"/>
              <a:t>What are the current or emerging debates in Higher Education (HE) does this inquiry contribute to?</a:t>
            </a:r>
            <a:endParaRPr lang="en-US" dirty="0"/>
          </a:p>
          <a:p>
            <a:pPr marL="0" indent="0">
              <a:buNone/>
            </a:pPr>
            <a:endParaRPr lang="en-US" dirty="0">
              <a:cs typeface="Poppins" pitchFamily="2" charset="77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54A2F-770B-A8D1-5A85-89B231713117}"/>
              </a:ext>
            </a:extLst>
          </p:cNvPr>
          <p:cNvSpPr txBox="1"/>
          <p:nvPr/>
        </p:nvSpPr>
        <p:spPr>
          <a:xfrm>
            <a:off x="838200" y="6225382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itchFamily="2" charset="77"/>
                <a:cs typeface="Poppins" pitchFamily="2" charset="77"/>
              </a:rPr>
              <a:t>‘Developing an impact mindset for research and scholarship’, </a:t>
            </a:r>
            <a:r>
              <a:rPr lang="en-US" sz="1200" dirty="0">
                <a:latin typeface="Poppins" pitchFamily="2" charset="77"/>
                <a:cs typeface="Poppins" pitchFamily="2" charset="77"/>
                <a:hlinkClick r:id="rId3"/>
              </a:rPr>
              <a:t>https://www.shaileyminocha.info/blog/2024/1/26/developing-impact-mindset-for-research-and-scholarship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45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3366</Words>
  <Application>Microsoft Office PowerPoint</Application>
  <PresentationFormat>Widescreen</PresentationFormat>
  <Paragraphs>359</Paragraphs>
  <Slides>44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Aptos</vt:lpstr>
      <vt:lpstr>Aptos Display</vt:lpstr>
      <vt:lpstr>Arial</vt:lpstr>
      <vt:lpstr>Poppins</vt:lpstr>
      <vt:lpstr>Symbol</vt:lpstr>
      <vt:lpstr>Times</vt:lpstr>
      <vt:lpstr>Office Theme</vt:lpstr>
      <vt:lpstr>Planning and conducting impactful scholarship (#SoTL)</vt:lpstr>
      <vt:lpstr>About me</vt:lpstr>
      <vt:lpstr>PowerPoint Presentation</vt:lpstr>
      <vt:lpstr>PowerPoint Presentation</vt:lpstr>
      <vt:lpstr>PowerPoint Presentation</vt:lpstr>
      <vt:lpstr>Today’s plan</vt:lpstr>
      <vt:lpstr>Definition of SoTL</vt:lpstr>
      <vt:lpstr>Impact of SoTL</vt:lpstr>
      <vt:lpstr>Thinking about impact of a SoTL inquiry</vt:lpstr>
      <vt:lpstr>4M framework of SoTL’s impact</vt:lpstr>
      <vt:lpstr>Why do we work towards impact? </vt:lpstr>
      <vt:lpstr>What does the evidence of impact look like?</vt:lpstr>
      <vt:lpstr>Impact statements – yes, no, not quite</vt:lpstr>
      <vt:lpstr>Examples of projects: outcomes + impact</vt:lpstr>
      <vt:lpstr>Why impact of SoTL matters?</vt:lpstr>
      <vt:lpstr>Why impact of SoTL matters?</vt:lpstr>
      <vt:lpstr>Plan for the event</vt:lpstr>
      <vt:lpstr>Impact Evaluation Framework (IEF) for SoTL</vt:lpstr>
      <vt:lpstr>SoTL IEF: 4 categories and 12 facets </vt:lpstr>
      <vt:lpstr>Each facet has several attributes</vt:lpstr>
      <vt:lpstr>Facet 9: Recognition of project team members and other stakeholders </vt:lpstr>
      <vt:lpstr>SoTL IEF: 12 facets and attributes</vt:lpstr>
      <vt:lpstr>  Using the IEF for impactful SoTL</vt:lpstr>
      <vt:lpstr>PowerPoint Presentation</vt:lpstr>
      <vt:lpstr>Plan for the event</vt:lpstr>
      <vt:lpstr>Principles for impactful SoTL</vt:lpstr>
      <vt:lpstr>Strategies for impactful scholarship</vt:lpstr>
      <vt:lpstr>PowerPoint Presentation</vt:lpstr>
      <vt:lpstr>OU-wide resources to guide SoTL planning</vt:lpstr>
      <vt:lpstr>Faculty resources to guide SoTL planning</vt:lpstr>
      <vt:lpstr>PowerPoint Presentation</vt:lpstr>
      <vt:lpstr>PowerPoint Presentation</vt:lpstr>
      <vt:lpstr>Identifying stakeholders</vt:lpstr>
      <vt:lpstr>PowerPoint Presentation</vt:lpstr>
      <vt:lpstr>PowerPoint Presentation</vt:lpstr>
      <vt:lpstr>Continuum of increasing level of student involvement in SoTL</vt:lpstr>
      <vt:lpstr>PowerPoint Presentation</vt:lpstr>
      <vt:lpstr>PowerPoint Presentation</vt:lpstr>
      <vt:lpstr>PowerPoint Presentation</vt:lpstr>
      <vt:lpstr>PowerPoint Presentation</vt:lpstr>
      <vt:lpstr>5 questions to guide capturing evidence of impact</vt:lpstr>
      <vt:lpstr>Values for impactful SoTL</vt:lpstr>
      <vt:lpstr>Today’s event – Impactful SoTL</vt:lpstr>
      <vt:lpstr>Any challenges that you anticipate or may have experienced in planning for and generating impact?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conducting impactful scholarship (#SoTL)</dc:title>
  <dc:creator>Shailey.Minocha</dc:creator>
  <cp:lastModifiedBy>Diane.Ford</cp:lastModifiedBy>
  <cp:revision>69</cp:revision>
  <cp:lastPrinted>2024-06-02T04:02:38Z</cp:lastPrinted>
  <dcterms:created xsi:type="dcterms:W3CDTF">2024-05-28T09:02:17Z</dcterms:created>
  <dcterms:modified xsi:type="dcterms:W3CDTF">2024-06-05T11:28:19Z</dcterms:modified>
</cp:coreProperties>
</file>