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5"/>
  </p:notesMasterIdLst>
  <p:handoutMasterIdLst>
    <p:handoutMasterId r:id="rId26"/>
  </p:handoutMasterIdLst>
  <p:sldIdLst>
    <p:sldId id="323" r:id="rId9"/>
    <p:sldId id="263" r:id="rId10"/>
    <p:sldId id="311" r:id="rId11"/>
    <p:sldId id="312" r:id="rId12"/>
    <p:sldId id="313" r:id="rId13"/>
    <p:sldId id="316" r:id="rId14"/>
    <p:sldId id="309" r:id="rId15"/>
    <p:sldId id="317" r:id="rId16"/>
    <p:sldId id="318" r:id="rId17"/>
    <p:sldId id="319" r:id="rId18"/>
    <p:sldId id="315" r:id="rId19"/>
    <p:sldId id="320" r:id="rId20"/>
    <p:sldId id="321" r:id="rId21"/>
    <p:sldId id="322" r:id="rId22"/>
    <p:sldId id="310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3DBAFA-EC73-408B-9D8A-35EA828D68B8}">
          <p14:sldIdLst>
            <p14:sldId id="323"/>
            <p14:sldId id="263"/>
            <p14:sldId id="311"/>
            <p14:sldId id="312"/>
            <p14:sldId id="313"/>
            <p14:sldId id="316"/>
            <p14:sldId id="309"/>
            <p14:sldId id="317"/>
            <p14:sldId id="318"/>
            <p14:sldId id="319"/>
            <p14:sldId id="315"/>
            <p14:sldId id="320"/>
            <p14:sldId id="321"/>
            <p14:sldId id="322"/>
            <p14:sldId id="31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464" autoAdjust="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e1a4eacb8b8c63a/Desktop/Research/Anonymised%20results%20analysis%20as%20of%202906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e1a4eacb8b8c63a/Desktop/Research/Anonymised%20results%20analysis%20as%20of%202906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'[Anonymised results analysis as of 290623.xlsx]whom effects ethics'!$A$44:$J$44</c:f>
              <c:strCache>
                <c:ptCount val="10"/>
                <c:pt idx="0">
                  <c:v>Friends</c:v>
                </c:pt>
                <c:pt idx="1">
                  <c:v>Mentors</c:v>
                </c:pt>
                <c:pt idx="2">
                  <c:v>OU tutors</c:v>
                </c:pt>
                <c:pt idx="3">
                  <c:v> Parents/guardians</c:v>
                </c:pt>
                <c:pt idx="4">
                  <c:v> Religion</c:v>
                </c:pt>
                <c:pt idx="5">
                  <c:v>School tutors</c:v>
                </c:pt>
                <c:pt idx="6">
                  <c:v> Upbringing</c:v>
                </c:pt>
                <c:pt idx="7">
                  <c:v> Work Colleagues</c:v>
                </c:pt>
                <c:pt idx="8">
                  <c:v>Work Managers</c:v>
                </c:pt>
                <c:pt idx="9">
                  <c:v>Work Training</c:v>
                </c:pt>
              </c:strCache>
            </c:strRef>
          </c:cat>
          <c:val>
            <c:numRef>
              <c:f>'[Anonymised results analysis as of 290623.xlsx]whom effects ethics'!$A$45:$J$45</c:f>
              <c:numCache>
                <c:formatCode>General</c:formatCode>
                <c:ptCount val="10"/>
                <c:pt idx="0">
                  <c:v>3.4</c:v>
                </c:pt>
                <c:pt idx="1">
                  <c:v>3.5</c:v>
                </c:pt>
                <c:pt idx="2">
                  <c:v>2</c:v>
                </c:pt>
                <c:pt idx="3">
                  <c:v>3.9</c:v>
                </c:pt>
                <c:pt idx="4">
                  <c:v>1.8</c:v>
                </c:pt>
                <c:pt idx="5">
                  <c:v>2.2999999999999998</c:v>
                </c:pt>
                <c:pt idx="6">
                  <c:v>4.2</c:v>
                </c:pt>
                <c:pt idx="7">
                  <c:v>3.1</c:v>
                </c:pt>
                <c:pt idx="8">
                  <c:v>2.8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6-4E4A-A2A7-D54AF097C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3657567"/>
        <c:axId val="583656607"/>
        <c:axId val="0"/>
      </c:bar3DChart>
      <c:catAx>
        <c:axId val="583657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rgbClr val="002060"/>
                    </a:solidFill>
                  </a:rPr>
                  <a:t>Influences</a:t>
                </a:r>
                <a:r>
                  <a:rPr lang="en-GB" sz="1800" baseline="0">
                    <a:solidFill>
                      <a:srgbClr val="002060"/>
                    </a:solidFill>
                  </a:rPr>
                  <a:t> on ethical values </a:t>
                </a:r>
                <a:endParaRPr lang="en-GB" sz="180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683589728942643"/>
              <c:y val="0.895024701343403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656607"/>
        <c:crosses val="autoZero"/>
        <c:auto val="1"/>
        <c:lblAlgn val="ctr"/>
        <c:lblOffset val="100"/>
        <c:noMultiLvlLbl val="0"/>
      </c:catAx>
      <c:valAx>
        <c:axId val="58365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002060"/>
                    </a:solidFill>
                  </a:rPr>
                  <a:t>Average</a:t>
                </a:r>
                <a:r>
                  <a:rPr lang="en-US" sz="1800" baseline="0">
                    <a:solidFill>
                      <a:srgbClr val="002060"/>
                    </a:solidFill>
                  </a:rPr>
                  <a:t> student ranking of what influeces a studnets ethics out scored out of 5</a:t>
                </a:r>
              </a:p>
              <a:p>
                <a:pPr>
                  <a:defRPr sz="1800">
                    <a:solidFill>
                      <a:srgbClr val="002060"/>
                    </a:solidFill>
                  </a:defRPr>
                </a:pPr>
                <a:endParaRPr lang="en-US" sz="18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657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'[Anonymised results analysis as of 290623.xlsx]unethical acts '!$A$55</c:f>
              <c:strCache>
                <c:ptCount val="1"/>
                <c:pt idx="0">
                  <c:v>Percentage of students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'[Anonymised results analysis as of 290623.xlsx]unethical acts '!$B$54:$Q$54</c:f>
              <c:strCache>
                <c:ptCount val="16"/>
                <c:pt idx="0">
                  <c:v>Bribery</c:v>
                </c:pt>
                <c:pt idx="1">
                  <c:v>Dishonesty</c:v>
                </c:pt>
                <c:pt idx="2">
                  <c:v>External pressures</c:v>
                </c:pt>
                <c:pt idx="3">
                  <c:v>Intellectual property</c:v>
                </c:pt>
                <c:pt idx="4">
                  <c:v>Lack of experience</c:v>
                </c:pt>
                <c:pt idx="5">
                  <c:v>Lack of supervision/management</c:v>
                </c:pt>
                <c:pt idx="6">
                  <c:v>Lack of training</c:v>
                </c:pt>
                <c:pt idx="7">
                  <c:v>Quality/costs</c:v>
                </c:pt>
                <c:pt idx="8">
                  <c:v>Relationship between human beings and technology</c:v>
                </c:pt>
                <c:pt idx="9">
                  <c:v>The environment</c:v>
                </c:pt>
                <c:pt idx="10">
                  <c:v>User privacy</c:v>
                </c:pt>
                <c:pt idx="11">
                  <c:v>Unfair competition</c:v>
                </c:pt>
                <c:pt idx="12">
                  <c:v>Discrimination as disabled </c:v>
                </c:pt>
                <c:pt idx="13">
                  <c:v>People perception </c:v>
                </c:pt>
                <c:pt idx="14">
                  <c:v>Accessibility </c:v>
                </c:pt>
                <c:pt idx="15">
                  <c:v>Lack of competent supervision/management</c:v>
                </c:pt>
              </c:strCache>
            </c:strRef>
          </c:cat>
          <c:val>
            <c:numRef>
              <c:f>'[Anonymised results analysis as of 290623.xlsx]unethical acts '!$B$55:$Q$55</c:f>
              <c:numCache>
                <c:formatCode>General</c:formatCode>
                <c:ptCount val="16"/>
                <c:pt idx="0">
                  <c:v>2.5</c:v>
                </c:pt>
                <c:pt idx="1">
                  <c:v>14.17</c:v>
                </c:pt>
                <c:pt idx="2">
                  <c:v>13.33</c:v>
                </c:pt>
                <c:pt idx="3">
                  <c:v>5.83</c:v>
                </c:pt>
                <c:pt idx="4">
                  <c:v>9.17</c:v>
                </c:pt>
                <c:pt idx="5">
                  <c:v>9.17</c:v>
                </c:pt>
                <c:pt idx="6">
                  <c:v>10.83</c:v>
                </c:pt>
                <c:pt idx="7">
                  <c:v>8.33</c:v>
                </c:pt>
                <c:pt idx="8">
                  <c:v>5</c:v>
                </c:pt>
                <c:pt idx="9">
                  <c:v>5</c:v>
                </c:pt>
                <c:pt idx="10">
                  <c:v>4.17</c:v>
                </c:pt>
                <c:pt idx="11">
                  <c:v>9.17</c:v>
                </c:pt>
                <c:pt idx="12">
                  <c:v>0.83</c:v>
                </c:pt>
                <c:pt idx="13">
                  <c:v>0.83</c:v>
                </c:pt>
                <c:pt idx="14">
                  <c:v>0.83</c:v>
                </c:pt>
                <c:pt idx="15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2-4AD3-8A1D-1BBF212B3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0272416"/>
        <c:axId val="1324461888"/>
        <c:axId val="0"/>
      </c:bar3DChart>
      <c:catAx>
        <c:axId val="7902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461888"/>
        <c:crosses val="autoZero"/>
        <c:auto val="1"/>
        <c:lblAlgn val="ctr"/>
        <c:lblOffset val="100"/>
        <c:noMultiLvlLbl val="0"/>
      </c:catAx>
      <c:valAx>
        <c:axId val="132446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02060"/>
                    </a:solidFill>
                  </a:rPr>
                  <a:t>Percentage of students who felt act was in top 3 unethical acts in the workplace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2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02/04/2024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7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8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6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1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6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  <p:sldLayoutId id="214748393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AFA1-F0AA-ED9B-0FE9-574F57F2E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0"/>
            <a:ext cx="10945593" cy="2100295"/>
          </a:xfrm>
        </p:spPr>
        <p:txBody>
          <a:bodyPr/>
          <a:lstStyle/>
          <a:p>
            <a:r>
              <a:rPr lang="en-GB" sz="3600" b="1" i="0" dirty="0">
                <a:effectLst/>
                <a:latin typeface="Poppins" panose="00000500000000000000" pitchFamily="2" charset="0"/>
              </a:rPr>
              <a:t>Which factors are correlated with undergraduate engineering distance learning students’ expectations of ethical issues?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D85C-5154-D2DD-1FEC-AA78356CE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Jo Sessford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BBB09-F912-DB24-0AE2-20F38FB07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185B6-E2A1-5D6F-6DE0-0DC0B666F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April 2024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3D3E61B-3145-D124-8276-87832F9B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67" y="5837554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462C3-69C4-9D18-D991-EF05A4F3A736}"/>
              </a:ext>
            </a:extLst>
          </p:cNvPr>
          <p:cNvSpPr txBox="1"/>
          <p:nvPr/>
        </p:nvSpPr>
        <p:spPr>
          <a:xfrm>
            <a:off x="289322" y="264118"/>
            <a:ext cx="11613356" cy="155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useful do you think it might be to study ethics issues as part of </a:t>
            </a:r>
            <a:r>
              <a:rPr lang="en-GB" sz="3000" b="1" kern="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GB" sz="3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engineering curricula with the Open University?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9F8B3C-92BD-7EDF-43DA-BA2D23F81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48985"/>
              </p:ext>
            </p:extLst>
          </p:nvPr>
        </p:nvGraphicFramePr>
        <p:xfrm>
          <a:off x="289321" y="2095500"/>
          <a:ext cx="11613356" cy="2675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06678">
                  <a:extLst>
                    <a:ext uri="{9D8B030D-6E8A-4147-A177-3AD203B41FA5}">
                      <a16:colId xmlns:a16="http://schemas.microsoft.com/office/drawing/2014/main" val="1569512136"/>
                    </a:ext>
                  </a:extLst>
                </a:gridCol>
                <a:gridCol w="5806678">
                  <a:extLst>
                    <a:ext uri="{9D8B030D-6E8A-4147-A177-3AD203B41FA5}">
                      <a16:colId xmlns:a16="http://schemas.microsoft.com/office/drawing/2014/main" val="2072210369"/>
                    </a:ext>
                  </a:extLst>
                </a:gridCol>
              </a:tblGrid>
              <a:tr h="1094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Level of study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Average score on a scale of 1 - 5 (one being the least likely and five being the most likely)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348291"/>
                  </a:ext>
                </a:extLst>
              </a:tr>
              <a:tr h="39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1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3.3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856528"/>
                  </a:ext>
                </a:extLst>
              </a:tr>
              <a:tr h="39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2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3.6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909065"/>
                  </a:ext>
                </a:extLst>
              </a:tr>
              <a:tr h="356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3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3.0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300507"/>
                  </a:ext>
                </a:extLst>
              </a:tr>
            </a:tbl>
          </a:graphicData>
        </a:graphic>
      </p:graphicFrame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DB83C28-4562-8065-CBA1-1186D0C21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3" y="6038503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462C3-69C4-9D18-D991-EF05A4F3A736}"/>
              </a:ext>
            </a:extLst>
          </p:cNvPr>
          <p:cNvSpPr txBox="1"/>
          <p:nvPr/>
        </p:nvSpPr>
        <p:spPr>
          <a:xfrm>
            <a:off x="289322" y="264118"/>
            <a:ext cx="11613356" cy="155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Rate the extent to which you feel your engineering studies have addressed ethical issues or ethical conflict that arise within engineering.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F114AE-A95D-B82F-F53F-74688C8A4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60291"/>
              </p:ext>
            </p:extLst>
          </p:nvPr>
        </p:nvGraphicFramePr>
        <p:xfrm>
          <a:off x="742949" y="2143126"/>
          <a:ext cx="10754783" cy="3132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97863">
                  <a:extLst>
                    <a:ext uri="{9D8B030D-6E8A-4147-A177-3AD203B41FA5}">
                      <a16:colId xmlns:a16="http://schemas.microsoft.com/office/drawing/2014/main" val="3336463513"/>
                    </a:ext>
                  </a:extLst>
                </a:gridCol>
                <a:gridCol w="5856920">
                  <a:extLst>
                    <a:ext uri="{9D8B030D-6E8A-4147-A177-3AD203B41FA5}">
                      <a16:colId xmlns:a16="http://schemas.microsoft.com/office/drawing/2014/main" val="2866214521"/>
                    </a:ext>
                  </a:extLst>
                </a:gridCol>
              </a:tblGrid>
              <a:tr h="1253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Level of study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Average score on a scale of 1 - 5 (one being to no extent and five being to the highest possible extent)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127240"/>
                  </a:ext>
                </a:extLst>
              </a:tr>
              <a:tr h="40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2.0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163018"/>
                  </a:ext>
                </a:extLst>
              </a:tr>
              <a:tr h="40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2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3.4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285123"/>
                  </a:ext>
                </a:extLst>
              </a:tr>
              <a:tr h="40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3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2.5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760655"/>
                  </a:ext>
                </a:extLst>
              </a:tr>
            </a:tbl>
          </a:graphicData>
        </a:graphic>
      </p:graphicFrame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B8F1F2A-A0B8-BBF6-0E76-953004E6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3" y="6038503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462C3-69C4-9D18-D991-EF05A4F3A736}"/>
              </a:ext>
            </a:extLst>
          </p:cNvPr>
          <p:cNvSpPr txBox="1"/>
          <p:nvPr/>
        </p:nvSpPr>
        <p:spPr>
          <a:xfrm>
            <a:off x="289322" y="264118"/>
            <a:ext cx="11613356" cy="155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What kind of ethical issues or ethical conflicts have been discussed so far in your studies and in which module or modules?  If none, please state this. </a:t>
            </a:r>
            <a:endParaRPr lang="en-GB" sz="3000" b="1" kern="100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E42A5-C100-4F98-20A8-C5ABEEF1665D}"/>
              </a:ext>
            </a:extLst>
          </p:cNvPr>
          <p:cNvSpPr txBox="1"/>
          <p:nvPr/>
        </p:nvSpPr>
        <p:spPr>
          <a:xfrm>
            <a:off x="289322" y="1859345"/>
            <a:ext cx="117502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Few level 1 students felt that their studies had covered ethical issues.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Six of the seven level 2 students who identified a specific module – identified T176.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One of the two level 3 students who identified a specific module – identified  T176.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One student stated, “</a:t>
            </a:r>
            <a:r>
              <a:rPr lang="en-GB" sz="2800" dirty="0">
                <a:effectLst/>
                <a:ea typeface="Calibri" panose="020F0502020204030204" pitchFamily="34" charset="0"/>
              </a:rPr>
              <a:t>Off the top of my head, a look into realistic ethical issues arising in the workplace has not been a part of our studies…….. </a:t>
            </a:r>
            <a:r>
              <a:rPr lang="en-GB" sz="2800" dirty="0"/>
              <a:t>”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4181640-69FC-0C73-F01B-36237342F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73" y="6038502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8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462C3-69C4-9D18-D991-EF05A4F3A736}"/>
              </a:ext>
            </a:extLst>
          </p:cNvPr>
          <p:cNvSpPr txBox="1"/>
          <p:nvPr/>
        </p:nvSpPr>
        <p:spPr>
          <a:xfrm>
            <a:off x="289322" y="264118"/>
            <a:ext cx="11613356" cy="57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Why T176?</a:t>
            </a:r>
            <a:endParaRPr lang="en-GB" sz="3000" b="1" kern="100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E42A5-C100-4F98-20A8-C5ABEEF1665D}"/>
              </a:ext>
            </a:extLst>
          </p:cNvPr>
          <p:cNvSpPr txBox="1"/>
          <p:nvPr/>
        </p:nvSpPr>
        <p:spPr>
          <a:xfrm>
            <a:off x="289322" y="1385212"/>
            <a:ext cx="117502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Contains: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A nuclear case study with both technical knowledge and ethics.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An assessment which includes ethics.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A project school. 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56B8799-76CF-800B-1ED4-098286BEE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36" y="6049586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462C3-69C4-9D18-D991-EF05A4F3A736}"/>
              </a:ext>
            </a:extLst>
          </p:cNvPr>
          <p:cNvSpPr txBox="1"/>
          <p:nvPr/>
        </p:nvSpPr>
        <p:spPr>
          <a:xfrm>
            <a:off x="289322" y="264118"/>
            <a:ext cx="11613356" cy="106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What unethical acts have students encountered in the workplace?  </a:t>
            </a:r>
            <a:endParaRPr lang="en-GB" sz="3000" b="1" kern="100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9B548F-287E-7CFC-2765-7CBBBCBEB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55871"/>
              </p:ext>
            </p:extLst>
          </p:nvPr>
        </p:nvGraphicFramePr>
        <p:xfrm>
          <a:off x="847165" y="1326021"/>
          <a:ext cx="10650071" cy="4278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94376">
                  <a:extLst>
                    <a:ext uri="{9D8B030D-6E8A-4147-A177-3AD203B41FA5}">
                      <a16:colId xmlns:a16="http://schemas.microsoft.com/office/drawing/2014/main" val="449230131"/>
                    </a:ext>
                  </a:extLst>
                </a:gridCol>
                <a:gridCol w="1855695">
                  <a:extLst>
                    <a:ext uri="{9D8B030D-6E8A-4147-A177-3AD203B41FA5}">
                      <a16:colId xmlns:a16="http://schemas.microsoft.com/office/drawing/2014/main" val="3020857751"/>
                    </a:ext>
                  </a:extLst>
                </a:gridCol>
              </a:tblGrid>
              <a:tr h="812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Category of acts that students encountered which the considered to be morally questionable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Number of students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263078"/>
                  </a:ext>
                </a:extLst>
              </a:tr>
              <a:tr h="41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Bribery or other financial unethical acts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721110"/>
                  </a:ext>
                </a:extLst>
              </a:tr>
              <a:tr h="33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Health and safety issues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986327"/>
                  </a:ext>
                </a:extLst>
              </a:tr>
              <a:tr h="691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Issues with management including in some cases pressure applied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651531"/>
                  </a:ext>
                </a:extLst>
              </a:tr>
              <a:tr h="722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Discrimination as defined by the 2010 Act or because they were not friends of management,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7981"/>
                  </a:ext>
                </a:extLst>
              </a:tr>
              <a:tr h="33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Bullying or sexual harassment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3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620389"/>
                  </a:ext>
                </a:extLst>
              </a:tr>
              <a:tr h="33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Lack of training or false certification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295263"/>
                  </a:ext>
                </a:extLst>
              </a:tr>
              <a:tr h="33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Dishonesty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1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168936"/>
                  </a:ext>
                </a:extLst>
              </a:tr>
            </a:tbl>
          </a:graphicData>
        </a:graphic>
      </p:graphicFrame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DC2F791-6475-9609-FFE4-877753DA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18" y="601079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6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07680-81F5-A22E-A787-F13006FCF8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84D795-DE37-347E-A347-D84952D43B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451" y="1161608"/>
            <a:ext cx="9591229" cy="1991249"/>
          </a:xfrm>
        </p:spPr>
        <p:txBody>
          <a:bodyPr/>
          <a:lstStyle/>
          <a:p>
            <a:r>
              <a:rPr lang="en-GB" sz="2800" dirty="0"/>
              <a:t>Integrate ethics into all modules.</a:t>
            </a:r>
          </a:p>
          <a:p>
            <a:r>
              <a:rPr lang="en-GB" sz="2800" dirty="0"/>
              <a:t>Include ethics in assessments.</a:t>
            </a:r>
          </a:p>
          <a:p>
            <a:r>
              <a:rPr lang="en-GB" sz="2800" dirty="0"/>
              <a:t>Include examples similar to those students are likely to encounter regularly in their everyday working lives.</a:t>
            </a:r>
          </a:p>
          <a:p>
            <a:r>
              <a:rPr lang="en-GB" sz="2800" dirty="0"/>
              <a:t>Identifying ethical issues is important and having a knowledge of achievable options.</a:t>
            </a:r>
          </a:p>
          <a:p>
            <a:r>
              <a:rPr lang="en-GB" sz="2800" dirty="0"/>
              <a:t>Educate academic staff.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6D30682-411B-F014-3BFA-31D43D7E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1" y="612567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4D382F-3C54-ACB5-0DD5-9350BE7F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55" y="5881115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07680-81F5-A22E-A787-F13006FCF8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Project Background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84D795-DE37-347E-A347-D84952D43B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10302" y="1595898"/>
            <a:ext cx="9591229" cy="19912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Ethics started to appear in UK engineering curriculum in early 2000s.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Is it possible to teach ethics?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Insufficient knowledge a contributing factor to engineering disasters.  </a:t>
            </a:r>
          </a:p>
          <a:p>
            <a:endParaRPr lang="en-GB" dirty="0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79AEE73-8E25-0E25-82D4-0EA07167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6" y="5978124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07680-81F5-A22E-A787-F13006FCF8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Project Aims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84D795-DE37-347E-A347-D84952D43B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2385" y="1385864"/>
            <a:ext cx="9591229" cy="1991249"/>
          </a:xfrm>
        </p:spPr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determine the factors which correlate with distance learning engineering students’ expectations of ethical issues.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determine the influences on the ethical values of distance learning engineering students.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387712B-8BF1-6AC8-0D6A-345E28FB7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97" y="5964269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07680-81F5-A22E-A787-F13006FCF8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90410"/>
            <a:ext cx="10766703" cy="497161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Project  Objectives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84D795-DE37-347E-A347-D84952D43B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2000" y="856904"/>
            <a:ext cx="9983153" cy="1991249"/>
          </a:xfrm>
        </p:spPr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Gain an insight to the extent students believe it is important to study ethics as part of an engineering curriculum.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Gain an insight into the extent students believe their studies to date have addressed ethical issues that arise within the workplace.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Gain an understanding of how students’ workplaces have impacted on their understanding of ethics.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Gain an understanding of how students’ engineering instructors (OU tutors and workplace instructors if relevant) have impacted on their understanding of ethics.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Determine the extent to which students think it is likely that they will be faced with ethical issues during their working life. </a:t>
            </a:r>
          </a:p>
          <a:p>
            <a:endParaRPr lang="en-GB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655C32C-7A2E-3070-2E13-68D3C6C7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55" y="6012269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1C010B0-1208-9787-524C-69C5649DD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286605"/>
              </p:ext>
            </p:extLst>
          </p:nvPr>
        </p:nvGraphicFramePr>
        <p:xfrm>
          <a:off x="604156" y="179614"/>
          <a:ext cx="11168743" cy="623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667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590890-DFDC-BF76-05B5-1B82BED0B5AA}"/>
              </a:ext>
            </a:extLst>
          </p:cNvPr>
          <p:cNvSpPr txBox="1"/>
          <p:nvPr/>
        </p:nvSpPr>
        <p:spPr>
          <a:xfrm>
            <a:off x="322490" y="235543"/>
            <a:ext cx="11679010" cy="105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Posterama" panose="020B0502040204020203" pitchFamily="34" charset="0"/>
              </a:rPr>
              <a:t>How do engineering students OU tutors' impact on their understanding of ethics?</a:t>
            </a:r>
            <a:endParaRPr lang="en-GB" sz="30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Posteram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A19AA-52E8-B716-B1B2-FE825DF5CF4F}"/>
              </a:ext>
            </a:extLst>
          </p:cNvPr>
          <p:cNvSpPr txBox="1"/>
          <p:nvPr/>
        </p:nvSpPr>
        <p:spPr>
          <a:xfrm>
            <a:off x="538843" y="1485900"/>
            <a:ext cx="11021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Tutors indicating that ethics was important to them: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Three student examples related to plagiarism.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Three students referred to material from T176.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Two students gave examples related to the environment.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Five students answers broadly involved engineering professionalism.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r>
              <a:rPr lang="en-GB" sz="2800" dirty="0"/>
              <a:t>Three students felt their tutors had said or done something which indicated that ethics was not important to them. 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37D24A0-C3B8-80E2-18AE-B11183F20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00" y="6066211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7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95B368-C05A-9EF2-F4FC-A074C1AF7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393062"/>
              </p:ext>
            </p:extLst>
          </p:nvPr>
        </p:nvGraphicFramePr>
        <p:xfrm>
          <a:off x="0" y="136071"/>
          <a:ext cx="11876314" cy="658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2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590890-DFDC-BF76-05B5-1B82BED0B5AA}"/>
              </a:ext>
            </a:extLst>
          </p:cNvPr>
          <p:cNvSpPr txBox="1"/>
          <p:nvPr/>
        </p:nvSpPr>
        <p:spPr>
          <a:xfrm>
            <a:off x="322490" y="235543"/>
            <a:ext cx="11679010" cy="106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kern="1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How do engineering students’ workplace instructors' impact on their understanding of ethics?</a:t>
            </a:r>
            <a:endParaRPr lang="en-GB" sz="3000" kern="100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A19AA-52E8-B716-B1B2-FE825DF5CF4F}"/>
              </a:ext>
            </a:extLst>
          </p:cNvPr>
          <p:cNvSpPr txBox="1"/>
          <p:nvPr/>
        </p:nvSpPr>
        <p:spPr>
          <a:xfrm>
            <a:off x="585107" y="1603342"/>
            <a:ext cx="110217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Eleven students felt that a workplace instructor had said or done something they considered to indicate that ethics was not important to them.</a:t>
            </a:r>
          </a:p>
          <a:p>
            <a:endParaRPr lang="en-GB" sz="2800" dirty="0"/>
          </a:p>
          <a:p>
            <a:r>
              <a:rPr lang="en-GB" sz="2800" dirty="0"/>
              <a:t>Seven students felt that a workplace instructor had said or done something that indicated that ethics was important to them.  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9078A87-7A50-2637-2A94-1FF3AB1B0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4" y="6066211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590890-DFDC-BF76-05B5-1B82BED0B5AA}"/>
              </a:ext>
            </a:extLst>
          </p:cNvPr>
          <p:cNvSpPr txBox="1"/>
          <p:nvPr/>
        </p:nvSpPr>
        <p:spPr>
          <a:xfrm>
            <a:off x="322490" y="235543"/>
            <a:ext cx="11679010" cy="1557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b="1" kern="100" dirty="0">
                <a:solidFill>
                  <a:srgbClr val="002060"/>
                </a:solidFill>
                <a:effectLst/>
              </a:rPr>
              <a:t>How likely do you think it is that you will be faced with ethical issues or ethical conflicts during your working life as an engineer? </a:t>
            </a:r>
            <a:endParaRPr lang="en-GB" sz="30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4D9C41-EEF5-5DE9-AFC5-3A5F4B38E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23990"/>
              </p:ext>
            </p:extLst>
          </p:nvPr>
        </p:nvGraphicFramePr>
        <p:xfrm>
          <a:off x="658585" y="2292527"/>
          <a:ext cx="10874829" cy="22729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0959">
                  <a:extLst>
                    <a:ext uri="{9D8B030D-6E8A-4147-A177-3AD203B41FA5}">
                      <a16:colId xmlns:a16="http://schemas.microsoft.com/office/drawing/2014/main" val="3334742391"/>
                    </a:ext>
                  </a:extLst>
                </a:gridCol>
                <a:gridCol w="9023870">
                  <a:extLst>
                    <a:ext uri="{9D8B030D-6E8A-4147-A177-3AD203B41FA5}">
                      <a16:colId xmlns:a16="http://schemas.microsoft.com/office/drawing/2014/main" val="1651695118"/>
                    </a:ext>
                  </a:extLst>
                </a:gridCol>
              </a:tblGrid>
              <a:tr h="65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Level of study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(1=ethical issues or ethical conflicts will never occur and 5 being they will occur frequently) 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29809"/>
                  </a:ext>
                </a:extLst>
              </a:tr>
              <a:tr h="467036">
                <a:tc>
                  <a:txBody>
                    <a:bodyPr/>
                    <a:lstStyle/>
                    <a:p>
                      <a:pPr marL="105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3.2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981397"/>
                  </a:ext>
                </a:extLst>
              </a:tr>
              <a:tr h="467036">
                <a:tc>
                  <a:txBody>
                    <a:bodyPr/>
                    <a:lstStyle/>
                    <a:p>
                      <a:pPr marL="105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2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3.9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951810"/>
                  </a:ext>
                </a:extLst>
              </a:tr>
              <a:tr h="441618">
                <a:tc>
                  <a:txBody>
                    <a:bodyPr/>
                    <a:lstStyle/>
                    <a:p>
                      <a:pPr marL="105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>
                          <a:effectLst/>
                        </a:rPr>
                        <a:t>3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4.0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064069"/>
                  </a:ext>
                </a:extLst>
              </a:tr>
            </a:tbl>
          </a:graphicData>
        </a:graphic>
      </p:graphicFrame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1B15A15-02CF-EEFA-526E-C5B0567C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46" y="6080067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019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814</Words>
  <Application>Microsoft Office PowerPoint</Application>
  <PresentationFormat>Widescreen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Poppins</vt:lpstr>
      <vt:lpstr>Poppins SemiBold</vt:lpstr>
      <vt:lpstr>Wingdings</vt:lpstr>
      <vt:lpstr>Covers</vt:lpstr>
      <vt:lpstr>Contents Slides</vt:lpstr>
      <vt:lpstr>Chapter Headings / Dividers</vt:lpstr>
      <vt:lpstr>Slide Options</vt:lpstr>
      <vt:lpstr>End Slides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8</vt:lpstr>
      <vt:lpstr>Slide Title 30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35</cp:revision>
  <dcterms:created xsi:type="dcterms:W3CDTF">2022-10-21T14:33:01Z</dcterms:created>
  <dcterms:modified xsi:type="dcterms:W3CDTF">2024-04-02T08:33:14Z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