
<file path=[Content_Types].xml><?xml version="1.0" encoding="utf-8"?>
<Types xmlns="http://schemas.openxmlformats.org/package/2006/content-types">
  <Default Extension="1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sldIdLst>
    <p:sldId id="256" r:id="rId2"/>
    <p:sldId id="257" r:id="rId3"/>
    <p:sldId id="287" r:id="rId4"/>
    <p:sldId id="284" r:id="rId5"/>
    <p:sldId id="285" r:id="rId6"/>
    <p:sldId id="286" r:id="rId7"/>
    <p:sldId id="291" r:id="rId8"/>
    <p:sldId id="277" r:id="rId9"/>
    <p:sldId id="289" r:id="rId10"/>
    <p:sldId id="290" r:id="rId11"/>
    <p:sldId id="292" r:id="rId12"/>
    <p:sldId id="293" r:id="rId13"/>
    <p:sldId id="282" r:id="rId14"/>
    <p:sldId id="28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1" autoAdjust="0"/>
    <p:restoredTop sz="94660"/>
  </p:normalViewPr>
  <p:slideViewPr>
    <p:cSldViewPr snapToGrid="0">
      <p:cViewPr varScale="1">
        <p:scale>
          <a:sx n="86" d="100"/>
          <a:sy n="86" d="100"/>
        </p:scale>
        <p:origin x="37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2551120-B6FA-48D4-94D1-88AFAA5745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8E1453-D9F1-467B-BC8C-44A1C243F40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F91425-9667-4303-B26F-4016F2276B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044" y="753035"/>
            <a:ext cx="10552356" cy="3560781"/>
          </a:xfrm>
        </p:spPr>
        <p:txBody>
          <a:bodyPr anchor="t">
            <a:normAutofit/>
          </a:bodyPr>
          <a:lstStyle>
            <a:lvl1pPr algn="l"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FECECC-891B-4BA1-871B-09811B26BD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045" y="4313816"/>
            <a:ext cx="10552356" cy="128016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52C78E-C8FF-4034-A16A-043EC9CE81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79224" y="6356350"/>
            <a:ext cx="2721684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DD124621-8099-445B-92EA-B619A304F22E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985BCC-41EC-42C0-A2C4-97B2548F3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08" y="6356350"/>
            <a:ext cx="493776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8CF314-00B7-406F-9FCD-26DBB2869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0908" y="6356350"/>
            <a:ext cx="74227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100DE2-DFB7-44AC-B007-82E084798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050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13357-EB62-4D4C-96A9-7FC5FC9EE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E457B8-E614-42B4-B671-4ED0B2A34A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90600" y="1984785"/>
            <a:ext cx="10210800" cy="419217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DB750E-3C7B-4C12-B331-B6BACF860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4621-8099-445B-92EA-B619A304F22E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41F368-061F-4BEB-A761-F25C4A554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3D4CA-7731-429F-8F87-55704A772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0DE2-DFB7-44AC-B007-82E084798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955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CAE055-7FD5-4054-991D-4F5FF68622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8A033E-256C-4144-AC88-22985F5B47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1645F-DA62-404C-A7D1-2A89C11DD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4621-8099-445B-92EA-B619A304F22E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499487-5906-46E0-B7F4-E338FBD7B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5777A8-3088-4A41-B26F-C3E3E1308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0DE2-DFB7-44AC-B007-82E084798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68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C1D95-DD92-4C49-8FD3-409267F48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164" y="365124"/>
            <a:ext cx="10550236" cy="1501327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A8B37-FD7B-4FED-88E9-8D2967ECE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164" y="1984785"/>
            <a:ext cx="10550236" cy="41921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A7E46-A911-4B85-B09A-73B503485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4621-8099-445B-92EA-B619A304F22E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8EBC1-AB71-48E8-8A3D-592B1E19B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E0265-72B9-4A08-A979-B5FAD8880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0DE2-DFB7-44AC-B007-82E084798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81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E5AB9-B290-44C2-87F2-45A7BAB0F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044" y="1709738"/>
            <a:ext cx="10552356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29FDDA-5BF8-4297-BFA1-10E8892F0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9044" y="4589463"/>
            <a:ext cx="10552356" cy="13541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8E1D1-F0EE-4757-8832-8AC4FD218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4621-8099-445B-92EA-B619A304F22E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4D8FF-C8B9-4F3C-8D01-A5A6E5B5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B25A2-086C-4A58-A17B-59DDFC64A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0DE2-DFB7-44AC-B007-82E084798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105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886D9-C01E-46ED-B61A-F0BF86291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164" y="365124"/>
            <a:ext cx="10550236" cy="150132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E15A5-6F01-423B-8623-C7E5502DCE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1163" y="2033587"/>
            <a:ext cx="5167745" cy="41433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07E6C0-F39C-48B7-8E38-EFDB870BEB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2981" y="2033587"/>
            <a:ext cx="5008417" cy="4143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DAEF7B-E35B-43C5-8E92-8CAE83A0B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4621-8099-445B-92EA-B619A304F22E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8F0537-6815-42BD-89F4-EA2895C47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B68D14-2FBC-4F50-8921-4744D594A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0DE2-DFB7-44AC-B007-82E084798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77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BA33D-F167-4F19-8071-E462A9D2D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5918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C35AFB-4AC2-4CF5-AE1D-A0D8AAA16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5018" y="1681163"/>
            <a:ext cx="508317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074028-C1DD-4401-A121-5E0D47D77C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5018" y="2505075"/>
            <a:ext cx="508317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70EFDB-92AC-4FF8-AD03-64778B0C71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0292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FD6277-1BEA-44A0-8E2C-F565FBA678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00697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3B07A6-65BC-4C2F-AF5F-05AE03828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4621-8099-445B-92EA-B619A304F22E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1178A9-323C-483A-BD48-1EA0E1E26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CA6DA4-CA82-4371-9C6F-2A54C0A57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0DE2-DFB7-44AC-B007-82E084798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827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874C-E517-40F6-ABB0-90A0223FA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10BA47-8357-4F94-BA54-7295CC233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4621-8099-445B-92EA-B619A304F22E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F26605-E383-4BE7-99BA-F27355189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FBFAED-8918-44E2-8E0D-884271513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0DE2-DFB7-44AC-B007-82E084798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88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EA875B-8BA3-42B8-91B9-17E584521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4621-8099-445B-92EA-B619A304F22E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280D75-ACF4-4891-9B2C-A2926AC90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8F8AB3-E784-478A-A6E6-C2CCCC217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0DE2-DFB7-44AC-B007-82E084798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185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3E467-D442-4E9F-A410-5558B33A4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044" y="457200"/>
            <a:ext cx="412298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60579-8FD3-4391-B38F-196A56754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04C37E-C117-406D-B844-DEB4F3722E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9044" y="2057400"/>
            <a:ext cx="4122981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BBD6B3-A365-4A80-AB55-AF7E4666E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4621-8099-445B-92EA-B619A304F22E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DDE3C7-7769-40E7-91AA-1A020AE42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3E420C-DDB1-4786-8881-0549C5F89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0DE2-DFB7-44AC-B007-82E084798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669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7FB0A-BE32-43B2-A9C0-08FEAFE18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044" y="457200"/>
            <a:ext cx="412298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875582-290E-43AB-A2EF-3B7F9804A6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B5D12D-E393-4C9A-9509-18B7256B7F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9044" y="2057400"/>
            <a:ext cx="4122981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5B27DA-CB6E-4FF6-BB0F-0DC264C91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4621-8099-445B-92EA-B619A304F22E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15C0F9-D7FB-4419-AB0A-3388DD9A2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E575C4-629A-4DED-A008-0B8EE1157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0DE2-DFB7-44AC-B007-82E084798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77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220E45-1D88-4832-A0F0-1DC5D77AB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044" y="365124"/>
            <a:ext cx="10552356" cy="15013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315922-BD13-49B2-8250-83598F323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9044" y="1984785"/>
            <a:ext cx="10552356" cy="4192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6A68A2-AB1B-4F42-9FFE-2CF950FFAE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10400" y="6356350"/>
            <a:ext cx="43566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fld id="{DD124621-8099-445B-92EA-B619A304F22E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668DD8-29E9-4B2A-BC4C-7179F24DBF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9277" y="6356350"/>
            <a:ext cx="4838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B470B-91EF-4D5B-AEE6-0FB75ABE65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7032" y="6356350"/>
            <a:ext cx="634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1"/>
                </a:solidFill>
                <a:latin typeface="+mn-lt"/>
              </a:defRPr>
            </a:lvl1pPr>
          </a:lstStyle>
          <a:p>
            <a:fld id="{54100DE2-DFB7-44AC-B007-82E084798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761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1" r:id="rId6"/>
    <p:sldLayoutId id="2147483747" r:id="rId7"/>
    <p:sldLayoutId id="2147483748" r:id="rId8"/>
    <p:sldLayoutId id="2147483749" r:id="rId9"/>
    <p:sldLayoutId id="2147483750" r:id="rId10"/>
    <p:sldLayoutId id="214748375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4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 spc="-20" baseline="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 spc="-20" baseline="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 spc="-20" baseline="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 spc="-20" baseline="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 spc="-20" baseline="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urse24.it/infermiere/dalla-redazione/knowledge-management-come-strategia-di-miglioramento-in-sanita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wpixel.com/image/412955/diverse-people-making-high-five" TargetMode="External"/><Relationship Id="rId2" Type="http://schemas.openxmlformats.org/officeDocument/2006/relationships/image" Target="../media/image9.1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s/photo/952387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nexpectedincommonhours.wordpress.com/category/teaching-at-lee-arrendale-state-prison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05728270@N03/10330863806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3BEA8DC-D85D-47C5-A352-5FA38C661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18CB3E-CAE8-45C4-891B-8FEEF2A39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241963" y="0"/>
            <a:ext cx="8950035" cy="6858000"/>
          </a:xfrm>
          <a:prstGeom prst="rect">
            <a:avLst/>
          </a:prstGeom>
          <a:gradFill>
            <a:gsLst>
              <a:gs pos="77000">
                <a:srgbClr val="000000">
                  <a:alpha val="30000"/>
                </a:srgbClr>
              </a:gs>
              <a:gs pos="33000">
                <a:srgbClr val="000000">
                  <a:alpha val="20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0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C73B93-A02D-481E-98A0-84D5870B3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4859" y="1357401"/>
            <a:ext cx="6843801" cy="4855976"/>
          </a:xfrm>
        </p:spPr>
        <p:txBody>
          <a:bodyPr anchor="b">
            <a:normAutofit/>
          </a:bodyPr>
          <a:lstStyle/>
          <a:p>
            <a:pPr algn="ctr"/>
            <a:r>
              <a:rPr lang="en-GB" sz="3200" b="0" dirty="0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An investigation into running taster tutorials within prisons for non-OU students… </a:t>
            </a:r>
            <a:br>
              <a:rPr lang="en-GB" sz="3200" b="0" dirty="0">
                <a:solidFill>
                  <a:schemeClr val="tx1"/>
                </a:solidFill>
                <a:effectLst/>
                <a:latin typeface="Aptos" panose="020B0004020202020204" pitchFamily="34" charset="0"/>
              </a:rPr>
            </a:br>
            <a:br>
              <a:rPr lang="en-GB" sz="3200" b="0" dirty="0">
                <a:solidFill>
                  <a:schemeClr val="tx1"/>
                </a:solidFill>
                <a:effectLst/>
                <a:latin typeface="Aptos" panose="020B0004020202020204" pitchFamily="34" charset="0"/>
              </a:rPr>
            </a:br>
            <a:r>
              <a:rPr lang="en-GB" sz="3200" b="0" dirty="0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…and an evaluation of how we can improve support for Students in Secure Environments (</a:t>
            </a:r>
            <a:r>
              <a:rPr lang="en-GB" sz="3200" b="0" dirty="0" err="1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SiSE</a:t>
            </a:r>
            <a:r>
              <a:rPr lang="en-GB" sz="3200" b="0" dirty="0">
                <a:solidFill>
                  <a:schemeClr val="tx1"/>
                </a:solidFill>
                <a:latin typeface="Aptos" panose="020B0004020202020204" pitchFamily="34" charset="0"/>
              </a:rPr>
              <a:t>)</a:t>
            </a:r>
            <a:br>
              <a:rPr lang="en-GB" sz="4600" b="1" dirty="0">
                <a:solidFill>
                  <a:srgbClr val="FFFFFF"/>
                </a:solidFill>
              </a:rPr>
            </a:br>
            <a:endParaRPr lang="en-GB" sz="46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991502-A7A2-4832-9A8E-760FEE322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09291" y="425608"/>
            <a:ext cx="3439369" cy="506186"/>
          </a:xfrm>
        </p:spPr>
        <p:txBody>
          <a:bodyPr anchor="t">
            <a:normAutofit/>
          </a:bodyPr>
          <a:lstStyle/>
          <a:p>
            <a:pPr algn="r"/>
            <a:r>
              <a:rPr lang="en-GB" sz="2000" b="1" dirty="0">
                <a:solidFill>
                  <a:schemeClr val="accent6"/>
                </a:solidFill>
              </a:rPr>
              <a:t>colin.blundell@open.ac.uk</a:t>
            </a:r>
            <a:endParaRPr lang="en-GB" sz="2000" dirty="0">
              <a:solidFill>
                <a:schemeClr val="accent6"/>
              </a:solidFill>
            </a:endParaRPr>
          </a:p>
        </p:txBody>
      </p:sp>
      <p:pic>
        <p:nvPicPr>
          <p:cNvPr id="4" name="Picture 3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6513E035-52F9-ECCF-3ACC-28ABD996E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90726" y="994195"/>
            <a:ext cx="5545425" cy="415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933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BFEA2D0-6FD1-4D8C-BCC3-D34C35B0B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33AA6B-0B85-49CD-AC4A-879EDDD31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15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72A461-FCF1-8D0A-80DE-D9B5D9FB1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238760"/>
            <a:ext cx="10452100" cy="726441"/>
          </a:xfrm>
        </p:spPr>
        <p:txBody>
          <a:bodyPr anchor="ctr">
            <a:normAutofit/>
          </a:bodyPr>
          <a:lstStyle/>
          <a:p>
            <a:r>
              <a:rPr lang="en-GB" sz="2800">
                <a:solidFill>
                  <a:srgbClr val="FFFFFF"/>
                </a:solidFill>
              </a:rPr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056E2-0F76-6AC2-04BD-5C96484B4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635853"/>
            <a:ext cx="7145020" cy="446522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2500" dirty="0"/>
              <a:t>Evaluation &amp; discussions with students, education departments, module teams, </a:t>
            </a:r>
            <a:r>
              <a:rPr lang="en-GB" sz="2500" dirty="0" err="1"/>
              <a:t>SiSE</a:t>
            </a:r>
            <a:r>
              <a:rPr lang="en-GB" sz="2500" dirty="0"/>
              <a:t> support, other ALs</a:t>
            </a:r>
            <a:r>
              <a:rPr lang="en-GB" sz="2500"/>
              <a:t>, curriculum managers</a:t>
            </a:r>
          </a:p>
          <a:p>
            <a:pPr>
              <a:lnSpc>
                <a:spcPct val="100000"/>
              </a:lnSpc>
            </a:pPr>
            <a:r>
              <a:rPr lang="en-GB" sz="2500" dirty="0"/>
              <a:t>Build great education department relationships</a:t>
            </a:r>
          </a:p>
          <a:p>
            <a:pPr>
              <a:lnSpc>
                <a:spcPct val="100000"/>
              </a:lnSpc>
            </a:pPr>
            <a:r>
              <a:rPr lang="en-GB" sz="2500" dirty="0"/>
              <a:t>AL becomes very knowledgeable about </a:t>
            </a:r>
            <a:r>
              <a:rPr lang="en-GB" sz="2500" dirty="0" err="1"/>
              <a:t>SiSE</a:t>
            </a:r>
            <a:r>
              <a:rPr lang="en-GB" sz="2500" dirty="0"/>
              <a:t> support</a:t>
            </a:r>
          </a:p>
          <a:p>
            <a:pPr>
              <a:lnSpc>
                <a:spcPct val="100000"/>
              </a:lnSpc>
            </a:pPr>
            <a:r>
              <a:rPr lang="en-GB" sz="2500" dirty="0"/>
              <a:t>Huge amount of work in module early stages for AL</a:t>
            </a:r>
          </a:p>
          <a:p>
            <a:pPr>
              <a:lnSpc>
                <a:spcPct val="100000"/>
              </a:lnSpc>
            </a:pPr>
            <a:r>
              <a:rPr lang="en-GB" sz="2500" dirty="0"/>
              <a:t>AL becomes aware of inner workings and can make a difference</a:t>
            </a:r>
          </a:p>
        </p:txBody>
      </p:sp>
      <p:pic>
        <p:nvPicPr>
          <p:cNvPr id="5" name="Picture 4" descr="A chalkboard with a light bulb and words&#10;&#10;Description automatically generated">
            <a:extLst>
              <a:ext uri="{FF2B5EF4-FFF2-40B4-BE49-F238E27FC236}">
                <a16:creationId xmlns:a16="http://schemas.microsoft.com/office/drawing/2014/main" id="{D0DF5A82-BAB9-EF44-9C3E-2C28B05730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115301" y="2705352"/>
            <a:ext cx="3666066" cy="241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364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F704D-3C11-9458-4386-1642A8536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Things to improve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02EFD-CF22-773D-1E43-4AA9F883E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163" y="2238355"/>
            <a:ext cx="5191963" cy="3941063"/>
          </a:xfrm>
        </p:spPr>
        <p:txBody>
          <a:bodyPr>
            <a:normAutofit/>
          </a:bodyPr>
          <a:lstStyle/>
          <a:p>
            <a:r>
              <a:rPr lang="en-GB" sz="3600" dirty="0"/>
              <a:t>Silo working</a:t>
            </a:r>
          </a:p>
          <a:p>
            <a:r>
              <a:rPr lang="en-GB" sz="3600" dirty="0"/>
              <a:t>More consistent AL support for </a:t>
            </a:r>
            <a:r>
              <a:rPr lang="en-GB" sz="3600" dirty="0" err="1"/>
              <a:t>SiSE</a:t>
            </a:r>
            <a:endParaRPr lang="en-GB" sz="3600" dirty="0"/>
          </a:p>
          <a:p>
            <a:r>
              <a:rPr lang="en-GB" sz="3600" dirty="0"/>
              <a:t>Tutorial provision</a:t>
            </a:r>
          </a:p>
          <a:p>
            <a:r>
              <a:rPr lang="en-GB" sz="3600" dirty="0"/>
              <a:t>Delays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C21F68E1-0381-4889-1102-0BDD0C8938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959" y="1963842"/>
            <a:ext cx="5191963" cy="357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986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40B0E9-5D78-47FD-98C2-AE4753CCC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AB22036-3C95-47CA-8E92-698403EF9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963C5B-C292-4B20-9EC4-89C35372D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15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C40C91-F68C-F10D-02DE-E6128AAD7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141842"/>
            <a:ext cx="10712377" cy="872100"/>
          </a:xfrm>
        </p:spPr>
        <p:txBody>
          <a:bodyPr anchor="ctr">
            <a:normAutofit/>
          </a:bodyPr>
          <a:lstStyle/>
          <a:p>
            <a:r>
              <a:rPr lang="en-GB" sz="2800">
                <a:solidFill>
                  <a:srgbClr val="FFFFFF"/>
                </a:solidFill>
              </a:rPr>
              <a:t>Outcomes-Suggestions-Successes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92554-3B92-DE27-A3FB-13CF229E5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844937"/>
            <a:ext cx="5855458" cy="433202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2000" dirty="0"/>
              <a:t>MU123 </a:t>
            </a:r>
            <a:r>
              <a:rPr lang="en-GB" sz="2000" dirty="0" err="1"/>
              <a:t>iCMAs</a:t>
            </a:r>
            <a:r>
              <a:rPr lang="en-GB" sz="2000" dirty="0"/>
              <a:t> results and feedback</a:t>
            </a:r>
          </a:p>
          <a:p>
            <a:pPr>
              <a:lnSpc>
                <a:spcPct val="100000"/>
              </a:lnSpc>
            </a:pPr>
            <a:r>
              <a:rPr lang="en-GB" sz="2000" dirty="0"/>
              <a:t>Alternative materials better clarity for AL &amp; education department</a:t>
            </a:r>
          </a:p>
          <a:p>
            <a:pPr>
              <a:lnSpc>
                <a:spcPct val="100000"/>
              </a:lnSpc>
            </a:pPr>
            <a:r>
              <a:rPr lang="en-GB" sz="2000" dirty="0"/>
              <a:t>AL </a:t>
            </a:r>
            <a:r>
              <a:rPr lang="en-GB" sz="2000" dirty="0" err="1"/>
              <a:t>SiSE</a:t>
            </a:r>
            <a:r>
              <a:rPr lang="en-GB" sz="2000" dirty="0"/>
              <a:t> training module</a:t>
            </a:r>
          </a:p>
          <a:p>
            <a:pPr>
              <a:lnSpc>
                <a:spcPct val="100000"/>
              </a:lnSpc>
            </a:pPr>
            <a:r>
              <a:rPr lang="en-GB" sz="2000" dirty="0"/>
              <a:t>F2F tutorials, more efficient telephone, look at Adobe Connect and TEAMS</a:t>
            </a:r>
          </a:p>
          <a:p>
            <a:pPr>
              <a:lnSpc>
                <a:spcPct val="100000"/>
              </a:lnSpc>
            </a:pPr>
            <a:r>
              <a:rPr lang="en-GB" sz="2000" dirty="0"/>
              <a:t>AL central in helping with delays-be proactive</a:t>
            </a:r>
          </a:p>
          <a:p>
            <a:pPr>
              <a:lnSpc>
                <a:spcPct val="100000"/>
              </a:lnSpc>
            </a:pPr>
            <a:r>
              <a:rPr lang="en-GB" sz="2000" dirty="0"/>
              <a:t>MST124 Personal Tutor trial extended to released </a:t>
            </a:r>
            <a:r>
              <a:rPr lang="en-GB" sz="2000" dirty="0" err="1"/>
              <a:t>SiSE</a:t>
            </a:r>
            <a:endParaRPr lang="en-GB" sz="2000" dirty="0"/>
          </a:p>
          <a:p>
            <a:pPr>
              <a:lnSpc>
                <a:spcPct val="100000"/>
              </a:lnSpc>
            </a:pPr>
            <a:r>
              <a:rPr lang="en-GB" sz="2000" dirty="0"/>
              <a:t>Direct feedback from prisons very good</a:t>
            </a:r>
          </a:p>
          <a:p>
            <a:pPr>
              <a:lnSpc>
                <a:spcPct val="100000"/>
              </a:lnSpc>
            </a:pPr>
            <a:endParaRPr lang="en-GB" sz="2000" dirty="0"/>
          </a:p>
          <a:p>
            <a:pPr>
              <a:lnSpc>
                <a:spcPct val="100000"/>
              </a:lnSpc>
            </a:pPr>
            <a:endParaRPr lang="en-GB" sz="2000" dirty="0"/>
          </a:p>
        </p:txBody>
      </p:sp>
      <p:pic>
        <p:nvPicPr>
          <p:cNvPr id="5" name="Picture 4" descr="A group of people giving each other a high five&#10;&#10;Description automatically generated">
            <a:extLst>
              <a:ext uri="{FF2B5EF4-FFF2-40B4-BE49-F238E27FC236}">
                <a16:creationId xmlns:a16="http://schemas.microsoft.com/office/drawing/2014/main" id="{3496020A-901F-5576-1DFD-957ED46952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4014" r="14490" b="2"/>
          <a:stretch/>
        </p:blipFill>
        <p:spPr>
          <a:xfrm>
            <a:off x="7086601" y="1150467"/>
            <a:ext cx="5105400" cy="570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323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2829618A-B780-4421-AC86-35B451AF5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08E99D-19E4-C864-9A49-C040375EF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349624"/>
            <a:ext cx="5329518" cy="1809376"/>
          </a:xfrm>
        </p:spPr>
        <p:txBody>
          <a:bodyPr>
            <a:normAutofit/>
          </a:bodyPr>
          <a:lstStyle/>
          <a:p>
            <a:r>
              <a:rPr lang="en-GB" dirty="0"/>
              <a:t>Positives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D0F57-EB42-D81F-19F1-AAE683CC9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2286000"/>
            <a:ext cx="5575300" cy="3890962"/>
          </a:xfrm>
        </p:spPr>
        <p:txBody>
          <a:bodyPr>
            <a:normAutofit/>
          </a:bodyPr>
          <a:lstStyle/>
          <a:p>
            <a:r>
              <a:rPr lang="en-GB" dirty="0"/>
              <a:t>Always rewarding</a:t>
            </a:r>
          </a:p>
          <a:p>
            <a:r>
              <a:rPr lang="en-GB" dirty="0"/>
              <a:t>Some fantastic students</a:t>
            </a:r>
          </a:p>
          <a:p>
            <a:r>
              <a:rPr lang="en-GB" dirty="0"/>
              <a:t>Resets your own preconceptions</a:t>
            </a:r>
          </a:p>
        </p:txBody>
      </p:sp>
      <p:pic>
        <p:nvPicPr>
          <p:cNvPr id="3074" name="Picture 2" descr="60 Positive Quotes to Inspire and Uplift You">
            <a:extLst>
              <a:ext uri="{FF2B5EF4-FFF2-40B4-BE49-F238E27FC236}">
                <a16:creationId xmlns:a16="http://schemas.microsoft.com/office/drawing/2014/main" id="{F779FA9F-C32B-946A-E17C-24629FFF8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3680" y="729167"/>
            <a:ext cx="5247639" cy="524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757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39055A8-6754-4F27-8010-BF142982D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AF9D845-1D7D-4A88-86ED-B45A77144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4F2A62-CB96-44B7-9829-3BEA927D5A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673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AB4C3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6099A1-48FB-51D2-DB0D-A27694B40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045" y="788595"/>
            <a:ext cx="4014395" cy="35252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600">
                <a:solidFill>
                  <a:srgbClr val="FFFFFF"/>
                </a:solidFill>
              </a:rPr>
              <a:t>QUESTIONS?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7D15987-4123-BE43-78D6-4BAB9C59A4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194" y="431800"/>
            <a:ext cx="5874871" cy="587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067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AB22036-3C95-47CA-8E92-698403EF9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963C5B-C292-4B20-9EC4-89C35372D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15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A08D22-1641-BE90-B3C5-EEFB1C76C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141842"/>
            <a:ext cx="10712377" cy="872100"/>
          </a:xfrm>
        </p:spPr>
        <p:txBody>
          <a:bodyPr anchor="ctr">
            <a:normAutofit/>
          </a:bodyPr>
          <a:lstStyle/>
          <a:p>
            <a:r>
              <a:rPr lang="en-GB" sz="2800">
                <a:solidFill>
                  <a:srgbClr val="FFFFFF"/>
                </a:solidFill>
              </a:rPr>
              <a:t>Going to Cover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3A343-0EA2-F09C-438F-71C59D6D8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844937"/>
            <a:ext cx="5855458" cy="4332026"/>
          </a:xfrm>
        </p:spPr>
        <p:txBody>
          <a:bodyPr>
            <a:normAutofit/>
          </a:bodyPr>
          <a:lstStyle/>
          <a:p>
            <a:r>
              <a:rPr lang="en-GB" sz="3200" dirty="0"/>
              <a:t>Research project part 1</a:t>
            </a:r>
          </a:p>
          <a:p>
            <a:r>
              <a:rPr lang="en-GB" sz="3200" dirty="0"/>
              <a:t>Research project detour</a:t>
            </a:r>
          </a:p>
          <a:p>
            <a:r>
              <a:rPr lang="en-GB" sz="3200" dirty="0"/>
              <a:t>Things to improve</a:t>
            </a:r>
          </a:p>
          <a:p>
            <a:r>
              <a:rPr lang="en-GB" sz="3200" dirty="0"/>
              <a:t>Outcomes-successes-suggestions</a:t>
            </a:r>
          </a:p>
          <a:p>
            <a:r>
              <a:rPr lang="en-GB" sz="3200" dirty="0"/>
              <a:t>Positives</a:t>
            </a:r>
          </a:p>
        </p:txBody>
      </p:sp>
      <p:pic>
        <p:nvPicPr>
          <p:cNvPr id="5" name="Picture 4" descr="Cartoon checklist and pencil">
            <a:extLst>
              <a:ext uri="{FF2B5EF4-FFF2-40B4-BE49-F238E27FC236}">
                <a16:creationId xmlns:a16="http://schemas.microsoft.com/office/drawing/2014/main" id="{00E6225A-589D-A2FA-C8FF-CFACAC955A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4" r="13378" b="-1"/>
          <a:stretch/>
        </p:blipFill>
        <p:spPr>
          <a:xfrm>
            <a:off x="7086601" y="1150467"/>
            <a:ext cx="5105400" cy="570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152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2A461-FCF1-8D0A-80DE-D9B5D9FB1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 part 1: The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056E2-0F76-6AC2-04BD-5C96484B4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164" y="2300699"/>
            <a:ext cx="10550236" cy="4192177"/>
          </a:xfrm>
        </p:spPr>
        <p:txBody>
          <a:bodyPr/>
          <a:lstStyle/>
          <a:p>
            <a:r>
              <a:rPr lang="en-GB" dirty="0"/>
              <a:t>Running multiple tutorials in numerous NW prisons pre 2020</a:t>
            </a:r>
          </a:p>
          <a:p>
            <a:r>
              <a:rPr lang="en-GB" dirty="0"/>
              <a:t>Busy short staffed education departments</a:t>
            </a:r>
          </a:p>
          <a:p>
            <a:r>
              <a:rPr lang="en-GB" dirty="0"/>
              <a:t>Non-OU prisoners would ‘come and look’ at what we were doing</a:t>
            </a:r>
          </a:p>
          <a:p>
            <a:r>
              <a:rPr lang="en-GB" dirty="0"/>
              <a:t>Barriers to taking up OU study</a:t>
            </a:r>
          </a:p>
          <a:p>
            <a:r>
              <a:rPr lang="en-GB" dirty="0"/>
              <a:t>Taster sessions (Maths) with </a:t>
            </a:r>
            <a:r>
              <a:rPr lang="en-GB" dirty="0" err="1"/>
              <a:t>SiSE</a:t>
            </a:r>
            <a:r>
              <a:rPr lang="en-GB" dirty="0"/>
              <a:t> support team member</a:t>
            </a:r>
          </a:p>
          <a:p>
            <a:r>
              <a:rPr lang="en-GB" dirty="0"/>
              <a:t>Focus on prisons with few or no OU student and woman’s prisons</a:t>
            </a:r>
          </a:p>
        </p:txBody>
      </p:sp>
    </p:spTree>
    <p:extLst>
      <p:ext uri="{BB962C8B-B14F-4D97-AF65-F5344CB8AC3E}">
        <p14:creationId xmlns:p14="http://schemas.microsoft.com/office/powerpoint/2010/main" val="3516426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BFEA2D0-6FD1-4D8C-BCC3-D34C35B0B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33AA6B-0B85-49CD-AC4A-879EDDD31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15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051777-F240-9983-E071-859F34370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238760"/>
            <a:ext cx="10452100" cy="726441"/>
          </a:xfrm>
        </p:spPr>
        <p:txBody>
          <a:bodyPr anchor="ctr">
            <a:normAutofit/>
          </a:bodyPr>
          <a:lstStyle/>
          <a:p>
            <a:r>
              <a:rPr lang="en-GB" sz="2800">
                <a:solidFill>
                  <a:srgbClr val="FFFFFF"/>
                </a:solidFill>
              </a:rPr>
              <a:t>Some facts and figures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DF5B6-822B-15C6-8CEC-274A5CC91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635853"/>
            <a:ext cx="7145020" cy="446522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1800"/>
              <a:t>Over 47% of prisoners in the UK don’t have any formal education</a:t>
            </a:r>
          </a:p>
          <a:p>
            <a:pPr>
              <a:lnSpc>
                <a:spcPct val="100000"/>
              </a:lnSpc>
            </a:pPr>
            <a:r>
              <a:rPr lang="en-GB" sz="1800"/>
              <a:t>57% of adult prisoners had literacy levels below that expected of an 11-year-old</a:t>
            </a:r>
          </a:p>
          <a:p>
            <a:pPr>
              <a:lnSpc>
                <a:spcPct val="100000"/>
              </a:lnSpc>
            </a:pPr>
            <a:r>
              <a:rPr lang="en-GB" sz="1800"/>
              <a:t>30% have Special Educational Needs and/or Disabilities (SEND)</a:t>
            </a:r>
          </a:p>
          <a:p>
            <a:pPr>
              <a:lnSpc>
                <a:spcPct val="100000"/>
              </a:lnSpc>
            </a:pPr>
            <a:r>
              <a:rPr lang="en-GB" sz="1800"/>
              <a:t>43% decrease in reoffending rate for prison learners</a:t>
            </a:r>
          </a:p>
          <a:p>
            <a:pPr>
              <a:lnSpc>
                <a:spcPct val="100000"/>
              </a:lnSpc>
            </a:pPr>
            <a:r>
              <a:rPr lang="en-GB" sz="1800"/>
              <a:t>13% higher chance of employment for prison learners</a:t>
            </a:r>
          </a:p>
          <a:p>
            <a:pPr>
              <a:lnSpc>
                <a:spcPct val="100000"/>
              </a:lnSpc>
            </a:pPr>
            <a:r>
              <a:rPr lang="en-GB" sz="1800"/>
              <a:t>200 prisons, secure units, private prisons in UK</a:t>
            </a:r>
          </a:p>
          <a:p>
            <a:pPr>
              <a:lnSpc>
                <a:spcPct val="100000"/>
              </a:lnSpc>
            </a:pPr>
            <a:r>
              <a:rPr lang="en-GB" sz="1800"/>
              <a:t>UK prison population approx 95,000</a:t>
            </a:r>
          </a:p>
          <a:p>
            <a:pPr>
              <a:lnSpc>
                <a:spcPct val="100000"/>
              </a:lnSpc>
            </a:pPr>
            <a:r>
              <a:rPr lang="en-GB" sz="1800"/>
              <a:t>Woman make up 4% of total prison population</a:t>
            </a:r>
          </a:p>
          <a:p>
            <a:pPr>
              <a:lnSpc>
                <a:spcPct val="100000"/>
              </a:lnSpc>
            </a:pPr>
            <a:r>
              <a:rPr lang="en-GB" sz="1800"/>
              <a:t>Prison education poor state-long term decline-Prison Reform Trust</a:t>
            </a:r>
          </a:p>
          <a:p>
            <a:pPr>
              <a:lnSpc>
                <a:spcPct val="100000"/>
              </a:lnSpc>
            </a:pPr>
            <a:r>
              <a:rPr lang="en-GB" sz="1800"/>
              <a:t>OU SiSE students approx 2000</a:t>
            </a:r>
          </a:p>
        </p:txBody>
      </p:sp>
      <p:pic>
        <p:nvPicPr>
          <p:cNvPr id="5" name="Picture 4" descr="A magnifying glass with a word on it&#10;&#10;Description automatically generated">
            <a:extLst>
              <a:ext uri="{FF2B5EF4-FFF2-40B4-BE49-F238E27FC236}">
                <a16:creationId xmlns:a16="http://schemas.microsoft.com/office/drawing/2014/main" id="{536C2F3E-723B-28AF-F77E-A0D9769CD2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115301" y="2696187"/>
            <a:ext cx="3666066" cy="242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310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AB22036-3C95-47CA-8E92-698403EF9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B963C5B-C292-4B20-9EC4-89C35372D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15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72A461-FCF1-8D0A-80DE-D9B5D9FB1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141842"/>
            <a:ext cx="10712377" cy="872100"/>
          </a:xfrm>
        </p:spPr>
        <p:txBody>
          <a:bodyPr anchor="ctr">
            <a:normAutofit/>
          </a:bodyPr>
          <a:lstStyle/>
          <a:p>
            <a:r>
              <a:rPr lang="en-GB" sz="2800">
                <a:solidFill>
                  <a:srgbClr val="FFFFFF"/>
                </a:solidFill>
              </a:rPr>
              <a:t>HMP STYAL WHAT I DID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056E2-0F76-6AC2-04BD-5C96484B4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844937"/>
            <a:ext cx="5855458" cy="433202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2500" dirty="0"/>
              <a:t>High </a:t>
            </a:r>
            <a:r>
              <a:rPr lang="en-GB" sz="2500"/>
              <a:t>profile visit &amp; 20 attendees</a:t>
            </a:r>
          </a:p>
          <a:p>
            <a:pPr>
              <a:lnSpc>
                <a:spcPct val="100000"/>
              </a:lnSpc>
            </a:pPr>
            <a:r>
              <a:rPr lang="en-GB" sz="2500" dirty="0"/>
              <a:t>Their education experiences good and bad</a:t>
            </a:r>
          </a:p>
          <a:p>
            <a:pPr>
              <a:lnSpc>
                <a:spcPct val="100000"/>
              </a:lnSpc>
            </a:pPr>
            <a:r>
              <a:rPr lang="en-GB" sz="2500" dirty="0"/>
              <a:t>Some basic Maths problems</a:t>
            </a:r>
          </a:p>
          <a:p>
            <a:pPr>
              <a:lnSpc>
                <a:spcPct val="100000"/>
              </a:lnSpc>
            </a:pPr>
            <a:r>
              <a:rPr lang="en-GB" sz="2500" dirty="0"/>
              <a:t>Group work informal</a:t>
            </a:r>
          </a:p>
          <a:p>
            <a:pPr>
              <a:lnSpc>
                <a:spcPct val="100000"/>
              </a:lnSpc>
            </a:pPr>
            <a:r>
              <a:rPr lang="en-GB" sz="2500" dirty="0" err="1"/>
              <a:t>SiSE</a:t>
            </a:r>
            <a:r>
              <a:rPr lang="en-GB" sz="2500" dirty="0"/>
              <a:t> session support</a:t>
            </a:r>
          </a:p>
          <a:p>
            <a:pPr>
              <a:lnSpc>
                <a:spcPct val="100000"/>
              </a:lnSpc>
            </a:pPr>
            <a:r>
              <a:rPr lang="en-GB" sz="2500" dirty="0"/>
              <a:t>More interactive Maths/Engineering</a:t>
            </a:r>
          </a:p>
          <a:p>
            <a:pPr>
              <a:lnSpc>
                <a:spcPct val="100000"/>
              </a:lnSpc>
            </a:pPr>
            <a:r>
              <a:rPr lang="en-GB" sz="2500" dirty="0"/>
              <a:t>Q&amp;A and questionnaires</a:t>
            </a:r>
          </a:p>
        </p:txBody>
      </p:sp>
      <p:pic>
        <p:nvPicPr>
          <p:cNvPr id="8" name="Picture 7" descr="Several people in uniform sitting at a table&#10;&#10;Description automatically generated">
            <a:extLst>
              <a:ext uri="{FF2B5EF4-FFF2-40B4-BE49-F238E27FC236}">
                <a16:creationId xmlns:a16="http://schemas.microsoft.com/office/drawing/2014/main" id="{EAAF39DE-DFCC-9DE3-CD58-E3B35DBCF7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6475" r="26437" b="-1"/>
          <a:stretch/>
        </p:blipFill>
        <p:spPr>
          <a:xfrm>
            <a:off x="7086601" y="1150468"/>
            <a:ext cx="5105400" cy="53709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C17BBBC-DF13-21AC-DD5D-A71A5D700529}"/>
              </a:ext>
            </a:extLst>
          </p:cNvPr>
          <p:cNvSpPr txBox="1"/>
          <p:nvPr/>
        </p:nvSpPr>
        <p:spPr>
          <a:xfrm>
            <a:off x="9604434" y="6657945"/>
            <a:ext cx="258756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s://unexpectedincommonhours.wordpress.com/category/teaching-at-lee-arrendale-state-prison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52C7F5-CDED-EC70-83C1-E6A2FD2290EA}"/>
              </a:ext>
            </a:extLst>
          </p:cNvPr>
          <p:cNvSpPr/>
          <p:nvPr/>
        </p:nvSpPr>
        <p:spPr>
          <a:xfrm>
            <a:off x="9490509" y="6657945"/>
            <a:ext cx="2701491" cy="2000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385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2A461-FCF1-8D0A-80DE-D9B5D9FB1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HMP STYAL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056E2-0F76-6AC2-04BD-5C96484B4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164" y="1984785"/>
            <a:ext cx="5863226" cy="4192177"/>
          </a:xfrm>
        </p:spPr>
        <p:txBody>
          <a:bodyPr>
            <a:normAutofit/>
          </a:bodyPr>
          <a:lstStyle/>
          <a:p>
            <a:r>
              <a:rPr lang="en-GB" dirty="0"/>
              <a:t>Getting a large cross section-HMP Preston example</a:t>
            </a:r>
          </a:p>
          <a:p>
            <a:r>
              <a:rPr lang="en-GB" dirty="0"/>
              <a:t>Ministry of Justice (</a:t>
            </a:r>
            <a:r>
              <a:rPr lang="en-GB" dirty="0" err="1"/>
              <a:t>MoJ</a:t>
            </a:r>
            <a:r>
              <a:rPr lang="en-GB" dirty="0"/>
              <a:t>) and Offenders’ Learning And Skills Service (OLASS) buy in with OU</a:t>
            </a:r>
          </a:p>
          <a:p>
            <a:r>
              <a:rPr lang="en-GB" dirty="0"/>
              <a:t>Prisoners think they can’t, not worthy, too difficult</a:t>
            </a:r>
          </a:p>
          <a:p>
            <a:endParaRPr lang="en-GB" dirty="0"/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A8D929C6-3248-6E5D-7FFA-ED4E47E807EF}"/>
              </a:ext>
            </a:extLst>
          </p:cNvPr>
          <p:cNvSpPr/>
          <p:nvPr/>
        </p:nvSpPr>
        <p:spPr>
          <a:xfrm>
            <a:off x="7582136" y="2097156"/>
            <a:ext cx="3687417" cy="2663687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“I always thought I would sink, so I never swam”</a:t>
            </a:r>
          </a:p>
          <a:p>
            <a:pPr algn="ctr"/>
            <a:endParaRPr lang="en-GB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 algn="ctr"/>
            <a:r>
              <a:rPr lang="en-GB" sz="1400" dirty="0">
                <a:solidFill>
                  <a:srgbClr val="00B0F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From Malibu by Miley Cyrus</a:t>
            </a:r>
            <a:endParaRPr lang="en-GB" sz="1400" dirty="0">
              <a:solidFill>
                <a:srgbClr val="00B0F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569012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07856C91-B372-E1B6-01A3-E55436F4CB02}"/>
              </a:ext>
            </a:extLst>
          </p:cNvPr>
          <p:cNvSpPr/>
          <p:nvPr/>
        </p:nvSpPr>
        <p:spPr>
          <a:xfrm>
            <a:off x="593312" y="335047"/>
            <a:ext cx="3573839" cy="1549594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“This project supports the ‘access to education for all’ agenda”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4A87F9BF-D1FB-1B35-6C70-9D63BA733A50}"/>
              </a:ext>
            </a:extLst>
          </p:cNvPr>
          <p:cNvSpPr/>
          <p:nvPr/>
        </p:nvSpPr>
        <p:spPr>
          <a:xfrm>
            <a:off x="7315200" y="4704621"/>
            <a:ext cx="3742526" cy="1663603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“I never thought I would be able to understand degree level Maths…but I did!”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506D37B1-9736-4387-939B-7B2CD354AB89}"/>
              </a:ext>
            </a:extLst>
          </p:cNvPr>
          <p:cNvSpPr/>
          <p:nvPr/>
        </p:nvSpPr>
        <p:spPr>
          <a:xfrm>
            <a:off x="8297074" y="2336024"/>
            <a:ext cx="3573839" cy="1549594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“I liked it that the 2 of them spent time talking to us and asking our opinions”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2874B9CE-D70C-A868-C914-04F5DD4C9E65}"/>
              </a:ext>
            </a:extLst>
          </p:cNvPr>
          <p:cNvSpPr/>
          <p:nvPr/>
        </p:nvSpPr>
        <p:spPr>
          <a:xfrm>
            <a:off x="6764931" y="571209"/>
            <a:ext cx="3319063" cy="1313432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“The buzz in the room was palpable”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4488EBAC-B4CE-9419-54F9-AEB2474EA673}"/>
              </a:ext>
            </a:extLst>
          </p:cNvPr>
          <p:cNvSpPr/>
          <p:nvPr/>
        </p:nvSpPr>
        <p:spPr>
          <a:xfrm>
            <a:off x="2564042" y="2346492"/>
            <a:ext cx="3878639" cy="2049839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“I enjoyed the visit, some of the Maths was hard but appreciated the guys coming in to talk to us like we matter”</a:t>
            </a: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B7E5D18D-D322-1B02-B8B6-17DA290A5CA5}"/>
              </a:ext>
            </a:extLst>
          </p:cNvPr>
          <p:cNvSpPr/>
          <p:nvPr/>
        </p:nvSpPr>
        <p:spPr>
          <a:xfrm>
            <a:off x="593312" y="5015239"/>
            <a:ext cx="3573839" cy="1549594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“I don’t really like Maths but was very interested to hear about other modules”</a:t>
            </a:r>
          </a:p>
        </p:txBody>
      </p:sp>
    </p:spTree>
    <p:extLst>
      <p:ext uri="{BB962C8B-B14F-4D97-AF65-F5344CB8AC3E}">
        <p14:creationId xmlns:p14="http://schemas.microsoft.com/office/powerpoint/2010/main" val="2851898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829618A-B780-4421-AC86-35B451AF5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9705D5-9933-4641-9148-C7ADE8763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349624"/>
            <a:ext cx="5329518" cy="1809376"/>
          </a:xfrm>
        </p:spPr>
        <p:txBody>
          <a:bodyPr>
            <a:normAutofit/>
          </a:bodyPr>
          <a:lstStyle/>
          <a:p>
            <a:r>
              <a:rPr lang="en-GB" dirty="0"/>
              <a:t>Part 2 the detour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D81F4-ACA4-4A32-B2DD-D7CDC41CA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2286000"/>
            <a:ext cx="5575300" cy="3890962"/>
          </a:xfrm>
        </p:spPr>
        <p:txBody>
          <a:bodyPr>
            <a:normAutofit/>
          </a:bodyPr>
          <a:lstStyle/>
          <a:p>
            <a:r>
              <a:rPr lang="en-GB" dirty="0"/>
              <a:t>Poor timing-COVID</a:t>
            </a:r>
          </a:p>
          <a:p>
            <a:r>
              <a:rPr lang="en-GB" dirty="0"/>
              <a:t>Prisons difficult to pin down</a:t>
            </a:r>
          </a:p>
          <a:p>
            <a:r>
              <a:rPr lang="en-GB" dirty="0"/>
              <a:t>Felt like a sales pitch</a:t>
            </a:r>
          </a:p>
          <a:p>
            <a:r>
              <a:rPr lang="en-GB" dirty="0"/>
              <a:t>Decided to change tack</a:t>
            </a:r>
          </a:p>
          <a:p>
            <a:r>
              <a:rPr lang="en-GB" dirty="0"/>
              <a:t>In research “you find what you weren’t looking for”</a:t>
            </a:r>
          </a:p>
          <a:p>
            <a:r>
              <a:rPr lang="en-GB" dirty="0" err="1"/>
              <a:t>SiSE</a:t>
            </a:r>
            <a:r>
              <a:rPr lang="en-GB" dirty="0"/>
              <a:t> only groups MU123 &amp; MST124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 descr="Close-up of a road closed sign&#10;&#10;Description automatically generated">
            <a:extLst>
              <a:ext uri="{FF2B5EF4-FFF2-40B4-BE49-F238E27FC236}">
                <a16:creationId xmlns:a16="http://schemas.microsoft.com/office/drawing/2014/main" id="{133B52DC-0D76-AEC4-F160-D18C301470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83680" y="1385122"/>
            <a:ext cx="5247639" cy="393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682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2A461-FCF1-8D0A-80DE-D9B5D9FB1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SiSE</a:t>
            </a:r>
            <a:r>
              <a:rPr lang="en-GB" dirty="0"/>
              <a:t> only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056E2-0F76-6AC2-04BD-5C96484B4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Dedicated 121 support throughout via telephone tutorials</a:t>
            </a:r>
          </a:p>
          <a:p>
            <a:r>
              <a:rPr lang="en-GB" dirty="0"/>
              <a:t>Student group of 12 not 20 due to extra work</a:t>
            </a:r>
          </a:p>
          <a:p>
            <a:r>
              <a:rPr lang="en-GB" dirty="0"/>
              <a:t>AL doesn’t give cluster/module wide tutorials</a:t>
            </a:r>
          </a:p>
          <a:p>
            <a:r>
              <a:rPr lang="en-GB" dirty="0"/>
              <a:t>No extra pay/FTE for </a:t>
            </a:r>
            <a:r>
              <a:rPr lang="en-GB" dirty="0" err="1"/>
              <a:t>SiSE</a:t>
            </a:r>
            <a:r>
              <a:rPr lang="en-GB" dirty="0"/>
              <a:t> only (if AL has </a:t>
            </a:r>
            <a:r>
              <a:rPr lang="en-GB" dirty="0" err="1"/>
              <a:t>SiSE</a:t>
            </a:r>
            <a:r>
              <a:rPr lang="en-GB" dirty="0"/>
              <a:t> student in regular group it does come </a:t>
            </a:r>
            <a:r>
              <a:rPr lang="en-GB"/>
              <a:t>with extra pay/FTE)</a:t>
            </a:r>
            <a:endParaRPr lang="en-GB" dirty="0"/>
          </a:p>
          <a:p>
            <a:r>
              <a:rPr lang="en-GB" dirty="0"/>
              <a:t>Dealing with numerous </a:t>
            </a:r>
            <a:r>
              <a:rPr lang="en-GB" dirty="0" err="1"/>
              <a:t>SiSE</a:t>
            </a:r>
            <a:r>
              <a:rPr lang="en-GB" dirty="0"/>
              <a:t> support groups across nations/regions</a:t>
            </a:r>
          </a:p>
          <a:p>
            <a:r>
              <a:rPr lang="en-GB" dirty="0"/>
              <a:t>Includes released prisoners and those on probation</a:t>
            </a:r>
          </a:p>
        </p:txBody>
      </p:sp>
    </p:spTree>
    <p:extLst>
      <p:ext uri="{BB962C8B-B14F-4D97-AF65-F5344CB8AC3E}">
        <p14:creationId xmlns:p14="http://schemas.microsoft.com/office/powerpoint/2010/main" val="3433182030"/>
      </p:ext>
    </p:extLst>
  </p:cSld>
  <p:clrMapOvr>
    <a:masterClrMapping/>
  </p:clrMapOvr>
</p:sld>
</file>

<file path=ppt/theme/theme1.xml><?xml version="1.0" encoding="utf-8"?>
<a:theme xmlns:a="http://schemas.openxmlformats.org/drawingml/2006/main" name="ColorBlockVTI">
  <a:themeElements>
    <a:clrScheme name="AnalogousFromDarkSeedLeftStep">
      <a:dk1>
        <a:srgbClr val="000000"/>
      </a:dk1>
      <a:lt1>
        <a:srgbClr val="FFFFFF"/>
      </a:lt1>
      <a:dk2>
        <a:srgbClr val="41242F"/>
      </a:dk2>
      <a:lt2>
        <a:srgbClr val="E2E8E8"/>
      </a:lt2>
      <a:accent1>
        <a:srgbClr val="D0443F"/>
      </a:accent1>
      <a:accent2>
        <a:srgbClr val="BF2E65"/>
      </a:accent2>
      <a:accent3>
        <a:srgbClr val="D03FB3"/>
      </a:accent3>
      <a:accent4>
        <a:srgbClr val="9F2EBF"/>
      </a:accent4>
      <a:accent5>
        <a:srgbClr val="753FD0"/>
      </a:accent5>
      <a:accent6>
        <a:srgbClr val="464CC6"/>
      </a:accent6>
      <a:hlink>
        <a:srgbClr val="955CC8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lorBlockVTI" id="{733CB85B-8F47-42FB-9326-9FF507018D27}" vid="{069BD9C2-DF61-4F2B-A577-A59C7FC2FF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30995</TotalTime>
  <Words>665</Words>
  <Application>Microsoft Office PowerPoint</Application>
  <PresentationFormat>Widescreen</PresentationFormat>
  <Paragraphs>86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Aptos</vt:lpstr>
      <vt:lpstr>Arial</vt:lpstr>
      <vt:lpstr>Arial</vt:lpstr>
      <vt:lpstr>Avenir Next LT Pro</vt:lpstr>
      <vt:lpstr>Avenir Next LT Pro Light</vt:lpstr>
      <vt:lpstr>ColorBlockVTI</vt:lpstr>
      <vt:lpstr>An investigation into running taster tutorials within prisons for non-OU students…   …and an evaluation of how we can improve support for Students in Secure Environments (SiSE) </vt:lpstr>
      <vt:lpstr>Going to Cover</vt:lpstr>
      <vt:lpstr>Project part 1: The plan</vt:lpstr>
      <vt:lpstr>Some facts and figures</vt:lpstr>
      <vt:lpstr>HMP STYAL WHAT I DID</vt:lpstr>
      <vt:lpstr>HMP STYAL EVALUATION</vt:lpstr>
      <vt:lpstr>PowerPoint Presentation</vt:lpstr>
      <vt:lpstr>Part 2 the detour</vt:lpstr>
      <vt:lpstr>SiSE only groups</vt:lpstr>
      <vt:lpstr>Evaluation</vt:lpstr>
      <vt:lpstr>Things to improve</vt:lpstr>
      <vt:lpstr>Outcomes-Suggestions-Successes</vt:lpstr>
      <vt:lpstr>Positives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Investigation into Running Module Specific Taster Tutorials Within Prisons for Non-OU Students</dc:title>
  <dc:creator>colin BLUNDELL</dc:creator>
  <cp:lastModifiedBy>Diane.Ford</cp:lastModifiedBy>
  <cp:revision>38</cp:revision>
  <dcterms:created xsi:type="dcterms:W3CDTF">2020-07-24T06:01:48Z</dcterms:created>
  <dcterms:modified xsi:type="dcterms:W3CDTF">2024-04-03T12:21:52Z</dcterms:modified>
</cp:coreProperties>
</file>