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  <p:sldMasterId id="2147483771" r:id="rId5"/>
    <p:sldMasterId id="2147483863" r:id="rId6"/>
    <p:sldMasterId id="2147483817" r:id="rId7"/>
    <p:sldMasterId id="2147483927" r:id="rId8"/>
    <p:sldMasterId id="2147483936" r:id="rId9"/>
    <p:sldMasterId id="2147483955" r:id="rId10"/>
  </p:sldMasterIdLst>
  <p:notesMasterIdLst>
    <p:notesMasterId r:id="rId32"/>
  </p:notesMasterIdLst>
  <p:handoutMasterIdLst>
    <p:handoutMasterId r:id="rId33"/>
  </p:handoutMasterIdLst>
  <p:sldIdLst>
    <p:sldId id="256" r:id="rId11"/>
    <p:sldId id="333" r:id="rId12"/>
    <p:sldId id="334" r:id="rId13"/>
    <p:sldId id="336" r:id="rId14"/>
    <p:sldId id="335" r:id="rId15"/>
    <p:sldId id="338" r:id="rId16"/>
    <p:sldId id="339" r:id="rId17"/>
    <p:sldId id="359" r:id="rId18"/>
    <p:sldId id="364" r:id="rId19"/>
    <p:sldId id="365" r:id="rId20"/>
    <p:sldId id="358" r:id="rId21"/>
    <p:sldId id="357" r:id="rId22"/>
    <p:sldId id="353" r:id="rId23"/>
    <p:sldId id="351" r:id="rId24"/>
    <p:sldId id="349" r:id="rId25"/>
    <p:sldId id="348" r:id="rId26"/>
    <p:sldId id="345" r:id="rId27"/>
    <p:sldId id="344" r:id="rId28"/>
    <p:sldId id="360" r:id="rId29"/>
    <p:sldId id="363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2C21D-9C31-DAEC-E611-E76D7525B8BA}" name="Hannah.King" initials="H" userId="S::hlk63@open.ac.uk::a66496f2-2df4-4361-8801-89f9e25bf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45"/>
    <a:srgbClr val="FFD7FD"/>
    <a:srgbClr val="FF8A76"/>
    <a:srgbClr val="FFB4FF"/>
    <a:srgbClr val="D6FFF2"/>
    <a:srgbClr val="CAD2FF"/>
    <a:srgbClr val="FEE3E9"/>
    <a:srgbClr val="4F9AE9"/>
    <a:srgbClr val="8AFFD7"/>
    <a:srgbClr val="BA8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DDB46-E877-8642-CA8E-9E9B769B6C15}" v="63" dt="2024-04-05T14:43:49.845"/>
    <p1510:client id="{25232F06-97F1-8E6E-DC99-B4E3BFA3448D}" v="436" dt="2024-04-05T14:36:17.054"/>
    <p1510:client id="{61D96062-46B4-4E7D-9F2E-CF4349B804BE}" v="227" dt="2024-04-05T13:14:50.509"/>
    <p1510:client id="{C5F246A6-FB61-4BB3-8834-7B7E10C94AE8}" v="1" dt="2024-04-05T14:38:29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50AFA1-2D98-83E6-6B45-1BA4EFFA0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2458-5F54-BBF5-A700-E864B64DF8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0FF1-B4C8-4A7A-A50B-9837D279A5B3}" type="datetimeFigureOut">
              <a:rPr lang="en-GB" smtClean="0">
                <a:latin typeface="Poppins" panose="00000500000000000000" pitchFamily="2" charset="0"/>
              </a:rPr>
              <a:t>05/04/2024</a:t>
            </a:fld>
            <a:endParaRPr lang="en-GB">
              <a:latin typeface="Poppins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685C0A-89EE-3D17-E818-2781A8FCA1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Poppins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9F12D-2392-5BCA-470C-1326218C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0D4E1-3C06-412A-A8F6-CECF698F9984}" type="slidenum">
              <a:rPr lang="en-GB" smtClean="0">
                <a:latin typeface="Poppins" panose="00000500000000000000" pitchFamily="2" charset="0"/>
              </a:rPr>
              <a:t>‹#›</a:t>
            </a:fld>
            <a:endParaRPr lang="en-GB"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16C2FE4-2A89-2C48-B077-AF8EE4693F31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oppins" panose="00000500000000000000" pitchFamily="2" charset="0"/>
              </a:defRPr>
            </a:lvl1pPr>
          </a:lstStyle>
          <a:p>
            <a:fld id="{8CCD80B4-3417-B74B-BDCD-C7836226A2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0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oppins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Warm ups indicated students enjoy the module a great deal and </a:t>
            </a:r>
            <a:r>
              <a:rPr lang="en-US" dirty="0" err="1">
                <a:latin typeface="Calibri"/>
                <a:ea typeface="Calibri"/>
                <a:cs typeface="Calibri"/>
              </a:rPr>
              <a:t>favourite</a:t>
            </a:r>
            <a:r>
              <a:rPr lang="en-US" dirty="0">
                <a:latin typeface="Calibri"/>
                <a:ea typeface="Calibri"/>
                <a:cs typeface="Calibri"/>
              </a:rPr>
              <a:t> topic is quantum physics, least </a:t>
            </a:r>
            <a:r>
              <a:rPr lang="en-US" dirty="0" err="1">
                <a:latin typeface="Calibri"/>
                <a:ea typeface="Calibri"/>
                <a:cs typeface="Calibri"/>
              </a:rPr>
              <a:t>fave</a:t>
            </a:r>
            <a:r>
              <a:rPr lang="en-US" dirty="0">
                <a:latin typeface="Calibri"/>
                <a:ea typeface="Calibri"/>
                <a:cs typeface="Calibri"/>
              </a:rPr>
              <a:t> is gases/thermodynamic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  <a:p>
            <a:r>
              <a:rPr lang="en-US" dirty="0">
                <a:latin typeface="Calibri"/>
                <a:ea typeface="Calibri"/>
                <a:cs typeface="Calibri"/>
              </a:rPr>
              <a:t>Though surveyed students appear to score better, difference is not significant, z= 0.24 for both measures, p(survey mean &gt; population mean) = 0.41</a:t>
            </a:r>
            <a:endParaRPr lang="en-US">
              <a:cs typeface="Poppi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4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D80B4-3417-B74B-BDCD-C7836226A25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7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8" y="0"/>
            <a:ext cx="6098726" cy="3810000"/>
          </a:xfrm>
          <a:custGeom>
            <a:avLst/>
            <a:gdLst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1626032 h 3810000"/>
              <a:gd name="connsiteX3" fmla="*/ 7810500 w 7810500"/>
              <a:gd name="connsiteY3" fmla="*/ 3625329 h 3810000"/>
              <a:gd name="connsiteX4" fmla="*/ 7625829 w 7810500"/>
              <a:gd name="connsiteY4" fmla="*/ 3810000 h 3810000"/>
              <a:gd name="connsiteX5" fmla="*/ 184671 w 7810500"/>
              <a:gd name="connsiteY5" fmla="*/ 3810000 h 3810000"/>
              <a:gd name="connsiteX6" fmla="*/ 0 w 7810500"/>
              <a:gd name="connsiteY6" fmla="*/ 3625329 h 3810000"/>
              <a:gd name="connsiteX7" fmla="*/ 0 w 7810500"/>
              <a:gd name="connsiteY7" fmla="*/ 1626032 h 3810000"/>
              <a:gd name="connsiteX8" fmla="*/ 1626032 w 7810500"/>
              <a:gd name="connsiteY8" fmla="*/ 0 h 3810000"/>
              <a:gd name="connsiteX0" fmla="*/ 1626032 w 7810500"/>
              <a:gd name="connsiteY0" fmla="*/ 0 h 3810000"/>
              <a:gd name="connsiteX1" fmla="*/ 6184468 w 7810500"/>
              <a:gd name="connsiteY1" fmla="*/ 0 h 3810000"/>
              <a:gd name="connsiteX2" fmla="*/ 7810500 w 7810500"/>
              <a:gd name="connsiteY2" fmla="*/ 3625329 h 3810000"/>
              <a:gd name="connsiteX3" fmla="*/ 7625829 w 7810500"/>
              <a:gd name="connsiteY3" fmla="*/ 3810000 h 3810000"/>
              <a:gd name="connsiteX4" fmla="*/ 184671 w 7810500"/>
              <a:gd name="connsiteY4" fmla="*/ 3810000 h 3810000"/>
              <a:gd name="connsiteX5" fmla="*/ 0 w 7810500"/>
              <a:gd name="connsiteY5" fmla="*/ 3625329 h 3810000"/>
              <a:gd name="connsiteX6" fmla="*/ 0 w 7810500"/>
              <a:gd name="connsiteY6" fmla="*/ 1626032 h 3810000"/>
              <a:gd name="connsiteX7" fmla="*/ 1626032 w 7810500"/>
              <a:gd name="connsiteY7" fmla="*/ 0 h 3810000"/>
              <a:gd name="connsiteX0" fmla="*/ 1626032 w 7963808"/>
              <a:gd name="connsiteY0" fmla="*/ 0 h 3810000"/>
              <a:gd name="connsiteX1" fmla="*/ 6184468 w 7963808"/>
              <a:gd name="connsiteY1" fmla="*/ 0 h 3810000"/>
              <a:gd name="connsiteX2" fmla="*/ 7625829 w 7963808"/>
              <a:gd name="connsiteY2" fmla="*/ 3810000 h 3810000"/>
              <a:gd name="connsiteX3" fmla="*/ 184671 w 7963808"/>
              <a:gd name="connsiteY3" fmla="*/ 3810000 h 3810000"/>
              <a:gd name="connsiteX4" fmla="*/ 0 w 7963808"/>
              <a:gd name="connsiteY4" fmla="*/ 3625329 h 3810000"/>
              <a:gd name="connsiteX5" fmla="*/ 0 w 7963808"/>
              <a:gd name="connsiteY5" fmla="*/ 1626032 h 3810000"/>
              <a:gd name="connsiteX6" fmla="*/ 1626032 w 7963808"/>
              <a:gd name="connsiteY6" fmla="*/ 0 h 3810000"/>
              <a:gd name="connsiteX0" fmla="*/ 1626032 w 6876799"/>
              <a:gd name="connsiteY0" fmla="*/ 0 h 3810000"/>
              <a:gd name="connsiteX1" fmla="*/ 6184468 w 6876799"/>
              <a:gd name="connsiteY1" fmla="*/ 0 h 3810000"/>
              <a:gd name="connsiteX2" fmla="*/ 6063729 w 6876799"/>
              <a:gd name="connsiteY2" fmla="*/ 3797300 h 3810000"/>
              <a:gd name="connsiteX3" fmla="*/ 184671 w 6876799"/>
              <a:gd name="connsiteY3" fmla="*/ 3810000 h 3810000"/>
              <a:gd name="connsiteX4" fmla="*/ 0 w 6876799"/>
              <a:gd name="connsiteY4" fmla="*/ 3625329 h 3810000"/>
              <a:gd name="connsiteX5" fmla="*/ 0 w 6876799"/>
              <a:gd name="connsiteY5" fmla="*/ 1626032 h 3810000"/>
              <a:gd name="connsiteX6" fmla="*/ 1626032 w 6876799"/>
              <a:gd name="connsiteY6" fmla="*/ 0 h 3810000"/>
              <a:gd name="connsiteX0" fmla="*/ 1626032 w 6601473"/>
              <a:gd name="connsiteY0" fmla="*/ 0 h 3810000"/>
              <a:gd name="connsiteX1" fmla="*/ 6184468 w 6601473"/>
              <a:gd name="connsiteY1" fmla="*/ 0 h 3810000"/>
              <a:gd name="connsiteX2" fmla="*/ 6063729 w 6601473"/>
              <a:gd name="connsiteY2" fmla="*/ 3797300 h 3810000"/>
              <a:gd name="connsiteX3" fmla="*/ 184671 w 6601473"/>
              <a:gd name="connsiteY3" fmla="*/ 3810000 h 3810000"/>
              <a:gd name="connsiteX4" fmla="*/ 0 w 6601473"/>
              <a:gd name="connsiteY4" fmla="*/ 3625329 h 3810000"/>
              <a:gd name="connsiteX5" fmla="*/ 0 w 6601473"/>
              <a:gd name="connsiteY5" fmla="*/ 1626032 h 3810000"/>
              <a:gd name="connsiteX6" fmla="*/ 1626032 w 6601473"/>
              <a:gd name="connsiteY6" fmla="*/ 0 h 3810000"/>
              <a:gd name="connsiteX0" fmla="*/ 1626032 w 6605873"/>
              <a:gd name="connsiteY0" fmla="*/ 0 h 3810000"/>
              <a:gd name="connsiteX1" fmla="*/ 6184468 w 6605873"/>
              <a:gd name="connsiteY1" fmla="*/ 0 h 3810000"/>
              <a:gd name="connsiteX2" fmla="*/ 6082779 w 6605873"/>
              <a:gd name="connsiteY2" fmla="*/ 3802063 h 3810000"/>
              <a:gd name="connsiteX3" fmla="*/ 184671 w 6605873"/>
              <a:gd name="connsiteY3" fmla="*/ 3810000 h 3810000"/>
              <a:gd name="connsiteX4" fmla="*/ 0 w 6605873"/>
              <a:gd name="connsiteY4" fmla="*/ 3625329 h 3810000"/>
              <a:gd name="connsiteX5" fmla="*/ 0 w 6605873"/>
              <a:gd name="connsiteY5" fmla="*/ 1626032 h 3810000"/>
              <a:gd name="connsiteX6" fmla="*/ 1626032 w 6605873"/>
              <a:gd name="connsiteY6" fmla="*/ 0 h 3810000"/>
              <a:gd name="connsiteX0" fmla="*/ 1626032 w 6524678"/>
              <a:gd name="connsiteY0" fmla="*/ 6350 h 3816350"/>
              <a:gd name="connsiteX1" fmla="*/ 6076518 w 6524678"/>
              <a:gd name="connsiteY1" fmla="*/ 0 h 3816350"/>
              <a:gd name="connsiteX2" fmla="*/ 6082779 w 6524678"/>
              <a:gd name="connsiteY2" fmla="*/ 3808413 h 3816350"/>
              <a:gd name="connsiteX3" fmla="*/ 184671 w 6524678"/>
              <a:gd name="connsiteY3" fmla="*/ 3816350 h 3816350"/>
              <a:gd name="connsiteX4" fmla="*/ 0 w 6524678"/>
              <a:gd name="connsiteY4" fmla="*/ 3631679 h 3816350"/>
              <a:gd name="connsiteX5" fmla="*/ 0 w 6524678"/>
              <a:gd name="connsiteY5" fmla="*/ 1632382 h 3816350"/>
              <a:gd name="connsiteX6" fmla="*/ 1626032 w 6524678"/>
              <a:gd name="connsiteY6" fmla="*/ 6350 h 3816350"/>
              <a:gd name="connsiteX0" fmla="*/ 1626032 w 6087407"/>
              <a:gd name="connsiteY0" fmla="*/ 6350 h 3816350"/>
              <a:gd name="connsiteX1" fmla="*/ 6076518 w 6087407"/>
              <a:gd name="connsiteY1" fmla="*/ 0 h 3816350"/>
              <a:gd name="connsiteX2" fmla="*/ 6082779 w 6087407"/>
              <a:gd name="connsiteY2" fmla="*/ 3808413 h 3816350"/>
              <a:gd name="connsiteX3" fmla="*/ 184671 w 6087407"/>
              <a:gd name="connsiteY3" fmla="*/ 3816350 h 3816350"/>
              <a:gd name="connsiteX4" fmla="*/ 0 w 6087407"/>
              <a:gd name="connsiteY4" fmla="*/ 3631679 h 3816350"/>
              <a:gd name="connsiteX5" fmla="*/ 0 w 6087407"/>
              <a:gd name="connsiteY5" fmla="*/ 1632382 h 3816350"/>
              <a:gd name="connsiteX6" fmla="*/ 1626032 w 6087407"/>
              <a:gd name="connsiteY6" fmla="*/ 6350 h 3816350"/>
              <a:gd name="connsiteX0" fmla="*/ 1626032 w 6100891"/>
              <a:gd name="connsiteY0" fmla="*/ 0 h 3810000"/>
              <a:gd name="connsiteX1" fmla="*/ 6097949 w 6100891"/>
              <a:gd name="connsiteY1" fmla="*/ 794 h 3810000"/>
              <a:gd name="connsiteX2" fmla="*/ 6082779 w 6100891"/>
              <a:gd name="connsiteY2" fmla="*/ 3802063 h 3810000"/>
              <a:gd name="connsiteX3" fmla="*/ 184671 w 6100891"/>
              <a:gd name="connsiteY3" fmla="*/ 3810000 h 3810000"/>
              <a:gd name="connsiteX4" fmla="*/ 0 w 6100891"/>
              <a:gd name="connsiteY4" fmla="*/ 3625329 h 3810000"/>
              <a:gd name="connsiteX5" fmla="*/ 0 w 6100891"/>
              <a:gd name="connsiteY5" fmla="*/ 1626032 h 3810000"/>
              <a:gd name="connsiteX6" fmla="*/ 1626032 w 6100891"/>
              <a:gd name="connsiteY6" fmla="*/ 0 h 3810000"/>
              <a:gd name="connsiteX0" fmla="*/ 1626032 w 6098322"/>
              <a:gd name="connsiteY0" fmla="*/ 0 h 3810000"/>
              <a:gd name="connsiteX1" fmla="*/ 6097949 w 6098322"/>
              <a:gd name="connsiteY1" fmla="*/ 794 h 3810000"/>
              <a:gd name="connsiteX2" fmla="*/ 6082779 w 6098322"/>
              <a:gd name="connsiteY2" fmla="*/ 3802063 h 3810000"/>
              <a:gd name="connsiteX3" fmla="*/ 184671 w 6098322"/>
              <a:gd name="connsiteY3" fmla="*/ 3810000 h 3810000"/>
              <a:gd name="connsiteX4" fmla="*/ 0 w 6098322"/>
              <a:gd name="connsiteY4" fmla="*/ 3625329 h 3810000"/>
              <a:gd name="connsiteX5" fmla="*/ 0 w 6098322"/>
              <a:gd name="connsiteY5" fmla="*/ 1626032 h 3810000"/>
              <a:gd name="connsiteX6" fmla="*/ 1626032 w 6098322"/>
              <a:gd name="connsiteY6" fmla="*/ 0 h 3810000"/>
              <a:gd name="connsiteX0" fmla="*/ 1626032 w 6102062"/>
              <a:gd name="connsiteY0" fmla="*/ 0 h 3810000"/>
              <a:gd name="connsiteX1" fmla="*/ 6097949 w 6102062"/>
              <a:gd name="connsiteY1" fmla="*/ 794 h 3810000"/>
              <a:gd name="connsiteX2" fmla="*/ 6097066 w 6102062"/>
              <a:gd name="connsiteY2" fmla="*/ 3806825 h 3810000"/>
              <a:gd name="connsiteX3" fmla="*/ 184671 w 6102062"/>
              <a:gd name="connsiteY3" fmla="*/ 3810000 h 3810000"/>
              <a:gd name="connsiteX4" fmla="*/ 0 w 6102062"/>
              <a:gd name="connsiteY4" fmla="*/ 3625329 h 3810000"/>
              <a:gd name="connsiteX5" fmla="*/ 0 w 6102062"/>
              <a:gd name="connsiteY5" fmla="*/ 1626032 h 3810000"/>
              <a:gd name="connsiteX6" fmla="*/ 1626032 w 6102062"/>
              <a:gd name="connsiteY6" fmla="*/ 0 h 3810000"/>
              <a:gd name="connsiteX0" fmla="*/ 1626032 w 6098726"/>
              <a:gd name="connsiteY0" fmla="*/ 0 h 3810000"/>
              <a:gd name="connsiteX1" fmla="*/ 6097949 w 6098726"/>
              <a:gd name="connsiteY1" fmla="*/ 794 h 3810000"/>
              <a:gd name="connsiteX2" fmla="*/ 6097066 w 6098726"/>
              <a:gd name="connsiteY2" fmla="*/ 3806825 h 3810000"/>
              <a:gd name="connsiteX3" fmla="*/ 184671 w 6098726"/>
              <a:gd name="connsiteY3" fmla="*/ 3810000 h 3810000"/>
              <a:gd name="connsiteX4" fmla="*/ 0 w 6098726"/>
              <a:gd name="connsiteY4" fmla="*/ 3625329 h 3810000"/>
              <a:gd name="connsiteX5" fmla="*/ 0 w 6098726"/>
              <a:gd name="connsiteY5" fmla="*/ 1626032 h 3810000"/>
              <a:gd name="connsiteX6" fmla="*/ 1626032 w 6098726"/>
              <a:gd name="connsiteY6" fmla="*/ 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8726" h="3810000">
                <a:moveTo>
                  <a:pt x="1626032" y="0"/>
                </a:moveTo>
                <a:lnTo>
                  <a:pt x="6097949" y="794"/>
                </a:lnTo>
                <a:cubicBezTo>
                  <a:pt x="6100171" y="1699419"/>
                  <a:pt x="6096907" y="2640806"/>
                  <a:pt x="6097066" y="3806825"/>
                </a:cubicBezTo>
                <a:lnTo>
                  <a:pt x="184671" y="3810000"/>
                </a:lnTo>
                <a:cubicBezTo>
                  <a:pt x="82680" y="3810000"/>
                  <a:pt x="0" y="3727320"/>
                  <a:pt x="0" y="3625329"/>
                </a:cubicBezTo>
                <a:lnTo>
                  <a:pt x="0" y="1626032"/>
                </a:lnTo>
                <a:cubicBezTo>
                  <a:pt x="0" y="727999"/>
                  <a:pt x="727999" y="0"/>
                  <a:pt x="1626032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28ED38-053B-074D-A6A5-1C9374EA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10000"/>
            <a:ext cx="6096000" cy="304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F86F0A-6A1A-3248-8370-3930F88101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1B5291B-A0B5-0A34-5C7E-79E2E3F68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D5457D4-902F-B0A0-0CA3-AB0C3D54F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4F31047-4864-D68A-2944-4FD900DC04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4D3CA51-9B82-D8B8-96F1-42FE5F9B1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4" name="Picture 13" descr="The Open University Logo">
            <a:extLst>
              <a:ext uri="{FF2B5EF4-FFF2-40B4-BE49-F238E27FC236}">
                <a16:creationId xmlns:a16="http://schemas.microsoft.com/office/drawing/2014/main" id="{41C1F544-4F91-82A6-00C9-2CD07BD90F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59EDF-990B-8A48-B3FB-ACAE78C6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F49E8-E50C-CBEE-71F1-A756EDD37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FB90308-6D7D-FB0C-34E4-71A28225BC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5DA48E4-6642-FB6C-4E06-89985A0AC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B5A0D41-5B75-559D-E791-97ABA6572E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5561B0-8994-5518-CD39-CB50B0DFDD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06AC1C0C-3341-0694-EF72-A067099A106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3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1A8FBF3E-643E-C283-20B7-9D35C17A8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A176635-0D9A-318C-7E7A-70539D9E69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8491E11-C10D-5DDF-F581-B813FF836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388B64FB-ADBB-26BD-E337-6CF096A9320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screen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83551F-5FB0-9945-E01E-6CB9436C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screen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329EC4-43A1-4C93-CC9C-F8056BDA6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C107E3E2-7CA3-497F-C4E8-4ECE3460E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>
                <a:latin typeface="Poppins" panose="00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334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31C04-0A53-3A47-8287-081AE26B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334000"/>
            <a:ext cx="6096000" cy="15240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557585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E9177B3-5DDF-C49A-F04A-F97D821D7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8" y="2431330"/>
            <a:ext cx="5557584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3418B85-C84C-B824-D28F-BA79F5E04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E5F6774-8098-996B-DB40-EA611D348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2518C58-E2DB-02D3-8708-B87996A9E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pic>
        <p:nvPicPr>
          <p:cNvPr id="15" name="Picture 14" descr="The Open University Logo">
            <a:extLst>
              <a:ext uri="{FF2B5EF4-FFF2-40B4-BE49-F238E27FC236}">
                <a16:creationId xmlns:a16="http://schemas.microsoft.com/office/drawing/2014/main" id="{95ADE654-C78D-7069-71BF-CB8E04298D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94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BD7FBF3-7226-2149-BBD3-098185173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DFCC4E-7800-CD8E-7918-FDBF10EDE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ntent - Tight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0957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E24568D3-44DC-E35D-6A09-5B5154DCE05F}"/>
              </a:ext>
            </a:extLst>
          </p:cNvPr>
          <p:cNvSpPr/>
          <p:nvPr userDrawn="1"/>
        </p:nvSpPr>
        <p:spPr>
          <a:xfrm flipV="1">
            <a:off x="-5910" y="0"/>
            <a:ext cx="12197910" cy="823189"/>
          </a:xfrm>
          <a:prstGeom prst="round1Rect">
            <a:avLst>
              <a:gd name="adj" fmla="val 50000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490143-9197-1E5C-A155-ABAF72B3B0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163013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573154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A75198C-6ADB-FB44-7D03-6F5213AC31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4C01CCF-0DB7-F246-ABF2-EC18516A0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AE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>
              <a:latin typeface="Poppins" panose="00000500000000000000" pitchFamily="2" charset="0"/>
            </a:endParaRP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65EE5AA7-CE9F-6795-3587-5FECAE5830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87A5F3DD-B4AB-BD17-596F-E74A62BFB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412ECB0-A0F7-C3C3-CD7E-53BD501749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Poppins" panose="00000500000000000000" pitchFamily="2" charset="0"/>
            </a:endParaRP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A1EF4921-C4EA-38D0-FDB1-827E4E6B7F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 cstate="screen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096BC-E124-A3C8-7101-B7F957B01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19E9F-F344-6302-5340-E96D54FF215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38D216E0-7352-C52F-6A35-B80CBA1849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 cstate="screen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714E0-498A-B29B-94FB-DA93A6A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E8BF09-B464-A1E1-02C2-01D09400BA7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1EB04BC9-BBC1-9452-43AC-4FD759F04F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28EB488-1C80-0E67-1A53-022688EC46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40439" cy="1800200"/>
          </a:xfr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Front Cover Title Goes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CA2EAA2-94E2-6FA0-C059-2C890F8692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208" y="3846892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Presenters name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6034E2F-27F1-1CF2-367B-4204B15ECE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208" y="4198584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Department 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76E79C-EF9C-9014-0C08-C31EE127D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8208" y="4545623"/>
            <a:ext cx="5557584" cy="347039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8D122DE-5974-E6F7-5A07-1674D74454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208" y="2431330"/>
            <a:ext cx="10740438" cy="1305402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</a:t>
            </a:r>
          </a:p>
        </p:txBody>
      </p:sp>
      <p:pic>
        <p:nvPicPr>
          <p:cNvPr id="6" name="Picture 5" descr="The Open University Logo">
            <a:extLst>
              <a:ext uri="{FF2B5EF4-FFF2-40B4-BE49-F238E27FC236}">
                <a16:creationId xmlns:a16="http://schemas.microsoft.com/office/drawing/2014/main" id="{21830BFA-19EA-B404-F805-72BD114E6B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0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 cstate="screen">
            <a:alphaModFix amt="5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771C0-93BA-5ADF-64A4-2A43F86D5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DBA90-2059-F1EB-DC4D-1F490EC5C85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DBE218AA-1FFB-BE5D-8642-2B04DCCE99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 cstate="screen">
            <a:alphaModFix amt="2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8EEEF07-1889-D507-89A8-BB2EE63E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 descr="The Open University Logo">
            <a:extLst>
              <a:ext uri="{FF2B5EF4-FFF2-40B4-BE49-F238E27FC236}">
                <a16:creationId xmlns:a16="http://schemas.microsoft.com/office/drawing/2014/main" id="{5E1AC07D-4E2F-CEA1-4D8E-FFA7745DD9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467C06D-0BA0-E66A-1254-70AFC1587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67" y="3124517"/>
            <a:ext cx="7500938" cy="608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SemiBold" panose="00000700000000000000" pitchFamily="50" charset="0"/>
                <a:cs typeface="Poppins SemiBold" panose="000007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GB"/>
              <a:t>Type your message here</a:t>
            </a:r>
          </a:p>
        </p:txBody>
      </p:sp>
      <p:pic>
        <p:nvPicPr>
          <p:cNvPr id="2" name="Picture 1" descr="The Open University Logo">
            <a:extLst>
              <a:ext uri="{FF2B5EF4-FFF2-40B4-BE49-F238E27FC236}">
                <a16:creationId xmlns:a16="http://schemas.microsoft.com/office/drawing/2014/main" id="{98F1B169-2DA1-B49F-3EA1-DD312E568D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5" y="5829301"/>
            <a:ext cx="1709992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0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Open University Logo">
            <a:extLst>
              <a:ext uri="{FF2B5EF4-FFF2-40B4-BE49-F238E27FC236}">
                <a16:creationId xmlns:a16="http://schemas.microsoft.com/office/drawing/2014/main" id="{EA88F0E0-0334-005F-5AE6-97F8EFADF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299" y="2622093"/>
            <a:ext cx="6043402" cy="20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40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4BF4FA5-BC22-05C3-E069-B6D3DBC120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1B024-02F2-5EFA-230E-7EF4CB1584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6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Blue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866F1F2-E6A8-97CC-9915-9A8864215B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44AAC2A-4E35-E36E-9115-E0E3D0E313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72494EA-133C-010F-7F32-98A8422E06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 sz="1500">
                <a:ln>
                  <a:noFill/>
                </a:ln>
                <a:solidFill>
                  <a:srgbClr val="060645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  <a:p>
            <a:pPr lvl="1"/>
            <a:r>
              <a:rPr lang="en-GB"/>
              <a:t>Indented, not the crap large white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76635-0D9A-318C-7E7A-70539D9E69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5414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Green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78491E11-C10D-5DDF-F581-B813FF836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A98FA0-A729-D60A-BCD1-960B3EC6A4F8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48CE6A7-7BB7-C947-6B53-6E5F78A86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3BDB31C-E836-A87A-D9AE-75FF184B4F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720CE49-261A-B18A-CA8E-F12BDA3067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708842F-A283-9136-4756-08A1AAC01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908543F-39C8-3FDA-CBB3-84FC94206A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B1BE7-2571-2635-2BAE-7919281B9E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Pink">
    <p:bg>
      <p:bgPr>
        <a:blipFill dpi="0" rotWithShape="1">
          <a:blip r:embed="rId2" cstate="hq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DC83551F-5FB0-9945-E01E-6CB9436CE2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E748C8D-C469-D474-1D97-BF5F569F543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81611A53-2566-911B-758A-BB85811FD9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DAAA47C-344B-A081-7D83-D9FAAD75E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9787C0D-6642-0E1D-6AD0-4C7F5CDD7E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E70F6A9-1F2C-B996-D2AA-A91C91158B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C6BB43E-7657-B36B-FF0A-F805A2FB99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DA136-F775-4E4C-35DB-866AF036B4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0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Yellow">
    <p:bg>
      <p:bgPr>
        <a:blipFill dpi="0" rotWithShape="1">
          <a:blip r:embed="rId2" cstate="hqprint">
            <a:alphaModFix amt="69965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C0329EC4-43A1-4C93-CC9C-F8056BDA6D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11EE3C-D327-2D36-872A-6FFDFE49424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411FBA2-250A-1C91-4112-94C1448712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D923CE2-295F-167C-F03F-85610416A0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EE845F2-FF2D-A9D4-3ED4-93E968473C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9591229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C990BB7-CAE3-E4DB-4F60-3FD7EA815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9591229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92E1EE-0986-AEDC-C202-DFA17E6186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9591229" cy="76032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 as Poppins Regular.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24151-A80D-7D37-B014-1E2D90CE3D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7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22950F0-F837-3643-8F3C-58187D933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F0EA2-EF9D-F005-352F-0ED7ED3B654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67088FD3-2668-7B24-DF83-94C7E0A31C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4507D10-D757-85E8-DCAB-5DE27031CB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3AA83D-6834-E464-0BBA-BB0EAC8C2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17A9CF-DA6B-5003-7AB7-83F7002BC2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5887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F8B6BF6-2B20-BAE1-496B-4CE3AF22F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2DA06FF-3584-5C18-7680-957EB66DCC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576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8DBC1E-2F93-2120-01F2-76667F7A359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19B98AE-BA3F-CCAE-E04C-B8169D9363F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2659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7C8CB63D-4300-E62A-F48C-630CF6B954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6FAFF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490E080-95F7-C04E-1506-EAC0EB4C51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5983"/>
            <a:ext cx="2313071" cy="746515"/>
          </a:xfrm>
          <a:prstGeom prst="rect">
            <a:avLst/>
          </a:prstGeom>
          <a:solidFill>
            <a:srgbClr val="1C46C0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FB48F-821A-CA54-A34E-E55E101C6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0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B3B649-1EB8-9846-A24F-3002667E7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51118"/>
            <a:ext cx="4613762" cy="23068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BBE70E-03E7-644A-BA5E-E3A0B9131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1D217B3-A93E-1105-52D4-A2BC7A46BC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3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D0C3721D-6354-0D00-0D29-E1A27C93E6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5565AC2-DB77-DCDB-808B-BF51C9FFA89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A903AE-E2D6-5F9D-50A4-1473F92182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01E99E-260A-2E00-5A10-B640DA7C8C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6DAC74-8EE3-1746-99BA-A5E8DA7424E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626BEB0-893F-DB77-7783-7CC66EADF5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34433D2-285A-2138-B801-9350BFC7DFB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B0C5214-C8B5-BB5C-400E-6D335A90D8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8C2F145-D295-DD87-F65F-5B20EF14997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7C453FF-E315-37FD-0D9E-C09E04B12F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8F9FC77-DF8B-FDB1-2221-949F35B1E2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E8FFF7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2515635-1F1A-5EC5-9397-A7584981B60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7DFFD3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9EE6-532E-7816-0325-42D8941AE6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51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Pink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CAEB22FC-8717-3ACD-B1AA-0DDD82CD2B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A74F5EC-4A0A-EE9E-CEEC-0C8B1DEDD4A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EC74F6E-3E12-4CC9-3CF9-A0A016ADF3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AC45FAB-EC84-4094-4E00-5D39E06DC8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971CCC8-8887-2D6D-F859-840625714F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3C70281-93BC-78B1-39A7-6A9CC9422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913BF3-8DA6-86CE-9297-CF7440C214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6994FB5-5FB6-3649-0B5C-0DE7371587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0BC2B6-2F32-2B89-2F65-DEDFE06C5F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F834E28-71E5-8B57-FCC7-46E2FEE233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984B553-0CF7-BBE3-8247-C11CDDCFA7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3F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1AC7231-C3AA-8DB0-7055-96197A3F30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B4FF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66997-B6CA-C429-0D2C-74E70FBC7A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1E32E92A-D60B-13B9-30ED-6BA5F1EDCE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09E5BE0-09DA-15C3-2ADE-E1DB04ED1C1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AA34D264-D08C-0201-6BF1-636745F05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30135D4-803B-4DF5-9DDF-8CFC64C30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C9476F1-805D-12F6-C40A-921E21A365D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1B542CF-469A-BF23-4EF9-B73FE940A5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C7EF676-AF43-70E8-FB03-904CA94EC6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31A30F3-E0AB-4333-FC27-1CA81121A4A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CC6F3B42-12FA-AB16-C752-2D3AA399C5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CBCFE3C-98F5-4CBE-B476-7DA12DB92E1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BBBEC787-2362-ECDC-D4F9-5B3386B217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EED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5316AE4E-85A5-6332-E3F9-F94D3528601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F488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E81DC-D1F7-D057-AEF0-4BBDAFA3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8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List - Orang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C107E3E2-7CA3-497F-C4E8-4ECE3460E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7568DA1-20C9-8598-44C7-76FE257E9D7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B5BDD1-EF18-E4A2-DE79-A8B3B7FCE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8F030FA-FAE8-B846-F0B1-F69F3B3AB7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915" y="912168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69C5B20-B0D8-1392-83E8-B19EE7BA6B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86746" y="156244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450AA39-F87C-B61C-59F0-76575DE5CC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7895" y="156244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8D84559-6512-8243-0E68-926840CCE5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86746" y="245933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CA98CFD-BEE6-B7D0-940B-408558AE3B9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7895" y="245933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3173B8F-4A38-6A7C-3840-1B6791B615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86746" y="3356225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1258A6A1-7C96-27AC-C908-3BA13CCF1F6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7895" y="3356225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80D1A29E-8F23-E9BF-AE02-BAA15FD20A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86746" y="4249549"/>
            <a:ext cx="7739063" cy="742950"/>
          </a:xfrm>
          <a:prstGeom prst="rect">
            <a:avLst/>
          </a:prstGeom>
          <a:solidFill>
            <a:srgbClr val="FFF0F3"/>
          </a:solidFill>
        </p:spPr>
        <p:txBody>
          <a:bodyPr lIns="216000" tIns="108000" rIns="216000" bIns="72000"/>
          <a:lstStyle>
            <a:lvl1pPr marL="0" indent="0">
              <a:lnSpc>
                <a:spcPct val="110000"/>
              </a:lnSpc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sz="1500">
                <a:solidFill>
                  <a:srgbClr val="060645"/>
                </a:solidFill>
              </a:rPr>
              <a:t>Body copy goes here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B928D05-8855-2639-E843-A1F7DC27F6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7895" y="4249549"/>
            <a:ext cx="2313071" cy="746515"/>
          </a:xfrm>
          <a:prstGeom prst="rect">
            <a:avLst/>
          </a:prstGeom>
          <a:solidFill>
            <a:srgbClr val="FF8A77"/>
          </a:solidFill>
        </p:spPr>
        <p:txBody>
          <a:bodyPr lIns="216000" tIns="108000" rIns="216000" bIns="72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  <a:p>
            <a:pPr lvl="0"/>
            <a:r>
              <a:rPr lang="en-GB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D93BCC-9ABA-3DB6-4ED6-2BD13246CB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3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5BD7FBF3-7226-2149-BBD3-0981851732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09CABD5-CEF8-7D40-AB55-829D55FD31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1521C-CAF9-B57E-A59F-40B74F594929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DAAB76E-1BCE-CA53-ACE8-77F42754E1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C210018-BF10-8707-6A21-CCCE83C373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84212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&amp;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25CC09-2BCF-3A4D-87E4-590716EC07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565" y="2856109"/>
            <a:ext cx="4687053" cy="32210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labore</a:t>
            </a:r>
            <a:r>
              <a:rPr lang="en-GB"/>
              <a:t>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consequat.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 qui </a:t>
            </a:r>
            <a:r>
              <a:rPr lang="en-GB" err="1"/>
              <a:t>officia</a:t>
            </a:r>
            <a:r>
              <a:rPr lang="en-GB"/>
              <a:t> </a:t>
            </a:r>
            <a:r>
              <a:rPr lang="en-GB" err="1"/>
              <a:t>deserunt</a:t>
            </a:r>
            <a:r>
              <a:rPr lang="en-GB"/>
              <a:t> </a:t>
            </a:r>
            <a:r>
              <a:rPr lang="en-GB" err="1"/>
              <a:t>mollit</a:t>
            </a:r>
            <a:r>
              <a:rPr lang="en-GB"/>
              <a:t> </a:t>
            </a:r>
            <a:r>
              <a:rPr lang="en-GB" err="1"/>
              <a:t>anim</a:t>
            </a:r>
            <a:r>
              <a:rPr lang="en-GB"/>
              <a:t> id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laborum</a:t>
            </a:r>
            <a:r>
              <a:rPr lang="en-GB"/>
              <a:t>.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CDFCC4E-7800-CD8E-7918-FDBF10EDE7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10" y="0"/>
            <a:ext cx="12197909" cy="1551256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161B3BB-13A6-8F07-69F3-28C1C681F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6180"/>
            <a:ext cx="10179513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C6AF3-6B1E-0375-7D2A-5FD1C92321F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FEAA9C-D9C5-C7E7-E834-0245869B2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326028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7150EB-D92B-C450-9558-0D39CD35C8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833532"/>
            <a:ext cx="10766703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03935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Whit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BA357D1-B85B-5E43-48BE-75FF66F901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4CE98-E3B1-6061-EDE1-1BE86846C7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81C071C-5A64-4146-A308-DE2C7FB11B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60542D6-22F5-6141-8C6F-6937620487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D9D407-A97D-E17E-DBFA-25ABF15C9A31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F331A0-8630-D550-918D-B67681D6E4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1D5FB1-6523-35BC-D888-0047E26278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3273484-F508-2B81-CCEE-DC47E2E8AA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0601-4580-5ADA-F52F-147800921B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F2C2B24-B59D-4045-B95F-60BA9A016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52BFE576-A66B-7FC2-2AF8-D9E087E5F717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D86881BD-54AC-7487-0941-5BB9151601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4D97A87F-8E6A-F78D-2518-1700657A7F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B87BCE-4110-4945-8965-86EF471BD5CF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EC8079-8BCF-9E9A-455F-1A5CAC8155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E5E9D17-411D-CACE-6EE7-57DAEF36B31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18EF7DC-1E5C-B9D3-A788-F0B8F2A68C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586181-7C71-E362-374D-D81E521D3D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6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urpl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770BCA8-BFE1-BD4C-8A2B-F873ACAEF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4" name="Round Single Corner of Rectangle 6">
            <a:extLst>
              <a:ext uri="{FF2B5EF4-FFF2-40B4-BE49-F238E27FC236}">
                <a16:creationId xmlns:a16="http://schemas.microsoft.com/office/drawing/2014/main" id="{5EE03332-6A33-A4DC-1B53-C8E0ED83CF34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2594254-34B5-3D2F-8C9E-B4CF5619E4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1CFF534-4266-FB7E-ECB3-915EBA7E47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870DDD-0474-0E67-8EE1-F6A7B942272B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ED43E-DEDD-8388-30B6-DA88176A24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95E836-04B5-EA96-187B-20C706FCC9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ABAC910-D562-B43B-D4A6-4369B25191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8D57-D7F0-C0BA-B1AB-FA27880A45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C4D0DBB-988A-6342-8902-0563E9803C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5119" y="404664"/>
            <a:ext cx="471531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 Title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AD27DD2-BE62-DA40-8EBD-559298C562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2873" y="1539489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254454E-2B5C-B046-98EC-9A0A923749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12873" y="2882868"/>
            <a:ext cx="4014180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 Chapter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B25C514-5CFA-FD4E-BB21-038E4D8FF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36918"/>
            <a:ext cx="4613763" cy="2421083"/>
          </a:xfrm>
          <a:prstGeom prst="rect">
            <a:avLst/>
          </a:prstGeom>
        </p:spPr>
      </p:pic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AB826CD5-5C92-B242-BB8B-DD1F57728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5119" y="153948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9A813DF2-0556-7B4C-A30B-8A7253CE58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75119" y="2881839"/>
            <a:ext cx="747051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0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5C52EF6-7A1A-948C-942C-0339E091A7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22170" y="1896175"/>
            <a:ext cx="3118585" cy="81081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Tx/>
              <a:buBlip>
                <a:blip r:embed="rId3"/>
              </a:buBlip>
              <a:defRPr sz="15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Sub-Content 01</a:t>
            </a:r>
          </a:p>
          <a:p>
            <a:pPr lvl="0"/>
            <a:r>
              <a:rPr lang="en-GB"/>
              <a:t>Sub-Content 02</a:t>
            </a:r>
          </a:p>
          <a:p>
            <a:pPr lvl="0"/>
            <a:r>
              <a:rPr lang="en-GB"/>
              <a:t>Sub-Content 03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49448C27-4172-973B-4F33-BCE2BB9A8F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1" y="1"/>
            <a:ext cx="4611462" cy="4551117"/>
          </a:xfrm>
          <a:custGeom>
            <a:avLst/>
            <a:gdLst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0 w 9061155"/>
              <a:gd name="connsiteY7" fmla="*/ 19423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220593 w 9061155"/>
              <a:gd name="connsiteY5" fmla="*/ 45511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1942326 w 9061155"/>
              <a:gd name="connsiteY0" fmla="*/ 0 h 5191279"/>
              <a:gd name="connsiteX1" fmla="*/ 7118829 w 9061155"/>
              <a:gd name="connsiteY1" fmla="*/ 0 h 5191279"/>
              <a:gd name="connsiteX2" fmla="*/ 9061155 w 9061155"/>
              <a:gd name="connsiteY2" fmla="*/ 1942326 h 5191279"/>
              <a:gd name="connsiteX3" fmla="*/ 9061155 w 9061155"/>
              <a:gd name="connsiteY3" fmla="*/ 4330524 h 5191279"/>
              <a:gd name="connsiteX4" fmla="*/ 8840562 w 9061155"/>
              <a:gd name="connsiteY4" fmla="*/ 4551117 h 5191279"/>
              <a:gd name="connsiteX5" fmla="*/ 4449693 w 9061155"/>
              <a:gd name="connsiteY5" fmla="*/ 4538417 h 5191279"/>
              <a:gd name="connsiteX6" fmla="*/ 0 w 9061155"/>
              <a:gd name="connsiteY6" fmla="*/ 4330524 h 5191279"/>
              <a:gd name="connsiteX7" fmla="*/ 1905000 w 9061155"/>
              <a:gd name="connsiteY7" fmla="*/ 1955026 h 5191279"/>
              <a:gd name="connsiteX8" fmla="*/ 1942326 w 9061155"/>
              <a:gd name="connsiteY8" fmla="*/ 0 h 5191279"/>
              <a:gd name="connsiteX0" fmla="*/ 1942326 w 9061155"/>
              <a:gd name="connsiteY0" fmla="*/ 0 h 4551117"/>
              <a:gd name="connsiteX1" fmla="*/ 7118829 w 9061155"/>
              <a:gd name="connsiteY1" fmla="*/ 0 h 4551117"/>
              <a:gd name="connsiteX2" fmla="*/ 9061155 w 9061155"/>
              <a:gd name="connsiteY2" fmla="*/ 1942326 h 4551117"/>
              <a:gd name="connsiteX3" fmla="*/ 9061155 w 9061155"/>
              <a:gd name="connsiteY3" fmla="*/ 4330524 h 4551117"/>
              <a:gd name="connsiteX4" fmla="*/ 8840562 w 9061155"/>
              <a:gd name="connsiteY4" fmla="*/ 4551117 h 4551117"/>
              <a:gd name="connsiteX5" fmla="*/ 4449693 w 9061155"/>
              <a:gd name="connsiteY5" fmla="*/ 4538417 h 4551117"/>
              <a:gd name="connsiteX6" fmla="*/ 0 w 9061155"/>
              <a:gd name="connsiteY6" fmla="*/ 4330524 h 4551117"/>
              <a:gd name="connsiteX7" fmla="*/ 1905000 w 9061155"/>
              <a:gd name="connsiteY7" fmla="*/ 1955026 h 4551117"/>
              <a:gd name="connsiteX8" fmla="*/ 1942326 w 9061155"/>
              <a:gd name="connsiteY8" fmla="*/ 0 h 4551117"/>
              <a:gd name="connsiteX0" fmla="*/ 9669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9669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929640 w 8085795"/>
              <a:gd name="connsiteY7" fmla="*/ 1955026 h 4551117"/>
              <a:gd name="connsiteX8" fmla="*/ 3481566 w 8085795"/>
              <a:gd name="connsiteY8" fmla="*/ 0 h 4551117"/>
              <a:gd name="connsiteX0" fmla="*/ 3481566 w 8085795"/>
              <a:gd name="connsiteY0" fmla="*/ 0 h 4551117"/>
              <a:gd name="connsiteX1" fmla="*/ 6143469 w 8085795"/>
              <a:gd name="connsiteY1" fmla="*/ 0 h 4551117"/>
              <a:gd name="connsiteX2" fmla="*/ 8085795 w 8085795"/>
              <a:gd name="connsiteY2" fmla="*/ 1942326 h 4551117"/>
              <a:gd name="connsiteX3" fmla="*/ 8085795 w 8085795"/>
              <a:gd name="connsiteY3" fmla="*/ 4330524 h 4551117"/>
              <a:gd name="connsiteX4" fmla="*/ 7865202 w 8085795"/>
              <a:gd name="connsiteY4" fmla="*/ 4551117 h 4551117"/>
              <a:gd name="connsiteX5" fmla="*/ 3474333 w 8085795"/>
              <a:gd name="connsiteY5" fmla="*/ 4538417 h 4551117"/>
              <a:gd name="connsiteX6" fmla="*/ 0 w 8085795"/>
              <a:gd name="connsiteY6" fmla="*/ 3888564 h 4551117"/>
              <a:gd name="connsiteX7" fmla="*/ 3481566 w 8085795"/>
              <a:gd name="connsiteY7" fmla="*/ 0 h 4551117"/>
              <a:gd name="connsiteX0" fmla="*/ 451391 w 5055620"/>
              <a:gd name="connsiteY0" fmla="*/ 0 h 4551117"/>
              <a:gd name="connsiteX1" fmla="*/ 3113294 w 5055620"/>
              <a:gd name="connsiteY1" fmla="*/ 0 h 4551117"/>
              <a:gd name="connsiteX2" fmla="*/ 5055620 w 5055620"/>
              <a:gd name="connsiteY2" fmla="*/ 1942326 h 4551117"/>
              <a:gd name="connsiteX3" fmla="*/ 5055620 w 5055620"/>
              <a:gd name="connsiteY3" fmla="*/ 4330524 h 4551117"/>
              <a:gd name="connsiteX4" fmla="*/ 4835027 w 5055620"/>
              <a:gd name="connsiteY4" fmla="*/ 4551117 h 4551117"/>
              <a:gd name="connsiteX5" fmla="*/ 444158 w 5055620"/>
              <a:gd name="connsiteY5" fmla="*/ 4538417 h 4551117"/>
              <a:gd name="connsiteX6" fmla="*/ 451391 w 5055620"/>
              <a:gd name="connsiteY6" fmla="*/ 0 h 4551117"/>
              <a:gd name="connsiteX0" fmla="*/ 330721 w 4934950"/>
              <a:gd name="connsiteY0" fmla="*/ 0 h 4551117"/>
              <a:gd name="connsiteX1" fmla="*/ 2992624 w 4934950"/>
              <a:gd name="connsiteY1" fmla="*/ 0 h 4551117"/>
              <a:gd name="connsiteX2" fmla="*/ 4934950 w 4934950"/>
              <a:gd name="connsiteY2" fmla="*/ 1942326 h 4551117"/>
              <a:gd name="connsiteX3" fmla="*/ 4934950 w 4934950"/>
              <a:gd name="connsiteY3" fmla="*/ 4330524 h 4551117"/>
              <a:gd name="connsiteX4" fmla="*/ 4714357 w 4934950"/>
              <a:gd name="connsiteY4" fmla="*/ 4551117 h 4551117"/>
              <a:gd name="connsiteX5" fmla="*/ 323488 w 4934950"/>
              <a:gd name="connsiteY5" fmla="*/ 4538417 h 4551117"/>
              <a:gd name="connsiteX6" fmla="*/ 330721 w 4934950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  <a:gd name="connsiteX0" fmla="*/ 7233 w 4611462"/>
              <a:gd name="connsiteY0" fmla="*/ 0 h 4551117"/>
              <a:gd name="connsiteX1" fmla="*/ 2669136 w 4611462"/>
              <a:gd name="connsiteY1" fmla="*/ 0 h 4551117"/>
              <a:gd name="connsiteX2" fmla="*/ 4611462 w 4611462"/>
              <a:gd name="connsiteY2" fmla="*/ 1942326 h 4551117"/>
              <a:gd name="connsiteX3" fmla="*/ 4611462 w 4611462"/>
              <a:gd name="connsiteY3" fmla="*/ 4330524 h 4551117"/>
              <a:gd name="connsiteX4" fmla="*/ 4390869 w 4611462"/>
              <a:gd name="connsiteY4" fmla="*/ 4551117 h 4551117"/>
              <a:gd name="connsiteX5" fmla="*/ 0 w 4611462"/>
              <a:gd name="connsiteY5" fmla="*/ 4538417 h 4551117"/>
              <a:gd name="connsiteX6" fmla="*/ 7233 w 4611462"/>
              <a:gd name="connsiteY6" fmla="*/ 0 h 455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11462" h="4551117">
                <a:moveTo>
                  <a:pt x="7233" y="0"/>
                </a:moveTo>
                <a:lnTo>
                  <a:pt x="2669136" y="0"/>
                </a:lnTo>
                <a:cubicBezTo>
                  <a:pt x="3741853" y="0"/>
                  <a:pt x="4611462" y="869609"/>
                  <a:pt x="4611462" y="1942326"/>
                </a:cubicBezTo>
                <a:lnTo>
                  <a:pt x="4611462" y="4330524"/>
                </a:lnTo>
                <a:cubicBezTo>
                  <a:pt x="4611462" y="4452354"/>
                  <a:pt x="4512699" y="4551117"/>
                  <a:pt x="4390869" y="4551117"/>
                </a:cubicBezTo>
                <a:lnTo>
                  <a:pt x="0" y="4538417"/>
                </a:lnTo>
                <a:cubicBezTo>
                  <a:pt x="8534" y="3642738"/>
                  <a:pt x="4337" y="1106923"/>
                  <a:pt x="7233" y="0"/>
                </a:cubicBez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4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697FB0-A487-634A-AFFC-B0FA0F107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5" name="Round Single Corner of Rectangle 6">
            <a:extLst>
              <a:ext uri="{FF2B5EF4-FFF2-40B4-BE49-F238E27FC236}">
                <a16:creationId xmlns:a16="http://schemas.microsoft.com/office/drawing/2014/main" id="{F81D5E62-54E8-91C1-B1DC-3631E16FFAEC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0606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AD0970C-6421-A42E-0F95-DCB033DB9E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6478310-0DF0-9183-8E4A-BBB12EE20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CD6409-287B-3038-1114-7628DCD1F30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A0FF1C-9422-2209-7C7A-E0A2D747B0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F9F0D77-12CE-8ADC-96D3-AC1745EFF6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B19F31F-971E-506B-20EB-7212F8B763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E0C39-A58A-88F5-7763-881132BDF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7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Blue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C4C01CCF-0DB7-F246-ABF2-EC18516A0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51976" y="359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C5F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Aft>
                <a:spcPts val="600"/>
              </a:spcAft>
            </a:pP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41112C6-9F31-50D1-7D73-6298CB7F2E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C32AB5CB-C8A8-C7B0-84CC-CEA164037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44462-549C-8EC7-19AB-A506B51C3E6A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B2C4ECE-5A58-924D-D8E6-C4AE68AD8C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DC83B33-527D-290B-B1B2-1DEADA31AE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C71BB06-BC2B-503D-C100-C1D7CF6061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9290A-21C8-252A-8F81-5329E41ECF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85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Green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D1F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66FAE19-7B52-BB59-E57B-29D522C6BD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F77B454A-E504-0EE7-A8CA-E5D9EEC2F4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228A78-C513-C604-6CB6-28BAE7604C7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EAD907-96B1-968B-D6C2-A05E0A48B0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DA310DCE-936B-7A91-931F-F8940F242D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C03919D-ED94-85DD-1324-53A7CAE381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B3074-1854-E7EC-F48F-3A436A9ECE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4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Pink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5" r="11053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E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02A26A26-C4B5-4D8E-73A4-981818756D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F8328C9E-9DA1-DF63-59C8-5F540DB4BB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1A6B9E-E779-E0D7-BC86-EA660E9840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6F34F4-9E99-01A0-2C06-1C0C5E7762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77341710-98F6-F41B-8C50-352203DF2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C1EA7DC-B02A-FE29-687A-390579C75F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9A77A-2865-2800-84A5-23627231AA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53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&amp; Copy - Yellow Light Mode">
    <p:bg>
      <p:bgPr>
        <a:blipFill dpi="0" rotWithShape="1">
          <a:blip r:embed="rId2" cstate="hqprint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7B443-B36F-0143-9A72-596E9458A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7" name="Round Single Corner of Rectangle 6">
            <a:extLst>
              <a:ext uri="{FF2B5EF4-FFF2-40B4-BE49-F238E27FC236}">
                <a16:creationId xmlns:a16="http://schemas.microsoft.com/office/drawing/2014/main" id="{CDACC711-C51A-FB4F-8AD7-5F9DB35F71F3}"/>
              </a:ext>
            </a:extLst>
          </p:cNvPr>
          <p:cNvSpPr/>
          <p:nvPr userDrawn="1"/>
        </p:nvSpPr>
        <p:spPr>
          <a:xfrm flipV="1">
            <a:off x="6096000" y="0"/>
            <a:ext cx="6096000" cy="6858000"/>
          </a:xfrm>
          <a:prstGeom prst="round1Rect">
            <a:avLst>
              <a:gd name="adj" fmla="val 20797"/>
            </a:avLst>
          </a:prstGeom>
          <a:solidFill>
            <a:srgbClr val="FFFE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055DE8-0C87-1B8E-B033-C6AACEF7E8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8"/>
            <a:ext cx="432580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A7B175B1-4990-DB78-B09A-5CABDC6E0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325807" cy="49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C357FA-846B-A0EC-644D-8C00E0D073E6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rgbClr val="060645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rgbClr val="060645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1828A5-E0F9-F12F-D6E9-03BB177B0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4912997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9CF92BA-CA8F-0DC8-7240-3FE5CDE33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4912997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C3A49A-8F27-4ABD-3E82-D19FBB8B20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105" y="2668674"/>
            <a:ext cx="4325807" cy="304101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F88F0-EB3C-10FF-135B-7E354D928A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7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Blue"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07E50EC8-E5C7-AD40-90E5-430C56B1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A20ABB2-4946-8543-8051-832C526BDE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5F2301F-306F-F745-8E98-23873CA633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560DF7B-AF74-3B4B-9618-C8D97385E9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16DB742-7748-6B47-8825-E1F742F7A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D9318EE-FBC8-5864-3CD0-AE0098E538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E84F7B52-8D5A-AF1A-29EE-E205DB0920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A1E28-041A-B3F5-D5FB-EABC446DAE37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D29F004-17E9-56AE-60BE-6AF7E9D45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A18CF2-7030-5F92-17DA-C816F4E6622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7471-0055-301D-46FD-68020323DA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26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Green">
    <p:bg>
      <p:bgPr>
        <a:blipFill dpi="0" rotWithShape="1">
          <a:blip r:embed="rId2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29558BF-A54E-47FA-68A6-97DFAB2933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C2A4FC37-64F1-B22C-8E38-7A3C90DBFD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ABC2298-01AB-ED2E-6E05-CA32FACF9E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8FAAEB2F-DEF2-71DD-AF98-C0A446D122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EA9D7F9-BC14-C206-DFF8-5ABCD5E6E7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213F3-4453-A554-A2A2-1E2477D6A250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C2A8E84-605E-EB25-4A36-3D3984B92A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6C642D6-66F1-8A0A-CDDC-2EBC92AF86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A09EE3C-F0CF-8B96-88AA-6DE36F7A6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391E2F5-B870-1650-36DA-566F186BE6B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E81F7C-61DD-D358-4A52-ABFFD0542A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Pink"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9DCE3FF2-F47F-EF71-B12F-36613C1F6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DA1F39E-370E-9BF5-101D-A0A5D784F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FB8AF0D-6CCE-C411-DB47-6E723C872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68DC7-43A5-C3AB-0F02-A24CE21AC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998BAA85-672C-2406-1402-92D7361EB7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F1C98-6D29-CDD1-9F34-084D00E4780D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114C635-6BF1-6FFE-A4DB-8BB78F696D8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530D6A-EBB8-CD26-B104-C0F70BBC946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E24F392-DCB7-9BFE-802F-2C3A475EA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8C1F3A-E328-D7D8-0A81-F997F4F944DC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57109C-F92E-0D50-7E20-FC588E76B0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Media - Yellow"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C8EEEF07-1889-D507-89A8-BB2EE63EB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BEC0FC6-0311-3559-C180-50FE399D9C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1105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1F924AA-0E70-3369-B99A-AAFFD470F4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87F5EB3-C62D-D57D-1AAE-737B9D43A0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8724" y="1676669"/>
            <a:ext cx="4128571" cy="2761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title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FD2D1B6-81BB-517B-130B-5D9202C4FA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8724" y="2093471"/>
            <a:ext cx="4922617" cy="4741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Body copy goes here.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7EF7-2594-397E-B832-BCDBA1E05203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BD26A5-F2B2-8F17-EF04-893F385126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3915" y="404664"/>
            <a:ext cx="10797426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Page Title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A620FFB-407F-A512-2C9D-569EEBC1E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="0" i="0">
                <a:ln>
                  <a:noFill/>
                </a:ln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header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F65C4A6-90EE-54F5-1CA2-BBB24F562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01F7FFA-E94E-A280-B1B5-ACAC603AC4B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2642305"/>
            <a:ext cx="4922617" cy="3072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4"/>
              </a:buBlip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500">
                <a:solidFill>
                  <a:srgbClr val="060645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B80B5-A611-770D-A4A5-4985E7825C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78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&#10;&#10;Description automatically generated">
            <a:extLst>
              <a:ext uri="{FF2B5EF4-FFF2-40B4-BE49-F238E27FC236}">
                <a16:creationId xmlns:a16="http://schemas.microsoft.com/office/drawing/2014/main" id="{331C3DB8-28FE-CD4A-AC01-87EE1020C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2950F0-F837-3643-8F3C-58187D933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618" y="5846618"/>
            <a:ext cx="1011382" cy="1011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82CE-01EC-B1CB-A6FD-FB39AAE27B82}"/>
              </a:ext>
            </a:extLst>
          </p:cNvPr>
          <p:cNvSpPr txBox="1"/>
          <p:nvPr userDrawn="1"/>
        </p:nvSpPr>
        <p:spPr>
          <a:xfrm>
            <a:off x="11515725" y="6493625"/>
            <a:ext cx="6322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3858C3-E774-4B3F-8AA9-3979BAFA574F}" type="slidenum">
              <a:rPr lang="en-GB" sz="1500" smtClean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‹#›</a:t>
            </a:fld>
            <a:endParaRPr lang="en-GB" sz="15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69D1CE6-1539-C9FF-428F-50E945C8C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105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56F70F55-5634-E0E4-19BE-00F2336FEF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915" y="404664"/>
            <a:ext cx="10766703" cy="4971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1" i="0">
                <a:ln>
                  <a:noFill/>
                </a:ln>
                <a:solidFill>
                  <a:srgbClr val="060645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Contents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72EBB80-A06E-419B-5D88-C52E35F084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591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BE89543-A931-7E7D-70F4-0895930BED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1759363"/>
            <a:ext cx="3691545" cy="31731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name: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202B306-D134-FDA1-EFFA-1473A26ED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85486" y="1759363"/>
            <a:ext cx="572718" cy="31731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i="0">
                <a:ln>
                  <a:noFill/>
                </a:ln>
                <a:solidFill>
                  <a:srgbClr val="1C46C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09</a:t>
            </a:r>
          </a:p>
        </p:txBody>
      </p:sp>
      <p:pic>
        <p:nvPicPr>
          <p:cNvPr id="7" name="Picture 6" descr="The Open University Logo">
            <a:extLst>
              <a:ext uri="{FF2B5EF4-FFF2-40B4-BE49-F238E27FC236}">
                <a16:creationId xmlns:a16="http://schemas.microsoft.com/office/drawing/2014/main" id="{E4D12D21-2F9E-2846-20E0-F0307CE08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676" y="5829301"/>
            <a:ext cx="1709990" cy="58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36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ax, tool, vector graphics&#10;&#10;Description automatically generated">
            <a:extLst>
              <a:ext uri="{FF2B5EF4-FFF2-40B4-BE49-F238E27FC236}">
                <a16:creationId xmlns:a16="http://schemas.microsoft.com/office/drawing/2014/main" id="{044E638D-6AD4-9B4C-B7A9-1F0500BFE0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 descr="A picture containing ax, vector graphics&#10;&#10;Description automatically generated">
            <a:extLst>
              <a:ext uri="{FF2B5EF4-FFF2-40B4-BE49-F238E27FC236}">
                <a16:creationId xmlns:a16="http://schemas.microsoft.com/office/drawing/2014/main" id="{19B06383-A6CB-5648-834D-B48F23705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"/>
            <a:ext cx="3504968" cy="5119768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D9A59EDF-990B-8A48-B3FB-ACAE78C6B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9" y="0"/>
            <a:ext cx="2599267" cy="5119769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395955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ED42EAE-A272-8E42-8B7F-417A3B4E72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6C18FF0-D05E-863E-8223-ABAFDFA6D7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10774418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A3160A-FC53-80DA-EFCD-287B9BC384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9754968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37056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15272609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C3DB8-28FE-CD4A-AC01-87EE1020C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97770"/>
            <a:ext cx="10492353" cy="176023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3F6853B-E929-F241-91D8-856D67E458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390F52-05CD-A068-38A6-49F5DCC4B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7792215-3EBF-8AFE-D64C-230EB77D34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403275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509777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E638D-6AD4-9B4C-B7A9-1F0500BFE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5097770"/>
            <a:ext cx="4417181" cy="176023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58BB04F-25F0-024C-BD47-209C74A317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36C6B16-6B0D-9EC9-CB32-E93F0F2560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099C368-7E26-527C-B143-BDB1D5B48D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887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79A3FDC1-DA18-B647-8002-951F8A277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4380854" cy="6858000"/>
          </a:xfrm>
          <a:prstGeom prst="round2SameRect">
            <a:avLst>
              <a:gd name="adj1" fmla="val 42678"/>
              <a:gd name="adj2" fmla="val 4847"/>
            </a:avLst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06383-A6CB-5648-834D-B48F2370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61708" y="1715146"/>
            <a:ext cx="5145438" cy="1715146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633B3489-D726-D446-9A29-05672FA50E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2353" y="5596325"/>
            <a:ext cx="1699647" cy="7637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A7E64E4-287C-1FCE-9776-59EE01B204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8207" y="559121"/>
            <a:ext cx="5328592" cy="1800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5500" b="1" i="0">
                <a:ln>
                  <a:noFill/>
                </a:ln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Chapter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966699-83CA-1202-E4B3-09DCD56EA7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207" y="2431329"/>
            <a:ext cx="4824413" cy="24394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3000" b="0" i="0">
                <a:ln>
                  <a:noFill/>
                </a:ln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 title here</a:t>
            </a:r>
          </a:p>
        </p:txBody>
      </p:sp>
    </p:spTree>
    <p:extLst>
      <p:ext uri="{BB962C8B-B14F-4D97-AF65-F5344CB8AC3E}">
        <p14:creationId xmlns:p14="http://schemas.microsoft.com/office/powerpoint/2010/main" val="146295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BB4780-4959-E441-87C3-B265F63A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B00EC-F294-CD4B-BCBA-AF4A8BC26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ED8D8-BEBD-1B42-B387-F27F84E37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0AAA8F9F-42A8-344E-BFDB-6B187AAC9728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480C4-4982-D141-B7F4-847D6255A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986B-A33C-FB46-96C5-A7D0198BB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</a:defRPr>
            </a:lvl1pPr>
          </a:lstStyle>
          <a:p>
            <a:fld id="{60BAE0D0-DB37-5740-9BD9-F5C7BF39F1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5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0" r:id="rId2"/>
    <p:sldLayoutId id="21474839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92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923" r:id="rId5"/>
    <p:sldLayoutId id="21474839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919" r:id="rId2"/>
    <p:sldLayoutId id="2147483828" r:id="rId3"/>
    <p:sldLayoutId id="2147483829" r:id="rId4"/>
    <p:sldLayoutId id="2147483830" r:id="rId5"/>
    <p:sldLayoutId id="2147483831" r:id="rId6"/>
    <p:sldLayoutId id="2147483835" r:id="rId7"/>
    <p:sldLayoutId id="2147483836" r:id="rId8"/>
    <p:sldLayoutId id="2147483839" r:id="rId9"/>
    <p:sldLayoutId id="2147483935" r:id="rId10"/>
    <p:sldLayoutId id="2147483842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4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832" r:id="rId7"/>
    <p:sldLayoutId id="2147483833" r:id="rId8"/>
    <p:sldLayoutId id="2147483834" r:id="rId9"/>
    <p:sldLayoutId id="2147483943" r:id="rId10"/>
    <p:sldLayoutId id="2147483944" r:id="rId11"/>
    <p:sldLayoutId id="2147483945" r:id="rId12"/>
    <p:sldLayoutId id="2147483946" r:id="rId13"/>
    <p:sldLayoutId id="2147483918" r:id="rId14"/>
    <p:sldLayoutId id="2147483843" r:id="rId15"/>
    <p:sldLayoutId id="2147483844" r:id="rId16"/>
    <p:sldLayoutId id="2147483845" r:id="rId17"/>
    <p:sldLayoutId id="2147483947" r:id="rId18"/>
    <p:sldLayoutId id="2147483948" r:id="rId19"/>
    <p:sldLayoutId id="2147483949" r:id="rId20"/>
    <p:sldLayoutId id="2147483950" r:id="rId21"/>
    <p:sldLayoutId id="2147483951" r:id="rId22"/>
    <p:sldLayoutId id="2147483952" r:id="rId23"/>
    <p:sldLayoutId id="2147483953" r:id="rId24"/>
    <p:sldLayoutId id="214748395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0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39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2AC98-8F4A-A002-FEDA-2D0C617B14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</p:spPr>
        <p:txBody>
          <a:bodyPr>
            <a:normAutofit fontScale="90000"/>
          </a:bodyPr>
          <a:lstStyle/>
          <a:p>
            <a:r>
              <a:rPr lang="en-GB" sz="2000"/>
              <a:t>Intro</a:t>
            </a:r>
            <a:r>
              <a:rPr lang="en-GB" sz="2000" baseline="0"/>
              <a:t> </a:t>
            </a:r>
            <a:r>
              <a:rPr lang="en-GB" sz="2000"/>
              <a:t>Slide Title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CD67DD9-3DAA-313B-8305-6C266ED95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/>
              <a:t>How should formative assessments be assessed?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1A18EA-A9B5-381F-97C4-750E953780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A study of S217 online quizzes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E9862C-F9C6-300D-C161-CC5F2057C1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Jonathan Nylk and Andy Diament</a:t>
            </a:r>
          </a:p>
        </p:txBody>
      </p:sp>
      <p:pic>
        <p:nvPicPr>
          <p:cNvPr id="4" name="Picture Placeholder 3" descr="Black pen against a sheet with shaded numbers">
            <a:extLst>
              <a:ext uri="{FF2B5EF4-FFF2-40B4-BE49-F238E27FC236}">
                <a16:creationId xmlns:a16="http://schemas.microsoft.com/office/drawing/2014/main" id="{64C775C8-AD7F-F3E6-95D4-B3C43A7BAB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b="240"/>
          <a:stretch/>
        </p:blipFill>
        <p:spPr>
          <a:xfrm>
            <a:off x="6095998" y="0"/>
            <a:ext cx="6098726" cy="3810000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7931B1-75E4-2935-2F50-44E8C8B41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140" y="5827367"/>
            <a:ext cx="2156460" cy="63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8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number of colored dots&#10;&#10;Description automatically generated with medium confidence">
            <a:extLst>
              <a:ext uri="{FF2B5EF4-FFF2-40B4-BE49-F238E27FC236}">
                <a16:creationId xmlns:a16="http://schemas.microsoft.com/office/drawing/2014/main" id="{CF4C32A1-6FE8-A171-8574-5D08F26C4B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3" r="3865"/>
          <a:stretch/>
        </p:blipFill>
        <p:spPr>
          <a:xfrm>
            <a:off x="502202" y="1054272"/>
            <a:ext cx="5187397" cy="42410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3646DB-9BC7-DF39-133C-0406521C52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1056190" cy="497161"/>
          </a:xfrm>
        </p:spPr>
        <p:txBody>
          <a:bodyPr/>
          <a:lstStyle/>
          <a:p>
            <a:r>
              <a:rPr lang="en-GB" dirty="0"/>
              <a:t>Is reflection incentivisation influenced by marks?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2BBA561-2FE8-AFD5-BB05-6244E56B42A9}"/>
              </a:ext>
            </a:extLst>
          </p:cNvPr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3360428675"/>
              </p:ext>
            </p:extLst>
          </p:nvPr>
        </p:nvGraphicFramePr>
        <p:xfrm>
          <a:off x="5943600" y="1574807"/>
          <a:ext cx="59944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3940646651"/>
                    </a:ext>
                  </a:extLst>
                </a:gridCol>
                <a:gridCol w="1507067">
                  <a:extLst>
                    <a:ext uri="{9D8B030D-6E8A-4147-A177-3AD203B41FA5}">
                      <a16:colId xmlns:a16="http://schemas.microsoft.com/office/drawing/2014/main" val="1456033535"/>
                    </a:ext>
                  </a:extLst>
                </a:gridCol>
                <a:gridCol w="1490133">
                  <a:extLst>
                    <a:ext uri="{9D8B030D-6E8A-4147-A177-3AD203B41FA5}">
                      <a16:colId xmlns:a16="http://schemas.microsoft.com/office/drawing/2014/main" val="1760482969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7083062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Quiz/TMA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Corr. </a:t>
                      </a:r>
                      <a:r>
                        <a:rPr lang="en-GB" dirty="0" err="1"/>
                        <a:t>coeff</a:t>
                      </a:r>
                      <a:r>
                        <a:rPr lang="en-GB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# students attempted quiz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# times quiz accessed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92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0.6253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2355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8816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43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0.4796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6934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424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0.4846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222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3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>
                          <a:solidFill>
                            <a:schemeClr val="accent3"/>
                          </a:solidFill>
                        </a:rPr>
                        <a:t>0.4632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2104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accent3"/>
                          </a:solidFill>
                        </a:rPr>
                        <a:t>7316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209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0.4990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6883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505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0.4703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6133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236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8C7CC78-3B17-23D8-AF7F-0488605AD6E4}"/>
              </a:ext>
            </a:extLst>
          </p:cNvPr>
          <p:cNvSpPr txBox="1"/>
          <p:nvPr/>
        </p:nvSpPr>
        <p:spPr>
          <a:xfrm>
            <a:off x="5942010" y="4916133"/>
            <a:ext cx="492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TMA04 is summative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students engage with quiz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other effects observed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9858F7-B31D-06BD-40AD-9F754D4C31E9}"/>
              </a:ext>
            </a:extLst>
          </p:cNvPr>
          <p:cNvSpPr txBox="1"/>
          <p:nvPr/>
        </p:nvSpPr>
        <p:spPr>
          <a:xfrm>
            <a:off x="3826669" y="5981953"/>
            <a:ext cx="5833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Incentivisation by reflection is not strongly influenced by summative marks</a:t>
            </a:r>
          </a:p>
        </p:txBody>
      </p:sp>
    </p:spTree>
    <p:extLst>
      <p:ext uri="{BB962C8B-B14F-4D97-AF65-F5344CB8AC3E}">
        <p14:creationId xmlns:p14="http://schemas.microsoft.com/office/powerpoint/2010/main" val="183398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3FB805-1043-E0B7-4FE0-673C2D10A2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42120B-7A11-9FBB-9201-8087371FA6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Survey results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7D1F39-7B90-5489-AB65-600E4AF137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2C53B-BBE3-4924-BDC2-1278E9B9B0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sz="2000">
                <a:latin typeface="Poppins SemiBold" panose="00000700000000000000" pitchFamily="2" charset="0"/>
                <a:cs typeface="Poppins SemiBold" panose="00000700000000000000" pitchFamily="2" charset="0"/>
              </a:rPr>
              <a:t>Chapter Title 1</a:t>
            </a:r>
          </a:p>
        </p:txBody>
      </p:sp>
      <p:pic>
        <p:nvPicPr>
          <p:cNvPr id="3" name="Picture Placeholder 2" descr="Word cloud of statements in survey">
            <a:extLst>
              <a:ext uri="{FF2B5EF4-FFF2-40B4-BE49-F238E27FC236}">
                <a16:creationId xmlns:a16="http://schemas.microsoft.com/office/drawing/2014/main" id="{87FF735C-A986-771C-A2B8-9763E6A773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3511" b="3511"/>
          <a:stretch/>
        </p:blipFill>
        <p:spPr>
          <a:xfrm>
            <a:off x="5242807" y="121371"/>
            <a:ext cx="7943850" cy="4610100"/>
          </a:xfrm>
        </p:spPr>
      </p:pic>
    </p:spTree>
    <p:extLst>
      <p:ext uri="{BB962C8B-B14F-4D97-AF65-F5344CB8AC3E}">
        <p14:creationId xmlns:p14="http://schemas.microsoft.com/office/powerpoint/2010/main" val="163331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26EB4E-0D24-5721-332F-FFE9FCCA23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Survey Details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FCD0D6-CA0B-0E85-64E3-DB48ED7D4F2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4A4259-4A62-A5BB-1094-3E6174617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463890"/>
            <a:ext cx="9591229" cy="760325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"/>
                <a:cs typeface="Poppins"/>
              </a:rPr>
              <a:t>Open between 6</a:t>
            </a:r>
            <a:r>
              <a:rPr lang="en-GB" baseline="30000" dirty="0">
                <a:latin typeface="Poppins"/>
                <a:cs typeface="Poppins"/>
              </a:rPr>
              <a:t>th</a:t>
            </a:r>
            <a:r>
              <a:rPr lang="en-GB" dirty="0">
                <a:latin typeface="Poppins"/>
                <a:cs typeface="Poppins"/>
              </a:rPr>
              <a:t> April 2023 and 27</a:t>
            </a:r>
            <a:r>
              <a:rPr lang="en-GB" baseline="30000" dirty="0">
                <a:latin typeface="Poppins"/>
                <a:cs typeface="Poppins"/>
              </a:rPr>
              <a:t>th</a:t>
            </a:r>
            <a:r>
              <a:rPr lang="en-GB" dirty="0">
                <a:latin typeface="Poppins"/>
                <a:cs typeface="Poppins"/>
              </a:rPr>
              <a:t> April in 22 J presentation</a:t>
            </a:r>
          </a:p>
          <a:p>
            <a:r>
              <a:rPr lang="en-GB" dirty="0">
                <a:latin typeface="Poppins"/>
                <a:cs typeface="Poppins"/>
              </a:rPr>
              <a:t>Between TMA05 and TMA06</a:t>
            </a:r>
          </a:p>
          <a:p>
            <a:r>
              <a:rPr lang="en-GB" dirty="0">
                <a:latin typeface="Poppins"/>
                <a:cs typeface="Poppins"/>
              </a:rPr>
              <a:t>Multiple choices, Likert scales, free responses</a:t>
            </a:r>
          </a:p>
          <a:p>
            <a:r>
              <a:rPr lang="en-GB" dirty="0">
                <a:latin typeface="Poppins"/>
                <a:cs typeface="Poppins"/>
              </a:rPr>
              <a:t>30 replies – 13% of cohort invited to participate (225) and 9% of registered students (350)</a:t>
            </a:r>
          </a:p>
          <a:p>
            <a:pPr lvl="1"/>
            <a:r>
              <a:rPr lang="en-GB" dirty="0"/>
              <a:t>Warmup – general enjoyment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Quiz completion and revisiting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Useful quiz questions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Reflecting on quizzes in TMAs</a:t>
            </a:r>
            <a:endParaRPr lang="en-GB" dirty="0">
              <a:cs typeface="Poppins"/>
            </a:endParaRPr>
          </a:p>
          <a:p>
            <a:pPr lvl="1"/>
            <a:r>
              <a:rPr lang="en-GB" dirty="0"/>
              <a:t>Reflecting on feedback in TMAs</a:t>
            </a:r>
            <a:endParaRPr lang="en-GB" dirty="0">
              <a:cs typeface="Poppins"/>
            </a:endParaRPr>
          </a:p>
          <a:p>
            <a:pPr lvl="1"/>
            <a:endParaRPr lang="en-GB" dirty="0"/>
          </a:p>
          <a:p>
            <a:pPr marL="0" indent="0">
              <a:buNone/>
            </a:pPr>
            <a:endParaRPr lang="en-GB" sz="1800" dirty="0">
              <a:latin typeface="Poppins"/>
            </a:endParaRPr>
          </a:p>
          <a:p>
            <a:pPr lvl="1"/>
            <a:endParaRPr lang="en-GB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D7A1368-F0BE-0073-29D3-5894B62F39AB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/>
              <a:t>Page Title 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45ADFFB-686D-4921-EB7D-3440FAC03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425127"/>
              </p:ext>
            </p:extLst>
          </p:nvPr>
        </p:nvGraphicFramePr>
        <p:xfrm>
          <a:off x="1001105" y="4335949"/>
          <a:ext cx="8743623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626">
                  <a:extLst>
                    <a:ext uri="{9D8B030D-6E8A-4147-A177-3AD203B41FA5}">
                      <a16:colId xmlns:a16="http://schemas.microsoft.com/office/drawing/2014/main" val="2724100973"/>
                    </a:ext>
                  </a:extLst>
                </a:gridCol>
                <a:gridCol w="1833965">
                  <a:extLst>
                    <a:ext uri="{9D8B030D-6E8A-4147-A177-3AD203B41FA5}">
                      <a16:colId xmlns:a16="http://schemas.microsoft.com/office/drawing/2014/main" val="2621882438"/>
                    </a:ext>
                  </a:extLst>
                </a:gridCol>
                <a:gridCol w="1549830">
                  <a:extLst>
                    <a:ext uri="{9D8B030D-6E8A-4147-A177-3AD203B41FA5}">
                      <a16:colId xmlns:a16="http://schemas.microsoft.com/office/drawing/2014/main" val="1072617901"/>
                    </a:ext>
                  </a:extLst>
                </a:gridCol>
                <a:gridCol w="1343186">
                  <a:extLst>
                    <a:ext uri="{9D8B030D-6E8A-4147-A177-3AD203B41FA5}">
                      <a16:colId xmlns:a16="http://schemas.microsoft.com/office/drawing/2014/main" val="2406143442"/>
                    </a:ext>
                  </a:extLst>
                </a:gridCol>
                <a:gridCol w="2131016">
                  <a:extLst>
                    <a:ext uri="{9D8B030D-6E8A-4147-A177-3AD203B41FA5}">
                      <a16:colId xmlns:a16="http://schemas.microsoft.com/office/drawing/2014/main" val="1171530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Mean TMA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Standard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Mean Exam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Standard Deviation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01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All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75.3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92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Surveyed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80.4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66.7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87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3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80A00-2F7A-E13B-5EA1-74675E34EA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Revisiting Quizzes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6208E1-E772-5F98-1D83-D4A3210230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68F284-063B-8B2A-C326-63ADE58F02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4159" y="1711025"/>
            <a:ext cx="4325807" cy="304101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"/>
                <a:cs typeface="Poppins"/>
              </a:rPr>
              <a:t>Most students intended to revisit the quizzes</a:t>
            </a:r>
          </a:p>
          <a:p>
            <a:r>
              <a:rPr lang="en-GB" dirty="0">
                <a:latin typeface="Poppins"/>
                <a:cs typeface="Poppins"/>
              </a:rPr>
              <a:t>A lot of revisiting occurred within the module: students returned to individual questions over multi-week span of quiz</a:t>
            </a:r>
          </a:p>
          <a:p>
            <a:r>
              <a:rPr lang="en-GB" dirty="0">
                <a:latin typeface="Poppins"/>
                <a:cs typeface="Poppins"/>
              </a:rPr>
              <a:t>Revision was given as the main reason for revision</a:t>
            </a:r>
          </a:p>
          <a:p>
            <a:r>
              <a:rPr lang="en-GB" dirty="0">
                <a:latin typeface="Poppins"/>
                <a:cs typeface="Poppins"/>
              </a:rPr>
              <a:t>In reality, significant use in revision period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F2C46-EAB6-5CFB-D6C4-9BAB4D25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821" y="214569"/>
            <a:ext cx="3232837" cy="321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F4497715-9D8A-4A44-3C5B-D579F96C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06" y="3835681"/>
            <a:ext cx="5970524" cy="2601165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94530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13D9C-830B-B68B-A071-273AF48064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159" y="1207903"/>
            <a:ext cx="4325807" cy="496800"/>
          </a:xfrm>
        </p:spPr>
        <p:txBody>
          <a:bodyPr lIns="91440" tIns="45720" rIns="91440" bIns="45720" anchor="t">
            <a:noAutofit/>
          </a:bodyPr>
          <a:lstStyle/>
          <a:p>
            <a:endParaRPr lang="en-GB" dirty="0"/>
          </a:p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ECC7A6-6C36-ED69-55C0-37745446AC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 SemiBold"/>
                <a:cs typeface="Poppins SemiBold"/>
              </a:rPr>
              <a:t>Questions – types and difficulty</a:t>
            </a:r>
          </a:p>
        </p:txBody>
      </p:sp>
      <p:sp>
        <p:nvSpPr>
          <p:cNvPr id="6" name="Text Placeholder 5" descr="Bar chart of most useful question types">
            <a:extLst>
              <a:ext uri="{FF2B5EF4-FFF2-40B4-BE49-F238E27FC236}">
                <a16:creationId xmlns:a16="http://schemas.microsoft.com/office/drawing/2014/main" id="{20B9566D-D4F1-AB3B-2C26-7EF4EA6130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429" y="1711025"/>
            <a:ext cx="4325807" cy="3041010"/>
          </a:xfrm>
        </p:spPr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Question types</a:t>
            </a:r>
          </a:p>
          <a:p>
            <a:pPr>
              <a:buFont typeface="Arial"/>
            </a:pPr>
            <a:r>
              <a:rPr lang="en-GB" dirty="0">
                <a:latin typeface="Poppins"/>
                <a:cs typeface="Poppins"/>
              </a:rPr>
              <a:t>Date Ordering is putting discoveries in time order</a:t>
            </a:r>
          </a:p>
          <a:p>
            <a:pPr>
              <a:buFont typeface="Arial"/>
            </a:pPr>
            <a:r>
              <a:rPr lang="en-GB" dirty="0">
                <a:latin typeface="Poppins"/>
                <a:cs typeface="Poppins"/>
              </a:rPr>
              <a:t>Anecdotally, students more likely to mention True/False as useful in TMA feedback</a:t>
            </a:r>
          </a:p>
          <a:p>
            <a:pPr>
              <a:buFont typeface="Arial"/>
            </a:pPr>
            <a:endParaRPr lang="en-GB" dirty="0"/>
          </a:p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Difficulty</a:t>
            </a:r>
          </a:p>
          <a:p>
            <a:pPr>
              <a:buFont typeface="Arial"/>
              <a:buChar char="•"/>
            </a:pPr>
            <a:r>
              <a:rPr lang="en-GB">
                <a:latin typeface="Poppins"/>
                <a:cs typeface="Poppins"/>
              </a:rPr>
              <a:t>About right or on the hard side</a:t>
            </a:r>
            <a:endParaRPr lang="en-GB" dirty="0"/>
          </a:p>
          <a:p>
            <a:pPr>
              <a:buFont typeface="Arial"/>
            </a:pPr>
            <a:r>
              <a:rPr lang="en-GB" dirty="0">
                <a:latin typeface="Poppins"/>
                <a:cs typeface="Poppins"/>
              </a:rPr>
              <a:t>Not considered easy or trivial</a:t>
            </a:r>
            <a:endParaRPr lang="en-GB" dirty="0"/>
          </a:p>
          <a:p>
            <a:pPr>
              <a:buFont typeface="Arial"/>
            </a:pP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62268E-1F7C-484F-BBA8-615387587C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 sz="2000"/>
              <a:t>Pie Chart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C25096-CA91-8B1F-A6C6-B10B94237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080" y="334243"/>
            <a:ext cx="5772346" cy="3938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graph with blue and white bars&#10;&#10;Description automatically generated">
            <a:extLst>
              <a:ext uri="{FF2B5EF4-FFF2-40B4-BE49-F238E27FC236}">
                <a16:creationId xmlns:a16="http://schemas.microsoft.com/office/drawing/2014/main" id="{87DFF465-6368-33D6-E9A6-44AF4B983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419" y="4282904"/>
            <a:ext cx="5715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77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AC86A-B4AD-4312-BDFA-105135130B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B0D23-C585-DEFD-AC5B-A6DFF7D907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Agreement ranked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8FE82-38DD-5BBB-6D91-C43710C090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Benefits of quizzes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775D14-7372-2936-F20F-9EB0E27C76B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B5FFD0-7AFC-8DCC-DCD9-5B5C149F36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668674"/>
            <a:ext cx="4325807" cy="304101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Strongest agreement</a:t>
            </a:r>
          </a:p>
          <a:p>
            <a:r>
              <a:rPr lang="en-GB"/>
              <a:t>Quizzes improve understanding</a:t>
            </a:r>
          </a:p>
          <a:p>
            <a:r>
              <a:rPr lang="en-GB"/>
              <a:t>Would have done quizzes even if no marks given in TMAs</a:t>
            </a:r>
          </a:p>
          <a:p>
            <a:r>
              <a:rPr lang="en-GB"/>
              <a:t>Quizzes help TMA preparation</a:t>
            </a:r>
          </a:p>
          <a:p>
            <a:r>
              <a:rPr lang="en-GB"/>
              <a:t>Did quizzes just because they were assessed (50% agree, 50% disagree)</a:t>
            </a:r>
          </a:p>
          <a:p>
            <a:r>
              <a:rPr lang="en-GB"/>
              <a:t>Should be part of TMA final mark</a:t>
            </a:r>
          </a:p>
          <a:p>
            <a:pPr marL="0" indent="0">
              <a:buNone/>
            </a:pPr>
            <a:r>
              <a:rPr lang="en-GB"/>
              <a:t>Weakest agreement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946BE-5903-0B03-8A00-DA966E7BD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96800"/>
            <a:ext cx="5985761" cy="54236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71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0014-46A8-37A6-5FFC-2BEDF8DFFB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Reflective TMA 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1DA36F-EAD7-FB9D-6C4C-6D8D34A918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5034" y="1103853"/>
            <a:ext cx="9591229" cy="760325"/>
          </a:xfrm>
        </p:spPr>
        <p:txBody>
          <a:bodyPr/>
          <a:lstStyle/>
          <a:p>
            <a:r>
              <a:rPr lang="en-GB" dirty="0"/>
              <a:t>First question in each TMA for prominence</a:t>
            </a:r>
          </a:p>
          <a:p>
            <a:r>
              <a:rPr lang="en-GB" dirty="0"/>
              <a:t>2 marks for evidence of doing the relevant quiz</a:t>
            </a:r>
          </a:p>
          <a:p>
            <a:r>
              <a:rPr lang="en-GB" dirty="0"/>
              <a:t>4 marks for reflection on the quiz</a:t>
            </a:r>
          </a:p>
          <a:p>
            <a:r>
              <a:rPr lang="en-GB" dirty="0"/>
              <a:t>4 marks for reflection of TMA feedback (after TMA02)</a:t>
            </a:r>
          </a:p>
          <a:p>
            <a:r>
              <a:rPr lang="en-GB" dirty="0"/>
              <a:t>Counts towards OES in TMA04 – ‘straightforward’ marks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9E0961-99E3-12D3-DC2A-2B7F17D03F49}"/>
              </a:ext>
            </a:extLst>
          </p:cNvPr>
          <p:cNvSpPr txBox="1"/>
          <p:nvPr/>
        </p:nvSpPr>
        <p:spPr>
          <a:xfrm>
            <a:off x="2878549" y="3000124"/>
            <a:ext cx="8065063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/>
                <a:cs typeface="Arial"/>
              </a:rPr>
              <a:t>Some found them useful </a:t>
            </a:r>
            <a:r>
              <a:rPr lang="en-US" dirty="0">
                <a:latin typeface="Calibri"/>
                <a:cs typeface="Arial"/>
              </a:rPr>
              <a:t>​</a:t>
            </a:r>
            <a:endParaRPr lang="en-US" dirty="0"/>
          </a:p>
          <a:p>
            <a:pPr marL="342900" indent="-342900">
              <a:buFont typeface="Symbol,Sans-Serif"/>
              <a:buChar char=""/>
            </a:pPr>
            <a:r>
              <a:rPr lang="en-GB" i="1" dirty="0">
                <a:latin typeface="Calibri"/>
                <a:cs typeface="Arial"/>
              </a:rPr>
              <a:t>They help me reassure myself and reflect on skills I gain.</a:t>
            </a:r>
            <a:r>
              <a:rPr lang="en-GB" dirty="0">
                <a:latin typeface="Calibri"/>
                <a:cs typeface="Arial"/>
              </a:rPr>
              <a:t>​</a:t>
            </a:r>
            <a:endParaRPr lang="en-GB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i="1" dirty="0">
                <a:latin typeface="Calibri"/>
                <a:cs typeface="Arial"/>
              </a:rPr>
              <a:t>I suspect their value will come later when I have to list what I know and or skills </a:t>
            </a:r>
            <a:r>
              <a:rPr lang="en-GB" i="1" dirty="0" err="1">
                <a:latin typeface="Calibri"/>
                <a:cs typeface="Arial"/>
              </a:rPr>
              <a:t>i've</a:t>
            </a:r>
            <a:r>
              <a:rPr lang="en-GB" i="1" dirty="0">
                <a:latin typeface="Calibri"/>
                <a:cs typeface="Arial"/>
              </a:rPr>
              <a:t> developed doing tis (sic) module.</a:t>
            </a:r>
            <a:r>
              <a:rPr lang="en-GB" dirty="0">
                <a:latin typeface="Calibri"/>
                <a:cs typeface="Arial"/>
              </a:rPr>
              <a:t>​</a:t>
            </a:r>
            <a:endParaRPr lang="en-GB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i="1" dirty="0">
                <a:latin typeface="Calibri"/>
                <a:cs typeface="Arial"/>
              </a:rPr>
              <a:t>helped me to </a:t>
            </a:r>
            <a:r>
              <a:rPr lang="en-GB" i="1" dirty="0" err="1">
                <a:latin typeface="Calibri"/>
                <a:cs typeface="Arial"/>
              </a:rPr>
              <a:t>understand`d</a:t>
            </a:r>
            <a:r>
              <a:rPr lang="en-GB" i="1" dirty="0">
                <a:latin typeface="Calibri"/>
                <a:cs typeface="Arial"/>
              </a:rPr>
              <a:t> how the quizzes improved my skills.</a:t>
            </a:r>
            <a:r>
              <a:rPr lang="en-US" dirty="0">
                <a:latin typeface="Calibri"/>
                <a:cs typeface="Arial"/>
              </a:rPr>
              <a:t>​</a:t>
            </a:r>
            <a:endParaRPr lang="en-US" dirty="0">
              <a:latin typeface="Calibri"/>
              <a:ea typeface="Calibri"/>
              <a:cs typeface="Arial"/>
            </a:endParaRPr>
          </a:p>
          <a:p>
            <a:endParaRPr lang="en-GB" dirty="0">
              <a:latin typeface="Calibri"/>
              <a:ea typeface="Calibri"/>
              <a:cs typeface="Arial"/>
            </a:endParaRPr>
          </a:p>
          <a:p>
            <a:r>
              <a:rPr lang="en-GB" dirty="0">
                <a:latin typeface="Calibri"/>
                <a:cs typeface="Arial"/>
              </a:rPr>
              <a:t>Some found them less useful.</a:t>
            </a:r>
            <a:r>
              <a:rPr lang="en-US" dirty="0">
                <a:latin typeface="Calibri"/>
                <a:cs typeface="Arial"/>
              </a:rPr>
              <a:t>​</a:t>
            </a:r>
            <a:endParaRPr lang="en-US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i="1" dirty="0">
                <a:latin typeface="Calibri"/>
                <a:cs typeface="Arial"/>
              </a:rPr>
              <a:t>I find reflective questions totally useless and a complete waste of time.</a:t>
            </a:r>
            <a:r>
              <a:rPr lang="en-GB" dirty="0">
                <a:latin typeface="Calibri"/>
                <a:cs typeface="Arial"/>
              </a:rPr>
              <a:t>​</a:t>
            </a:r>
            <a:endParaRPr lang="en-GB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i="1" dirty="0">
                <a:latin typeface="Calibri"/>
                <a:cs typeface="Arial"/>
              </a:rPr>
              <a:t>For me it doesn't help my skills/knowledge</a:t>
            </a:r>
            <a:r>
              <a:rPr lang="en-GB" dirty="0">
                <a:latin typeface="Calibri"/>
                <a:cs typeface="Arial"/>
              </a:rPr>
              <a:t>​</a:t>
            </a:r>
            <a:endParaRPr lang="en-GB" dirty="0">
              <a:latin typeface="Calibri"/>
              <a:ea typeface="Calibri"/>
              <a:cs typeface="Arial"/>
            </a:endParaRPr>
          </a:p>
          <a:p>
            <a:pPr marL="342900" indent="-342900">
              <a:buFont typeface="Symbol,Sans-Serif"/>
              <a:buChar char=""/>
            </a:pPr>
            <a:r>
              <a:rPr lang="en-GB" i="1" dirty="0">
                <a:latin typeface="Calibri"/>
                <a:cs typeface="Arial"/>
              </a:rPr>
              <a:t>Personally, they did very little to improve my skills. I only answered them to get the grade.</a:t>
            </a:r>
            <a:endParaRPr lang="en-GB" i="1" dirty="0"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944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111029-72C4-A6FE-2015-E7E0EFA3F4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6E993-1CC3-7938-CC9C-CCE827CCAC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Mixed answers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49103-0DC4-7CE2-B02C-3D83379E1F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5956405" cy="497161"/>
          </a:xfrm>
        </p:spPr>
        <p:txBody>
          <a:bodyPr/>
          <a:lstStyle/>
          <a:p>
            <a:r>
              <a:rPr lang="en-GB"/>
              <a:t>Reflecting on TMA feedback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14474-C573-10A7-3927-E01EFF253D3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336C67-D306-D975-53B6-0D25B3A8B4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590271"/>
            <a:ext cx="4325807" cy="3041010"/>
          </a:xfrm>
        </p:spPr>
        <p:txBody>
          <a:bodyPr/>
          <a:lstStyle/>
          <a:p>
            <a:pPr marL="0" indent="0">
              <a:buNone/>
            </a:pPr>
            <a:r>
              <a:rPr lang="en-GB" i="1"/>
              <a:t>“Mainly improving my mathematics, layouts of answers and other small details. I don't think it improved my knowledge of physics as a subject though”</a:t>
            </a:r>
          </a:p>
          <a:p>
            <a:pPr marL="0" indent="0">
              <a:buNone/>
            </a:pPr>
            <a:r>
              <a:rPr lang="en-GB" i="1"/>
              <a:t>“I picked up marks the next time round thanks to the reflection”</a:t>
            </a:r>
          </a:p>
          <a:p>
            <a:pPr marL="0" indent="0">
              <a:buNone/>
            </a:pPr>
            <a:r>
              <a:rPr lang="en-GB" i="1"/>
              <a:t>“My answer to Q1c was often a lie to get the marks”</a:t>
            </a:r>
          </a:p>
          <a:p>
            <a:pPr marL="0" indent="0">
              <a:buNone/>
            </a:pPr>
            <a:r>
              <a:rPr lang="en-GB" i="1"/>
              <a:t>“forced me to properly engage with the feedback on my TMAs and also reminded me to apply it in the TMA I was actually working on”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67D2FB1-B0F0-1CD3-263B-8960CA7B8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8" y="4457971"/>
            <a:ext cx="5487117" cy="18956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27E0623-3A35-9F1E-8583-126631EE3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968" y="1213158"/>
            <a:ext cx="5514975" cy="22574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5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9C8CB4-E828-EC93-03BD-FC2824DA24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3D50F1-3C6B-C89D-359A-4873617BF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F9A864-0F48-4BF5-8CB0-0B1219E9C68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Survey takeaways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CC6DC0-E16E-A7BF-6A6E-7BAE428FA7B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50E974-9338-24CB-BABD-3AF2B5FE75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668674"/>
            <a:ext cx="9591229" cy="278902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dirty="0">
                <a:latin typeface="Poppins"/>
                <a:cs typeface="Poppins"/>
              </a:rPr>
              <a:t>Quizzes are widely used by students</a:t>
            </a:r>
            <a:endParaRPr lang="en-GB" dirty="0"/>
          </a:p>
          <a:p>
            <a:r>
              <a:rPr lang="en-GB" dirty="0"/>
              <a:t>Quizzes are useful for improving understanding and TMA preparation</a:t>
            </a:r>
          </a:p>
          <a:p>
            <a:r>
              <a:rPr lang="en-GB" dirty="0">
                <a:latin typeface="Poppins"/>
                <a:cs typeface="Poppins"/>
              </a:rPr>
              <a:t>Quizzes can be time consuming and difficult to interpret what is required</a:t>
            </a:r>
            <a:endParaRPr lang="en-GB" dirty="0"/>
          </a:p>
          <a:p>
            <a:r>
              <a:rPr lang="en-GB" dirty="0">
                <a:latin typeface="Poppins"/>
                <a:cs typeface="Poppins"/>
              </a:rPr>
              <a:t>Students do not want (these) quizzes to contribute to overall mark</a:t>
            </a:r>
          </a:p>
          <a:p>
            <a:r>
              <a:rPr lang="en-GB" dirty="0">
                <a:latin typeface="Poppins"/>
                <a:cs typeface="Poppins"/>
              </a:rPr>
              <a:t>Many students see value in reflecting on tutor feedback – directs them to apply feedback in TMA they are working on</a:t>
            </a:r>
          </a:p>
          <a:p>
            <a:pPr marL="0" indent="0">
              <a:buNone/>
            </a:pPr>
            <a:r>
              <a:rPr lang="en-GB" dirty="0"/>
              <a:t>BUT</a:t>
            </a:r>
          </a:p>
          <a:p>
            <a:r>
              <a:rPr lang="en-GB" dirty="0">
                <a:latin typeface="Poppins"/>
                <a:cs typeface="Poppins"/>
              </a:rPr>
              <a:t>Some students see no value in reflection and give reflect 'flippantly' to get marks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684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E2DDBD-8E8A-46F7-620B-1CDE2B4C73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99127-CBF1-6C74-BDCF-1C9ADA7E29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A09263-B78A-7FA1-9F17-337C86A74D0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Conclusions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E3DAA-DF67-F426-8953-7354B1AD12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A393D6-BAC8-982A-5981-49FBB09AAC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2668674"/>
            <a:ext cx="9591229" cy="1014326"/>
          </a:xfrm>
        </p:spPr>
        <p:txBody>
          <a:bodyPr/>
          <a:lstStyle/>
          <a:p>
            <a:r>
              <a:rPr lang="en-GB" dirty="0"/>
              <a:t>Strong relationships between quiz use, TMA submissions and exam performance</a:t>
            </a:r>
          </a:p>
          <a:p>
            <a:pPr lvl="1"/>
            <a:r>
              <a:rPr lang="en-GB" dirty="0"/>
              <a:t>TMAs are an indicator of passing the module</a:t>
            </a:r>
          </a:p>
          <a:p>
            <a:pPr lvl="1"/>
            <a:r>
              <a:rPr lang="en-GB" dirty="0"/>
              <a:t>Quiz use  is an indicator of how good a pass</a:t>
            </a:r>
            <a:br>
              <a:rPr lang="en-GB" dirty="0"/>
            </a:br>
            <a:endParaRPr lang="en-GB" dirty="0"/>
          </a:p>
          <a:p>
            <a:r>
              <a:rPr lang="en-GB" dirty="0"/>
              <a:t>Quizzes are useful for improving understanding and TMA preparation</a:t>
            </a:r>
          </a:p>
          <a:p>
            <a:r>
              <a:rPr lang="en-GB" dirty="0">
                <a:latin typeface="Poppins"/>
                <a:cs typeface="Poppins"/>
              </a:rPr>
              <a:t>Students do not want (these) quizzes to contribute to overall mark</a:t>
            </a:r>
          </a:p>
          <a:p>
            <a:r>
              <a:rPr lang="en-GB" dirty="0">
                <a:latin typeface="Poppins"/>
                <a:cs typeface="Poppins"/>
              </a:rPr>
              <a:t>Many students see value in reflecting on tutor feedback – directs them to apply feedback in TMA they are working 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70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7A78CA-5896-33AC-3D0C-1E3B7FCFED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Formative activities are crucial for distance learning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5DCF3AD-A563-6617-9673-B49BE6DE6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Students engaging with formative activities are more likely to achieve success in summative assessments (Rust, O’Donovan, Price, 2005; Jordan &amp; Butcher, 2010)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Tutor time is valuable but limited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Interactive online quizzes can act as a “tutor at the elbow”, providing immediate feedback (Ross, Jordan, Butcher, 2006)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Variation and randomisation allow reusability for more practice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However, engagement with optional activities can be low</a:t>
            </a:r>
          </a:p>
        </p:txBody>
      </p:sp>
      <p:pic>
        <p:nvPicPr>
          <p:cNvPr id="20" name="Picture 19" descr="An example of an interactive quiz question about projectile motion. The question contains descriptive text and a diagram showing the trajectory of the projectile. There are 3 answer boxes to enter various calculated parameters.&#10;&#10;Question text:&#10;Standing on top of a tower, a man launches a stone at time t = 0 from a point 15.0 m above ground level. At the instant of launch. the stone has a speed of u = 5.00 m s^-1 and moves in a direction that makes an angle of 30 degrees with the horizontal x-axis. At t = 2.00 s, the stone is still above ground level.&#10;&#10;What are the x- and y-components of the stone's velocity at time t = 2.00 s, and what is the stone's speed at this time?&#10;&#10;Enter numbers, correct to 2 significant figures, in the three empty boxes below:&#10;&#10;v_x = ___ m s^-1&#10;y_y = ___ m s^-1&#10;v = ___ m s^-1&#10;&#10;Classification: requires pencil, paper and calculator.&#10;&#10;References: Unit 2 Sections 3.1 and 4.2.">
            <a:extLst>
              <a:ext uri="{FF2B5EF4-FFF2-40B4-BE49-F238E27FC236}">
                <a16:creationId xmlns:a16="http://schemas.microsoft.com/office/drawing/2014/main" id="{8F3481C4-EF92-84D9-B606-E4B7E696E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1420745"/>
            <a:ext cx="3504220" cy="5127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36BF55-47F8-6ADE-CCB1-2A8647C2906F}"/>
              </a:ext>
            </a:extLst>
          </p:cNvPr>
          <p:cNvSpPr txBox="1"/>
          <p:nvPr/>
        </p:nvSpPr>
        <p:spPr>
          <a:xfrm>
            <a:off x="2896300" y="5391834"/>
            <a:ext cx="4066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/>
              <a:t>How should formative activities be incentivised?</a:t>
            </a:r>
          </a:p>
        </p:txBody>
      </p:sp>
    </p:spTree>
    <p:extLst>
      <p:ext uri="{BB962C8B-B14F-4D97-AF65-F5344CB8AC3E}">
        <p14:creationId xmlns:p14="http://schemas.microsoft.com/office/powerpoint/2010/main" val="1634096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9729C-B4B0-4145-D520-1D6810DB4CA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References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2A2FEC-38F9-1E40-8CB1-D52F6E6041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105" y="1481667"/>
            <a:ext cx="10378095" cy="419946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60645"/>
                </a:solidFill>
              </a:rPr>
              <a:t>Agnew, S., Kerr, J. &amp; Watt, R. (2021), ‘The effect on student behaviour and achievement of removing incentives to complete online formative assessments’, Australasian Journal of Educational Technology, 37(4), pp. 173–185.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60645"/>
                </a:solidFill>
              </a:rPr>
              <a:t>Jordan, S. &amp; Butcher, P.G. (2010), ‘Using e-assessment to support distance learners of science’, in The GIREP-EPEC &amp; PHEC 2009 International Conference, 17-21 Aug 2009, Leicester, UK.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60645"/>
                </a:solidFill>
              </a:rPr>
              <a:t>Kibble, J. (2007), ‘Use of unsupervised online quizzes as formative assessment in a medical physiology course: effects of incentives on student participation and performance’, Advances in Physiology Education 31(3), pp. 253–260.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/>
              <a:t>Ross, S., Jordan, S. &amp; Butcher, P. (2006), ‘Online instantaneous and targeted feedback for remote learners’, Innovative assessment in Higher Education, pp. 123–131.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060645"/>
                </a:solidFill>
              </a:rPr>
              <a:t>Rust, C., O’Donovan, B. &amp; Price, M. (2005), ‘A social constructivist assessment process model: how the research literature shows us this could be best practice’, Assessment &amp; Evaluation in Higher Education, 30(3), pp. 231–240.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600">
              <a:solidFill>
                <a:srgbClr val="0606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1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86C0-E096-3423-EBBB-2AF0A64476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425903"/>
            <a:ext cx="10515600" cy="3470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 SemiBold" panose="00000700000000000000" pitchFamily="50" charset="0"/>
                <a:ea typeface="+mj-ea"/>
                <a:cs typeface="Poppins SemiBold" panose="00000700000000000000" pitchFamily="50" charset="0"/>
              </a:rPr>
              <a:t>Slide Title 30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AF888-6AEC-BE02-D3D9-34B614D3D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39148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649DE4-2417-97B7-4308-A7E7076CB2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S217 assessment strategy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932DEAF-D985-FF9B-6AF3-CB67EFE03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1105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6 TMAs (5 formative, 1 summative (25%))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1 Exam (summative, 75%)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Additional requirements:</a:t>
            </a:r>
          </a:p>
          <a:p>
            <a:pPr lvl="1"/>
            <a:r>
              <a:rPr lang="en-GB"/>
              <a:t>30% threshold in exam</a:t>
            </a:r>
          </a:p>
          <a:p>
            <a:pPr lvl="1"/>
            <a:r>
              <a:rPr lang="en-GB"/>
              <a:t>40% threshold in 5 formative TMAs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0C070F6-D456-5E7F-B670-A060A7449897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88724" y="1676669"/>
            <a:ext cx="4922617" cy="40383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8 online quizzes (all formative)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1 quiz per TMA, plus a maths revision quiz and another quiz on final topics with no TMA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Quiz engagement is prompted by reflective question in each TMA</a:t>
            </a:r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  <a:p>
            <a:pPr marL="0" indent="0">
              <a:buNone/>
            </a:pPr>
            <a:endParaRPr lang="en-GB"/>
          </a:p>
          <a:p>
            <a:pPr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19E416-00DD-AD29-48CE-15998ADD7120}"/>
              </a:ext>
            </a:extLst>
          </p:cNvPr>
          <p:cNvSpPr txBox="1"/>
          <p:nvPr/>
        </p:nvSpPr>
        <p:spPr>
          <a:xfrm>
            <a:off x="3462413" y="4240452"/>
            <a:ext cx="7006034" cy="1758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S217 gives a unique opportunity to investigate the effect of indirect, reflective incentivisation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GB" b="1" i="0" u="none" strike="noStrike" kern="1200" cap="none" spc="0" normalizeH="0" baseline="0" noProof="0">
              <a:ln>
                <a:noFill/>
              </a:ln>
              <a:solidFill>
                <a:srgbClr val="060645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The effect of formative and summative incentivisation can also be studied</a:t>
            </a:r>
          </a:p>
        </p:txBody>
      </p:sp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6871E0EC-4D26-AA0B-725D-4D129D914C1A}"/>
              </a:ext>
            </a:extLst>
          </p:cNvPr>
          <p:cNvSpPr txBox="1">
            <a:spLocks/>
          </p:cNvSpPr>
          <p:nvPr/>
        </p:nvSpPr>
        <p:spPr>
          <a:xfrm>
            <a:off x="413915" y="912168"/>
            <a:ext cx="10797426" cy="289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Physics: from classical to quantum</a:t>
            </a:r>
          </a:p>
        </p:txBody>
      </p:sp>
    </p:spTree>
    <p:extLst>
      <p:ext uri="{BB962C8B-B14F-4D97-AF65-F5344CB8AC3E}">
        <p14:creationId xmlns:p14="http://schemas.microsoft.com/office/powerpoint/2010/main" val="55533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169E40-60C1-6E9B-ECAE-40B2F1EFA8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Prior work on S217 quizzes - Norton, 2016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54E904-856F-9BCC-16B9-5C0C94236D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Assessment analytics of student engagement with, and performance on, S217 online quizzes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4956F7-0A97-6270-1630-5FE5BF94C8BD}"/>
              </a:ext>
            </a:extLst>
          </p:cNvPr>
          <p:cNvGrpSpPr/>
          <p:nvPr/>
        </p:nvGrpSpPr>
        <p:grpSpPr>
          <a:xfrm>
            <a:off x="674471" y="1722366"/>
            <a:ext cx="10843058" cy="3579781"/>
            <a:chOff x="674471" y="1646865"/>
            <a:chExt cx="10843058" cy="35797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084D2E2-DDBC-28FB-0768-CD6F32FEA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471" y="1646865"/>
              <a:ext cx="5208248" cy="35797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3446A9A-5CA0-39C6-B646-B68FC30FF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281" y="1646865"/>
              <a:ext cx="5208248" cy="357978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5A63F48-2A59-5FFA-4424-9C09C7E93A7F}"/>
              </a:ext>
            </a:extLst>
          </p:cNvPr>
          <p:cNvSpPr txBox="1"/>
          <p:nvPr/>
        </p:nvSpPr>
        <p:spPr>
          <a:xfrm>
            <a:off x="3689655" y="5763147"/>
            <a:ext cx="6955700" cy="690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060645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Increasing visibility/signposting of quizzes in module materials and TMAs improved early engagement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599321-D088-D6E5-8DEE-84FE81641C65}"/>
              </a:ext>
            </a:extLst>
          </p:cNvPr>
          <p:cNvGrpSpPr/>
          <p:nvPr/>
        </p:nvGrpSpPr>
        <p:grpSpPr>
          <a:xfrm>
            <a:off x="1977687" y="1540123"/>
            <a:ext cx="8236626" cy="385490"/>
            <a:chOff x="1977688" y="1540123"/>
            <a:chExt cx="8236626" cy="3854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9F2B7A3-0FA6-DC6A-75FE-357A906F3045}"/>
                </a:ext>
              </a:extLst>
            </p:cNvPr>
            <p:cNvSpPr txBox="1"/>
            <p:nvPr/>
          </p:nvSpPr>
          <p:spPr>
            <a:xfrm>
              <a:off x="1977688" y="1540123"/>
              <a:ext cx="2601814" cy="385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060645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15J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396BE6-0001-DED6-2D8F-52AD42505B81}"/>
                </a:ext>
              </a:extLst>
            </p:cNvPr>
            <p:cNvSpPr txBox="1"/>
            <p:nvPr/>
          </p:nvSpPr>
          <p:spPr>
            <a:xfrm>
              <a:off x="7612500" y="1540123"/>
              <a:ext cx="2601814" cy="385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GB" b="1" i="0" u="none" strike="noStrike" kern="1200" cap="none" spc="0" normalizeH="0" baseline="0" noProof="0">
                  <a:ln>
                    <a:noFill/>
                  </a:ln>
                  <a:solidFill>
                    <a:srgbClr val="060645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16J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170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B9900A-8C0A-91E3-3971-9685C35303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Quantitative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754A66-378E-A52F-80BF-AC25808D0F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Learning analytics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CD6384-56CD-9956-C8BD-E87ED93443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Qualitative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98DE65-5AB4-944D-9EFA-4E1E149F83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/>
              <a:t>Student survey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5DE25B-9B58-00BA-D532-D9A07E4F8F3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Methodology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EF5598-7A27-13D7-B298-F9397CB84E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~1500 student records, 20J – 22J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Quiz engagement analytics</a:t>
            </a:r>
          </a:p>
          <a:p>
            <a:pPr lvl="1"/>
            <a:r>
              <a:rPr lang="en-GB" dirty="0"/>
              <a:t>Quiz scores</a:t>
            </a:r>
          </a:p>
          <a:p>
            <a:pPr lvl="1"/>
            <a:r>
              <a:rPr lang="en-GB" dirty="0"/>
              <a:t>No. of attempts</a:t>
            </a:r>
          </a:p>
          <a:p>
            <a:pPr lvl="1"/>
            <a:r>
              <a:rPr lang="en-GB" dirty="0"/>
              <a:t>Access times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Module outcomes</a:t>
            </a:r>
          </a:p>
          <a:p>
            <a:pPr lvl="1"/>
            <a:r>
              <a:rPr lang="en-GB" dirty="0"/>
              <a:t>TMA scores</a:t>
            </a:r>
          </a:p>
          <a:p>
            <a:pPr lvl="1"/>
            <a:r>
              <a:rPr lang="en-GB" dirty="0"/>
              <a:t>Exam score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FEFEFD-52AE-0A64-9A9A-30C82909AA9A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 lIns="91440" tIns="45720" rIns="91440" bIns="45720" anchor="t">
            <a:noAutofit/>
          </a:bodyPr>
          <a:lstStyle/>
          <a:p>
            <a:pPr marL="0" indent="0">
              <a:buNone/>
            </a:pPr>
            <a:r>
              <a:rPr lang="en-GB" dirty="0">
                <a:latin typeface="Poppins"/>
                <a:cs typeface="Poppins"/>
              </a:rPr>
              <a:t>13% response rate of 225 invited (30 responses, 22J)</a:t>
            </a:r>
          </a:p>
          <a:p>
            <a:pPr>
              <a:buFont typeface="Arial"/>
              <a:buChar char="•"/>
            </a:pPr>
            <a:r>
              <a:rPr lang="en-GB" dirty="0">
                <a:latin typeface="Poppins"/>
                <a:cs typeface="Poppins"/>
              </a:rPr>
              <a:t>April 2023 (between TMA05 and 06)</a:t>
            </a:r>
          </a:p>
          <a:p>
            <a:pPr>
              <a:buFont typeface="Arial"/>
              <a:buChar char="•"/>
            </a:pPr>
            <a:r>
              <a:rPr lang="en-GB" dirty="0">
                <a:latin typeface="Poppins"/>
                <a:cs typeface="Poppins"/>
              </a:rPr>
              <a:t>Coverage</a:t>
            </a:r>
            <a:endParaRPr lang="en-GB" dirty="0"/>
          </a:p>
          <a:p>
            <a:pPr lvl="1">
              <a:buFont typeface="Arial"/>
              <a:buChar char="•"/>
            </a:pPr>
            <a:r>
              <a:rPr lang="en-GB" dirty="0"/>
              <a:t>Quizzes</a:t>
            </a:r>
          </a:p>
          <a:p>
            <a:pPr lvl="1">
              <a:buFont typeface="Arial"/>
              <a:buChar char="•"/>
            </a:pPr>
            <a:r>
              <a:rPr lang="en-GB" dirty="0"/>
              <a:t>Reflection on quizzes (in TMA)</a:t>
            </a:r>
          </a:p>
          <a:p>
            <a:pPr lvl="1">
              <a:buFont typeface="Arial"/>
              <a:buChar char="•"/>
            </a:pPr>
            <a:r>
              <a:rPr lang="en-GB" dirty="0"/>
              <a:t>Reflection on TMA feedback (In TMAs)</a:t>
            </a:r>
          </a:p>
          <a:p>
            <a:pPr lvl="1"/>
            <a:endParaRPr lang="en-GB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7066612-C1A2-B5A7-2AB6-83330E0A37BB}"/>
              </a:ext>
            </a:extLst>
          </p:cNvPr>
          <p:cNvSpPr txBox="1">
            <a:spLocks/>
          </p:cNvSpPr>
          <p:nvPr/>
        </p:nvSpPr>
        <p:spPr>
          <a:xfrm>
            <a:off x="3951214" y="5715000"/>
            <a:ext cx="7566851" cy="1009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i="0" kern="1200">
                <a:ln>
                  <a:noFill/>
                </a:ln>
                <a:solidFill>
                  <a:srgbClr val="06064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What quiz use behaviours are markers for module success?</a:t>
            </a:r>
          </a:p>
          <a:p>
            <a:r>
              <a:rPr lang="en-GB"/>
              <a:t>What motivates students to engage with the quizzes?</a:t>
            </a:r>
          </a:p>
        </p:txBody>
      </p:sp>
    </p:spTree>
    <p:extLst>
      <p:ext uri="{BB962C8B-B14F-4D97-AF65-F5344CB8AC3E}">
        <p14:creationId xmlns:p14="http://schemas.microsoft.com/office/powerpoint/2010/main" val="410087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2080DAB-2437-1280-AEF4-AA8F2871AA40}"/>
              </a:ext>
            </a:extLst>
          </p:cNvPr>
          <p:cNvGrpSpPr/>
          <p:nvPr/>
        </p:nvGrpSpPr>
        <p:grpSpPr>
          <a:xfrm>
            <a:off x="7675926" y="1392573"/>
            <a:ext cx="3939101" cy="922788"/>
            <a:chOff x="7675926" y="1392573"/>
            <a:chExt cx="3939101" cy="922788"/>
          </a:xfrm>
        </p:grpSpPr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CA2DB10E-0A67-DC2A-CE86-C3D5CCB26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675926" y="1392573"/>
              <a:ext cx="3939101" cy="922788"/>
            </a:xfrm>
            <a:prstGeom prst="round1Rect">
              <a:avLst>
                <a:gd name="adj" fmla="val 50000"/>
              </a:avLst>
            </a:prstGeom>
            <a:solidFill>
              <a:schemeClr val="accent2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C492A0-FB15-2BF1-53E1-CEC289622C4C}"/>
                    </a:ext>
                  </a:extLst>
                </p:cNvPr>
                <p:cNvSpPr txBox="1"/>
                <p:nvPr/>
              </p:nvSpPr>
              <p:spPr>
                <a:xfrm>
                  <a:off x="7768205" y="1426129"/>
                  <a:ext cx="3587136" cy="7900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Gradient:	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en-GB" sz="1500" b="1" i="0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𝐓𝐌</m:t>
                      </m:r>
                      <m:sSup>
                        <m:sSup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Corr. </a:t>
                  </a:r>
                  <a:r>
                    <a:rPr lang="en-GB" sz="1500" dirty="0" err="1"/>
                    <a:t>coeff</a:t>
                  </a:r>
                  <a:r>
                    <a:rPr lang="en-GB" sz="1500" dirty="0"/>
                    <a:t>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𝟗𝟓𝟔𝟕</m:t>
                      </m:r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P-value: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𝟎𝟎𝟏</m:t>
                      </m:r>
                    </m:oMath>
                  </a14:m>
                  <a:endParaRPr lang="en-GB" sz="15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0C492A0-FB15-2BF1-53E1-CEC289622C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205" y="1426129"/>
                  <a:ext cx="3587136" cy="790088"/>
                </a:xfrm>
                <a:prstGeom prst="rect">
                  <a:avLst/>
                </a:prstGeom>
                <a:blipFill>
                  <a:blip r:embed="rId2"/>
                  <a:stretch>
                    <a:fillRect l="-509" t="-769" b="-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AAA5FB-5E8B-99C1-03C5-264E27E78E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13915" y="404664"/>
            <a:ext cx="11045446" cy="497161"/>
          </a:xfrm>
        </p:spPr>
        <p:txBody>
          <a:bodyPr/>
          <a:lstStyle/>
          <a:p>
            <a:r>
              <a:rPr lang="en-GB"/>
              <a:t>TMA submission is strongly linked with module success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24C33C-FEDA-B87B-DF86-196B3E8A2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" y="1193672"/>
            <a:ext cx="6753680" cy="4502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D29B82A-98E9-A1EA-02DE-100146EDA85E}"/>
              </a:ext>
            </a:extLst>
          </p:cNvPr>
          <p:cNvSpPr txBox="1"/>
          <p:nvPr/>
        </p:nvSpPr>
        <p:spPr>
          <a:xfrm>
            <a:off x="7675926" y="2625754"/>
            <a:ext cx="39391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Exam score has a strong dependency on number of TMA submissions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Possibly an artefact of TMA threshold requirement?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Some tutors suggested ‘strategically’ dropping the final TMA if a student was struggling</a:t>
            </a:r>
          </a:p>
        </p:txBody>
      </p:sp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E42661D5-B654-BBA2-9B21-D7D0009C2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7" y="1192525"/>
            <a:ext cx="6755400" cy="4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5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A37898-BE1F-1A74-5744-0EA85865DC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Quiz use is strongly linked with module success</a:t>
            </a:r>
          </a:p>
          <a:p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2E7D34-EFB5-C0AD-2DB4-F38B735E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27" y="1193672"/>
            <a:ext cx="6753679" cy="450245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F7F0816-FED3-FFD0-2EDD-BC70D7615C31}"/>
              </a:ext>
            </a:extLst>
          </p:cNvPr>
          <p:cNvGrpSpPr/>
          <p:nvPr/>
        </p:nvGrpSpPr>
        <p:grpSpPr>
          <a:xfrm>
            <a:off x="7675926" y="1392573"/>
            <a:ext cx="3939101" cy="922788"/>
            <a:chOff x="7675926" y="1392573"/>
            <a:chExt cx="3939101" cy="922788"/>
          </a:xfrm>
        </p:grpSpPr>
        <p:sp>
          <p:nvSpPr>
            <p:cNvPr id="20" name="Rectangle: Single Corner Rounded 19">
              <a:extLst>
                <a:ext uri="{FF2B5EF4-FFF2-40B4-BE49-F238E27FC236}">
                  <a16:creationId xmlns:a16="http://schemas.microsoft.com/office/drawing/2014/main" id="{2AB7509B-8779-2E04-19BB-4EB9869C8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675926" y="1392573"/>
              <a:ext cx="3939101" cy="922788"/>
            </a:xfrm>
            <a:prstGeom prst="round1Rect">
              <a:avLst>
                <a:gd name="adj" fmla="val 50000"/>
              </a:avLst>
            </a:prstGeom>
            <a:solidFill>
              <a:schemeClr val="accent4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E67872-C3D4-FBF1-7838-53F3B85EF89D}"/>
                    </a:ext>
                  </a:extLst>
                </p:cNvPr>
                <p:cNvSpPr txBox="1"/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/>
                    <a:t>Gradient:	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sSup>
                        <m:sSup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𝒒𝒖𝒊𝒛</m:t>
                          </m:r>
                        </m:e>
                        <m:sup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en-GB" sz="150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/>
                    <a:t>Corr. </a:t>
                  </a:r>
                  <a:r>
                    <a:rPr lang="en-GB" sz="1500" err="1"/>
                    <a:t>coeff</a:t>
                  </a:r>
                  <a:r>
                    <a:rPr lang="en-GB" sz="1500"/>
                    <a:t>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𝟗𝟔𝟔𝟓</m:t>
                      </m:r>
                    </m:oMath>
                  </a14:m>
                  <a:endParaRPr lang="en-GB" sz="150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/>
                    <a:t>P-value: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𝟎𝟎𝟎𝟏</m:t>
                      </m:r>
                    </m:oMath>
                  </a14:m>
                  <a:endParaRPr lang="en-GB" sz="150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E67872-C3D4-FBF1-7838-53F3B85EF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blipFill>
                  <a:blip r:embed="rId3"/>
                  <a:stretch>
                    <a:fillRect l="-476" t="-769" b="-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5736867-CEFE-03DC-FCFE-511FE3C1205B}"/>
              </a:ext>
            </a:extLst>
          </p:cNvPr>
          <p:cNvSpPr txBox="1"/>
          <p:nvPr/>
        </p:nvSpPr>
        <p:spPr>
          <a:xfrm>
            <a:off x="7675926" y="2625754"/>
            <a:ext cx="3939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Most students engage with 6 quizzes (linked with TMAs)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 quiz engagement is also a large group</a:t>
            </a:r>
            <a:br>
              <a:rPr lang="en-GB"/>
            </a:b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The difference between </a:t>
            </a:r>
            <a:r>
              <a:rPr lang="en-GB" b="1">
                <a:solidFill>
                  <a:schemeClr val="accent1"/>
                </a:solidFill>
              </a:rPr>
              <a:t>fully engaging</a:t>
            </a:r>
            <a:r>
              <a:rPr lang="en-GB"/>
              <a:t> with the quizzes and </a:t>
            </a:r>
            <a:r>
              <a:rPr lang="en-GB" b="1">
                <a:solidFill>
                  <a:schemeClr val="accent3"/>
                </a:solidFill>
              </a:rPr>
              <a:t>not</a:t>
            </a:r>
            <a:r>
              <a:rPr lang="en-GB"/>
              <a:t>, is the difference between </a:t>
            </a:r>
            <a:r>
              <a:rPr lang="en-GB" b="1">
                <a:solidFill>
                  <a:schemeClr val="accent1"/>
                </a:solidFill>
              </a:rPr>
              <a:t>achieving a distinction </a:t>
            </a:r>
            <a:r>
              <a:rPr lang="en-GB"/>
              <a:t>and </a:t>
            </a:r>
            <a:r>
              <a:rPr lang="en-GB" b="1">
                <a:solidFill>
                  <a:schemeClr val="accent3"/>
                </a:solidFill>
              </a:rPr>
              <a:t>barely scraping a pass </a:t>
            </a:r>
            <a:r>
              <a:rPr lang="en-GB"/>
              <a:t>in the exam</a:t>
            </a:r>
          </a:p>
        </p:txBody>
      </p:sp>
      <p:pic>
        <p:nvPicPr>
          <p:cNvPr id="3" name="Picture 2" descr="A graph of multiple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04F92833-D9A4-37BF-CE82-F4F9F44EE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5" y="1193672"/>
            <a:ext cx="6755400" cy="4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0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3B8ED73-2C5B-FBBC-4ED4-6B0124734B18}"/>
              </a:ext>
            </a:extLst>
          </p:cNvPr>
          <p:cNvGrpSpPr/>
          <p:nvPr/>
        </p:nvGrpSpPr>
        <p:grpSpPr>
          <a:xfrm>
            <a:off x="7675926" y="1392573"/>
            <a:ext cx="3939101" cy="922788"/>
            <a:chOff x="7675926" y="1392573"/>
            <a:chExt cx="3939101" cy="922788"/>
          </a:xfrm>
        </p:grpSpPr>
        <p:sp>
          <p:nvSpPr>
            <p:cNvPr id="25" name="Rectangle: Single Corner Rounded 24">
              <a:extLst>
                <a:ext uri="{FF2B5EF4-FFF2-40B4-BE49-F238E27FC236}">
                  <a16:creationId xmlns:a16="http://schemas.microsoft.com/office/drawing/2014/main" id="{29E353AD-4762-18F6-A947-927811481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V="1">
              <a:off x="7675926" y="1392573"/>
              <a:ext cx="3939101" cy="922788"/>
            </a:xfrm>
            <a:prstGeom prst="round1Rect">
              <a:avLst>
                <a:gd name="adj" fmla="val 50000"/>
              </a:avLst>
            </a:prstGeom>
            <a:solidFill>
              <a:schemeClr val="accent6"/>
            </a:solidFill>
            <a:ln>
              <a:solidFill>
                <a:srgbClr val="0606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D83436B-DAF5-0853-D690-44B808DCB004}"/>
                    </a:ext>
                  </a:extLst>
                </p:cNvPr>
                <p:cNvSpPr txBox="1"/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Gradient:	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sSup>
                        <m:sSupPr>
                          <m:ctrlP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500" b="1" i="1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𝒒𝒖𝒊𝒛</m:t>
                          </m:r>
                        </m:e>
                        <m:sup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500" b="1" i="0" smtClean="0">
                              <a:solidFill>
                                <a:srgbClr val="06064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Corr. </a:t>
                  </a:r>
                  <a:r>
                    <a:rPr lang="en-GB" sz="1500" dirty="0" err="1"/>
                    <a:t>coeff</a:t>
                  </a:r>
                  <a:r>
                    <a:rPr lang="en-GB" sz="1500" dirty="0"/>
                    <a:t>:	</a:t>
                  </a:r>
                  <a14:m>
                    <m:oMath xmlns:m="http://schemas.openxmlformats.org/officeDocument/2006/math"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𝟒𝟏𝟕𝟓</m:t>
                      </m:r>
                    </m:oMath>
                  </a14:m>
                  <a:endParaRPr lang="en-GB" sz="15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GB" sz="1500" dirty="0"/>
                    <a:t>P-value:	</a:t>
                  </a:r>
                  <a14:m>
                    <m:oMath xmlns:m="http://schemas.openxmlformats.org/officeDocument/2006/math">
                      <m:r>
                        <a:rPr lang="en-GB" sz="1500" b="1" i="1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500" b="1" i="1" smtClean="0">
                          <a:solidFill>
                            <a:srgbClr val="060645"/>
                          </a:solidFill>
                          <a:latin typeface="Cambria Math" panose="02040503050406030204" pitchFamily="18" charset="0"/>
                        </a:rPr>
                        <m:t>𝟐𝟔</m:t>
                      </m:r>
                    </m:oMath>
                  </a14:m>
                  <a:endParaRPr lang="en-GB" sz="15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D83436B-DAF5-0853-D690-44B808DCB0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68205" y="1426129"/>
                  <a:ext cx="3841052" cy="790088"/>
                </a:xfrm>
                <a:prstGeom prst="rect">
                  <a:avLst/>
                </a:prstGeom>
                <a:blipFill>
                  <a:blip r:embed="rId2"/>
                  <a:stretch>
                    <a:fillRect l="-476" t="-769" b="-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9B72E1C-B468-DFBF-37EB-D1FE06430E4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Quiz reuse is not linked with module success</a:t>
            </a:r>
          </a:p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8A357-0501-AD91-0CBC-FC564654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327" y="1193672"/>
            <a:ext cx="6753679" cy="45024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9A8A54E-37A9-0D3E-9571-813154111A2D}"/>
              </a:ext>
            </a:extLst>
          </p:cNvPr>
          <p:cNvSpPr txBox="1"/>
          <p:nvPr/>
        </p:nvSpPr>
        <p:spPr>
          <a:xfrm>
            <a:off x="7675926" y="2625754"/>
            <a:ext cx="3939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Students are fairly evenly distributed between repeating 0 – 6 quizzes</a:t>
            </a: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Quiz reuse shows no apparent trend</a:t>
            </a:r>
            <a:br>
              <a:rPr lang="en-GB" dirty="0"/>
            </a:b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Or does it?</a:t>
            </a:r>
          </a:p>
        </p:txBody>
      </p:sp>
      <p:pic>
        <p:nvPicPr>
          <p:cNvPr id="3" name="Picture 2" descr="A graph of quizzes and exam test results&#10;&#10;Description automatically generated">
            <a:extLst>
              <a:ext uri="{FF2B5EF4-FFF2-40B4-BE49-F238E27FC236}">
                <a16:creationId xmlns:a16="http://schemas.microsoft.com/office/drawing/2014/main" id="{EEE182D0-C351-EDB4-84AF-4ECE4ABE4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6" y="1193672"/>
            <a:ext cx="6755400" cy="45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BFE73D-D484-09F1-7698-0A5BC350FD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Quiz reuse shows a strong gender dependence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3024C7-F519-348B-7FAE-0945EF698D47}"/>
              </a:ext>
            </a:extLst>
          </p:cNvPr>
          <p:cNvGrpSpPr/>
          <p:nvPr/>
        </p:nvGrpSpPr>
        <p:grpSpPr>
          <a:xfrm>
            <a:off x="114534" y="1241944"/>
            <a:ext cx="11962933" cy="2640000"/>
            <a:chOff x="114534" y="1241944"/>
            <a:chExt cx="11962933" cy="2640000"/>
          </a:xfrm>
        </p:grpSpPr>
        <p:pic>
          <p:nvPicPr>
            <p:cNvPr id="16" name="Picture 15" descr="A graph of multiple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1A6CCA8D-29A2-1046-63D3-FCD2C779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467" y="1241944"/>
              <a:ext cx="3960000" cy="2640000"/>
            </a:xfrm>
            <a:prstGeom prst="rect">
              <a:avLst/>
            </a:prstGeom>
          </p:spPr>
        </p:pic>
        <p:pic>
          <p:nvPicPr>
            <p:cNvPr id="18" name="Picture 17" descr="A graph of a number of individuals&#10;&#10;Description automatically generated with medium confidence">
              <a:extLst>
                <a:ext uri="{FF2B5EF4-FFF2-40B4-BE49-F238E27FC236}">
                  <a16:creationId xmlns:a16="http://schemas.microsoft.com/office/drawing/2014/main" id="{682A8E05-F7E6-888A-F388-94C537BF0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34" y="1241944"/>
              <a:ext cx="3960000" cy="2640000"/>
            </a:xfrm>
            <a:prstGeom prst="rect">
              <a:avLst/>
            </a:prstGeom>
          </p:spPr>
        </p:pic>
        <p:pic>
          <p:nvPicPr>
            <p:cNvPr id="20" name="Picture 19" descr="A graph of a graph showing a line of different colors&#10;&#10;Description automatically generated with medium confidence">
              <a:extLst>
                <a:ext uri="{FF2B5EF4-FFF2-40B4-BE49-F238E27FC236}">
                  <a16:creationId xmlns:a16="http://schemas.microsoft.com/office/drawing/2014/main" id="{9787640C-8069-486E-7272-889C14AF9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6001" y="1241944"/>
              <a:ext cx="3960000" cy="2640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2">
                <a:extLst>
                  <a:ext uri="{FF2B5EF4-FFF2-40B4-BE49-F238E27FC236}">
                    <a16:creationId xmlns:a16="http://schemas.microsoft.com/office/drawing/2014/main" id="{5DCED27E-D2E7-147E-A393-3950E5639D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2081990"/>
                  </p:ext>
                </p:extLst>
              </p:nvPr>
            </p:nvGraphicFramePr>
            <p:xfrm>
              <a:off x="114533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0393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32114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493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TMA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39888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Gradient (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r>
                                <a:rPr lang="en-GB" sz="1200" b="1" i="0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𝐓𝐌</m:t>
                              </m:r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6064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𝟗𝟒𝟓𝟑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𝟗𝟓𝟓𝟎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2">
                <a:extLst>
                  <a:ext uri="{FF2B5EF4-FFF2-40B4-BE49-F238E27FC236}">
                    <a16:creationId xmlns:a16="http://schemas.microsoft.com/office/drawing/2014/main" id="{5DCED27E-D2E7-147E-A393-3950E5639D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52081990"/>
                  </p:ext>
                </p:extLst>
              </p:nvPr>
            </p:nvGraphicFramePr>
            <p:xfrm>
              <a:off x="114533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0393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32114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493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TMA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0" t="-100000" r="-129021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4301" t="-100000" r="-98387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64246" t="-100000" r="-2235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4301" t="-200000" r="-98387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64246" t="-200000" r="-2235" b="-1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4301" t="-306667" r="-98387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64246" t="-306667" r="-223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22">
                <a:extLst>
                  <a:ext uri="{FF2B5EF4-FFF2-40B4-BE49-F238E27FC236}">
                    <a16:creationId xmlns:a16="http://schemas.microsoft.com/office/drawing/2014/main" id="{9A5F81B5-D895-F168-95C3-45F0752111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3052100"/>
                  </p:ext>
                </p:extLst>
              </p:nvPr>
            </p:nvGraphicFramePr>
            <p:xfrm>
              <a:off x="4116001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868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5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91727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39888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Gradient (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𝒒𝒖𝒊𝒛</m:t>
                                  </m:r>
                                </m:e>
                                <m:sup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6064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𝟗𝟒𝟐𝟔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𝟗𝟕𝟖𝟓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𝟎𝟎𝟎𝟎𝟏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22">
                <a:extLst>
                  <a:ext uri="{FF2B5EF4-FFF2-40B4-BE49-F238E27FC236}">
                    <a16:creationId xmlns:a16="http://schemas.microsoft.com/office/drawing/2014/main" id="{9A5F81B5-D895-F168-95C3-45F0752111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3052100"/>
                  </p:ext>
                </p:extLst>
              </p:nvPr>
            </p:nvGraphicFramePr>
            <p:xfrm>
              <a:off x="4116001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4868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5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91727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50" t="-100000" r="-128671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5135" t="-100000" r="-98919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3687" t="-100000" r="-2235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5135" t="-200000" r="-98919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3687" t="-200000" r="-2235" b="-1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5135" t="-306667" r="-98919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3687" t="-306667" r="-223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Table 22">
                <a:extLst>
                  <a:ext uri="{FF2B5EF4-FFF2-40B4-BE49-F238E27FC236}">
                    <a16:creationId xmlns:a16="http://schemas.microsoft.com/office/drawing/2014/main" id="{F8D777C5-0D74-E79A-B762-5035048E02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7944977"/>
                  </p:ext>
                </p:extLst>
              </p:nvPr>
            </p:nvGraphicFramePr>
            <p:xfrm>
              <a:off x="8117467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344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6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250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re-use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39888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Gradient (</a:t>
                          </a:r>
                          <a14:m>
                            <m:oMath xmlns:m="http://schemas.openxmlformats.org/officeDocument/2006/math">
                              <m:r>
                                <a:rPr lang="en-GB" sz="1200" b="1" i="1" smtClean="0">
                                  <a:solidFill>
                                    <a:srgbClr val="060645"/>
                                  </a:solidFill>
                                  <a:latin typeface="Cambria Math" panose="02040503050406030204" pitchFamily="18" charset="0"/>
                                </a:rPr>
                                <m:t>% </m:t>
                              </m:r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𝒒𝒖𝒊𝒛</m:t>
                                  </m:r>
                                </m:e>
                                <m:sup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200" b="1" i="0" smtClean="0">
                                      <a:solidFill>
                                        <a:srgbClr val="060645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±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oMath>
                            </m:oMathPara>
                          </a14:m>
                          <a:endParaRPr lang="en-GB" sz="1200" b="1" dirty="0">
                            <a:solidFill>
                              <a:srgbClr val="060645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𝟖𝟎𝟑𝟕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𝟎𝟑𝟖𝟕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3919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GB" sz="1200" b="1" i="1" smtClean="0">
                                    <a:solidFill>
                                      <a:srgbClr val="060645"/>
                                    </a:solidFill>
                                    <a:latin typeface="Cambria Math" panose="02040503050406030204" pitchFamily="18" charset="0"/>
                                  </a:rPr>
                                  <m:t>𝟗𝟐</m:t>
                                </m:r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Table 22">
                <a:extLst>
                  <a:ext uri="{FF2B5EF4-FFF2-40B4-BE49-F238E27FC236}">
                    <a16:creationId xmlns:a16="http://schemas.microsoft.com/office/drawing/2014/main" id="{F8D777C5-0D74-E79A-B762-5035048E02E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07944977"/>
                  </p:ext>
                </p:extLst>
              </p:nvPr>
            </p:nvGraphicFramePr>
            <p:xfrm>
              <a:off x="8117467" y="4102216"/>
              <a:ext cx="3960000" cy="11014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344">
                      <a:extLst>
                        <a:ext uri="{9D8B030D-6E8A-4147-A177-3AD203B41FA5}">
                          <a16:colId xmlns:a16="http://schemas.microsoft.com/office/drawing/2014/main" val="1267416297"/>
                        </a:ext>
                      </a:extLst>
                    </a:gridCol>
                    <a:gridCol w="1123406">
                      <a:extLst>
                        <a:ext uri="{9D8B030D-6E8A-4147-A177-3AD203B41FA5}">
                          <a16:colId xmlns:a16="http://schemas.microsoft.com/office/drawing/2014/main" val="2299612296"/>
                        </a:ext>
                      </a:extLst>
                    </a:gridCol>
                    <a:gridCol w="1087250">
                      <a:extLst>
                        <a:ext uri="{9D8B030D-6E8A-4147-A177-3AD203B41FA5}">
                          <a16:colId xmlns:a16="http://schemas.microsoft.com/office/drawing/2014/main" val="20874571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Quiz re-use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Male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Female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3339744"/>
                      </a:ext>
                    </a:extLst>
                  </a:tr>
                  <a:tr h="27844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347" t="-100000" r="-127431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65" t="-100000" r="-99457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4246" t="-100000" r="-2235" b="-2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6327187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Corr. </a:t>
                          </a:r>
                          <a:r>
                            <a:rPr lang="en-GB" sz="1200" dirty="0" err="1"/>
                            <a:t>coeff</a:t>
                          </a:r>
                          <a:r>
                            <a:rPr lang="en-GB" sz="1200" dirty="0"/>
                            <a:t>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65" t="-200000" r="-99457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4246" t="-200000" r="-2235" b="-1152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0663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P-value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157065" t="-306667" r="-99457" b="-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64246" t="-306667" r="-2235" b="-1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20261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3E3A692-1CBA-A93B-95E5-641E75B39A4F}"/>
              </a:ext>
            </a:extLst>
          </p:cNvPr>
          <p:cNvSpPr txBox="1"/>
          <p:nvPr/>
        </p:nvSpPr>
        <p:spPr>
          <a:xfrm>
            <a:off x="3810001" y="5717656"/>
            <a:ext cx="7027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Reuse of online interactive quizzes appears to be a more effective learning strategy for men than for women</a:t>
            </a:r>
          </a:p>
        </p:txBody>
      </p:sp>
    </p:spTree>
    <p:extLst>
      <p:ext uri="{BB962C8B-B14F-4D97-AF65-F5344CB8AC3E}">
        <p14:creationId xmlns:p14="http://schemas.microsoft.com/office/powerpoint/2010/main" val="410760955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7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AB24DCB6-B19B-4A4B-82AA-A443AC496DAE}"/>
    </a:ext>
  </a:extLst>
</a:theme>
</file>

<file path=ppt/theme/theme2.xml><?xml version="1.0" encoding="utf-8"?>
<a:theme xmlns:a="http://schemas.openxmlformats.org/drawingml/2006/main" name="Contents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60A6B559-7EF3-1146-8945-35F68351DF66}"/>
    </a:ext>
  </a:extLst>
</a:theme>
</file>

<file path=ppt/theme/theme3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45991D4C-FE3A-DD49-9F9D-812C6DA697D5}"/>
    </a:ext>
  </a:extLst>
</a:theme>
</file>

<file path=ppt/theme/theme4.xml><?xml version="1.0" encoding="utf-8"?>
<a:theme xmlns:a="http://schemas.openxmlformats.org/drawingml/2006/main" name="Slide Options">
  <a:themeElements>
    <a:clrScheme name="Custom 1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FF8A77"/>
      </a:accent3>
      <a:accent4>
        <a:srgbClr val="7DFFD3"/>
      </a:accent4>
      <a:accent5>
        <a:srgbClr val="FFB3FF"/>
      </a:accent5>
      <a:accent6>
        <a:srgbClr val="FFF388"/>
      </a:accent6>
      <a:hlink>
        <a:srgbClr val="1C46C0"/>
      </a:hlink>
      <a:folHlink>
        <a:srgbClr val="FF8A77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F7B079B8-8FBA-9E46-A97C-4ADCB3A31155}"/>
    </a:ext>
  </a:extLst>
</a:theme>
</file>

<file path=ppt/theme/theme5.xml><?xml version="1.0" encoding="utf-8"?>
<a:theme xmlns:a="http://schemas.openxmlformats.org/drawingml/2006/main" name="End Slide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U Poppins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-Powerpoint-Template-Master" id="{C62F22CB-6147-F642-90D0-FAAC7572420C}" vid="{EB94B822-F5A1-864D-A2F5-29356FFCDE5D}"/>
    </a:ext>
  </a:extLst>
</a:theme>
</file>

<file path=ppt/theme/theme6.xml><?xml version="1.0" encoding="utf-8"?>
<a:theme xmlns:a="http://schemas.openxmlformats.org/drawingml/2006/main" name="Slide Option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Custom 2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rvey Slides 6_11_23.pptx" id="{0065F46F-6444-49CC-A514-40BD9C492F12}" vid="{A306B315-D3F8-4326-8388-7C814A5360B1}"/>
    </a:ext>
  </a:extLst>
</a:theme>
</file>

<file path=ppt/theme/theme7.xml><?xml version="1.0" encoding="utf-8"?>
<a:theme xmlns:a="http://schemas.openxmlformats.org/drawingml/2006/main" name="Chapter Headings / Dividers">
  <a:themeElements>
    <a:clrScheme name="Open University ">
      <a:dk1>
        <a:srgbClr val="060645"/>
      </a:dk1>
      <a:lt1>
        <a:srgbClr val="FFFFFF"/>
      </a:lt1>
      <a:dk2>
        <a:srgbClr val="060645"/>
      </a:dk2>
      <a:lt2>
        <a:srgbClr val="FEFFFF"/>
      </a:lt2>
      <a:accent1>
        <a:srgbClr val="1C46C0"/>
      </a:accent1>
      <a:accent2>
        <a:srgbClr val="66EEFA"/>
      </a:accent2>
      <a:accent3>
        <a:srgbClr val="7DFFD3"/>
      </a:accent3>
      <a:accent4>
        <a:srgbClr val="FF8A77"/>
      </a:accent4>
      <a:accent5>
        <a:srgbClr val="FFB3FF"/>
      </a:accent5>
      <a:accent6>
        <a:srgbClr val="FFF388"/>
      </a:accent6>
      <a:hlink>
        <a:srgbClr val="FF8A77"/>
      </a:hlink>
      <a:folHlink>
        <a:srgbClr val="7DFFD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rvey Slides 6_11_23.pptx" id="{0065F46F-6444-49CC-A514-40BD9C492F12}" vid="{433C845F-741D-4EB3-B8AA-EA34B38DF79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9693D84C7BAA4994A0ED2ED589E765" ma:contentTypeVersion="14" ma:contentTypeDescription="Create a new document." ma:contentTypeScope="" ma:versionID="35ccef59bae020189bb853ddbaf4d7c7">
  <xsd:schema xmlns:xsd="http://www.w3.org/2001/XMLSchema" xmlns:xs="http://www.w3.org/2001/XMLSchema" xmlns:p="http://schemas.microsoft.com/office/2006/metadata/properties" xmlns:ns2="e1f66b98-bb7d-4b51-9f80-1abb52afc7c9" xmlns:ns3="7d77e5bd-1712-4420-bfcb-add91bec6c5c" targetNamespace="http://schemas.microsoft.com/office/2006/metadata/properties" ma:root="true" ma:fieldsID="bbcffe98027c7adb79aa53e8793b9c7e" ns2:_="" ns3:_="">
    <xsd:import namespace="e1f66b98-bb7d-4b51-9f80-1abb52afc7c9"/>
    <xsd:import namespace="7d77e5bd-1712-4420-bfcb-add91bec6c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f66b98-bb7d-4b51-9f80-1abb52afc7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fb35f09-1364-44fa-bda6-079b81d03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77e5bd-1712-4420-bfcb-add91bec6c5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50f1e01-1cf6-43c6-a56c-c84d23b8e7f5}" ma:internalName="TaxCatchAll" ma:showField="CatchAllData" ma:web="7d77e5bd-1712-4420-bfcb-add91bec6c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77e5bd-1712-4420-bfcb-add91bec6c5c" xsi:nil="true"/>
    <lcf76f155ced4ddcb4097134ff3c332f xmlns="e1f66b98-bb7d-4b51-9f80-1abb52afc7c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5825D8-9481-4D66-902B-C2DDD50F33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f66b98-bb7d-4b51-9f80-1abb52afc7c9"/>
    <ds:schemaRef ds:uri="7d77e5bd-1712-4420-bfcb-add91bec6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1F123D-72E4-47AA-AF87-050EE8541186}">
  <ds:schemaRefs>
    <ds:schemaRef ds:uri="37366ac4-c030-4543-8cc8-88329e81ec50"/>
    <ds:schemaRef ds:uri="4ed73a0e-c0f4-4682-9833-b80ae4bd0773"/>
    <ds:schemaRef ds:uri="7d77e5bd-1712-4420-bfcb-add91bec6c5c"/>
    <ds:schemaRef ds:uri="a4bbcd8a-0e99-45ba-ba54-c1f6b28a9aac"/>
    <ds:schemaRef ds:uri="e1f66b98-bb7d-4b51-9f80-1abb52afc7c9"/>
    <ds:schemaRef ds:uri="e4476828-269d-41e7-8c7f-463a607b843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66CD3E3-2AD4-4BFA-B062-CD9F3FC377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OU-Powerpoint-Template-Master</Template>
  <TotalTime>174</TotalTime>
  <Words>1669</Words>
  <Application>Microsoft Office PowerPoint</Application>
  <PresentationFormat>Widescreen</PresentationFormat>
  <Paragraphs>247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Cambria Math</vt:lpstr>
      <vt:lpstr>Poppins</vt:lpstr>
      <vt:lpstr>Poppins SemiBold</vt:lpstr>
      <vt:lpstr>Symbol,Sans-Serif</vt:lpstr>
      <vt:lpstr>Covers</vt:lpstr>
      <vt:lpstr>Contents Slides</vt:lpstr>
      <vt:lpstr>Chapter Headings / Dividers</vt:lpstr>
      <vt:lpstr>Slide Options</vt:lpstr>
      <vt:lpstr>End Slides</vt:lpstr>
      <vt:lpstr>Slide Options</vt:lpstr>
      <vt:lpstr>Chapter Headings / Dividers</vt:lpstr>
      <vt:lpstr>Intro Slide Title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Title 1</vt:lpstr>
      <vt:lpstr>PowerPoint Presentation</vt:lpstr>
      <vt:lpstr>PowerPoint Presentation</vt:lpstr>
      <vt:lpstr>Pie Chart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Slide Title 30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Slide Title 1</dc:title>
  <dc:subject>OU Master PowerPoint Template with accessibility guidance and best practice tips</dc:subject>
  <dc:creator>Jonathan.Nylk</dc:creator>
  <cp:keywords>OU Master PowerPoint Template</cp:keywords>
  <dc:description/>
  <cp:lastModifiedBy>Diane.Ford</cp:lastModifiedBy>
  <cp:revision>135</cp:revision>
  <dcterms:created xsi:type="dcterms:W3CDTF">2023-10-30T15:48:09Z</dcterms:created>
  <dcterms:modified xsi:type="dcterms:W3CDTF">2024-04-05T17:03:25Z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0x010100DB9693D84C7BAA4994A0ED2ED589E765</vt:lpwstr>
  </property>
  <property fmtid="{D5CDD505-2E9C-101B-9397-08002B2CF9AE}" pid="3" name="MediaServiceImageTags">
    <vt:lpwstr/>
  </property>
</Properties>
</file>