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1"/>
  </p:notesMasterIdLst>
  <p:handoutMasterIdLst>
    <p:handoutMasterId r:id="rId22"/>
  </p:handoutMasterIdLst>
  <p:sldIdLst>
    <p:sldId id="312" r:id="rId9"/>
    <p:sldId id="308" r:id="rId10"/>
    <p:sldId id="306" r:id="rId11"/>
    <p:sldId id="319" r:id="rId12"/>
    <p:sldId id="307" r:id="rId13"/>
    <p:sldId id="322" r:id="rId14"/>
    <p:sldId id="320" r:id="rId15"/>
    <p:sldId id="321" r:id="rId16"/>
    <p:sldId id="318" r:id="rId17"/>
    <p:sldId id="317" r:id="rId18"/>
    <p:sldId id="305"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76"/>
    <a:srgbClr val="060645"/>
    <a:srgbClr val="FFD7FD"/>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7223" autoAdjust="0"/>
  </p:normalViewPr>
  <p:slideViewPr>
    <p:cSldViewPr snapToGrid="0">
      <p:cViewPr varScale="1">
        <p:scale>
          <a:sx n="66" d="100"/>
          <a:sy n="66" d="100"/>
        </p:scale>
        <p:origin x="1301" y="53"/>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10/04/2024</a:t>
            </a:fld>
            <a:endParaRPr lang="en-GB" dirty="0">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dirty="0">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dirty="0"/>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dirty="0"/>
          </a:p>
        </p:txBody>
      </p:sp>
    </p:spTree>
    <p:extLst>
      <p:ext uri="{BB962C8B-B14F-4D97-AF65-F5344CB8AC3E}">
        <p14:creationId xmlns:p14="http://schemas.microsoft.com/office/powerpoint/2010/main" val="51503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dirty="0"/>
          </a:p>
        </p:txBody>
      </p:sp>
    </p:spTree>
    <p:extLst>
      <p:ext uri="{BB962C8B-B14F-4D97-AF65-F5344CB8AC3E}">
        <p14:creationId xmlns:p14="http://schemas.microsoft.com/office/powerpoint/2010/main" val="310100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a:ea typeface="Times New Roman" panose="02020603050405020304" pitchFamily="18" charset="0"/>
                <a:cs typeface="Poppins SemiBold"/>
              </a:rPr>
              <a:t>B</a:t>
            </a:r>
            <a:r>
              <a:rPr lang="en-GB" sz="1200" dirty="0">
                <a:latin typeface="Calibri"/>
                <a:ea typeface="Times New Roman" panose="02020603050405020304" pitchFamily="18" charset="0"/>
                <a:cs typeface="Poppins SemiBold"/>
              </a:rPr>
              <a:t>enefits</a:t>
            </a:r>
            <a:r>
              <a:rPr lang="en-GB" sz="1200" dirty="0">
                <a:effectLst/>
                <a:latin typeface="Calibri"/>
                <a:ea typeface="Times New Roman" panose="02020603050405020304" pitchFamily="18" charset="0"/>
                <a:cs typeface="Poppins SemiBold"/>
              </a:rPr>
              <a:t> gained and lessons learned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a:cs typeface="Poppins SemiBold"/>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dirty="0"/>
          </a:p>
        </p:txBody>
      </p:sp>
    </p:spTree>
    <p:extLst>
      <p:ext uri="{BB962C8B-B14F-4D97-AF65-F5344CB8AC3E}">
        <p14:creationId xmlns:p14="http://schemas.microsoft.com/office/powerpoint/2010/main" val="3873662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dirty="0"/>
          </a:p>
        </p:txBody>
      </p:sp>
    </p:spTree>
    <p:extLst>
      <p:ext uri="{BB962C8B-B14F-4D97-AF65-F5344CB8AC3E}">
        <p14:creationId xmlns:p14="http://schemas.microsoft.com/office/powerpoint/2010/main" val="344570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Ecoanxiety is the distress related to the climate and ecological crises.  Whilst it is, perhaps, a rational reaction to climate change, biodiversity loss and other environmental issues, ecoanxiety is often connected to negative emotions of grief, guilt and hopelessness. But it can also be linked, more positively, to adaptive or ‘practical’ responses. The impacts of ecoanxiety on wellbeing may be unequal, depending on individual circumstances and capacities</a:t>
            </a:r>
            <a:r>
              <a:rPr lang="en-GB" dirty="0">
                <a:effectLst/>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know the effects of climate change are unequal but we still know less about ecoanxiety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a:cs typeface="Poppins SemiBold"/>
              </a:rPr>
              <a:t>Results so far are mirrored in wider population of OU students – this level of worry is not limited to environment students</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dirty="0"/>
          </a:p>
        </p:txBody>
      </p:sp>
    </p:spTree>
    <p:extLst>
      <p:ext uri="{BB962C8B-B14F-4D97-AF65-F5344CB8AC3E}">
        <p14:creationId xmlns:p14="http://schemas.microsoft.com/office/powerpoint/2010/main" val="391194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dirty="0"/>
          </a:p>
        </p:txBody>
      </p:sp>
    </p:spTree>
    <p:extLst>
      <p:ext uri="{BB962C8B-B14F-4D97-AF65-F5344CB8AC3E}">
        <p14:creationId xmlns:p14="http://schemas.microsoft.com/office/powerpoint/2010/main" val="340446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Approach to collecting stories… workshop … skills development</a:t>
            </a:r>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dirty="0"/>
          </a:p>
        </p:txBody>
      </p:sp>
    </p:spTree>
    <p:extLst>
      <p:ext uri="{BB962C8B-B14F-4D97-AF65-F5344CB8AC3E}">
        <p14:creationId xmlns:p14="http://schemas.microsoft.com/office/powerpoint/2010/main" val="355824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dirty="0"/>
          </a:p>
        </p:txBody>
      </p:sp>
    </p:spTree>
    <p:extLst>
      <p:ext uri="{BB962C8B-B14F-4D97-AF65-F5344CB8AC3E}">
        <p14:creationId xmlns:p14="http://schemas.microsoft.com/office/powerpoint/2010/main" val="133643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Student survey (</a:t>
            </a:r>
            <a:r>
              <a:rPr lang="en-GB" sz="1200" dirty="0">
                <a:effectLst/>
                <a:latin typeface="Calibri" panose="020F0502020204030204" pitchFamily="34" charset="0"/>
                <a:ea typeface="Calibri" panose="020F0502020204030204" pitchFamily="34" charset="0"/>
                <a:cs typeface="Poppins" panose="00000500000000000000" pitchFamily="2" charset="0"/>
              </a:rPr>
              <a:t>260 responses, 10% response rate</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The survey utilises standardised eco-anxiety scale strategies using a validated scale developed by </a:t>
            </a:r>
            <a:r>
              <a:rPr lang="en-GB" sz="1800" kern="100" dirty="0" err="1">
                <a:effectLst/>
                <a:latin typeface="Arial" panose="020B0604020202020204" pitchFamily="34" charset="0"/>
                <a:ea typeface="Calibri" panose="020F0502020204030204" pitchFamily="34" charset="0"/>
              </a:rPr>
              <a:t>Ágoston</a:t>
            </a:r>
            <a:r>
              <a:rPr lang="en-GB" sz="1800" kern="100" dirty="0">
                <a:effectLst/>
                <a:latin typeface="Arial" panose="020B0604020202020204" pitchFamily="34" charset="0"/>
                <a:ea typeface="Calibri" panose="020F0502020204030204" pitchFamily="34" charset="0"/>
              </a:rPr>
              <a:t> et al. (2022). This scale </a:t>
            </a:r>
            <a:r>
              <a:rPr lang="en-GB" sz="1800" dirty="0">
                <a:effectLst/>
                <a:latin typeface="Arial" panose="020B0604020202020204" pitchFamily="34" charset="0"/>
                <a:ea typeface="Times New Roman" panose="02020603050405020304" pitchFamily="18" charset="0"/>
              </a:rPr>
              <a:t>was selected because it makes fewer assumptions than other scales and shows good reliability and validity. Covers </a:t>
            </a:r>
            <a:r>
              <a:rPr lang="en-GB" sz="3200" i="1" kern="100" dirty="0">
                <a:effectLst/>
                <a:latin typeface="Calibri" panose="020F0502020204030204" pitchFamily="34" charset="0"/>
                <a:ea typeface="Calibri" panose="020F0502020204030204" pitchFamily="34" charset="0"/>
                <a:cs typeface="Times New Roman" panose="02020603050405020304" pitchFamily="18" charset="0"/>
              </a:rPr>
              <a:t>habitual ecological worry </a:t>
            </a:r>
            <a:r>
              <a:rPr lang="en-GB" sz="3200" i="1" dirty="0">
                <a:effectLst/>
                <a:latin typeface="Calibri" panose="020F0502020204030204" pitchFamily="34" charset="0"/>
                <a:ea typeface="Calibri" panose="020F0502020204030204" pitchFamily="34" charset="0"/>
              </a:rPr>
              <a:t>+ negative consequences of eco-anxiety</a:t>
            </a:r>
            <a:endParaRPr lang="en-GB" sz="1800" dirty="0">
              <a:effectLst/>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A few questions were also included to ask students about their reactions to OU module content relating to environmental issues, such as climate change and biodiversity loss.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cs typeface="Times New Roman" panose="02020603050405020304" pitchFamily="18" charset="0"/>
              </a:rPr>
              <a:t>11 student interviews</a:t>
            </a:r>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dirty="0"/>
          </a:p>
        </p:txBody>
      </p:sp>
    </p:spTree>
    <p:extLst>
      <p:ext uri="{BB962C8B-B14F-4D97-AF65-F5344CB8AC3E}">
        <p14:creationId xmlns:p14="http://schemas.microsoft.com/office/powerpoint/2010/main" val="173977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dirty="0"/>
          </a:p>
        </p:txBody>
      </p:sp>
    </p:spTree>
    <p:extLst>
      <p:ext uri="{BB962C8B-B14F-4D97-AF65-F5344CB8AC3E}">
        <p14:creationId xmlns:p14="http://schemas.microsoft.com/office/powerpoint/2010/main" val="19037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dirty="0"/>
          </a:p>
        </p:txBody>
      </p:sp>
    </p:spTree>
    <p:extLst>
      <p:ext uri="{BB962C8B-B14F-4D97-AF65-F5344CB8AC3E}">
        <p14:creationId xmlns:p14="http://schemas.microsoft.com/office/powerpoint/2010/main" val="63688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dirty="0"/>
          </a:p>
        </p:txBody>
      </p:sp>
    </p:spTree>
    <p:extLst>
      <p:ext uri="{BB962C8B-B14F-4D97-AF65-F5344CB8AC3E}">
        <p14:creationId xmlns:p14="http://schemas.microsoft.com/office/powerpoint/2010/main" val="2911457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dirty="0"/>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dirty="0"/>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dirty="0">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dirty="0">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dirty="0"/>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dirty="0"/>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4/10/2024</a:t>
            </a:fld>
            <a:endParaRPr lang="en-US" dirty="0"/>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dirty="0"/>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42.png"/><Relationship Id="rId1" Type="http://schemas.openxmlformats.org/officeDocument/2006/relationships/slideLayout" Target="../slideLayouts/slideLayout1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hyperlink" Target="https://learn2.open.ac.uk/course/view.php?id=206536&amp;cmid=2187069" TargetMode="External"/><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49A4BC82-1BFA-C619-A08F-8D5B91E42941}"/>
              </a:ext>
            </a:extLst>
          </p:cNvPr>
          <p:cNvSpPr>
            <a:spLocks noGrp="1"/>
          </p:cNvSpPr>
          <p:nvPr>
            <p:ph type="body" sz="quarter" idx="11"/>
          </p:nvPr>
        </p:nvSpPr>
        <p:spPr/>
        <p:txBody>
          <a:bodyPr/>
          <a:lstStyle/>
          <a:p>
            <a:r>
              <a:rPr lang="en-GB" sz="4800" dirty="0"/>
              <a:t>Ecoanxiety and environmental </a:t>
            </a:r>
            <a:br>
              <a:rPr lang="en-GB" sz="4800" dirty="0"/>
            </a:br>
            <a:r>
              <a:rPr lang="en-GB" sz="4800" dirty="0"/>
              <a:t>education:</a:t>
            </a:r>
            <a:r>
              <a:rPr lang="en-GB" dirty="0"/>
              <a:t> </a:t>
            </a:r>
          </a:p>
        </p:txBody>
      </p:sp>
      <p:sp>
        <p:nvSpPr>
          <p:cNvPr id="9" name="Text Placeholder 14">
            <a:extLst>
              <a:ext uri="{FF2B5EF4-FFF2-40B4-BE49-F238E27FC236}">
                <a16:creationId xmlns:a16="http://schemas.microsoft.com/office/drawing/2014/main" id="{14B5BE08-1EBB-D0F8-3A04-E29731F1B2CA}"/>
              </a:ext>
            </a:extLst>
          </p:cNvPr>
          <p:cNvSpPr>
            <a:spLocks noGrp="1"/>
          </p:cNvSpPr>
          <p:nvPr>
            <p:ph type="body" sz="quarter" idx="13"/>
          </p:nvPr>
        </p:nvSpPr>
        <p:spPr>
          <a:xfrm>
            <a:off x="408207" y="3679427"/>
            <a:ext cx="5557584" cy="1428164"/>
          </a:xfrm>
        </p:spPr>
        <p:txBody>
          <a:bodyPr/>
          <a:lstStyle/>
          <a:p>
            <a:r>
              <a:rPr lang="sv-SE" dirty="0"/>
              <a:t>Sarah Davies, Fiona Aiken, Elaine McPherson, Volker Patent, Maria Townsend, Debra Croft, Harriet Marshall, Joanna Shelton &amp; Kate Lister</a:t>
            </a:r>
          </a:p>
        </p:txBody>
      </p:sp>
      <p:sp>
        <p:nvSpPr>
          <p:cNvPr id="14" name="Text Placeholder 13">
            <a:extLst>
              <a:ext uri="{FF2B5EF4-FFF2-40B4-BE49-F238E27FC236}">
                <a16:creationId xmlns:a16="http://schemas.microsoft.com/office/drawing/2014/main" id="{58D167B5-0DCE-6D16-3096-F31C33563C09}"/>
              </a:ext>
            </a:extLst>
          </p:cNvPr>
          <p:cNvSpPr>
            <a:spLocks noGrp="1"/>
          </p:cNvSpPr>
          <p:nvPr>
            <p:ph type="body" sz="quarter" idx="16"/>
          </p:nvPr>
        </p:nvSpPr>
        <p:spPr/>
        <p:txBody>
          <a:bodyPr/>
          <a:lstStyle/>
          <a:p>
            <a:r>
              <a:rPr lang="en-GB" sz="2800" dirty="0"/>
              <a:t>Stories, conversations, actions</a:t>
            </a:r>
          </a:p>
        </p:txBody>
      </p:sp>
      <p:sp>
        <p:nvSpPr>
          <p:cNvPr id="11" name="Text Placeholder 17">
            <a:extLst>
              <a:ext uri="{FF2B5EF4-FFF2-40B4-BE49-F238E27FC236}">
                <a16:creationId xmlns:a16="http://schemas.microsoft.com/office/drawing/2014/main" id="{E4D58B61-EB21-9FA2-47C4-50CCD6C249CE}"/>
              </a:ext>
            </a:extLst>
          </p:cNvPr>
          <p:cNvSpPr txBox="1">
            <a:spLocks/>
          </p:cNvSpPr>
          <p:nvPr/>
        </p:nvSpPr>
        <p:spPr>
          <a:xfrm>
            <a:off x="408207" y="5141045"/>
            <a:ext cx="5557584" cy="34703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buFont typeface="Arial" panose="020B0604020202020204" pitchFamily="34" charset="0"/>
              <a:buNone/>
              <a:defRPr sz="1600" b="0" i="0" kern="1200">
                <a:ln>
                  <a:noFill/>
                </a:ln>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11</a:t>
            </a:r>
            <a:r>
              <a:rPr lang="en-GB" baseline="30000" dirty="0"/>
              <a:t>th</a:t>
            </a:r>
            <a:r>
              <a:rPr lang="en-GB" dirty="0"/>
              <a:t> April 2023</a:t>
            </a:r>
          </a:p>
        </p:txBody>
      </p:sp>
      <p:pic>
        <p:nvPicPr>
          <p:cNvPr id="2" name="Picture 1" descr="A honeycomb structure containing images of glaciers, polar bears, wildfires, chopped down trees, plastic bottle on a beach, large wave, smoke from chimneys and the words pollution, biodiversity loss, climate change, flooding, guilt, grief, anxiety, future and action.">
            <a:extLst>
              <a:ext uri="{FF2B5EF4-FFF2-40B4-BE49-F238E27FC236}">
                <a16:creationId xmlns:a16="http://schemas.microsoft.com/office/drawing/2014/main" id="{CBF6DD06-0DF8-27EF-7DC5-C79845817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76762"/>
            <a:ext cx="5981095" cy="3364283"/>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017CD2F3-7237-C274-F679-ED8649E39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1846" y="5797822"/>
            <a:ext cx="4587249" cy="655321"/>
          </a:xfrm>
          <a:prstGeom prst="rect">
            <a:avLst/>
          </a:prstGeom>
        </p:spPr>
      </p:pic>
    </p:spTree>
    <p:extLst>
      <p:ext uri="{BB962C8B-B14F-4D97-AF65-F5344CB8AC3E}">
        <p14:creationId xmlns:p14="http://schemas.microsoft.com/office/powerpoint/2010/main" val="310942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a:xfrm>
            <a:off x="333688" y="202573"/>
            <a:ext cx="10766703" cy="497161"/>
          </a:xfrm>
        </p:spPr>
        <p:txBody>
          <a:bodyPr/>
          <a:lstStyle/>
          <a:p>
            <a:r>
              <a:rPr lang="en-GB" dirty="0"/>
              <a:t>Results </a:t>
            </a:r>
          </a:p>
        </p:txBody>
      </p:sp>
      <p:sp>
        <p:nvSpPr>
          <p:cNvPr id="15" name="Text Placeholder 14">
            <a:extLst>
              <a:ext uri="{FF2B5EF4-FFF2-40B4-BE49-F238E27FC236}">
                <a16:creationId xmlns:a16="http://schemas.microsoft.com/office/drawing/2014/main" id="{77D20700-9C59-473D-E205-7F7A34552B74}"/>
              </a:ext>
            </a:extLst>
          </p:cNvPr>
          <p:cNvSpPr>
            <a:spLocks noGrp="1"/>
          </p:cNvSpPr>
          <p:nvPr>
            <p:ph type="body" sz="quarter" idx="12"/>
          </p:nvPr>
        </p:nvSpPr>
        <p:spPr>
          <a:xfrm>
            <a:off x="642579" y="850633"/>
            <a:ext cx="11435121" cy="1282519"/>
          </a:xfrm>
        </p:spPr>
        <p:txBody>
          <a:bodyPr/>
          <a:lstStyle/>
          <a:p>
            <a:r>
              <a:rPr lang="en-GB" dirty="0"/>
              <a:t>Student interviews:  </a:t>
            </a:r>
            <a:r>
              <a:rPr lang="en-GB" sz="1800" dirty="0">
                <a:effectLst/>
                <a:latin typeface="Calibri" panose="020F0502020204030204" pitchFamily="34" charset="0"/>
                <a:ea typeface="Calibri" panose="020F0502020204030204" pitchFamily="34" charset="0"/>
                <a:cs typeface="Times New Roman" panose="02020603050405020304" pitchFamily="18" charset="0"/>
              </a:rPr>
              <a:t>How could the OU improve support for ecoanxiety?</a:t>
            </a:r>
          </a:p>
          <a:p>
            <a:r>
              <a:rPr lang="en-GB" dirty="0"/>
              <a:t> </a:t>
            </a:r>
          </a:p>
        </p:txBody>
      </p:sp>
      <p:sp>
        <p:nvSpPr>
          <p:cNvPr id="24" name="TextBox 23">
            <a:extLst>
              <a:ext uri="{FF2B5EF4-FFF2-40B4-BE49-F238E27FC236}">
                <a16:creationId xmlns:a16="http://schemas.microsoft.com/office/drawing/2014/main" id="{8F9365E7-3684-5514-23D9-0790007529AD}"/>
              </a:ext>
            </a:extLst>
          </p:cNvPr>
          <p:cNvSpPr txBox="1"/>
          <p:nvPr/>
        </p:nvSpPr>
        <p:spPr>
          <a:xfrm>
            <a:off x="618334" y="1745198"/>
            <a:ext cx="10482057" cy="3342325"/>
          </a:xfrm>
          <a:prstGeom prst="rect">
            <a:avLst/>
          </a:prstGeom>
          <a:noFill/>
        </p:spPr>
        <p:txBody>
          <a:bodyPr wrap="square">
            <a:spAutoFit/>
          </a:bodyPr>
          <a:lstStyle/>
          <a:p>
            <a:pPr marL="285750" lvl="0" indent="-285750">
              <a:lnSpc>
                <a:spcPct val="107000"/>
              </a:lnSpc>
              <a:spcAft>
                <a:spcPts val="80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Opportunities for peer support, peer learning</a:t>
            </a:r>
            <a:endParaRPr lang="en-GB" sz="1600" b="1"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Signposting </a:t>
            </a:r>
            <a:endParaRPr lang="en-GB" sz="1600" b="1"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Trigger warnings </a:t>
            </a:r>
            <a:endParaRPr lang="en-GB" sz="1600" b="1"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Social media etc.</a:t>
            </a:r>
            <a:endParaRPr lang="en-GB" sz="1600" b="1" dirty="0">
              <a:solidFill>
                <a:srgbClr val="060645"/>
              </a:solidFill>
              <a:latin typeface="Poppins" panose="00000500000000000000" pitchFamily="2" charset="0"/>
              <a:cs typeface="Poppins" panose="00000500000000000000" pitchFamily="2" charset="0"/>
            </a:endParaRPr>
          </a:p>
        </p:txBody>
      </p:sp>
      <p:sp>
        <p:nvSpPr>
          <p:cNvPr id="28" name="TextBox 27">
            <a:extLst>
              <a:ext uri="{FF2B5EF4-FFF2-40B4-BE49-F238E27FC236}">
                <a16:creationId xmlns:a16="http://schemas.microsoft.com/office/drawing/2014/main" id="{3FD3E1F3-CA02-9C25-CB2B-0597FDF1FA75}"/>
              </a:ext>
            </a:extLst>
          </p:cNvPr>
          <p:cNvSpPr txBox="1"/>
          <p:nvPr/>
        </p:nvSpPr>
        <p:spPr>
          <a:xfrm>
            <a:off x="2112616" y="2783860"/>
            <a:ext cx="4340743" cy="1200329"/>
          </a:xfrm>
          <a:prstGeom prst="rect">
            <a:avLst/>
          </a:prstGeom>
          <a:noFill/>
        </p:spPr>
        <p:txBody>
          <a:bodyPr wrap="square">
            <a:spAutoFit/>
          </a:bodyPr>
          <a:lstStyle/>
          <a:p>
            <a:pPr marL="285750"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To outside material, groups</a:t>
            </a:r>
          </a:p>
          <a:p>
            <a:pPr marL="285750"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Suggestions for action,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turn learning into action</a:t>
            </a:r>
          </a:p>
          <a:p>
            <a:pPr marL="285750" indent="-285750">
              <a:buFont typeface="Courier New" panose="02070309020205020404" pitchFamily="49" charset="0"/>
              <a:buChar char="o"/>
            </a:pPr>
            <a:endParaRPr lang="en-GB" i="1" dirty="0">
              <a:latin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CBA20E98-DDA8-6E25-362A-720A2B2DD216}"/>
              </a:ext>
            </a:extLst>
          </p:cNvPr>
          <p:cNvSpPr txBox="1"/>
          <p:nvPr/>
        </p:nvSpPr>
        <p:spPr>
          <a:xfrm>
            <a:off x="5439037" y="1347794"/>
            <a:ext cx="6354645" cy="1663597"/>
          </a:xfrm>
          <a:prstGeom prst="rect">
            <a:avLst/>
          </a:prstGeom>
          <a:noFill/>
        </p:spPr>
        <p:txBody>
          <a:bodyPr wrap="square">
            <a:spAutoFit/>
          </a:bodyPr>
          <a:lstStyle/>
          <a:p>
            <a:pPr marL="742950" lvl="1" indent="-285750">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Online café or conversation space  </a:t>
            </a:r>
          </a:p>
          <a:p>
            <a:pPr marL="742950" lvl="1" indent="-285750">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Workshops on how to set up a local group or network  </a:t>
            </a:r>
          </a:p>
          <a:p>
            <a:pPr marL="742950" lvl="1"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In hard hitting modules /sections - discussion forum about thoughts and feelings</a:t>
            </a:r>
          </a:p>
          <a:p>
            <a:pPr marL="742950" lvl="1" indent="-285750">
              <a:lnSpc>
                <a:spcPct val="107000"/>
              </a:lnSpc>
              <a:spcAft>
                <a:spcPts val="80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Local and face to face meet ups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2" name="TextBox 31">
            <a:extLst>
              <a:ext uri="{FF2B5EF4-FFF2-40B4-BE49-F238E27FC236}">
                <a16:creationId xmlns:a16="http://schemas.microsoft.com/office/drawing/2014/main" id="{97711386-A23B-B406-7F9E-3B84867C0D67}"/>
              </a:ext>
            </a:extLst>
          </p:cNvPr>
          <p:cNvSpPr txBox="1"/>
          <p:nvPr/>
        </p:nvSpPr>
        <p:spPr>
          <a:xfrm>
            <a:off x="2632120" y="4515355"/>
            <a:ext cx="7696444" cy="1264642"/>
          </a:xfrm>
          <a:prstGeom prst="rect">
            <a:avLst/>
          </a:prstGeom>
          <a:noFill/>
        </p:spPr>
        <p:txBody>
          <a:bodyPr wrap="square">
            <a:spAutoFit/>
          </a:bodyPr>
          <a:lstStyle/>
          <a:p>
            <a:pPr marL="742950" lvl="1" indent="-285750">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More and varied social media (less formal than forums)</a:t>
            </a:r>
          </a:p>
          <a:p>
            <a:pPr marL="742950" lvl="1" indent="-285750">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WhatsApp or similar that a tutor could engage with - for those that feel anxious and want to discuss the issues</a:t>
            </a:r>
          </a:p>
          <a:p>
            <a:pPr marL="742950" lvl="1"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More discussions, somehow</a:t>
            </a:r>
          </a:p>
        </p:txBody>
      </p:sp>
      <p:sp>
        <p:nvSpPr>
          <p:cNvPr id="35" name="Rectangle 34">
            <a:extLst>
              <a:ext uri="{FF2B5EF4-FFF2-40B4-BE49-F238E27FC236}">
                <a16:creationId xmlns:a16="http://schemas.microsoft.com/office/drawing/2014/main" id="{E7FC3F94-8BCC-0A20-776A-532469CCB210}"/>
              </a:ext>
            </a:extLst>
          </p:cNvPr>
          <p:cNvSpPr/>
          <p:nvPr/>
        </p:nvSpPr>
        <p:spPr>
          <a:xfrm>
            <a:off x="5587474" y="1299229"/>
            <a:ext cx="6230453" cy="1712162"/>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9887B1CD-DBAC-B1B4-FCF1-9C892E4964E0}"/>
              </a:ext>
            </a:extLst>
          </p:cNvPr>
          <p:cNvSpPr/>
          <p:nvPr/>
        </p:nvSpPr>
        <p:spPr>
          <a:xfrm>
            <a:off x="2994837" y="4411043"/>
            <a:ext cx="7188253" cy="1519853"/>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3E9AC307-7DB5-72FE-1BC6-206524E839F7}"/>
              </a:ext>
            </a:extLst>
          </p:cNvPr>
          <p:cNvSpPr/>
          <p:nvPr/>
        </p:nvSpPr>
        <p:spPr>
          <a:xfrm>
            <a:off x="2181046" y="2716811"/>
            <a:ext cx="3097757" cy="952433"/>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9379362-C710-8508-C9BA-00F17695C85E}"/>
              </a:ext>
            </a:extLst>
          </p:cNvPr>
          <p:cNvSpPr txBox="1"/>
          <p:nvPr/>
        </p:nvSpPr>
        <p:spPr>
          <a:xfrm>
            <a:off x="2632120" y="3868567"/>
            <a:ext cx="4340743" cy="646331"/>
          </a:xfrm>
          <a:prstGeom prst="rect">
            <a:avLst/>
          </a:prstGeom>
          <a:noFill/>
        </p:spPr>
        <p:txBody>
          <a:bodyPr wrap="square">
            <a:spAutoFit/>
          </a:bodyPr>
          <a:lstStyle/>
          <a:p>
            <a:pPr marL="285750"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In module materials</a:t>
            </a:r>
          </a:p>
          <a:p>
            <a:pPr marL="285750" indent="-285750">
              <a:buFont typeface="Courier New" panose="02070309020205020404" pitchFamily="49" charset="0"/>
              <a:buChar char="o"/>
            </a:pPr>
            <a:endParaRPr lang="en-GB" i="1" dirty="0">
              <a:latin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F515E39-524F-5CF5-C47D-6343DBEF968E}"/>
              </a:ext>
            </a:extLst>
          </p:cNvPr>
          <p:cNvSpPr/>
          <p:nvPr/>
        </p:nvSpPr>
        <p:spPr>
          <a:xfrm>
            <a:off x="2700550" y="3801519"/>
            <a:ext cx="2578253" cy="458626"/>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0637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dirty="0"/>
              <a:t>Summary and next steps</a:t>
            </a:r>
          </a:p>
        </p:txBody>
      </p:sp>
      <p:sp>
        <p:nvSpPr>
          <p:cNvPr id="6" name="Text Placeholder 5">
            <a:extLst>
              <a:ext uri="{FF2B5EF4-FFF2-40B4-BE49-F238E27FC236}">
                <a16:creationId xmlns:a16="http://schemas.microsoft.com/office/drawing/2014/main" id="{D0C8942E-0082-4D84-A8A8-87C484D4AFC6}"/>
              </a:ext>
            </a:extLst>
          </p:cNvPr>
          <p:cNvSpPr>
            <a:spLocks noGrp="1"/>
          </p:cNvSpPr>
          <p:nvPr>
            <p:ph type="body" sz="quarter" idx="15"/>
          </p:nvPr>
        </p:nvSpPr>
        <p:spPr>
          <a:xfrm>
            <a:off x="413915" y="3218067"/>
            <a:ext cx="11358985" cy="2536613"/>
          </a:xfrm>
        </p:spPr>
        <p:txBody>
          <a:bodyPr/>
          <a:lstStyle/>
          <a:p>
            <a:pPr marL="0" indent="0">
              <a:buNone/>
            </a:pPr>
            <a:r>
              <a:rPr lang="en-GB" sz="1800" b="1" dirty="0"/>
              <a:t>Next steps</a:t>
            </a:r>
          </a:p>
          <a:p>
            <a:r>
              <a:rPr lang="en-GB" dirty="0"/>
              <a:t>Ongoing data analysis…</a:t>
            </a:r>
          </a:p>
          <a:p>
            <a:r>
              <a:rPr lang="en-GB" dirty="0"/>
              <a:t>Exploration of AL experiences of students expressing ecoanxiety and how to support students </a:t>
            </a:r>
          </a:p>
          <a:p>
            <a:r>
              <a:rPr lang="en-GB" dirty="0"/>
              <a:t>Recommendations for module teams and tutors</a:t>
            </a:r>
          </a:p>
          <a:p>
            <a:r>
              <a:rPr lang="en-GB" dirty="0"/>
              <a:t>Open Societal Challenge : Ecoanxiety and environmental education project accepted at the initiate phase</a:t>
            </a:r>
          </a:p>
          <a:p>
            <a:r>
              <a:rPr lang="en-GB" dirty="0"/>
              <a:t>A new Pan-OU scholarship project: extending this work to other areas of OU teaching: embedding sustainability across the curriculum: survey is live now!!</a:t>
            </a:r>
          </a:p>
        </p:txBody>
      </p:sp>
      <p:sp>
        <p:nvSpPr>
          <p:cNvPr id="7" name="Text Placeholder 2">
            <a:extLst>
              <a:ext uri="{FF2B5EF4-FFF2-40B4-BE49-F238E27FC236}">
                <a16:creationId xmlns:a16="http://schemas.microsoft.com/office/drawing/2014/main" id="{4AF8B015-DF80-CBE0-2134-016DA6817277}"/>
              </a:ext>
            </a:extLst>
          </p:cNvPr>
          <p:cNvSpPr>
            <a:spLocks noGrp="1"/>
          </p:cNvSpPr>
          <p:nvPr>
            <p:ph type="body" sz="quarter" idx="25"/>
          </p:nvPr>
        </p:nvSpPr>
        <p:spPr>
          <a:xfrm>
            <a:off x="413915" y="1048347"/>
            <a:ext cx="10766703" cy="289311"/>
          </a:xfrm>
        </p:spPr>
        <p:txBody>
          <a:bodyPr/>
          <a:lstStyle/>
          <a:p>
            <a:r>
              <a:rPr lang="en-GB" b="1" dirty="0"/>
              <a:t>Findings</a:t>
            </a:r>
          </a:p>
        </p:txBody>
      </p:sp>
      <p:sp>
        <p:nvSpPr>
          <p:cNvPr id="8" name="Text Placeholder 3">
            <a:extLst>
              <a:ext uri="{FF2B5EF4-FFF2-40B4-BE49-F238E27FC236}">
                <a16:creationId xmlns:a16="http://schemas.microsoft.com/office/drawing/2014/main" id="{76ADDEFE-F952-94A1-E5A4-729C37E93A93}"/>
              </a:ext>
            </a:extLst>
          </p:cNvPr>
          <p:cNvSpPr>
            <a:spLocks noGrp="1"/>
          </p:cNvSpPr>
          <p:nvPr>
            <p:ph type="body" sz="quarter" idx="12"/>
          </p:nvPr>
        </p:nvSpPr>
        <p:spPr>
          <a:xfrm>
            <a:off x="413915" y="1484180"/>
            <a:ext cx="11701885" cy="1563470"/>
          </a:xfrm>
        </p:spPr>
        <p:txBody>
          <a:bodyPr/>
          <a:lstStyle/>
          <a:p>
            <a:pPr marL="285750" indent="-285750">
              <a:buFont typeface="Wingdings" panose="05000000000000000000" pitchFamily="2" charset="2"/>
              <a:buChar char="v"/>
            </a:pPr>
            <a:r>
              <a:rPr lang="en-GB" sz="1600" b="0" dirty="0"/>
              <a:t>There are high levels of ecoanxiety and strong feelings amongst our environment students</a:t>
            </a:r>
          </a:p>
          <a:p>
            <a:pPr marL="285750" indent="-285750">
              <a:buFont typeface="Wingdings" panose="05000000000000000000" pitchFamily="2" charset="2"/>
              <a:buChar char="v"/>
            </a:pPr>
            <a:r>
              <a:rPr lang="en-GB" sz="1600" b="0" dirty="0"/>
              <a:t>A high proportion feel their study is empowering and makes them more determined to help the environment   </a:t>
            </a:r>
          </a:p>
          <a:p>
            <a:pPr marL="285750" indent="-285750">
              <a:buFont typeface="Wingdings" panose="05000000000000000000" pitchFamily="2" charset="2"/>
              <a:buChar char="v"/>
            </a:pPr>
            <a:r>
              <a:rPr lang="en-GB" sz="1600" b="0" dirty="0"/>
              <a:t>Fewer students feel it has a negative impact on their study</a:t>
            </a:r>
          </a:p>
          <a:p>
            <a:pPr marL="285750" indent="-285750">
              <a:buFont typeface="Wingdings" panose="05000000000000000000" pitchFamily="2" charset="2"/>
              <a:buChar char="v"/>
            </a:pPr>
            <a:r>
              <a:rPr lang="en-GB" sz="1600" b="0" dirty="0"/>
              <a:t>Students are not always feeling they can turn to us for support</a:t>
            </a:r>
          </a:p>
          <a:p>
            <a:pPr marL="285750" indent="-285750">
              <a:buFont typeface="Wingdings" panose="05000000000000000000" pitchFamily="2" charset="2"/>
              <a:buChar char="v"/>
            </a:pPr>
            <a:endParaRPr lang="en-GB" sz="1600" b="0" dirty="0"/>
          </a:p>
        </p:txBody>
      </p:sp>
    </p:spTree>
    <p:extLst>
      <p:ext uri="{BB962C8B-B14F-4D97-AF65-F5344CB8AC3E}">
        <p14:creationId xmlns:p14="http://schemas.microsoft.com/office/powerpoint/2010/main" val="91192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dirty="0"/>
              <a:t>Thank you</a:t>
            </a:r>
          </a:p>
        </p:txBody>
      </p:sp>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FCA1193-35D5-9EC8-60D3-4D7385311CEB}"/>
              </a:ext>
            </a:extLst>
          </p:cNvPr>
          <p:cNvSpPr>
            <a:spLocks noGrp="1"/>
          </p:cNvSpPr>
          <p:nvPr>
            <p:ph type="body" sz="quarter" idx="14"/>
          </p:nvPr>
        </p:nvSpPr>
        <p:spPr>
          <a:xfrm>
            <a:off x="413915" y="1426323"/>
            <a:ext cx="4922617" cy="474148"/>
          </a:xfrm>
        </p:spPr>
        <p:txBody>
          <a:bodyPr/>
          <a:lstStyle/>
          <a:p>
            <a:endParaRPr lang="en-GB" dirty="0"/>
          </a:p>
          <a:p>
            <a:endParaRPr lang="en-GB" dirty="0"/>
          </a:p>
          <a:p>
            <a:endParaRPr lang="en-GB" dirty="0"/>
          </a:p>
        </p:txBody>
      </p:sp>
      <p:sp>
        <p:nvSpPr>
          <p:cNvPr id="19" name="Text Placeholder 18">
            <a:extLst>
              <a:ext uri="{FF2B5EF4-FFF2-40B4-BE49-F238E27FC236}">
                <a16:creationId xmlns:a16="http://schemas.microsoft.com/office/drawing/2014/main" id="{2806A323-15D1-7FC7-040F-628A2F8953A1}"/>
              </a:ext>
            </a:extLst>
          </p:cNvPr>
          <p:cNvSpPr>
            <a:spLocks noGrp="1"/>
          </p:cNvSpPr>
          <p:nvPr>
            <p:ph type="body" sz="quarter" idx="21"/>
          </p:nvPr>
        </p:nvSpPr>
        <p:spPr/>
        <p:txBody>
          <a:bodyPr/>
          <a:lstStyle/>
          <a:p>
            <a:r>
              <a:rPr lang="en-GB" dirty="0"/>
              <a:t>Project background</a:t>
            </a:r>
          </a:p>
          <a:p>
            <a:endParaRPr lang="en-GB" dirty="0"/>
          </a:p>
        </p:txBody>
      </p:sp>
      <p:sp>
        <p:nvSpPr>
          <p:cNvPr id="32" name="Text Placeholder 31">
            <a:extLst>
              <a:ext uri="{FF2B5EF4-FFF2-40B4-BE49-F238E27FC236}">
                <a16:creationId xmlns:a16="http://schemas.microsoft.com/office/drawing/2014/main" id="{E4B304DB-EAA7-AA46-966A-204A104B94AC}"/>
              </a:ext>
            </a:extLst>
          </p:cNvPr>
          <p:cNvSpPr>
            <a:spLocks noGrp="1"/>
          </p:cNvSpPr>
          <p:nvPr>
            <p:ph type="body" sz="quarter" idx="12"/>
          </p:nvPr>
        </p:nvSpPr>
        <p:spPr>
          <a:xfrm>
            <a:off x="413914" y="2811445"/>
            <a:ext cx="4128571" cy="276120"/>
          </a:xfrm>
        </p:spPr>
        <p:txBody>
          <a:bodyPr/>
          <a:lstStyle/>
          <a:p>
            <a:r>
              <a:rPr lang="en-GB" dirty="0"/>
              <a:t>Our students </a:t>
            </a:r>
          </a:p>
        </p:txBody>
      </p:sp>
      <p:sp>
        <p:nvSpPr>
          <p:cNvPr id="35" name="Text Placeholder 16">
            <a:extLst>
              <a:ext uri="{FF2B5EF4-FFF2-40B4-BE49-F238E27FC236}">
                <a16:creationId xmlns:a16="http://schemas.microsoft.com/office/drawing/2014/main" id="{631CD666-A203-9A50-8E77-556FBC62D311}"/>
              </a:ext>
            </a:extLst>
          </p:cNvPr>
          <p:cNvSpPr txBox="1">
            <a:spLocks/>
          </p:cNvSpPr>
          <p:nvPr/>
        </p:nvSpPr>
        <p:spPr>
          <a:xfrm>
            <a:off x="413915" y="1429354"/>
            <a:ext cx="10357354" cy="923330"/>
          </a:xfrm>
          <a:prstGeom prst="rect">
            <a:avLst/>
          </a:prstGeom>
        </p:spPr>
        <p:txBody>
          <a:bodyPr>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The distress related to the climate and ecological crises </a:t>
            </a:r>
          </a:p>
          <a:p>
            <a:pPr marL="285750" indent="-285750">
              <a:buFont typeface="Arial" panose="020B0604020202020204" pitchFamily="34" charset="0"/>
              <a:buChar char="•"/>
            </a:pPr>
            <a:r>
              <a:rPr lang="en-GB" dirty="0"/>
              <a:t>Connected to negative emotions of grief, guilt and hopelessness</a:t>
            </a:r>
          </a:p>
          <a:p>
            <a:pPr marL="285750" indent="-285750">
              <a:buFont typeface="Arial" panose="020B0604020202020204" pitchFamily="34" charset="0"/>
              <a:buChar char="•"/>
            </a:pPr>
            <a:r>
              <a:rPr lang="en-GB" dirty="0"/>
              <a:t>But also to positive, adaptive or ‘practical’ responses</a:t>
            </a:r>
          </a:p>
        </p:txBody>
      </p:sp>
      <p:sp>
        <p:nvSpPr>
          <p:cNvPr id="2" name="TextBox 1">
            <a:extLst>
              <a:ext uri="{FF2B5EF4-FFF2-40B4-BE49-F238E27FC236}">
                <a16:creationId xmlns:a16="http://schemas.microsoft.com/office/drawing/2014/main" id="{7F062BD9-8150-7208-F17C-C0510C6A7EF3}"/>
              </a:ext>
            </a:extLst>
          </p:cNvPr>
          <p:cNvSpPr txBox="1"/>
          <p:nvPr/>
        </p:nvSpPr>
        <p:spPr>
          <a:xfrm>
            <a:off x="4542485" y="5428646"/>
            <a:ext cx="6301549" cy="646331"/>
          </a:xfrm>
          <a:prstGeom prst="rect">
            <a:avLst/>
          </a:prstGeom>
          <a:noFill/>
          <a:ln w="25400">
            <a:solidFill>
              <a:schemeClr val="tx1">
                <a:lumMod val="90000"/>
                <a:lumOff val="10000"/>
              </a:schemeClr>
            </a:solidFill>
          </a:ln>
        </p:spPr>
        <p:txBody>
          <a:bodyPr wrap="square">
            <a:spAutoFit/>
          </a:bodyPr>
          <a:lstStyle/>
          <a:p>
            <a:r>
              <a:rPr lang="en-GB" dirty="0"/>
              <a:t>OU students’ anxiety around environmental issues, impacts on their learning and managing ecoanxiety</a:t>
            </a:r>
          </a:p>
        </p:txBody>
      </p:sp>
      <p:sp>
        <p:nvSpPr>
          <p:cNvPr id="3" name="Text Placeholder 31">
            <a:extLst>
              <a:ext uri="{FF2B5EF4-FFF2-40B4-BE49-F238E27FC236}">
                <a16:creationId xmlns:a16="http://schemas.microsoft.com/office/drawing/2014/main" id="{5C776661-2E23-4DD5-5726-EA4623F017B3}"/>
              </a:ext>
            </a:extLst>
          </p:cNvPr>
          <p:cNvSpPr txBox="1">
            <a:spLocks/>
          </p:cNvSpPr>
          <p:nvPr/>
        </p:nvSpPr>
        <p:spPr>
          <a:xfrm>
            <a:off x="413914" y="994536"/>
            <a:ext cx="4128571" cy="276120"/>
          </a:xfrm>
          <a:prstGeom prst="rect">
            <a:avLst/>
          </a:prstGeom>
        </p:spPr>
        <p:txBody>
          <a:bodyPr>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Ecoanxiety</a:t>
            </a:r>
          </a:p>
        </p:txBody>
      </p:sp>
      <p:sp>
        <p:nvSpPr>
          <p:cNvPr id="4" name="Text Placeholder 16">
            <a:extLst>
              <a:ext uri="{FF2B5EF4-FFF2-40B4-BE49-F238E27FC236}">
                <a16:creationId xmlns:a16="http://schemas.microsoft.com/office/drawing/2014/main" id="{009E4EA7-EA11-7D36-BDC9-118A5B5AFA90}"/>
              </a:ext>
            </a:extLst>
          </p:cNvPr>
          <p:cNvSpPr txBox="1">
            <a:spLocks/>
          </p:cNvSpPr>
          <p:nvPr/>
        </p:nvSpPr>
        <p:spPr>
          <a:xfrm>
            <a:off x="413915" y="3236808"/>
            <a:ext cx="10357354" cy="923330"/>
          </a:xfrm>
          <a:prstGeom prst="rect">
            <a:avLst/>
          </a:prstGeom>
        </p:spPr>
        <p:txBody>
          <a:bodyPr>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Anxiety expressed to tutors</a:t>
            </a:r>
          </a:p>
          <a:p>
            <a:pPr marL="285750" indent="-285750">
              <a:buFont typeface="Arial" panose="020B0604020202020204" pitchFamily="34" charset="0"/>
              <a:buChar char="•"/>
            </a:pPr>
            <a:r>
              <a:rPr lang="en-GB" dirty="0"/>
              <a:t>Threads on forums: </a:t>
            </a:r>
            <a:br>
              <a:rPr lang="en-GB" dirty="0"/>
            </a:br>
            <a:r>
              <a:rPr lang="en-GB" dirty="0"/>
              <a:t>	- concern over a range of issues</a:t>
            </a:r>
            <a:br>
              <a:rPr lang="en-GB" dirty="0"/>
            </a:br>
            <a:r>
              <a:rPr lang="en-GB" dirty="0"/>
              <a:t>	- get and share your good news here</a:t>
            </a:r>
          </a:p>
          <a:p>
            <a:pPr marL="285750" indent="-285750">
              <a:buFont typeface="Arial" panose="020B0604020202020204" pitchFamily="34" charset="0"/>
              <a:buChar char="•"/>
            </a:pPr>
            <a:r>
              <a:rPr lang="en-GB" dirty="0"/>
              <a:t>Pilot question: 56% of survey respondents said studying their module made them anxious about the environment and climate change. Expressed feelings of fear, worry and being overwhelmed, but also empowerment and determination to help</a:t>
            </a:r>
          </a:p>
        </p:txBody>
      </p:sp>
    </p:spTree>
    <p:extLst>
      <p:ext uri="{BB962C8B-B14F-4D97-AF65-F5344CB8AC3E}">
        <p14:creationId xmlns:p14="http://schemas.microsoft.com/office/powerpoint/2010/main" val="84168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sz="3200" dirty="0"/>
              <a:t>Ecoanxiety and environmental education</a:t>
            </a:r>
            <a:endParaRPr lang="en-GB" dirty="0"/>
          </a:p>
        </p:txBody>
      </p:sp>
      <p:sp>
        <p:nvSpPr>
          <p:cNvPr id="4" name="Text Placeholder 3">
            <a:extLst>
              <a:ext uri="{FF2B5EF4-FFF2-40B4-BE49-F238E27FC236}">
                <a16:creationId xmlns:a16="http://schemas.microsoft.com/office/drawing/2014/main" id="{71AA91B5-A644-6298-6F4F-1E41B221B301}"/>
              </a:ext>
            </a:extLst>
          </p:cNvPr>
          <p:cNvSpPr>
            <a:spLocks noGrp="1"/>
          </p:cNvSpPr>
          <p:nvPr>
            <p:ph type="body" sz="quarter" idx="12"/>
          </p:nvPr>
        </p:nvSpPr>
        <p:spPr>
          <a:xfrm>
            <a:off x="522378" y="3647355"/>
            <a:ext cx="9591229" cy="289311"/>
          </a:xfrm>
        </p:spPr>
        <p:txBody>
          <a:bodyPr/>
          <a:lstStyle/>
          <a:p>
            <a:r>
              <a:rPr lang="en-GB" dirty="0"/>
              <a:t>Approach</a:t>
            </a:r>
          </a:p>
        </p:txBody>
      </p:sp>
      <p:sp>
        <p:nvSpPr>
          <p:cNvPr id="8" name="Text Placeholder 7">
            <a:extLst>
              <a:ext uri="{FF2B5EF4-FFF2-40B4-BE49-F238E27FC236}">
                <a16:creationId xmlns:a16="http://schemas.microsoft.com/office/drawing/2014/main" id="{1B5D65CF-0DA4-9108-2C76-90BE82950A49}"/>
              </a:ext>
            </a:extLst>
          </p:cNvPr>
          <p:cNvSpPr>
            <a:spLocks noGrp="1"/>
          </p:cNvSpPr>
          <p:nvPr>
            <p:ph type="body" sz="quarter" idx="14"/>
          </p:nvPr>
        </p:nvSpPr>
        <p:spPr>
          <a:xfrm>
            <a:off x="2160587" y="3647355"/>
            <a:ext cx="9591229" cy="2159787"/>
          </a:xfrm>
        </p:spPr>
        <p:txBody>
          <a:bodyPr/>
          <a:lstStyle/>
          <a:p>
            <a:pPr marL="285750" indent="-285750">
              <a:spcAft>
                <a:spcPts val="600"/>
              </a:spcAft>
              <a:buBlip>
                <a:blip r:embed="rId3"/>
              </a:buBlip>
            </a:pPr>
            <a:r>
              <a:rPr lang="en-GB" sz="1800" dirty="0"/>
              <a:t>Literature review of ecoanxiety and environmental education</a:t>
            </a:r>
          </a:p>
          <a:p>
            <a:pPr marL="285750" indent="-285750">
              <a:spcAft>
                <a:spcPts val="600"/>
              </a:spcAft>
              <a:buBlip>
                <a:blip r:embed="rId3"/>
              </a:buBlip>
            </a:pPr>
            <a:r>
              <a:rPr lang="en-GB" sz="1800" dirty="0"/>
              <a:t>Review core environmental science modules for issues and approaches</a:t>
            </a:r>
          </a:p>
          <a:p>
            <a:pPr marL="285750" indent="-285750">
              <a:spcAft>
                <a:spcPts val="600"/>
              </a:spcAft>
              <a:buBlip>
                <a:blip r:embed="rId3"/>
              </a:buBlip>
            </a:pPr>
            <a:r>
              <a:rPr lang="en-GB" sz="1800" dirty="0"/>
              <a:t>Explore student experiences of ecoanxiety</a:t>
            </a:r>
          </a:p>
          <a:p>
            <a:pPr marL="285750" indent="-285750">
              <a:spcAft>
                <a:spcPts val="600"/>
              </a:spcAft>
              <a:buBlip>
                <a:blip r:embed="rId3"/>
              </a:buBlip>
            </a:pPr>
            <a:r>
              <a:rPr lang="en-GB" sz="1800" dirty="0"/>
              <a:t>Explore tutors' experiences of supporting students with ecoanxiety</a:t>
            </a:r>
          </a:p>
          <a:p>
            <a:pPr marL="285750" indent="-285750">
              <a:spcAft>
                <a:spcPts val="600"/>
              </a:spcAft>
              <a:buBlip>
                <a:blip r:embed="rId3"/>
              </a:buBlip>
            </a:pPr>
            <a:r>
              <a:rPr lang="en-GB" sz="1800" dirty="0"/>
              <a:t>Provide support : webpage and digital stories</a:t>
            </a:r>
          </a:p>
          <a:p>
            <a:pPr marL="971550" lvl="1" indent="-285750">
              <a:spcAft>
                <a:spcPts val="600"/>
              </a:spcAft>
              <a:buBlip>
                <a:blip r:embed="rId3"/>
              </a:buBlip>
            </a:pPr>
            <a:endParaRPr lang="en-GB" dirty="0"/>
          </a:p>
          <a:p>
            <a:endParaRPr lang="en-GB" sz="1400" dirty="0"/>
          </a:p>
          <a:p>
            <a:endParaRPr lang="en-GB" dirty="0"/>
          </a:p>
        </p:txBody>
      </p:sp>
      <p:sp>
        <p:nvSpPr>
          <p:cNvPr id="11" name="Text Placeholder 3">
            <a:extLst>
              <a:ext uri="{FF2B5EF4-FFF2-40B4-BE49-F238E27FC236}">
                <a16:creationId xmlns:a16="http://schemas.microsoft.com/office/drawing/2014/main" id="{CA5ECB29-DC52-E832-D9F4-D7780C15BA5F}"/>
              </a:ext>
            </a:extLst>
          </p:cNvPr>
          <p:cNvSpPr txBox="1">
            <a:spLocks/>
          </p:cNvSpPr>
          <p:nvPr/>
        </p:nvSpPr>
        <p:spPr>
          <a:xfrm>
            <a:off x="1001651" y="1379346"/>
            <a:ext cx="9591229"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Aims</a:t>
            </a:r>
          </a:p>
        </p:txBody>
      </p:sp>
      <p:sp>
        <p:nvSpPr>
          <p:cNvPr id="12" name="Text Placeholder 7">
            <a:extLst>
              <a:ext uri="{FF2B5EF4-FFF2-40B4-BE49-F238E27FC236}">
                <a16:creationId xmlns:a16="http://schemas.microsoft.com/office/drawing/2014/main" id="{FFC5B28A-DD6D-029E-511C-FDF8E400206A}"/>
              </a:ext>
            </a:extLst>
          </p:cNvPr>
          <p:cNvSpPr txBox="1">
            <a:spLocks/>
          </p:cNvSpPr>
          <p:nvPr/>
        </p:nvSpPr>
        <p:spPr>
          <a:xfrm>
            <a:off x="2023797" y="1379346"/>
            <a:ext cx="8089810" cy="127764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Blip>
                <a:blip r:embed="rId3"/>
              </a:buBlip>
            </a:pPr>
            <a:r>
              <a:rPr lang="en-GB" sz="1800" dirty="0"/>
              <a:t>To provide support for students dealing with ecoanxiety </a:t>
            </a:r>
          </a:p>
          <a:p>
            <a:pPr marL="285750" indent="-285750">
              <a:spcAft>
                <a:spcPts val="600"/>
              </a:spcAft>
              <a:buFont typeface="Arial" panose="020B0604020202020204" pitchFamily="34" charset="0"/>
              <a:buBlip>
                <a:blip r:embed="rId3"/>
              </a:buBlip>
            </a:pPr>
            <a:r>
              <a:rPr lang="en-GB" sz="1800" dirty="0"/>
              <a:t>To use student experiences to inform curriculum and pedagogy to take account of ecoanxiety linked with their environment education and to help equip students to have an impact in the world</a:t>
            </a:r>
          </a:p>
        </p:txBody>
      </p:sp>
    </p:spTree>
    <p:extLst>
      <p:ext uri="{BB962C8B-B14F-4D97-AF65-F5344CB8AC3E}">
        <p14:creationId xmlns:p14="http://schemas.microsoft.com/office/powerpoint/2010/main" val="17470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DB1C373-B677-9A0A-2AD4-5F338A9F26A1}"/>
              </a:ext>
            </a:extLst>
          </p:cNvPr>
          <p:cNvPicPr>
            <a:picLocks noChangeAspect="1"/>
          </p:cNvPicPr>
          <p:nvPr/>
        </p:nvPicPr>
        <p:blipFill>
          <a:blip r:embed="rId3"/>
          <a:stretch>
            <a:fillRect/>
          </a:stretch>
        </p:blipFill>
        <p:spPr>
          <a:xfrm>
            <a:off x="9899323" y="3792768"/>
            <a:ext cx="1700172" cy="1606646"/>
          </a:xfrm>
          <a:prstGeom prst="rect">
            <a:avLst/>
          </a:prstGeom>
        </p:spPr>
      </p:pic>
      <p:pic>
        <p:nvPicPr>
          <p:cNvPr id="32" name="Picture 31">
            <a:extLst>
              <a:ext uri="{FF2B5EF4-FFF2-40B4-BE49-F238E27FC236}">
                <a16:creationId xmlns:a16="http://schemas.microsoft.com/office/drawing/2014/main" id="{393D96BE-63C1-2771-DB5E-1BF71352180E}"/>
              </a:ext>
            </a:extLst>
          </p:cNvPr>
          <p:cNvPicPr>
            <a:picLocks noChangeAspect="1"/>
          </p:cNvPicPr>
          <p:nvPr/>
        </p:nvPicPr>
        <p:blipFill>
          <a:blip r:embed="rId4"/>
          <a:stretch>
            <a:fillRect/>
          </a:stretch>
        </p:blipFill>
        <p:spPr>
          <a:xfrm>
            <a:off x="9349734" y="5235590"/>
            <a:ext cx="1979048" cy="1456225"/>
          </a:xfrm>
          <a:prstGeom prst="rect">
            <a:avLst/>
          </a:prstGeom>
        </p:spPr>
      </p:pic>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dirty="0"/>
              <a:t>Support resources </a:t>
            </a:r>
          </a:p>
        </p:txBody>
      </p:sp>
      <p:sp>
        <p:nvSpPr>
          <p:cNvPr id="13" name="Text Placeholder 12">
            <a:extLst>
              <a:ext uri="{FF2B5EF4-FFF2-40B4-BE49-F238E27FC236}">
                <a16:creationId xmlns:a16="http://schemas.microsoft.com/office/drawing/2014/main" id="{3AC6D7EA-7B0B-60C2-1E3E-6983D3C1BDDE}"/>
              </a:ext>
            </a:extLst>
          </p:cNvPr>
          <p:cNvSpPr>
            <a:spLocks noGrp="1"/>
          </p:cNvSpPr>
          <p:nvPr>
            <p:ph type="body" sz="quarter" idx="25"/>
          </p:nvPr>
        </p:nvSpPr>
        <p:spPr>
          <a:xfrm>
            <a:off x="413915" y="1006953"/>
            <a:ext cx="10766703" cy="289311"/>
          </a:xfrm>
        </p:spPr>
        <p:txBody>
          <a:bodyPr/>
          <a:lstStyle/>
          <a:p>
            <a:r>
              <a:rPr lang="en-GB" sz="2000" b="1" dirty="0">
                <a:effectLst/>
                <a:latin typeface="Calibri" panose="020F0502020204030204" pitchFamily="34" charset="0"/>
                <a:ea typeface="Calibri" panose="020F0502020204030204" pitchFamily="34" charset="0"/>
                <a:cs typeface="Times New Roman" panose="02020603050405020304" pitchFamily="18" charset="0"/>
              </a:rPr>
              <a:t>1. Ecoanxiety webpage</a:t>
            </a:r>
            <a:endParaRPr lang="en-GB" b="1" dirty="0"/>
          </a:p>
        </p:txBody>
      </p:sp>
      <p:sp>
        <p:nvSpPr>
          <p:cNvPr id="15" name="Text Placeholder 14">
            <a:extLst>
              <a:ext uri="{FF2B5EF4-FFF2-40B4-BE49-F238E27FC236}">
                <a16:creationId xmlns:a16="http://schemas.microsoft.com/office/drawing/2014/main" id="{04824264-B165-8F6C-3DA7-7AE8D7FCBF3E}"/>
              </a:ext>
            </a:extLst>
          </p:cNvPr>
          <p:cNvSpPr>
            <a:spLocks noGrp="1"/>
          </p:cNvSpPr>
          <p:nvPr>
            <p:ph type="body" sz="quarter" idx="12"/>
          </p:nvPr>
        </p:nvSpPr>
        <p:spPr>
          <a:xfrm>
            <a:off x="665841" y="1410032"/>
            <a:ext cx="9591229" cy="289311"/>
          </a:xfrm>
        </p:spPr>
        <p:txBody>
          <a:bodyPr/>
          <a:lstStyle/>
          <a:p>
            <a:r>
              <a:rPr lang="en-GB" sz="1800" b="0" dirty="0">
                <a:effectLst/>
                <a:latin typeface="Calibri" panose="020F0502020204030204" pitchFamily="34" charset="0"/>
                <a:ea typeface="Calibri" panose="020F0502020204030204" pitchFamily="34" charset="0"/>
                <a:cs typeface="Times New Roman" panose="02020603050405020304" pitchFamily="18" charset="0"/>
              </a:rPr>
              <a:t>Environment subject website, under the Connect tab </a:t>
            </a:r>
          </a:p>
          <a:p>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Website: Environment | OU online (open.ac.uk)</a:t>
            </a:r>
            <a:endParaRPr lang="en-GB" dirty="0"/>
          </a:p>
        </p:txBody>
      </p:sp>
      <p:sp>
        <p:nvSpPr>
          <p:cNvPr id="3" name="Text Placeholder 12">
            <a:extLst>
              <a:ext uri="{FF2B5EF4-FFF2-40B4-BE49-F238E27FC236}">
                <a16:creationId xmlns:a16="http://schemas.microsoft.com/office/drawing/2014/main" id="{F4DD8A56-C055-41B4-BA42-2A6440A6DED8}"/>
              </a:ext>
            </a:extLst>
          </p:cNvPr>
          <p:cNvSpPr txBox="1">
            <a:spLocks/>
          </p:cNvSpPr>
          <p:nvPr/>
        </p:nvSpPr>
        <p:spPr>
          <a:xfrm>
            <a:off x="491668" y="3410530"/>
            <a:ext cx="10766703"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Calibri" panose="020F0502020204030204" pitchFamily="34" charset="0"/>
                <a:ea typeface="Calibri" panose="020F0502020204030204" pitchFamily="34" charset="0"/>
                <a:cs typeface="Times New Roman" panose="02020603050405020304" pitchFamily="18" charset="0"/>
              </a:rPr>
              <a:t>2. Digital storytelling</a:t>
            </a:r>
            <a:endParaRPr lang="en-GB" b="1" dirty="0"/>
          </a:p>
        </p:txBody>
      </p:sp>
      <p:pic>
        <p:nvPicPr>
          <p:cNvPr id="6" name="Picture 5">
            <a:extLst>
              <a:ext uri="{FF2B5EF4-FFF2-40B4-BE49-F238E27FC236}">
                <a16:creationId xmlns:a16="http://schemas.microsoft.com/office/drawing/2014/main" id="{BFF47107-D902-8B0E-E315-DAB83E96071A}"/>
              </a:ext>
            </a:extLst>
          </p:cNvPr>
          <p:cNvPicPr>
            <a:picLocks noChangeAspect="1"/>
          </p:cNvPicPr>
          <p:nvPr/>
        </p:nvPicPr>
        <p:blipFill>
          <a:blip r:embed="rId6"/>
          <a:stretch>
            <a:fillRect/>
          </a:stretch>
        </p:blipFill>
        <p:spPr>
          <a:xfrm>
            <a:off x="6088224" y="133752"/>
            <a:ext cx="3741575" cy="2709416"/>
          </a:xfrm>
          <a:prstGeom prst="rect">
            <a:avLst/>
          </a:prstGeom>
          <a:ln w="9525" cap="sq">
            <a:solidFill>
              <a:srgbClr val="000000"/>
            </a:solidFill>
            <a:miter lim="800000"/>
          </a:ln>
          <a:effectLst>
            <a:outerShdw blurRad="57150" dist="50800" dir="2700000" algn="tl" rotWithShape="0">
              <a:srgbClr val="000000">
                <a:alpha val="40000"/>
              </a:srgbClr>
            </a:outerShdw>
          </a:effectLst>
        </p:spPr>
      </p:pic>
      <p:pic>
        <p:nvPicPr>
          <p:cNvPr id="8" name="Picture 7">
            <a:extLst>
              <a:ext uri="{FF2B5EF4-FFF2-40B4-BE49-F238E27FC236}">
                <a16:creationId xmlns:a16="http://schemas.microsoft.com/office/drawing/2014/main" id="{F7EB74B0-C0F0-6F42-AA6B-A7D0D48AEF05}"/>
              </a:ext>
            </a:extLst>
          </p:cNvPr>
          <p:cNvPicPr>
            <a:picLocks noChangeAspect="1"/>
          </p:cNvPicPr>
          <p:nvPr/>
        </p:nvPicPr>
        <p:blipFill>
          <a:blip r:embed="rId7"/>
          <a:stretch>
            <a:fillRect/>
          </a:stretch>
        </p:blipFill>
        <p:spPr>
          <a:xfrm>
            <a:off x="5207155" y="2473331"/>
            <a:ext cx="3289545" cy="621202"/>
          </a:xfrm>
          <a:prstGeom prst="rect">
            <a:avLst/>
          </a:prstGeom>
          <a:ln w="9525" cap="sq">
            <a:solidFill>
              <a:srgbClr val="000000"/>
            </a:solidFill>
            <a:miter lim="800000"/>
          </a:ln>
          <a:effectLst>
            <a:outerShdw blurRad="57150" dist="50800" dir="2700000" algn="tl" rotWithShape="0">
              <a:srgbClr val="000000">
                <a:alpha val="40000"/>
              </a:srgbClr>
            </a:outerShdw>
          </a:effectLst>
        </p:spPr>
      </p:pic>
      <p:pic>
        <p:nvPicPr>
          <p:cNvPr id="10" name="Picture 9">
            <a:extLst>
              <a:ext uri="{FF2B5EF4-FFF2-40B4-BE49-F238E27FC236}">
                <a16:creationId xmlns:a16="http://schemas.microsoft.com/office/drawing/2014/main" id="{8EA28B0F-0BC5-EE31-E19E-5F592E36C07B}"/>
              </a:ext>
            </a:extLst>
          </p:cNvPr>
          <p:cNvPicPr>
            <a:picLocks noChangeAspect="1"/>
          </p:cNvPicPr>
          <p:nvPr/>
        </p:nvPicPr>
        <p:blipFill>
          <a:blip r:embed="rId8"/>
          <a:stretch>
            <a:fillRect/>
          </a:stretch>
        </p:blipFill>
        <p:spPr>
          <a:xfrm>
            <a:off x="6949965" y="2735370"/>
            <a:ext cx="3093470" cy="81756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2D1196BB-2E92-966C-6220-19EA0D3E3EDC}"/>
              </a:ext>
            </a:extLst>
          </p:cNvPr>
          <p:cNvPicPr>
            <a:picLocks noChangeAspect="1"/>
          </p:cNvPicPr>
          <p:nvPr/>
        </p:nvPicPr>
        <p:blipFill>
          <a:blip r:embed="rId9"/>
          <a:stretch>
            <a:fillRect/>
          </a:stretch>
        </p:blipFill>
        <p:spPr>
          <a:xfrm>
            <a:off x="8796815" y="1456419"/>
            <a:ext cx="3084887" cy="105321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8707653B-8B88-8422-4EB8-69F6FF688247}"/>
              </a:ext>
            </a:extLst>
          </p:cNvPr>
          <p:cNvSpPr txBox="1"/>
          <p:nvPr/>
        </p:nvSpPr>
        <p:spPr>
          <a:xfrm>
            <a:off x="732731" y="3893056"/>
            <a:ext cx="6094268" cy="369332"/>
          </a:xfrm>
          <a:prstGeom prst="rect">
            <a:avLst/>
          </a:prstGeom>
          <a:noFill/>
        </p:spPr>
        <p:txBody>
          <a:bodyPr wrap="square">
            <a:spAutoFit/>
          </a:bodyPr>
          <a:lstStyle/>
          <a:p>
            <a:r>
              <a:rPr lang="en-GB" sz="1800" b="0" dirty="0">
                <a:effectLst/>
                <a:latin typeface="Calibri" panose="020F0502020204030204" pitchFamily="34" charset="0"/>
                <a:ea typeface="Calibri" panose="020F0502020204030204" pitchFamily="34" charset="0"/>
                <a:cs typeface="Times New Roman" panose="02020603050405020304" pitchFamily="18" charset="0"/>
              </a:rPr>
              <a:t>Environmental stories / journeys from a variety of people </a:t>
            </a:r>
            <a:endParaRPr lang="en-GB" dirty="0"/>
          </a:p>
        </p:txBody>
      </p:sp>
      <p:pic>
        <p:nvPicPr>
          <p:cNvPr id="18" name="Picture 17">
            <a:extLst>
              <a:ext uri="{FF2B5EF4-FFF2-40B4-BE49-F238E27FC236}">
                <a16:creationId xmlns:a16="http://schemas.microsoft.com/office/drawing/2014/main" id="{139E106E-1EE7-5B02-54C0-646BF3304B8F}"/>
              </a:ext>
            </a:extLst>
          </p:cNvPr>
          <p:cNvPicPr>
            <a:picLocks noChangeAspect="1"/>
          </p:cNvPicPr>
          <p:nvPr/>
        </p:nvPicPr>
        <p:blipFill>
          <a:blip r:embed="rId10"/>
          <a:stretch>
            <a:fillRect/>
          </a:stretch>
        </p:blipFill>
        <p:spPr>
          <a:xfrm>
            <a:off x="1356521" y="4327425"/>
            <a:ext cx="3252520" cy="1169523"/>
          </a:xfrm>
          <a:prstGeom prst="rect">
            <a:avLst/>
          </a:prstGeom>
        </p:spPr>
      </p:pic>
      <p:pic>
        <p:nvPicPr>
          <p:cNvPr id="19" name="Picture 18">
            <a:extLst>
              <a:ext uri="{FF2B5EF4-FFF2-40B4-BE49-F238E27FC236}">
                <a16:creationId xmlns:a16="http://schemas.microsoft.com/office/drawing/2014/main" id="{FB8CC9F1-4839-FD3F-2958-EC3276FE6A5A}"/>
              </a:ext>
            </a:extLst>
          </p:cNvPr>
          <p:cNvPicPr>
            <a:picLocks noChangeAspect="1"/>
          </p:cNvPicPr>
          <p:nvPr/>
        </p:nvPicPr>
        <p:blipFill>
          <a:blip r:embed="rId11"/>
          <a:stretch>
            <a:fillRect/>
          </a:stretch>
        </p:blipFill>
        <p:spPr>
          <a:xfrm>
            <a:off x="324224" y="4914784"/>
            <a:ext cx="1798955" cy="1777031"/>
          </a:xfrm>
          <a:prstGeom prst="rect">
            <a:avLst/>
          </a:prstGeom>
        </p:spPr>
      </p:pic>
      <p:pic>
        <p:nvPicPr>
          <p:cNvPr id="21" name="Picture 20">
            <a:extLst>
              <a:ext uri="{FF2B5EF4-FFF2-40B4-BE49-F238E27FC236}">
                <a16:creationId xmlns:a16="http://schemas.microsoft.com/office/drawing/2014/main" id="{0E662FEC-C8FE-1AA6-B33C-53B4C6224FE1}"/>
              </a:ext>
            </a:extLst>
          </p:cNvPr>
          <p:cNvPicPr>
            <a:picLocks noChangeAspect="1"/>
          </p:cNvPicPr>
          <p:nvPr/>
        </p:nvPicPr>
        <p:blipFill>
          <a:blip r:embed="rId12"/>
          <a:stretch>
            <a:fillRect/>
          </a:stretch>
        </p:blipFill>
        <p:spPr>
          <a:xfrm>
            <a:off x="1744863" y="5521875"/>
            <a:ext cx="2674391" cy="1050378"/>
          </a:xfrm>
          <a:prstGeom prst="rect">
            <a:avLst/>
          </a:prstGeom>
        </p:spPr>
      </p:pic>
      <p:pic>
        <p:nvPicPr>
          <p:cNvPr id="22" name="Picture 21">
            <a:extLst>
              <a:ext uri="{FF2B5EF4-FFF2-40B4-BE49-F238E27FC236}">
                <a16:creationId xmlns:a16="http://schemas.microsoft.com/office/drawing/2014/main" id="{B0635F64-83BF-6BEB-C85A-3F60E0DA98B9}"/>
              </a:ext>
            </a:extLst>
          </p:cNvPr>
          <p:cNvPicPr>
            <a:picLocks noChangeAspect="1"/>
          </p:cNvPicPr>
          <p:nvPr/>
        </p:nvPicPr>
        <p:blipFill>
          <a:blip r:embed="rId13"/>
          <a:stretch>
            <a:fillRect/>
          </a:stretch>
        </p:blipFill>
        <p:spPr>
          <a:xfrm>
            <a:off x="3842382" y="5070515"/>
            <a:ext cx="1384294" cy="1382821"/>
          </a:xfrm>
          <a:prstGeom prst="rect">
            <a:avLst/>
          </a:prstGeom>
        </p:spPr>
      </p:pic>
      <p:pic>
        <p:nvPicPr>
          <p:cNvPr id="24" name="Picture 23">
            <a:extLst>
              <a:ext uri="{FF2B5EF4-FFF2-40B4-BE49-F238E27FC236}">
                <a16:creationId xmlns:a16="http://schemas.microsoft.com/office/drawing/2014/main" id="{21666468-0D8F-1B26-2284-C88D7B752666}"/>
              </a:ext>
            </a:extLst>
          </p:cNvPr>
          <p:cNvPicPr>
            <a:picLocks noChangeAspect="1"/>
          </p:cNvPicPr>
          <p:nvPr/>
        </p:nvPicPr>
        <p:blipFill>
          <a:blip r:embed="rId14"/>
          <a:stretch>
            <a:fillRect/>
          </a:stretch>
        </p:blipFill>
        <p:spPr>
          <a:xfrm>
            <a:off x="7712538" y="4453830"/>
            <a:ext cx="2379010" cy="903479"/>
          </a:xfrm>
          <a:prstGeom prst="rect">
            <a:avLst/>
          </a:prstGeom>
        </p:spPr>
      </p:pic>
      <p:pic>
        <p:nvPicPr>
          <p:cNvPr id="28" name="Picture 27">
            <a:extLst>
              <a:ext uri="{FF2B5EF4-FFF2-40B4-BE49-F238E27FC236}">
                <a16:creationId xmlns:a16="http://schemas.microsoft.com/office/drawing/2014/main" id="{54C01A8C-AECD-DF01-4FBF-D46134592354}"/>
              </a:ext>
            </a:extLst>
          </p:cNvPr>
          <p:cNvPicPr>
            <a:picLocks noChangeAspect="1"/>
          </p:cNvPicPr>
          <p:nvPr/>
        </p:nvPicPr>
        <p:blipFill>
          <a:blip r:embed="rId15"/>
          <a:stretch>
            <a:fillRect/>
          </a:stretch>
        </p:blipFill>
        <p:spPr>
          <a:xfrm>
            <a:off x="7053659" y="5276746"/>
            <a:ext cx="2062450" cy="1495633"/>
          </a:xfrm>
          <a:prstGeom prst="rect">
            <a:avLst/>
          </a:prstGeom>
        </p:spPr>
      </p:pic>
      <p:pic>
        <p:nvPicPr>
          <p:cNvPr id="34" name="Picture 33">
            <a:extLst>
              <a:ext uri="{FF2B5EF4-FFF2-40B4-BE49-F238E27FC236}">
                <a16:creationId xmlns:a16="http://schemas.microsoft.com/office/drawing/2014/main" id="{5C131CAC-E16F-E038-C8C4-0062C75717B3}"/>
              </a:ext>
            </a:extLst>
          </p:cNvPr>
          <p:cNvPicPr>
            <a:picLocks noChangeAspect="1"/>
          </p:cNvPicPr>
          <p:nvPr/>
        </p:nvPicPr>
        <p:blipFill>
          <a:blip r:embed="rId16"/>
          <a:stretch>
            <a:fillRect/>
          </a:stretch>
        </p:blipFill>
        <p:spPr>
          <a:xfrm>
            <a:off x="6281528" y="4474757"/>
            <a:ext cx="1045735" cy="1477308"/>
          </a:xfrm>
          <a:prstGeom prst="rect">
            <a:avLst/>
          </a:prstGeom>
        </p:spPr>
      </p:pic>
    </p:spTree>
    <p:extLst>
      <p:ext uri="{BB962C8B-B14F-4D97-AF65-F5344CB8AC3E}">
        <p14:creationId xmlns:p14="http://schemas.microsoft.com/office/powerpoint/2010/main" val="273408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dirty="0"/>
              <a:t>Results </a:t>
            </a:r>
          </a:p>
        </p:txBody>
      </p:sp>
      <p:sp>
        <p:nvSpPr>
          <p:cNvPr id="4" name="Text Placeholder 3">
            <a:extLst>
              <a:ext uri="{FF2B5EF4-FFF2-40B4-BE49-F238E27FC236}">
                <a16:creationId xmlns:a16="http://schemas.microsoft.com/office/drawing/2014/main" id="{A6EDC257-449F-F5CA-98F0-D4D8754A2D27}"/>
              </a:ext>
            </a:extLst>
          </p:cNvPr>
          <p:cNvSpPr>
            <a:spLocks noGrp="1"/>
          </p:cNvSpPr>
          <p:nvPr>
            <p:ph type="body" sz="quarter" idx="14"/>
          </p:nvPr>
        </p:nvSpPr>
        <p:spPr>
          <a:xfrm>
            <a:off x="622578" y="1538299"/>
            <a:ext cx="9591229" cy="496800"/>
          </a:xfrm>
        </p:spPr>
        <p:txBody>
          <a:bodyPr/>
          <a:lstStyle/>
          <a:p>
            <a:r>
              <a:rPr lang="en-GB" dirty="0"/>
              <a:t>Good practice examples</a:t>
            </a:r>
          </a:p>
        </p:txBody>
      </p:sp>
      <p:sp>
        <p:nvSpPr>
          <p:cNvPr id="5" name="Text Placeholder 4">
            <a:extLst>
              <a:ext uri="{FF2B5EF4-FFF2-40B4-BE49-F238E27FC236}">
                <a16:creationId xmlns:a16="http://schemas.microsoft.com/office/drawing/2014/main" id="{DCFE5FFB-14A9-39A3-3C1E-2A20BC8F2A83}"/>
              </a:ext>
            </a:extLst>
          </p:cNvPr>
          <p:cNvSpPr>
            <a:spLocks noGrp="1"/>
          </p:cNvSpPr>
          <p:nvPr>
            <p:ph type="body" sz="quarter" idx="15"/>
          </p:nvPr>
        </p:nvSpPr>
        <p:spPr>
          <a:xfrm>
            <a:off x="928915" y="2035099"/>
            <a:ext cx="10766702" cy="1213782"/>
          </a:xfrm>
        </p:spPr>
        <p:txBody>
          <a:bodyPr/>
          <a:lstStyle/>
          <a:p>
            <a:r>
              <a:rPr lang="en-GB" dirty="0"/>
              <a:t>U116: Calculating your carbon footprint: examples of what actions individuals can take as active citizens</a:t>
            </a:r>
          </a:p>
          <a:p>
            <a:r>
              <a:rPr lang="en-GB" dirty="0"/>
              <a:t>S112: Warns students that they will learn about negative impacts of env change</a:t>
            </a:r>
          </a:p>
          <a:p>
            <a:r>
              <a:rPr lang="en-GB" dirty="0"/>
              <a:t>S206: makes it clear we can address concerns with science</a:t>
            </a:r>
          </a:p>
          <a:p>
            <a:r>
              <a:rPr lang="en-GB" dirty="0"/>
              <a:t>DD210: Acknowledges that knowing about environmental problems can cause anxiety</a:t>
            </a:r>
          </a:p>
          <a:p>
            <a:r>
              <a:rPr lang="en-GB" dirty="0"/>
              <a:t>DST206: How different actors mobilise and cooperate around addressing environmental issues</a:t>
            </a:r>
          </a:p>
          <a:p>
            <a:r>
              <a:rPr lang="en-GB" dirty="0"/>
              <a:t>SDT306: Covers biodiversity loss … then covers reversing this loss</a:t>
            </a:r>
          </a:p>
        </p:txBody>
      </p:sp>
      <p:sp>
        <p:nvSpPr>
          <p:cNvPr id="7" name="Text Placeholder 6">
            <a:extLst>
              <a:ext uri="{FF2B5EF4-FFF2-40B4-BE49-F238E27FC236}">
                <a16:creationId xmlns:a16="http://schemas.microsoft.com/office/drawing/2014/main" id="{F445F256-493D-5474-78D7-1D7971DF827A}"/>
              </a:ext>
            </a:extLst>
          </p:cNvPr>
          <p:cNvSpPr>
            <a:spLocks noGrp="1"/>
          </p:cNvSpPr>
          <p:nvPr>
            <p:ph type="body" sz="quarter" idx="25"/>
          </p:nvPr>
        </p:nvSpPr>
        <p:spPr/>
        <p:txBody>
          <a:bodyPr/>
          <a:lstStyle/>
          <a:p>
            <a:r>
              <a:rPr lang="en-GB" dirty="0"/>
              <a:t>Module review</a:t>
            </a:r>
          </a:p>
        </p:txBody>
      </p:sp>
      <p:sp>
        <p:nvSpPr>
          <p:cNvPr id="10" name="Text Placeholder 3">
            <a:extLst>
              <a:ext uri="{FF2B5EF4-FFF2-40B4-BE49-F238E27FC236}">
                <a16:creationId xmlns:a16="http://schemas.microsoft.com/office/drawing/2014/main" id="{F439021D-B777-D9BB-B720-8A0CE0E6343E}"/>
              </a:ext>
            </a:extLst>
          </p:cNvPr>
          <p:cNvSpPr txBox="1">
            <a:spLocks/>
          </p:cNvSpPr>
          <p:nvPr/>
        </p:nvSpPr>
        <p:spPr>
          <a:xfrm>
            <a:off x="622578" y="4318706"/>
            <a:ext cx="9591229" cy="496800"/>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Issues</a:t>
            </a:r>
          </a:p>
        </p:txBody>
      </p:sp>
      <p:sp>
        <p:nvSpPr>
          <p:cNvPr id="11" name="Text Placeholder 4">
            <a:extLst>
              <a:ext uri="{FF2B5EF4-FFF2-40B4-BE49-F238E27FC236}">
                <a16:creationId xmlns:a16="http://schemas.microsoft.com/office/drawing/2014/main" id="{D38192FE-F03D-7C05-17E8-DF49A664AA82}"/>
              </a:ext>
            </a:extLst>
          </p:cNvPr>
          <p:cNvSpPr txBox="1">
            <a:spLocks/>
          </p:cNvSpPr>
          <p:nvPr/>
        </p:nvSpPr>
        <p:spPr>
          <a:xfrm>
            <a:off x="928915" y="4567106"/>
            <a:ext cx="9591229" cy="1064767"/>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Cover a wide range of negative environmental impacts</a:t>
            </a:r>
          </a:p>
          <a:p>
            <a:r>
              <a:rPr lang="en-GB" dirty="0"/>
              <a:t>Sometimes no acknowledgement of how students may feel about troubling topics, what they can do or where they can access support</a:t>
            </a:r>
          </a:p>
        </p:txBody>
      </p:sp>
    </p:spTree>
    <p:extLst>
      <p:ext uri="{BB962C8B-B14F-4D97-AF65-F5344CB8AC3E}">
        <p14:creationId xmlns:p14="http://schemas.microsoft.com/office/powerpoint/2010/main" val="77622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dirty="0"/>
              <a:t>Results </a:t>
            </a:r>
          </a:p>
        </p:txBody>
      </p:sp>
      <p:sp>
        <p:nvSpPr>
          <p:cNvPr id="13" name="Text Placeholder 12">
            <a:extLst>
              <a:ext uri="{FF2B5EF4-FFF2-40B4-BE49-F238E27FC236}">
                <a16:creationId xmlns:a16="http://schemas.microsoft.com/office/drawing/2014/main" id="{3AC6D7EA-7B0B-60C2-1E3E-6983D3C1BDDE}"/>
              </a:ext>
            </a:extLst>
          </p:cNvPr>
          <p:cNvSpPr>
            <a:spLocks noGrp="1"/>
          </p:cNvSpPr>
          <p:nvPr>
            <p:ph type="body" sz="quarter" idx="25"/>
          </p:nvPr>
        </p:nvSpPr>
        <p:spPr/>
        <p:txBody>
          <a:bodyPr/>
          <a:lstStyle/>
          <a:p>
            <a:pPr>
              <a:lnSpc>
                <a:spcPct val="107000"/>
              </a:lnSpc>
              <a:spcAft>
                <a:spcPts val="800"/>
              </a:spcAft>
            </a:pPr>
            <a:r>
              <a:rPr lang="en-GB" dirty="0"/>
              <a:t>Student ecoanxiety survey : </a:t>
            </a:r>
            <a:r>
              <a:rPr lang="en-GB" sz="2000" dirty="0">
                <a:effectLst/>
                <a:latin typeface="Arial" panose="020B0604020202020204" pitchFamily="34" charset="0"/>
                <a:ea typeface="Times New Roman" panose="02020603050405020304" pitchFamily="18" charset="0"/>
              </a:rPr>
              <a:t>validated scale developed by </a:t>
            </a:r>
            <a:r>
              <a:rPr lang="en-GB" sz="2000" kern="100" dirty="0" err="1">
                <a:effectLst/>
                <a:latin typeface="Arial" panose="020B0604020202020204" pitchFamily="34" charset="0"/>
                <a:ea typeface="Calibri" panose="020F0502020204030204" pitchFamily="34" charset="0"/>
              </a:rPr>
              <a:t>Ágoston</a:t>
            </a:r>
            <a:r>
              <a:rPr lang="en-GB" sz="2000" kern="100" dirty="0">
                <a:effectLst/>
                <a:latin typeface="Arial" panose="020B0604020202020204" pitchFamily="34" charset="0"/>
                <a:ea typeface="Calibri" panose="020F0502020204030204" pitchFamily="34" charset="0"/>
              </a:rPr>
              <a:t> </a:t>
            </a:r>
            <a:r>
              <a:rPr lang="en-GB" sz="2000" i="1" kern="100" dirty="0">
                <a:effectLst/>
                <a:latin typeface="Arial" panose="020B0604020202020204" pitchFamily="34" charset="0"/>
                <a:ea typeface="Calibri" panose="020F0502020204030204" pitchFamily="34" charset="0"/>
              </a:rPr>
              <a:t>et al</a:t>
            </a:r>
            <a:r>
              <a:rPr lang="en-GB" sz="2000" kern="100" dirty="0">
                <a:effectLst/>
                <a:latin typeface="Arial" panose="020B0604020202020204" pitchFamily="34" charset="0"/>
                <a:ea typeface="Calibri" panose="020F0502020204030204" pitchFamily="34" charset="0"/>
              </a:rPr>
              <a:t>. (2022) with additions around OU module content</a:t>
            </a:r>
            <a:br>
              <a:rPr lang="en-GB" sz="2000" kern="100" dirty="0">
                <a:effectLst/>
                <a:latin typeface="Arial" panose="020B0604020202020204" pitchFamily="34" charset="0"/>
                <a:ea typeface="Calibri" panose="020F0502020204030204" pitchFamily="34" charset="0"/>
              </a:rPr>
            </a:br>
            <a:endParaRPr lang="en-GB" dirty="0"/>
          </a:p>
        </p:txBody>
      </p:sp>
      <p:sp>
        <p:nvSpPr>
          <p:cNvPr id="15" name="Text Placeholder 14">
            <a:extLst>
              <a:ext uri="{FF2B5EF4-FFF2-40B4-BE49-F238E27FC236}">
                <a16:creationId xmlns:a16="http://schemas.microsoft.com/office/drawing/2014/main" id="{04824264-B165-8F6C-3DA7-7AE8D7FCBF3E}"/>
              </a:ext>
            </a:extLst>
          </p:cNvPr>
          <p:cNvSpPr>
            <a:spLocks noGrp="1"/>
          </p:cNvSpPr>
          <p:nvPr>
            <p:ph type="body" sz="quarter" idx="12"/>
          </p:nvPr>
        </p:nvSpPr>
        <p:spPr>
          <a:xfrm>
            <a:off x="413915" y="1832719"/>
            <a:ext cx="9591229" cy="289311"/>
          </a:xfrm>
        </p:spPr>
        <p:txBody>
          <a:bodyPr/>
          <a:lstStyle/>
          <a:p>
            <a:r>
              <a:rPr lang="en-GB" dirty="0"/>
              <a:t>Strong feelings  </a:t>
            </a:r>
          </a:p>
        </p:txBody>
      </p:sp>
      <p:sp>
        <p:nvSpPr>
          <p:cNvPr id="3" name="Text Placeholder 2">
            <a:extLst>
              <a:ext uri="{FF2B5EF4-FFF2-40B4-BE49-F238E27FC236}">
                <a16:creationId xmlns:a16="http://schemas.microsoft.com/office/drawing/2014/main" id="{C65C9505-1960-FC51-2A55-426FEBCDF712}"/>
              </a:ext>
            </a:extLst>
          </p:cNvPr>
          <p:cNvSpPr>
            <a:spLocks noGrp="1"/>
          </p:cNvSpPr>
          <p:nvPr>
            <p:ph type="body" sz="quarter" idx="14"/>
          </p:nvPr>
        </p:nvSpPr>
        <p:spPr>
          <a:xfrm>
            <a:off x="712648" y="2108159"/>
            <a:ext cx="11278461" cy="1248106"/>
          </a:xfrm>
        </p:spPr>
        <p:txBody>
          <a:bodyPr/>
          <a:lstStyle/>
          <a:p>
            <a:r>
              <a:rPr lang="en-GB" dirty="0"/>
              <a:t>I worry about the next generation because they will be drastically affected by climate change 		= </a:t>
            </a:r>
            <a:r>
              <a:rPr lang="en-GB" sz="1800" b="1" dirty="0"/>
              <a:t>93%</a:t>
            </a:r>
          </a:p>
          <a:p>
            <a:r>
              <a:rPr lang="en-GB" dirty="0"/>
              <a:t>It makes me angry that many people fail to do even the most basic things to protect the environment 	= </a:t>
            </a:r>
            <a:r>
              <a:rPr lang="en-GB" sz="1800" b="1" dirty="0"/>
              <a:t>89%</a:t>
            </a:r>
            <a:endParaRPr lang="en-GB" b="1" dirty="0"/>
          </a:p>
          <a:p>
            <a:r>
              <a:rPr lang="en-GB" dirty="0"/>
              <a:t>I am terrified by how things have changed in just a few years because of climate change 		= </a:t>
            </a:r>
            <a:r>
              <a:rPr lang="en-GB" sz="1800" b="1" dirty="0"/>
              <a:t>77%</a:t>
            </a:r>
            <a:endParaRPr lang="en-GB" b="1" dirty="0"/>
          </a:p>
          <a:p>
            <a:endParaRPr lang="en-GB" b="1" dirty="0"/>
          </a:p>
        </p:txBody>
      </p:sp>
      <p:sp>
        <p:nvSpPr>
          <p:cNvPr id="6" name="TextBox 5">
            <a:extLst>
              <a:ext uri="{FF2B5EF4-FFF2-40B4-BE49-F238E27FC236}">
                <a16:creationId xmlns:a16="http://schemas.microsoft.com/office/drawing/2014/main" id="{86429552-03AC-FA9F-4D73-F768D0FAA1DD}"/>
              </a:ext>
            </a:extLst>
          </p:cNvPr>
          <p:cNvSpPr txBox="1"/>
          <p:nvPr/>
        </p:nvSpPr>
        <p:spPr>
          <a:xfrm>
            <a:off x="3712151" y="6090826"/>
            <a:ext cx="7177521" cy="646331"/>
          </a:xfrm>
          <a:prstGeom prst="rect">
            <a:avLst/>
          </a:prstGeom>
          <a:noFill/>
        </p:spPr>
        <p:txBody>
          <a:bodyPr wrap="square">
            <a:spAutoFit/>
          </a:bodyPr>
          <a:lstStyle/>
          <a:p>
            <a:r>
              <a:rPr lang="en-GB" sz="1200" dirty="0" err="1">
                <a:effectLst/>
                <a:latin typeface="Calibri" panose="020F0502020204030204" pitchFamily="34" charset="0"/>
                <a:ea typeface="Calibri" panose="020F0502020204030204" pitchFamily="34" charset="0"/>
                <a:cs typeface="Times New Roman" panose="02020603050405020304" pitchFamily="18" charset="0"/>
              </a:rPr>
              <a:t>Ágoston</a:t>
            </a:r>
            <a:r>
              <a:rPr lang="en-GB" sz="1200" dirty="0">
                <a:effectLst/>
                <a:latin typeface="Calibri" panose="020F0502020204030204" pitchFamily="34" charset="0"/>
                <a:ea typeface="Calibri" panose="020F0502020204030204" pitchFamily="34" charset="0"/>
                <a:cs typeface="Times New Roman" panose="02020603050405020304" pitchFamily="18" charset="0"/>
              </a:rPr>
              <a:t>, C.,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Urbán</a:t>
            </a:r>
            <a:r>
              <a:rPr lang="en-GB" sz="1200" dirty="0">
                <a:effectLst/>
                <a:latin typeface="Calibri" panose="020F0502020204030204" pitchFamily="34" charset="0"/>
                <a:ea typeface="Calibri" panose="020F0502020204030204" pitchFamily="34" charset="0"/>
                <a:cs typeface="Times New Roman" panose="02020603050405020304" pitchFamily="18" charset="0"/>
              </a:rPr>
              <a:t>, R., Nagy, B., Csaba, B.,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Kőváry</a:t>
            </a:r>
            <a:r>
              <a:rPr lang="en-GB" sz="1200" dirty="0">
                <a:effectLst/>
                <a:latin typeface="Calibri" panose="020F0502020204030204" pitchFamily="34" charset="0"/>
                <a:ea typeface="Calibri" panose="020F0502020204030204" pitchFamily="34" charset="0"/>
                <a:cs typeface="Times New Roman" panose="02020603050405020304" pitchFamily="18" charset="0"/>
              </a:rPr>
              <a:t>, Z.,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Kovács</a:t>
            </a:r>
            <a:r>
              <a:rPr lang="en-GB" sz="1200" dirty="0">
                <a:effectLst/>
                <a:latin typeface="Calibri" panose="020F0502020204030204" pitchFamily="34" charset="0"/>
                <a:ea typeface="Calibri" panose="020F0502020204030204" pitchFamily="34" charset="0"/>
                <a:cs typeface="Times New Roman" panose="02020603050405020304" pitchFamily="18" charset="0"/>
              </a:rPr>
              <a:t>, K., Varga, A.,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Dúll</a:t>
            </a:r>
            <a:r>
              <a:rPr lang="en-GB" sz="1200" dirty="0">
                <a:effectLst/>
                <a:latin typeface="Calibri" panose="020F0502020204030204" pitchFamily="34" charset="0"/>
                <a:ea typeface="Calibri" panose="020F0502020204030204" pitchFamily="34" charset="0"/>
                <a:cs typeface="Times New Roman" panose="02020603050405020304" pitchFamily="18" charset="0"/>
              </a:rPr>
              <a:t>, A.,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Mónus</a:t>
            </a:r>
            <a:r>
              <a:rPr lang="en-GB" sz="1200" dirty="0">
                <a:effectLst/>
                <a:latin typeface="Calibri" panose="020F0502020204030204" pitchFamily="34" charset="0"/>
                <a:ea typeface="Calibri" panose="020F0502020204030204" pitchFamily="34" charset="0"/>
                <a:cs typeface="Times New Roman" panose="02020603050405020304" pitchFamily="18" charset="0"/>
              </a:rPr>
              <a:t>, F., &amp; Shaw, C. A. (2022). The psychological consequences of the ecological crisis: three new questionnaires to assess eco-anxiety, eco-guilt, and ecological grief.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Climate Risk Management, 37</a:t>
            </a:r>
            <a:r>
              <a:rPr lang="en-GB" sz="1200" dirty="0">
                <a:effectLst/>
                <a:latin typeface="Calibri" panose="020F0502020204030204" pitchFamily="34" charset="0"/>
                <a:ea typeface="Calibri" panose="020F0502020204030204" pitchFamily="34" charset="0"/>
                <a:cs typeface="Times New Roman" panose="02020603050405020304" pitchFamily="18" charset="0"/>
              </a:rPr>
              <a:t>, 100441.</a:t>
            </a:r>
            <a:endParaRPr lang="en-GB" sz="2000" dirty="0"/>
          </a:p>
        </p:txBody>
      </p:sp>
      <p:sp>
        <p:nvSpPr>
          <p:cNvPr id="7" name="Text Placeholder 14">
            <a:extLst>
              <a:ext uri="{FF2B5EF4-FFF2-40B4-BE49-F238E27FC236}">
                <a16:creationId xmlns:a16="http://schemas.microsoft.com/office/drawing/2014/main" id="{38569697-254D-87C4-8EB0-CF77FF4C88EA}"/>
              </a:ext>
            </a:extLst>
          </p:cNvPr>
          <p:cNvSpPr txBox="1">
            <a:spLocks/>
          </p:cNvSpPr>
          <p:nvPr/>
        </p:nvSpPr>
        <p:spPr>
          <a:xfrm>
            <a:off x="296151" y="3240087"/>
            <a:ext cx="9591229"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Negative consequences</a:t>
            </a:r>
          </a:p>
        </p:txBody>
      </p:sp>
      <p:sp>
        <p:nvSpPr>
          <p:cNvPr id="8" name="Text Placeholder 2">
            <a:extLst>
              <a:ext uri="{FF2B5EF4-FFF2-40B4-BE49-F238E27FC236}">
                <a16:creationId xmlns:a16="http://schemas.microsoft.com/office/drawing/2014/main" id="{DA0926A3-B369-6EC6-A8AF-10C6931A456B}"/>
              </a:ext>
            </a:extLst>
          </p:cNvPr>
          <p:cNvSpPr txBox="1">
            <a:spLocks/>
          </p:cNvSpPr>
          <p:nvPr/>
        </p:nvSpPr>
        <p:spPr>
          <a:xfrm>
            <a:off x="712648" y="3510760"/>
            <a:ext cx="11183200" cy="94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GB" dirty="0"/>
              <a:t>I worry that every decision I make will result in something harmful to the environment 			= </a:t>
            </a:r>
            <a:r>
              <a:rPr lang="en-GB" sz="1600" b="1" dirty="0"/>
              <a:t>44</a:t>
            </a:r>
            <a:r>
              <a:rPr lang="en-GB" sz="12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am so anxious about climate change that I cry							= </a:t>
            </a:r>
            <a:r>
              <a:rPr lang="en-GB" sz="1800" b="1" dirty="0"/>
              <a:t>26%</a:t>
            </a:r>
          </a:p>
          <a:p>
            <a:r>
              <a:rPr lang="en-GB" dirty="0"/>
              <a:t>I am so anxious about climate change that it affects my performance at university 			= </a:t>
            </a:r>
            <a:r>
              <a:rPr lang="en-GB" sz="1800" b="1" dirty="0"/>
              <a:t>11</a:t>
            </a:r>
            <a:r>
              <a:rPr lang="en-GB" sz="1600" b="1" dirty="0"/>
              <a:t>%</a:t>
            </a:r>
          </a:p>
          <a:p>
            <a:endParaRPr lang="en-GB" b="1" dirty="0"/>
          </a:p>
        </p:txBody>
      </p:sp>
      <p:sp>
        <p:nvSpPr>
          <p:cNvPr id="9" name="Text Placeholder 14">
            <a:extLst>
              <a:ext uri="{FF2B5EF4-FFF2-40B4-BE49-F238E27FC236}">
                <a16:creationId xmlns:a16="http://schemas.microsoft.com/office/drawing/2014/main" id="{A5EC7831-3B02-7C7F-A760-29CCE0CF2666}"/>
              </a:ext>
            </a:extLst>
          </p:cNvPr>
          <p:cNvSpPr txBox="1">
            <a:spLocks/>
          </p:cNvSpPr>
          <p:nvPr/>
        </p:nvSpPr>
        <p:spPr>
          <a:xfrm>
            <a:off x="296151" y="4528777"/>
            <a:ext cx="9591229"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OU study</a:t>
            </a:r>
          </a:p>
        </p:txBody>
      </p:sp>
      <p:sp>
        <p:nvSpPr>
          <p:cNvPr id="10" name="Text Placeholder 2">
            <a:extLst>
              <a:ext uri="{FF2B5EF4-FFF2-40B4-BE49-F238E27FC236}">
                <a16:creationId xmlns:a16="http://schemas.microsoft.com/office/drawing/2014/main" id="{78E7D779-61DD-9C99-766F-65838D707F1A}"/>
              </a:ext>
            </a:extLst>
          </p:cNvPr>
          <p:cNvSpPr txBox="1">
            <a:spLocks/>
          </p:cNvSpPr>
          <p:nvPr/>
        </p:nvSpPr>
        <p:spPr>
          <a:xfrm>
            <a:off x="712647" y="4818088"/>
            <a:ext cx="11278461" cy="94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GB" dirty="0"/>
              <a:t>I do not look forward to studying OU material relevant to human-made environmental impacts		</a:t>
            </a:r>
            <a:r>
              <a:rPr lang="en-GB" sz="1400" dirty="0"/>
              <a:t>= </a:t>
            </a:r>
            <a:r>
              <a:rPr lang="en-GB" sz="1800" b="1" dirty="0"/>
              <a:t>13</a:t>
            </a:r>
            <a:r>
              <a:rPr lang="en-GB" sz="12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feel that learning about climate change at a distance increases my anxiety				= </a:t>
            </a:r>
            <a:r>
              <a:rPr lang="en-GB" sz="1800" b="1" dirty="0"/>
              <a:t>15%</a:t>
            </a:r>
          </a:p>
          <a:p>
            <a:r>
              <a:rPr lang="en-GB" dirty="0"/>
              <a:t>My feelings about the content of what I study get in the way of studying at the OU			= </a:t>
            </a:r>
            <a:r>
              <a:rPr lang="en-GB" sz="1800" b="1" dirty="0"/>
              <a:t>6</a:t>
            </a:r>
            <a:r>
              <a:rPr lang="en-GB" sz="1600" b="1" dirty="0"/>
              <a:t>%</a:t>
            </a:r>
          </a:p>
          <a:p>
            <a:endParaRPr lang="en-GB" b="1" dirty="0"/>
          </a:p>
        </p:txBody>
      </p:sp>
      <p:sp>
        <p:nvSpPr>
          <p:cNvPr id="12" name="TextBox 11">
            <a:extLst>
              <a:ext uri="{FF2B5EF4-FFF2-40B4-BE49-F238E27FC236}">
                <a16:creationId xmlns:a16="http://schemas.microsoft.com/office/drawing/2014/main" id="{88DE544B-E7EA-182F-72CA-3E7A0CF3A166}"/>
              </a:ext>
            </a:extLst>
          </p:cNvPr>
          <p:cNvSpPr txBox="1"/>
          <p:nvPr/>
        </p:nvSpPr>
        <p:spPr>
          <a:xfrm>
            <a:off x="10209608" y="1313857"/>
            <a:ext cx="1942020" cy="646331"/>
          </a:xfrm>
          <a:prstGeom prst="rect">
            <a:avLst/>
          </a:prstGeom>
          <a:noFill/>
        </p:spPr>
        <p:txBody>
          <a:bodyPr wrap="square">
            <a:spAutoFit/>
          </a:bodyPr>
          <a:lstStyle/>
          <a:p>
            <a:pPr algn="ctr"/>
            <a:r>
              <a:rPr lang="en-GB" b="1" dirty="0"/>
              <a:t>agree and strongly agree</a:t>
            </a:r>
          </a:p>
        </p:txBody>
      </p:sp>
    </p:spTree>
    <p:extLst>
      <p:ext uri="{BB962C8B-B14F-4D97-AF65-F5344CB8AC3E}">
        <p14:creationId xmlns:p14="http://schemas.microsoft.com/office/powerpoint/2010/main" val="157694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dirty="0"/>
              <a:t>Results </a:t>
            </a:r>
          </a:p>
        </p:txBody>
      </p:sp>
      <p:sp>
        <p:nvSpPr>
          <p:cNvPr id="15" name="Text Placeholder 14">
            <a:extLst>
              <a:ext uri="{FF2B5EF4-FFF2-40B4-BE49-F238E27FC236}">
                <a16:creationId xmlns:a16="http://schemas.microsoft.com/office/drawing/2014/main" id="{04824264-B165-8F6C-3DA7-7AE8D7FCBF3E}"/>
              </a:ext>
            </a:extLst>
          </p:cNvPr>
          <p:cNvSpPr>
            <a:spLocks noGrp="1"/>
          </p:cNvSpPr>
          <p:nvPr>
            <p:ph type="body" sz="quarter" idx="12"/>
          </p:nvPr>
        </p:nvSpPr>
        <p:spPr>
          <a:xfrm>
            <a:off x="413914" y="1391565"/>
            <a:ext cx="9591229" cy="289311"/>
          </a:xfrm>
        </p:spPr>
        <p:txBody>
          <a:bodyPr/>
          <a:lstStyle/>
          <a:p>
            <a:r>
              <a:rPr lang="en-GB" dirty="0"/>
              <a:t>Content and Emotion: </a:t>
            </a:r>
          </a:p>
        </p:txBody>
      </p:sp>
      <p:sp>
        <p:nvSpPr>
          <p:cNvPr id="3" name="Text Placeholder 2">
            <a:extLst>
              <a:ext uri="{FF2B5EF4-FFF2-40B4-BE49-F238E27FC236}">
                <a16:creationId xmlns:a16="http://schemas.microsoft.com/office/drawing/2014/main" id="{C65C9505-1960-FC51-2A55-426FEBCDF712}"/>
              </a:ext>
            </a:extLst>
          </p:cNvPr>
          <p:cNvSpPr>
            <a:spLocks noGrp="1"/>
          </p:cNvSpPr>
          <p:nvPr>
            <p:ph type="body" sz="quarter" idx="14"/>
          </p:nvPr>
        </p:nvSpPr>
        <p:spPr>
          <a:xfrm>
            <a:off x="712646" y="1744018"/>
            <a:ext cx="11278461" cy="1248106"/>
          </a:xfrm>
        </p:spPr>
        <p:txBody>
          <a:bodyPr/>
          <a:lstStyle/>
          <a:p>
            <a:r>
              <a:rPr lang="en-GB" dirty="0"/>
              <a:t>My module has provided me with content that helps me to cope with any environmental anxiety	= </a:t>
            </a:r>
            <a:r>
              <a:rPr lang="en-GB" sz="1800" b="1" dirty="0"/>
              <a:t>51%</a:t>
            </a:r>
          </a:p>
          <a:p>
            <a:r>
              <a:rPr lang="en-GB" dirty="0"/>
              <a:t>I felt that my module supported me emotionally 						= </a:t>
            </a:r>
            <a:r>
              <a:rPr lang="en-GB" sz="1800" b="1" dirty="0"/>
              <a:t>41%</a:t>
            </a:r>
            <a:endParaRPr lang="en-GB" b="1" dirty="0"/>
          </a:p>
        </p:txBody>
      </p:sp>
      <p:sp>
        <p:nvSpPr>
          <p:cNvPr id="6" name="TextBox 5">
            <a:extLst>
              <a:ext uri="{FF2B5EF4-FFF2-40B4-BE49-F238E27FC236}">
                <a16:creationId xmlns:a16="http://schemas.microsoft.com/office/drawing/2014/main" id="{86429552-03AC-FA9F-4D73-F768D0FAA1DD}"/>
              </a:ext>
            </a:extLst>
          </p:cNvPr>
          <p:cNvSpPr txBox="1"/>
          <p:nvPr/>
        </p:nvSpPr>
        <p:spPr>
          <a:xfrm>
            <a:off x="3712151" y="6090826"/>
            <a:ext cx="7177521" cy="646331"/>
          </a:xfrm>
          <a:prstGeom prst="rect">
            <a:avLst/>
          </a:prstGeom>
          <a:noFill/>
        </p:spPr>
        <p:txBody>
          <a:bodyPr wrap="square">
            <a:spAutoFit/>
          </a:bodyPr>
          <a:lstStyle/>
          <a:p>
            <a:r>
              <a:rPr lang="en-GB" sz="1200" dirty="0" err="1">
                <a:effectLst/>
                <a:latin typeface="Calibri" panose="020F0502020204030204" pitchFamily="34" charset="0"/>
                <a:ea typeface="Calibri" panose="020F0502020204030204" pitchFamily="34" charset="0"/>
                <a:cs typeface="Times New Roman" panose="02020603050405020304" pitchFamily="18" charset="0"/>
              </a:rPr>
              <a:t>Ágoston</a:t>
            </a:r>
            <a:r>
              <a:rPr lang="en-GB" sz="1200" dirty="0">
                <a:effectLst/>
                <a:latin typeface="Calibri" panose="020F0502020204030204" pitchFamily="34" charset="0"/>
                <a:ea typeface="Calibri" panose="020F0502020204030204" pitchFamily="34" charset="0"/>
                <a:cs typeface="Times New Roman" panose="02020603050405020304" pitchFamily="18" charset="0"/>
              </a:rPr>
              <a:t>, C.,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Urbán</a:t>
            </a:r>
            <a:r>
              <a:rPr lang="en-GB" sz="1200" dirty="0">
                <a:effectLst/>
                <a:latin typeface="Calibri" panose="020F0502020204030204" pitchFamily="34" charset="0"/>
                <a:ea typeface="Calibri" panose="020F0502020204030204" pitchFamily="34" charset="0"/>
                <a:cs typeface="Times New Roman" panose="02020603050405020304" pitchFamily="18" charset="0"/>
              </a:rPr>
              <a:t>, R., Nagy, B., Csaba, B.,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Kőváry</a:t>
            </a:r>
            <a:r>
              <a:rPr lang="en-GB" sz="1200" dirty="0">
                <a:effectLst/>
                <a:latin typeface="Calibri" panose="020F0502020204030204" pitchFamily="34" charset="0"/>
                <a:ea typeface="Calibri" panose="020F0502020204030204" pitchFamily="34" charset="0"/>
                <a:cs typeface="Times New Roman" panose="02020603050405020304" pitchFamily="18" charset="0"/>
              </a:rPr>
              <a:t>, Z.,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Kovács</a:t>
            </a:r>
            <a:r>
              <a:rPr lang="en-GB" sz="1200" dirty="0">
                <a:effectLst/>
                <a:latin typeface="Calibri" panose="020F0502020204030204" pitchFamily="34" charset="0"/>
                <a:ea typeface="Calibri" panose="020F0502020204030204" pitchFamily="34" charset="0"/>
                <a:cs typeface="Times New Roman" panose="02020603050405020304" pitchFamily="18" charset="0"/>
              </a:rPr>
              <a:t>, K., Varga, A.,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Dúll</a:t>
            </a:r>
            <a:r>
              <a:rPr lang="en-GB" sz="1200" dirty="0">
                <a:effectLst/>
                <a:latin typeface="Calibri" panose="020F0502020204030204" pitchFamily="34" charset="0"/>
                <a:ea typeface="Calibri" panose="020F0502020204030204" pitchFamily="34" charset="0"/>
                <a:cs typeface="Times New Roman" panose="02020603050405020304" pitchFamily="18" charset="0"/>
              </a:rPr>
              <a:t>, A.,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Mónus</a:t>
            </a:r>
            <a:r>
              <a:rPr lang="en-GB" sz="1200" dirty="0">
                <a:effectLst/>
                <a:latin typeface="Calibri" panose="020F0502020204030204" pitchFamily="34" charset="0"/>
                <a:ea typeface="Calibri" panose="020F0502020204030204" pitchFamily="34" charset="0"/>
                <a:cs typeface="Times New Roman" panose="02020603050405020304" pitchFamily="18" charset="0"/>
              </a:rPr>
              <a:t>, F., &amp; Shaw, C. A. (2022). The psychological consequences of the ecological crisis: three new questionnaires to assess eco-anxiety, eco-guilt, and ecological grief.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Climate Risk Management, 37</a:t>
            </a:r>
            <a:r>
              <a:rPr lang="en-GB" sz="1200" dirty="0">
                <a:effectLst/>
                <a:latin typeface="Calibri" panose="020F0502020204030204" pitchFamily="34" charset="0"/>
                <a:ea typeface="Calibri" panose="020F0502020204030204" pitchFamily="34" charset="0"/>
                <a:cs typeface="Times New Roman" panose="02020603050405020304" pitchFamily="18" charset="0"/>
              </a:rPr>
              <a:t>, 100441.</a:t>
            </a:r>
            <a:endParaRPr lang="en-GB" sz="2000" dirty="0"/>
          </a:p>
        </p:txBody>
      </p:sp>
      <p:sp>
        <p:nvSpPr>
          <p:cNvPr id="12" name="TextBox 11">
            <a:extLst>
              <a:ext uri="{FF2B5EF4-FFF2-40B4-BE49-F238E27FC236}">
                <a16:creationId xmlns:a16="http://schemas.microsoft.com/office/drawing/2014/main" id="{88DE544B-E7EA-182F-72CA-3E7A0CF3A166}"/>
              </a:ext>
            </a:extLst>
          </p:cNvPr>
          <p:cNvSpPr txBox="1"/>
          <p:nvPr/>
        </p:nvSpPr>
        <p:spPr>
          <a:xfrm>
            <a:off x="10209608" y="1010693"/>
            <a:ext cx="1942020" cy="646331"/>
          </a:xfrm>
          <a:prstGeom prst="rect">
            <a:avLst/>
          </a:prstGeom>
          <a:noFill/>
        </p:spPr>
        <p:txBody>
          <a:bodyPr wrap="square">
            <a:spAutoFit/>
          </a:bodyPr>
          <a:lstStyle/>
          <a:p>
            <a:pPr algn="ctr"/>
            <a:r>
              <a:rPr lang="en-GB" b="1" dirty="0"/>
              <a:t>agree and strongly agree</a:t>
            </a:r>
          </a:p>
        </p:txBody>
      </p:sp>
      <p:sp>
        <p:nvSpPr>
          <p:cNvPr id="18" name="Text Placeholder 17">
            <a:extLst>
              <a:ext uri="{FF2B5EF4-FFF2-40B4-BE49-F238E27FC236}">
                <a16:creationId xmlns:a16="http://schemas.microsoft.com/office/drawing/2014/main" id="{2A6BA51D-B70A-AA32-4D59-30C2ECA79CCF}"/>
              </a:ext>
            </a:extLst>
          </p:cNvPr>
          <p:cNvSpPr>
            <a:spLocks noGrp="1"/>
          </p:cNvSpPr>
          <p:nvPr>
            <p:ph type="body" sz="quarter" idx="25"/>
          </p:nvPr>
        </p:nvSpPr>
        <p:spPr/>
        <p:txBody>
          <a:bodyPr/>
          <a:lstStyle/>
          <a:p>
            <a:r>
              <a:rPr lang="en-GB" dirty="0"/>
              <a:t>About OU teaching</a:t>
            </a:r>
          </a:p>
        </p:txBody>
      </p:sp>
      <p:sp>
        <p:nvSpPr>
          <p:cNvPr id="19" name="Text Placeholder 14">
            <a:extLst>
              <a:ext uri="{FF2B5EF4-FFF2-40B4-BE49-F238E27FC236}">
                <a16:creationId xmlns:a16="http://schemas.microsoft.com/office/drawing/2014/main" id="{4438E19F-9915-CCBA-FD86-86E320D98D93}"/>
              </a:ext>
            </a:extLst>
          </p:cNvPr>
          <p:cNvSpPr txBox="1">
            <a:spLocks/>
          </p:cNvSpPr>
          <p:nvPr/>
        </p:nvSpPr>
        <p:spPr>
          <a:xfrm>
            <a:off x="413914" y="2595826"/>
            <a:ext cx="9591229"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Empowered and Determined: </a:t>
            </a:r>
          </a:p>
        </p:txBody>
      </p:sp>
      <p:sp>
        <p:nvSpPr>
          <p:cNvPr id="20" name="Text Placeholder 2">
            <a:extLst>
              <a:ext uri="{FF2B5EF4-FFF2-40B4-BE49-F238E27FC236}">
                <a16:creationId xmlns:a16="http://schemas.microsoft.com/office/drawing/2014/main" id="{700173B7-A2E3-B296-5BEF-04515A1DFAE6}"/>
              </a:ext>
            </a:extLst>
          </p:cNvPr>
          <p:cNvSpPr txBox="1">
            <a:spLocks/>
          </p:cNvSpPr>
          <p:nvPr/>
        </p:nvSpPr>
        <p:spPr>
          <a:xfrm>
            <a:off x="712645" y="2925922"/>
            <a:ext cx="11278461" cy="1248106"/>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Studying my module has made me feel more empowered					= </a:t>
            </a:r>
            <a:r>
              <a:rPr lang="en-GB" sz="1800" b="1" dirty="0"/>
              <a:t>78%</a:t>
            </a:r>
          </a:p>
          <a:p>
            <a:r>
              <a:rPr lang="en-GB" dirty="0"/>
              <a:t>Studying my module has made me feel more determined to help mitigate </a:t>
            </a:r>
            <a:br>
              <a:rPr lang="en-GB" dirty="0"/>
            </a:br>
            <a:r>
              <a:rPr lang="en-GB" dirty="0"/>
              <a:t>human-made environmental impacts 							= </a:t>
            </a:r>
            <a:r>
              <a:rPr lang="en-GB" sz="1800" b="1" dirty="0"/>
              <a:t>93%</a:t>
            </a:r>
            <a:endParaRPr lang="en-GB" b="1" dirty="0"/>
          </a:p>
        </p:txBody>
      </p:sp>
      <p:sp>
        <p:nvSpPr>
          <p:cNvPr id="21" name="Text Placeholder 14">
            <a:extLst>
              <a:ext uri="{FF2B5EF4-FFF2-40B4-BE49-F238E27FC236}">
                <a16:creationId xmlns:a16="http://schemas.microsoft.com/office/drawing/2014/main" id="{56EA3CAA-618A-8602-6CBE-00662494E97D}"/>
              </a:ext>
            </a:extLst>
          </p:cNvPr>
          <p:cNvSpPr txBox="1">
            <a:spLocks/>
          </p:cNvSpPr>
          <p:nvPr/>
        </p:nvSpPr>
        <p:spPr>
          <a:xfrm>
            <a:off x="413914" y="3882625"/>
            <a:ext cx="9591229"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Support</a:t>
            </a:r>
          </a:p>
        </p:txBody>
      </p:sp>
      <p:sp>
        <p:nvSpPr>
          <p:cNvPr id="22" name="Text Placeholder 2">
            <a:extLst>
              <a:ext uri="{FF2B5EF4-FFF2-40B4-BE49-F238E27FC236}">
                <a16:creationId xmlns:a16="http://schemas.microsoft.com/office/drawing/2014/main" id="{1AE9BCA9-8490-29FE-8B7D-661CF1CF8A71}"/>
              </a:ext>
            </a:extLst>
          </p:cNvPr>
          <p:cNvSpPr txBox="1">
            <a:spLocks/>
          </p:cNvSpPr>
          <p:nvPr/>
        </p:nvSpPr>
        <p:spPr>
          <a:xfrm>
            <a:off x="712644" y="4206658"/>
            <a:ext cx="11278461" cy="74017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 felt supported by my peers in discussing environmental issues that may cause me anxiety		= </a:t>
            </a:r>
            <a:r>
              <a:rPr lang="en-GB" sz="1800" b="1" dirty="0"/>
              <a:t>54%</a:t>
            </a:r>
          </a:p>
          <a:p>
            <a:r>
              <a:rPr lang="en-GB" dirty="0"/>
              <a:t>I felt supported by my tutor in managing any anxiety around environmental issues			= </a:t>
            </a:r>
            <a:r>
              <a:rPr lang="en-GB" sz="1800" b="1" dirty="0"/>
              <a:t>61%</a:t>
            </a:r>
            <a:endParaRPr lang="en-GB" b="1" dirty="0"/>
          </a:p>
        </p:txBody>
      </p:sp>
      <p:sp>
        <p:nvSpPr>
          <p:cNvPr id="23" name="Text Placeholder 14">
            <a:extLst>
              <a:ext uri="{FF2B5EF4-FFF2-40B4-BE49-F238E27FC236}">
                <a16:creationId xmlns:a16="http://schemas.microsoft.com/office/drawing/2014/main" id="{9B595A9D-741C-7750-5D44-94D1CF1BBBA9}"/>
              </a:ext>
            </a:extLst>
          </p:cNvPr>
          <p:cNvSpPr txBox="1">
            <a:spLocks/>
          </p:cNvSpPr>
          <p:nvPr/>
        </p:nvSpPr>
        <p:spPr>
          <a:xfrm>
            <a:off x="413914" y="4948922"/>
            <a:ext cx="9591229"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Where would you be likely to go for support for ecoanxiety? </a:t>
            </a:r>
          </a:p>
        </p:txBody>
      </p:sp>
      <p:sp>
        <p:nvSpPr>
          <p:cNvPr id="24" name="Text Placeholder 2">
            <a:extLst>
              <a:ext uri="{FF2B5EF4-FFF2-40B4-BE49-F238E27FC236}">
                <a16:creationId xmlns:a16="http://schemas.microsoft.com/office/drawing/2014/main" id="{FFB6890B-10CC-E9DF-2589-0588C39A3E20}"/>
              </a:ext>
            </a:extLst>
          </p:cNvPr>
          <p:cNvSpPr txBox="1">
            <a:spLocks/>
          </p:cNvSpPr>
          <p:nvPr/>
        </p:nvSpPr>
        <p:spPr>
          <a:xfrm>
            <a:off x="712647" y="5224362"/>
            <a:ext cx="11278461" cy="1248106"/>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Most likely: </a:t>
            </a:r>
            <a:r>
              <a:rPr lang="en-GB" dirty="0"/>
              <a:t>friends and family, internet search</a:t>
            </a:r>
          </a:p>
          <a:p>
            <a:r>
              <a:rPr lang="en-GB" b="1" dirty="0"/>
              <a:t>Less likely: </a:t>
            </a:r>
            <a:r>
              <a:rPr lang="en-GB" dirty="0"/>
              <a:t>module forum, social media, student support team, counselling, GP</a:t>
            </a:r>
          </a:p>
          <a:p>
            <a:endParaRPr lang="en-GB" b="1" dirty="0"/>
          </a:p>
        </p:txBody>
      </p:sp>
    </p:spTree>
    <p:extLst>
      <p:ext uri="{BB962C8B-B14F-4D97-AF65-F5344CB8AC3E}">
        <p14:creationId xmlns:p14="http://schemas.microsoft.com/office/powerpoint/2010/main" val="130985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dirty="0"/>
              <a:t>Results </a:t>
            </a:r>
          </a:p>
        </p:txBody>
      </p:sp>
      <p:sp>
        <p:nvSpPr>
          <p:cNvPr id="15" name="Text Placeholder 14">
            <a:extLst>
              <a:ext uri="{FF2B5EF4-FFF2-40B4-BE49-F238E27FC236}">
                <a16:creationId xmlns:a16="http://schemas.microsoft.com/office/drawing/2014/main" id="{77D20700-9C59-473D-E205-7F7A34552B74}"/>
              </a:ext>
            </a:extLst>
          </p:cNvPr>
          <p:cNvSpPr>
            <a:spLocks noGrp="1"/>
          </p:cNvSpPr>
          <p:nvPr>
            <p:ph type="body" sz="quarter" idx="12"/>
          </p:nvPr>
        </p:nvSpPr>
        <p:spPr>
          <a:xfrm>
            <a:off x="669838" y="1033868"/>
            <a:ext cx="11435121" cy="1282519"/>
          </a:xfrm>
        </p:spPr>
        <p:txBody>
          <a:bodyPr/>
          <a:lstStyle/>
          <a:p>
            <a:r>
              <a:rPr lang="en-GB" dirty="0"/>
              <a:t>How do you manage your ecoanxiety? </a:t>
            </a:r>
          </a:p>
        </p:txBody>
      </p:sp>
      <p:sp>
        <p:nvSpPr>
          <p:cNvPr id="26" name="TextBox 25">
            <a:extLst>
              <a:ext uri="{FF2B5EF4-FFF2-40B4-BE49-F238E27FC236}">
                <a16:creationId xmlns:a16="http://schemas.microsoft.com/office/drawing/2014/main" id="{DE490E1C-C06E-E574-846F-05E934F616EF}"/>
              </a:ext>
            </a:extLst>
          </p:cNvPr>
          <p:cNvSpPr txBox="1"/>
          <p:nvPr/>
        </p:nvSpPr>
        <p:spPr>
          <a:xfrm>
            <a:off x="796750" y="2613472"/>
            <a:ext cx="5589181" cy="369332"/>
          </a:xfrm>
          <a:prstGeom prst="rect">
            <a:avLst/>
          </a:prstGeom>
          <a:noFill/>
        </p:spPr>
        <p:txBody>
          <a:bodyPr wrap="square">
            <a:spAutoFit/>
          </a:bodyPr>
          <a:lstStyle/>
          <a:p>
            <a:r>
              <a:rPr lang="en-GB" sz="1800" i="1" dirty="0">
                <a:effectLst/>
                <a:latin typeface="Calibri" panose="020F0502020204030204" pitchFamily="34" charset="0"/>
                <a:ea typeface="Calibri" panose="020F0502020204030204" pitchFamily="34" charset="0"/>
                <a:cs typeface="Times New Roman" panose="02020603050405020304" pitchFamily="18" charset="0"/>
              </a:rPr>
              <a:t>I distract myself until I’m ready to start studying again </a:t>
            </a:r>
            <a:endParaRPr lang="en-GB" i="1" dirty="0"/>
          </a:p>
        </p:txBody>
      </p:sp>
      <p:sp>
        <p:nvSpPr>
          <p:cNvPr id="28" name="TextBox 27">
            <a:extLst>
              <a:ext uri="{FF2B5EF4-FFF2-40B4-BE49-F238E27FC236}">
                <a16:creationId xmlns:a16="http://schemas.microsoft.com/office/drawing/2014/main" id="{3FD3E1F3-CA02-9C25-CB2B-0597FDF1FA75}"/>
              </a:ext>
            </a:extLst>
          </p:cNvPr>
          <p:cNvSpPr txBox="1"/>
          <p:nvPr/>
        </p:nvSpPr>
        <p:spPr>
          <a:xfrm>
            <a:off x="4189767" y="3650052"/>
            <a:ext cx="4340743" cy="646331"/>
          </a:xfrm>
          <a:prstGeom prst="rect">
            <a:avLst/>
          </a:prstGeom>
          <a:noFill/>
        </p:spPr>
        <p:txBody>
          <a:bodyPr wrap="square">
            <a:spAutoFit/>
          </a:bodyPr>
          <a:lstStyle/>
          <a:p>
            <a:r>
              <a:rPr lang="en-GB" i="1" dirty="0">
                <a:latin typeface="Calibri" panose="020F0502020204030204" pitchFamily="34" charset="0"/>
                <a:cs typeface="Times New Roman" panose="02020603050405020304" pitchFamily="18" charset="0"/>
              </a:rPr>
              <a:t>I remain optimistic in the knowledge the course brings</a:t>
            </a:r>
          </a:p>
        </p:txBody>
      </p:sp>
      <p:sp>
        <p:nvSpPr>
          <p:cNvPr id="30" name="TextBox 29">
            <a:extLst>
              <a:ext uri="{FF2B5EF4-FFF2-40B4-BE49-F238E27FC236}">
                <a16:creationId xmlns:a16="http://schemas.microsoft.com/office/drawing/2014/main" id="{CBA20E98-DDA8-6E25-362A-720A2B2DD216}"/>
              </a:ext>
            </a:extLst>
          </p:cNvPr>
          <p:cNvSpPr txBox="1"/>
          <p:nvPr/>
        </p:nvSpPr>
        <p:spPr>
          <a:xfrm>
            <a:off x="5725633" y="1745197"/>
            <a:ext cx="5741581" cy="646331"/>
          </a:xfrm>
          <a:prstGeom prst="rect">
            <a:avLst/>
          </a:prstGeom>
          <a:noFill/>
        </p:spPr>
        <p:txBody>
          <a:bodyPr wrap="square">
            <a:spAutoFit/>
          </a:bodyPr>
          <a:lstStyle/>
          <a:p>
            <a:r>
              <a:rPr lang="en-GB" sz="1800" i="1" dirty="0">
                <a:effectLst/>
                <a:latin typeface="Calibri" panose="020F0502020204030204" pitchFamily="34" charset="0"/>
                <a:ea typeface="Calibri" panose="020F0502020204030204" pitchFamily="34" charset="0"/>
                <a:cs typeface="Times New Roman" panose="02020603050405020304" pitchFamily="18" charset="0"/>
              </a:rPr>
              <a:t>I remember that me knowing more doesn't make the problem bigger, I’m just more aware/alert to reality</a:t>
            </a:r>
            <a:endParaRPr lang="en-GB" dirty="0"/>
          </a:p>
        </p:txBody>
      </p:sp>
      <p:sp>
        <p:nvSpPr>
          <p:cNvPr id="32" name="TextBox 31">
            <a:extLst>
              <a:ext uri="{FF2B5EF4-FFF2-40B4-BE49-F238E27FC236}">
                <a16:creationId xmlns:a16="http://schemas.microsoft.com/office/drawing/2014/main" id="{97711386-A23B-B406-7F9E-3B84867C0D67}"/>
              </a:ext>
            </a:extLst>
          </p:cNvPr>
          <p:cNvSpPr txBox="1"/>
          <p:nvPr/>
        </p:nvSpPr>
        <p:spPr>
          <a:xfrm>
            <a:off x="1457948" y="4866461"/>
            <a:ext cx="6097772" cy="646331"/>
          </a:xfrm>
          <a:prstGeom prst="rect">
            <a:avLst/>
          </a:prstGeom>
          <a:noFill/>
        </p:spPr>
        <p:txBody>
          <a:bodyPr wrap="square">
            <a:spAutoFit/>
          </a:bodyPr>
          <a:lstStyle/>
          <a:p>
            <a:r>
              <a:rPr lang="en-GB" i="1" dirty="0">
                <a:latin typeface="Calibri" panose="020F0502020204030204" pitchFamily="34" charset="0"/>
                <a:cs typeface="Times New Roman" panose="02020603050405020304" pitchFamily="18" charset="0"/>
              </a:rPr>
              <a:t>I had to approach it a little at a time, also researching the problem further and looking at the current mitigation</a:t>
            </a:r>
          </a:p>
        </p:txBody>
      </p:sp>
      <p:sp>
        <p:nvSpPr>
          <p:cNvPr id="34" name="TextBox 33">
            <a:extLst>
              <a:ext uri="{FF2B5EF4-FFF2-40B4-BE49-F238E27FC236}">
                <a16:creationId xmlns:a16="http://schemas.microsoft.com/office/drawing/2014/main" id="{E5112416-C010-708F-65A1-825E71A90C88}"/>
              </a:ext>
            </a:extLst>
          </p:cNvPr>
          <p:cNvSpPr txBox="1"/>
          <p:nvPr/>
        </p:nvSpPr>
        <p:spPr>
          <a:xfrm>
            <a:off x="7662608" y="5859017"/>
            <a:ext cx="6097772" cy="369332"/>
          </a:xfrm>
          <a:prstGeom prst="rect">
            <a:avLst/>
          </a:prstGeom>
          <a:noFill/>
        </p:spPr>
        <p:txBody>
          <a:bodyPr wrap="square">
            <a:spAutoFit/>
          </a:bodyPr>
          <a:lstStyle/>
          <a:p>
            <a:r>
              <a:rPr lang="en-GB" i="1" dirty="0">
                <a:latin typeface="Calibri" panose="020F0502020204030204" pitchFamily="34" charset="0"/>
                <a:cs typeface="Times New Roman" panose="02020603050405020304" pitchFamily="18" charset="0"/>
              </a:rPr>
              <a:t>I don’t encounter anxiety</a:t>
            </a:r>
          </a:p>
        </p:txBody>
      </p:sp>
      <p:sp>
        <p:nvSpPr>
          <p:cNvPr id="35" name="Rectangle 34">
            <a:extLst>
              <a:ext uri="{FF2B5EF4-FFF2-40B4-BE49-F238E27FC236}">
                <a16:creationId xmlns:a16="http://schemas.microsoft.com/office/drawing/2014/main" id="{E7FC3F94-8BCC-0A20-776A-532469CCB210}"/>
              </a:ext>
            </a:extLst>
          </p:cNvPr>
          <p:cNvSpPr/>
          <p:nvPr/>
        </p:nvSpPr>
        <p:spPr>
          <a:xfrm>
            <a:off x="5587474" y="1637051"/>
            <a:ext cx="5741581" cy="800265"/>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3FEFDDC4-67D2-3E52-FA05-36FCC82565B4}"/>
              </a:ext>
            </a:extLst>
          </p:cNvPr>
          <p:cNvSpPr/>
          <p:nvPr/>
        </p:nvSpPr>
        <p:spPr>
          <a:xfrm>
            <a:off x="642580" y="2531283"/>
            <a:ext cx="5332194" cy="49643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9887B1CD-DBAC-B1B4-FCF1-9C892E4964E0}"/>
              </a:ext>
            </a:extLst>
          </p:cNvPr>
          <p:cNvSpPr/>
          <p:nvPr/>
        </p:nvSpPr>
        <p:spPr>
          <a:xfrm>
            <a:off x="1353396" y="4875260"/>
            <a:ext cx="6202324" cy="657815"/>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1D555FE6-6456-473B-1F3F-C589C4004EB6}"/>
              </a:ext>
            </a:extLst>
          </p:cNvPr>
          <p:cNvSpPr/>
          <p:nvPr/>
        </p:nvSpPr>
        <p:spPr>
          <a:xfrm>
            <a:off x="7513270" y="5865748"/>
            <a:ext cx="3005148" cy="538757"/>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3E9AC307-7DB5-72FE-1BC6-206524E839F7}"/>
              </a:ext>
            </a:extLst>
          </p:cNvPr>
          <p:cNvSpPr/>
          <p:nvPr/>
        </p:nvSpPr>
        <p:spPr>
          <a:xfrm>
            <a:off x="4113978" y="3576310"/>
            <a:ext cx="4344286" cy="720073"/>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51489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62277E2-98FC-9FC8-17B7-377C2142F9C5}"/>
              </a:ext>
            </a:extLst>
          </p:cNvPr>
          <p:cNvPicPr>
            <a:picLocks noChangeAspect="1"/>
          </p:cNvPicPr>
          <p:nvPr/>
        </p:nvPicPr>
        <p:blipFill>
          <a:blip r:embed="rId3"/>
          <a:stretch>
            <a:fillRect/>
          </a:stretch>
        </p:blipFill>
        <p:spPr>
          <a:xfrm>
            <a:off x="0" y="0"/>
            <a:ext cx="12192000" cy="6858000"/>
          </a:xfrm>
          <a:prstGeom prst="rect">
            <a:avLst/>
          </a:prstGeom>
        </p:spPr>
      </p:pic>
      <p:sp>
        <p:nvSpPr>
          <p:cNvPr id="24" name="Text Placeholder 23">
            <a:extLst>
              <a:ext uri="{FF2B5EF4-FFF2-40B4-BE49-F238E27FC236}">
                <a16:creationId xmlns:a16="http://schemas.microsoft.com/office/drawing/2014/main" id="{F52B16C7-BF2A-9C93-72DD-CE48871F4D33}"/>
              </a:ext>
            </a:extLst>
          </p:cNvPr>
          <p:cNvSpPr>
            <a:spLocks noGrp="1"/>
          </p:cNvSpPr>
          <p:nvPr>
            <p:ph type="body" sz="quarter" idx="24"/>
          </p:nvPr>
        </p:nvSpPr>
        <p:spPr>
          <a:xfrm>
            <a:off x="0" y="0"/>
            <a:ext cx="3804794" cy="497161"/>
          </a:xfrm>
        </p:spPr>
        <p:txBody>
          <a:bodyPr/>
          <a:lstStyle/>
          <a:p>
            <a:r>
              <a:rPr lang="en-GB" dirty="0"/>
              <a:t>Thematic </a:t>
            </a:r>
          </a:p>
          <a:p>
            <a:r>
              <a:rPr lang="en-GB" dirty="0"/>
              <a:t>analysis</a:t>
            </a:r>
          </a:p>
        </p:txBody>
      </p:sp>
    </p:spTree>
    <p:extLst>
      <p:ext uri="{BB962C8B-B14F-4D97-AF65-F5344CB8AC3E}">
        <p14:creationId xmlns:p14="http://schemas.microsoft.com/office/powerpoint/2010/main" val="2139552188"/>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2058</TotalTime>
  <Words>1492</Words>
  <Application>Microsoft Office PowerPoint</Application>
  <PresentationFormat>Widescreen</PresentationFormat>
  <Paragraphs>146</Paragraphs>
  <Slides>12</Slides>
  <Notes>12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vt:i4>
      </vt:variant>
    </vt:vector>
  </HeadingPairs>
  <TitlesOfParts>
    <vt:vector size="23" baseType="lpstr">
      <vt:lpstr>Arial</vt:lpstr>
      <vt:lpstr>Calibri</vt:lpstr>
      <vt:lpstr>Courier New</vt:lpstr>
      <vt:lpstr>Poppins</vt:lpstr>
      <vt:lpstr>Poppins SemiBold</vt:lpstr>
      <vt:lpstr>Wingdings</vt:lpstr>
      <vt:lpstr>Covers</vt:lpstr>
      <vt:lpstr>Contents Slides</vt:lpstr>
      <vt:lpstr>Chapter Headings / Dividers</vt:lpstr>
      <vt:lpstr>Slide Options</vt:lpstr>
      <vt:lpstr>End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18</cp:revision>
  <dcterms:created xsi:type="dcterms:W3CDTF">2022-10-21T14:33:01Z</dcterms:created>
  <dcterms:modified xsi:type="dcterms:W3CDTF">2024-04-10T08:41:44Z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