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Lst>
  <p:notesMasterIdLst>
    <p:notesMasterId r:id="rId22"/>
  </p:notesMasterIdLst>
  <p:sldIdLst>
    <p:sldId id="258" r:id="rId7"/>
    <p:sldId id="365" r:id="rId8"/>
    <p:sldId id="367" r:id="rId9"/>
    <p:sldId id="368" r:id="rId10"/>
    <p:sldId id="369" r:id="rId11"/>
    <p:sldId id="370" r:id="rId12"/>
    <p:sldId id="358" r:id="rId13"/>
    <p:sldId id="359" r:id="rId14"/>
    <p:sldId id="360" r:id="rId15"/>
    <p:sldId id="361" r:id="rId16"/>
    <p:sldId id="362" r:id="rId17"/>
    <p:sldId id="363" r:id="rId18"/>
    <p:sldId id="364" r:id="rId19"/>
    <p:sldId id="371" r:id="rId20"/>
    <p:sldId id="3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58E9B-3B7B-492F-A7FA-60B331E501A6}" v="31" dt="2024-04-09T08:49:39.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sharepoint.com/sites/eSTEeMStaffDevelopmentProject/Shared%20Documents/General/Questionnaire/Analysis%20with%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8337\Work%20Folders\Documents\Scholarship\eSTEeM%202024\Analysis%20wit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penuniv.sharepoint.com/sites/eSTEeMStaffDevelopmentProject/Shared%20Documents/General/Questionnaire/Analysis%20with%20graph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Positive influences </a:t>
            </a:r>
            <a:r>
              <a:rPr lang="en-GB" sz="1200"/>
              <a:t>(Influenced or Highly Influenced choice)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E-4AA3-BBA1-9BA40848C3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E-4AA3-BBA1-9BA40848C3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E-4AA3-BBA1-9BA40848C3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8E-4AA3-BBA1-9BA40848C3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8E-4AA3-BBA1-9BA40848C3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8E-4AA3-BBA1-9BA40848C3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 with graphs.xlsx]Yes CPD'!$G$47:$L$47</c:f>
              <c:strCache>
                <c:ptCount val="6"/>
                <c:pt idx="0">
                  <c:v>Module Specific CPD</c:v>
                </c:pt>
                <c:pt idx="1">
                  <c:v>Sponsorship (payment)</c:v>
                </c:pt>
                <c:pt idx="2">
                  <c:v>Tutor forum TM359</c:v>
                </c:pt>
                <c:pt idx="3">
                  <c:v>Tutor forum TM256</c:v>
                </c:pt>
                <c:pt idx="4">
                  <c:v>Vendor - Cisco</c:v>
                </c:pt>
                <c:pt idx="5">
                  <c:v>Vendor - CEH</c:v>
                </c:pt>
              </c:strCache>
            </c:strRef>
          </c:cat>
          <c:val>
            <c:numRef>
              <c:f>'[Analysis with graphs.xlsx]Yes CPD'!$G$48:$L$48</c:f>
              <c:numCache>
                <c:formatCode>General</c:formatCode>
                <c:ptCount val="6"/>
                <c:pt idx="0">
                  <c:v>25</c:v>
                </c:pt>
                <c:pt idx="1">
                  <c:v>13</c:v>
                </c:pt>
                <c:pt idx="2">
                  <c:v>6</c:v>
                </c:pt>
                <c:pt idx="3">
                  <c:v>2</c:v>
                </c:pt>
                <c:pt idx="4">
                  <c:v>14</c:v>
                </c:pt>
                <c:pt idx="5">
                  <c:v>12</c:v>
                </c:pt>
              </c:numCache>
            </c:numRef>
          </c:val>
          <c:extLst>
            <c:ext xmlns:c16="http://schemas.microsoft.com/office/drawing/2014/chart" uri="{C3380CC4-5D6E-409C-BE32-E72D297353CC}">
              <c16:uniqueId val="{0000000C-5C8E-4AA3-BBA1-9BA40848C3E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6139742900547461E-2"/>
          <c:y val="0.86531789981044493"/>
          <c:w val="0.86830037216000822"/>
          <c:h val="0.118908259799705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378119202760215"/>
          <c:y val="1.81501312335958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'Yes CPD'!$O$46</c:f>
              <c:strCache>
                <c:ptCount val="1"/>
                <c:pt idx="0">
                  <c:v>Would be willing to do CPD in own time?</c:v>
                </c:pt>
              </c:strCache>
            </c:strRef>
          </c:tx>
          <c:dPt>
            <c:idx val="0"/>
            <c:bubble3D val="0"/>
            <c:explosion val="11"/>
            <c:spPr>
              <a:solidFill>
                <a:schemeClr val="accent1"/>
              </a:solidFill>
              <a:ln w="19050">
                <a:solidFill>
                  <a:schemeClr val="lt1"/>
                </a:solidFill>
              </a:ln>
              <a:effectLst/>
            </c:spPr>
            <c:extLst>
              <c:ext xmlns:c16="http://schemas.microsoft.com/office/drawing/2014/chart" uri="{C3380CC4-5D6E-409C-BE32-E72D297353CC}">
                <c16:uniqueId val="{00000001-DEBB-48E7-A80F-E4F5F25BAB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BB-48E7-A80F-E4F5F25BABB9}"/>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'Yes CPD'!$P$45:$Q$45</c:f>
              <c:strCache>
                <c:ptCount val="2"/>
                <c:pt idx="0">
                  <c:v>yes</c:v>
                </c:pt>
                <c:pt idx="1">
                  <c:v>no</c:v>
                </c:pt>
              </c:strCache>
            </c:strRef>
          </c:cat>
          <c:val>
            <c:numRef>
              <c:f>'Yes CPD'!$P$46:$Q$46</c:f>
              <c:numCache>
                <c:formatCode>General</c:formatCode>
                <c:ptCount val="2"/>
                <c:pt idx="0">
                  <c:v>26</c:v>
                </c:pt>
                <c:pt idx="1">
                  <c:v>9</c:v>
                </c:pt>
              </c:numCache>
            </c:numRef>
          </c:val>
          <c:extLst>
            <c:ext xmlns:c16="http://schemas.microsoft.com/office/drawing/2014/chart" uri="{C3380CC4-5D6E-409C-BE32-E72D297353CC}">
              <c16:uniqueId val="{00000004-DEBB-48E7-A80F-E4F5F25BABB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Would you have applied to be a tutor without completing the CPD?</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20627510287731"/>
          <c:y val="0.26020760066278381"/>
          <c:w val="0.40287467191601051"/>
          <c:h val="0.67145778652668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57-4CE8-8A29-A65B6B815392}"/>
              </c:ext>
            </c:extLst>
          </c:dPt>
          <c:dPt>
            <c:idx val="1"/>
            <c:bubble3D val="0"/>
            <c:explosion val="19"/>
            <c:spPr>
              <a:solidFill>
                <a:schemeClr val="accent2"/>
              </a:solidFill>
              <a:ln w="19050">
                <a:solidFill>
                  <a:schemeClr val="lt1"/>
                </a:solidFill>
              </a:ln>
              <a:effectLst/>
            </c:spPr>
            <c:extLst>
              <c:ext xmlns:c16="http://schemas.microsoft.com/office/drawing/2014/chart" uri="{C3380CC4-5D6E-409C-BE32-E72D297353CC}">
                <c16:uniqueId val="{00000003-AD57-4CE8-8A29-A65B6B815392}"/>
              </c:ext>
            </c:extLst>
          </c:dPt>
          <c:dLbls>
            <c:spPr>
              <a:solidFill>
                <a:srgbClr val="FFFFFF"/>
              </a:solidFill>
              <a:ln>
                <a:solidFill>
                  <a:srgbClr val="060645">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'[Analysis with graphs.xlsx]Yes CPD'!$AE$39:$AF$39</c:f>
              <c:strCache>
                <c:ptCount val="2"/>
                <c:pt idx="0">
                  <c:v>No</c:v>
                </c:pt>
                <c:pt idx="1">
                  <c:v>Yes</c:v>
                </c:pt>
              </c:strCache>
            </c:strRef>
          </c:cat>
          <c:val>
            <c:numRef>
              <c:f>'[Analysis with graphs.xlsx]Yes CPD'!$AE$40:$AF$40</c:f>
              <c:numCache>
                <c:formatCode>General</c:formatCode>
                <c:ptCount val="2"/>
                <c:pt idx="0">
                  <c:v>23</c:v>
                </c:pt>
                <c:pt idx="1">
                  <c:v>12</c:v>
                </c:pt>
              </c:numCache>
            </c:numRef>
          </c:val>
          <c:extLst>
            <c:ext xmlns:c16="http://schemas.microsoft.com/office/drawing/2014/chart" uri="{C3380CC4-5D6E-409C-BE32-E72D297353CC}">
              <c16:uniqueId val="{00000004-AD57-4CE8-8A29-A65B6B815392}"/>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3801840558838647"/>
          <c:y val="0.91444814026658927"/>
          <c:w val="0.22999430548536587"/>
          <c:h val="7.09056788836381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FBDA-C122-44E1-B551-04421A34FC99}"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35577-1027-404A-AD5B-66D255CF4153}" type="slidenum">
              <a:rPr lang="en-GB" smtClean="0"/>
              <a:t>‹#›</a:t>
            </a:fld>
            <a:endParaRPr lang="en-GB"/>
          </a:p>
        </p:txBody>
      </p:sp>
    </p:spTree>
    <p:extLst>
      <p:ext uri="{BB962C8B-B14F-4D97-AF65-F5344CB8AC3E}">
        <p14:creationId xmlns:p14="http://schemas.microsoft.com/office/powerpoint/2010/main" val="399953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2</a:t>
            </a:fld>
            <a:endParaRPr lang="en-GB"/>
          </a:p>
        </p:txBody>
      </p:sp>
    </p:spTree>
    <p:extLst>
      <p:ext uri="{BB962C8B-B14F-4D97-AF65-F5344CB8AC3E}">
        <p14:creationId xmlns:p14="http://schemas.microsoft.com/office/powerpoint/2010/main" val="373772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approached tutors who had participated in either Cyber Essentials CPD or Certified Ethical Hacker CPD.</a:t>
            </a:r>
          </a:p>
          <a:p>
            <a:r>
              <a:rPr lang="en-GB"/>
              <a:t>We also included current TM256 &amp; TM359 tutors who may not have participated in either CPD offer.</a:t>
            </a:r>
          </a:p>
          <a:p>
            <a:endParaRPr lang="en-GB"/>
          </a:p>
          <a:p>
            <a:r>
              <a:rPr lang="en-GB"/>
              <a:t>Participation was high possibly because the way the survey invitation was framed – it was a chance to have input on the potential future offers of CPD</a:t>
            </a:r>
          </a:p>
          <a:p>
            <a:endParaRPr lang="en-GB"/>
          </a:p>
          <a:p>
            <a:r>
              <a:rPr lang="en-GB"/>
              <a:t>Groups - We had responses from tutors who had participated in sponsored CPD and non-sponsored CPD. We also had responses from tutors who did not participate in the CPD, but they were current TM256 or TM359 tutors.</a:t>
            </a:r>
          </a:p>
          <a:p>
            <a:endParaRPr lang="en-GB"/>
          </a:p>
          <a:p>
            <a:r>
              <a:rPr lang="en-GB"/>
              <a:t>The question types gave us a rich set of data – we were able to gain tutor perceptions and confidence in the different blocks within each module (TM256 &amp; TM359).</a:t>
            </a:r>
          </a:p>
        </p:txBody>
      </p:sp>
      <p:sp>
        <p:nvSpPr>
          <p:cNvPr id="4" name="Slide Number Placeholder 3"/>
          <p:cNvSpPr>
            <a:spLocks noGrp="1"/>
          </p:cNvSpPr>
          <p:nvPr>
            <p:ph type="sldNum" sz="quarter" idx="5"/>
          </p:nvPr>
        </p:nvSpPr>
        <p:spPr/>
        <p:txBody>
          <a:bodyPr/>
          <a:lstStyle/>
          <a:p>
            <a:fld id="{B1C14D88-ED4B-4771-83ED-C490A57B3EAB}" type="slidenum">
              <a:rPr lang="en-GB" smtClean="0"/>
              <a:t>7</a:t>
            </a:fld>
            <a:endParaRPr lang="en-GB"/>
          </a:p>
        </p:txBody>
      </p:sp>
    </p:spTree>
    <p:extLst>
      <p:ext uri="{BB962C8B-B14F-4D97-AF65-F5344CB8AC3E}">
        <p14:creationId xmlns:p14="http://schemas.microsoft.com/office/powerpoint/2010/main" val="364556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tutors may have participated in both TM256 &amp; TM359 sponsorship.</a:t>
            </a:r>
          </a:p>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8</a:t>
            </a:fld>
            <a:endParaRPr lang="en-GB"/>
          </a:p>
        </p:txBody>
      </p:sp>
    </p:spTree>
    <p:extLst>
      <p:ext uri="{BB962C8B-B14F-4D97-AF65-F5344CB8AC3E}">
        <p14:creationId xmlns:p14="http://schemas.microsoft.com/office/powerpoint/2010/main" val="368717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single biggest influence is that the CPD provided was module specific and beneficial to tutoring on the respective modules.</a:t>
            </a:r>
          </a:p>
          <a:p>
            <a:endParaRPr lang="en-GB"/>
          </a:p>
          <a:p>
            <a:r>
              <a:rPr lang="en-GB"/>
              <a:t>The next biggest influence was the vendor – the fact that these are industry recognised CPD from well know vendors.</a:t>
            </a:r>
          </a:p>
          <a:p>
            <a:endParaRPr lang="en-GB"/>
          </a:p>
          <a:p>
            <a:r>
              <a:rPr lang="en-GB"/>
              <a:t>The fact that sponsorship of 1- or 2-days Additional Duties Contract (ADC) was provided was also influential…although, on the next slide…</a:t>
            </a:r>
          </a:p>
        </p:txBody>
      </p:sp>
      <p:sp>
        <p:nvSpPr>
          <p:cNvPr id="4" name="Slide Number Placeholder 3"/>
          <p:cNvSpPr>
            <a:spLocks noGrp="1"/>
          </p:cNvSpPr>
          <p:nvPr>
            <p:ph type="sldNum" sz="quarter" idx="5"/>
          </p:nvPr>
        </p:nvSpPr>
        <p:spPr/>
        <p:txBody>
          <a:bodyPr/>
          <a:lstStyle/>
          <a:p>
            <a:fld id="{B1C14D88-ED4B-4771-83ED-C490A57B3EAB}" type="slidenum">
              <a:rPr lang="en-GB" smtClean="0"/>
              <a:t>9</a:t>
            </a:fld>
            <a:endParaRPr lang="en-GB"/>
          </a:p>
        </p:txBody>
      </p:sp>
    </p:spTree>
    <p:extLst>
      <p:ext uri="{BB962C8B-B14F-4D97-AF65-F5344CB8AC3E}">
        <p14:creationId xmlns:p14="http://schemas.microsoft.com/office/powerpoint/2010/main" val="233162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also asked tutors if they would be willing to participate in this type of CPD in their own time. </a:t>
            </a:r>
          </a:p>
          <a:p>
            <a:endParaRPr lang="en-GB"/>
          </a:p>
          <a:p>
            <a:r>
              <a:rPr lang="en-GB"/>
              <a:t>From the 35 respondents, just over half of them received sponsorship. The quality of the materials and potential of official certification, were some of the reasons indicated for completing the CPD.</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10</a:t>
            </a:fld>
            <a:endParaRPr lang="en-GB"/>
          </a:p>
        </p:txBody>
      </p:sp>
    </p:spTree>
    <p:extLst>
      <p:ext uri="{BB962C8B-B14F-4D97-AF65-F5344CB8AC3E}">
        <p14:creationId xmlns:p14="http://schemas.microsoft.com/office/powerpoint/2010/main" val="324225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most important data that we identified is shown here. </a:t>
            </a:r>
          </a:p>
          <a:p>
            <a:r>
              <a:rPr lang="en-GB"/>
              <a:t>We may have struggled to recruit enough tutors without the CPD offering.</a:t>
            </a:r>
          </a:p>
          <a:p>
            <a:endParaRPr lang="en-GB"/>
          </a:p>
          <a:p>
            <a:r>
              <a:rPr lang="en-GB"/>
              <a:t>We did note that some of the tutors indicating yes, already had some teaching and/or industry experience in the Cyber Security discipline.</a:t>
            </a:r>
          </a:p>
        </p:txBody>
      </p:sp>
      <p:sp>
        <p:nvSpPr>
          <p:cNvPr id="4" name="Slide Number Placeholder 3"/>
          <p:cNvSpPr>
            <a:spLocks noGrp="1"/>
          </p:cNvSpPr>
          <p:nvPr>
            <p:ph type="sldNum" sz="quarter" idx="5"/>
          </p:nvPr>
        </p:nvSpPr>
        <p:spPr/>
        <p:txBody>
          <a:bodyPr/>
          <a:lstStyle/>
          <a:p>
            <a:fld id="{B1C14D88-ED4B-4771-83ED-C490A57B3EAB}" type="slidenum">
              <a:rPr lang="en-GB" smtClean="0"/>
              <a:t>11</a:t>
            </a:fld>
            <a:endParaRPr lang="en-GB"/>
          </a:p>
        </p:txBody>
      </p:sp>
    </p:spTree>
    <p:extLst>
      <p:ext uri="{BB962C8B-B14F-4D97-AF65-F5344CB8AC3E}">
        <p14:creationId xmlns:p14="http://schemas.microsoft.com/office/powerpoint/2010/main" val="399165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12</a:t>
            </a:fld>
            <a:endParaRPr lang="en-GB"/>
          </a:p>
        </p:txBody>
      </p:sp>
    </p:spTree>
    <p:extLst>
      <p:ext uri="{BB962C8B-B14F-4D97-AF65-F5344CB8AC3E}">
        <p14:creationId xmlns:p14="http://schemas.microsoft.com/office/powerpoint/2010/main" val="277946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13</a:t>
            </a:fld>
            <a:endParaRPr lang="en-GB"/>
          </a:p>
        </p:txBody>
      </p:sp>
    </p:spTree>
    <p:extLst>
      <p:ext uri="{BB962C8B-B14F-4D97-AF65-F5344CB8AC3E}">
        <p14:creationId xmlns:p14="http://schemas.microsoft.com/office/powerpoint/2010/main" val="24815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15</a:t>
            </a:fld>
            <a:endParaRPr lang="en-GB"/>
          </a:p>
        </p:txBody>
      </p:sp>
    </p:spTree>
    <p:extLst>
      <p:ext uri="{BB962C8B-B14F-4D97-AF65-F5344CB8AC3E}">
        <p14:creationId xmlns:p14="http://schemas.microsoft.com/office/powerpoint/2010/main" val="193714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786C-B301-78D7-CFA6-70873413D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257D66-34BB-F8ED-96E0-6CBBE05B9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F87664-0E5A-8E85-BA02-2832954CE97F}"/>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5" name="Footer Placeholder 4">
            <a:extLst>
              <a:ext uri="{FF2B5EF4-FFF2-40B4-BE49-F238E27FC236}">
                <a16:creationId xmlns:a16="http://schemas.microsoft.com/office/drawing/2014/main" id="{E01FFF30-960E-DDD1-B3D6-C0F98322E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1C04F-9988-A8BA-5003-BF3A12F70232}"/>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41924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8148-1785-B220-BE9B-AACDBD31A7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4786B6-8C98-4ADA-61B9-8ADCA07BC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5447A-872D-9B1B-0CFB-F83E75C25B02}"/>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5" name="Footer Placeholder 4">
            <a:extLst>
              <a:ext uri="{FF2B5EF4-FFF2-40B4-BE49-F238E27FC236}">
                <a16:creationId xmlns:a16="http://schemas.microsoft.com/office/drawing/2014/main" id="{400BCC18-325E-F418-5D87-9E0E03E70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928F2-FEE8-6763-D982-30131E3E0C73}"/>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296422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D71DC-BC48-D580-F87F-45A90B67B7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DDC9F9-CFC8-DCB6-470E-E7A1217DB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BE096-821B-6BC7-8959-73448873A4A3}"/>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5" name="Footer Placeholder 4">
            <a:extLst>
              <a:ext uri="{FF2B5EF4-FFF2-40B4-BE49-F238E27FC236}">
                <a16:creationId xmlns:a16="http://schemas.microsoft.com/office/drawing/2014/main" id="{AADEB4FE-A329-5498-75A7-23A09B52F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AE807-1EB3-B533-EE49-037974C4A315}"/>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37478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699997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842926" y="0"/>
            <a:ext cx="5351798"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2926" y="3810000"/>
            <a:ext cx="5349073"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84212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71462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823072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099970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408164"/>
          </a:xfrm>
          <a:prstGeom prst="rect">
            <a:avLst/>
          </a:prstGeom>
        </p:spPr>
        <p:txBody>
          <a:bodyPr>
            <a:noAutofit/>
          </a:bodyPr>
          <a:lstStyle>
            <a:lvl1pPr marL="0" indent="0">
              <a:lnSpc>
                <a:spcPct val="110000"/>
              </a:lnSpc>
              <a:buFont typeface="Arial" panose="020B0604020202020204" pitchFamily="34" charset="0"/>
              <a:buNone/>
              <a:defRPr sz="24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4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193186"/>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2000" b="0" i="0">
                <a:ln>
                  <a:noFill/>
                </a:ln>
                <a:solidFill>
                  <a:srgbClr val="060645"/>
                </a:solidFill>
                <a:latin typeface="Poppins" panose="00000500000000000000" pitchFamily="2" charset="0"/>
                <a:cs typeface="Poppins" panose="00000500000000000000" pitchFamily="2" charset="0"/>
              </a:defRPr>
            </a:lvl1pPr>
            <a:lvl2pPr>
              <a:defRPr sz="2000">
                <a:ln>
                  <a:noFill/>
                </a:ln>
                <a:solidFill>
                  <a:schemeClr val="tx1">
                    <a:lumMod val="75000"/>
                    <a:lumOff val="25000"/>
                  </a:schemeClr>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a:p>
            <a:pPr lvl="1"/>
            <a:r>
              <a:rPr lang="en-GB"/>
              <a:t>subpoint</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78011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648220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2088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60A5-CE41-B57D-5567-6AAB9D276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5ECF2-7BC2-2752-9703-2E2579E23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ACA49-21A9-3673-7C63-15CA6A811904}"/>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5" name="Footer Placeholder 4">
            <a:extLst>
              <a:ext uri="{FF2B5EF4-FFF2-40B4-BE49-F238E27FC236}">
                <a16:creationId xmlns:a16="http://schemas.microsoft.com/office/drawing/2014/main" id="{AA49F1F7-C26D-F96D-FF32-D5FEE196D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7DB6E-B7A4-2825-6212-F172820F13F7}"/>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87845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96903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488094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63404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2445458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172407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313561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6202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63274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76298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6105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2B1B-FCEE-DFA2-A71D-551E2C4AA8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7A8936-96DA-97F9-1F66-45ADCD9FF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EBF204-F9C7-C9D0-47F2-BB1D53DA3D67}"/>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5" name="Footer Placeholder 4">
            <a:extLst>
              <a:ext uri="{FF2B5EF4-FFF2-40B4-BE49-F238E27FC236}">
                <a16:creationId xmlns:a16="http://schemas.microsoft.com/office/drawing/2014/main" id="{A0FD53E6-EBE1-296D-4782-C36E19624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B100C-2B60-275C-5A35-F0EB68E1394D}"/>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4207154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85794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6538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38688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95169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234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295B-D85D-B715-276A-2222C96C8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94BF4-9B96-AF33-9EF7-A2C7F897B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47898C-4257-A3C6-2CC7-749D3F2E57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A4CBA4-4851-667E-C55C-7DB3247D8A82}"/>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6" name="Footer Placeholder 5">
            <a:extLst>
              <a:ext uri="{FF2B5EF4-FFF2-40B4-BE49-F238E27FC236}">
                <a16:creationId xmlns:a16="http://schemas.microsoft.com/office/drawing/2014/main" id="{B0A0BBC0-7384-E405-B889-145034793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9BF1E4-0CA3-3E3B-EE22-DB81B404426C}"/>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53648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6AF6-DFC8-A154-FAC2-1CE46FC03E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F59E5-EC62-2498-E769-72DBEE810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8D9DC-9464-0419-62F0-B84856DE0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2CE73C-0F4E-3294-987A-FEBD5365A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5D15F-B345-7077-6AE9-4D6AD8AFE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80F299-4650-6421-6195-366CC0615EBB}"/>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8" name="Footer Placeholder 7">
            <a:extLst>
              <a:ext uri="{FF2B5EF4-FFF2-40B4-BE49-F238E27FC236}">
                <a16:creationId xmlns:a16="http://schemas.microsoft.com/office/drawing/2014/main" id="{6DF13D6D-1031-6B7A-545F-DEFDC773E8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0909A4-D54A-9176-F9B6-7CEC60FCE26C}"/>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8135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C55A-5D94-B903-1023-5A51785BED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F51363-DC07-37AF-B915-8D9D7DD0534D}"/>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4" name="Footer Placeholder 3">
            <a:extLst>
              <a:ext uri="{FF2B5EF4-FFF2-40B4-BE49-F238E27FC236}">
                <a16:creationId xmlns:a16="http://schemas.microsoft.com/office/drawing/2014/main" id="{5B4DA990-CAB8-E29F-8517-C43BF37022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3FF8B4-E8A5-EB83-2A44-10804937ABE7}"/>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98593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64E32-3C73-3AD6-08D7-46B42F248B1B}"/>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3" name="Footer Placeholder 2">
            <a:extLst>
              <a:ext uri="{FF2B5EF4-FFF2-40B4-BE49-F238E27FC236}">
                <a16:creationId xmlns:a16="http://schemas.microsoft.com/office/drawing/2014/main" id="{E9423087-6ADB-A9FB-CEB6-122108FA46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5A4D65-C462-3601-B65B-CAD71E1F9DA6}"/>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162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5179-BB67-7961-4B12-2C154566F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8345F-C0A5-04E7-1E33-398C842EF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9ECB87-F502-E7B9-9AE9-A4515BEF3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2D51E-6127-1447-7E07-286BBE272F17}"/>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6" name="Footer Placeholder 5">
            <a:extLst>
              <a:ext uri="{FF2B5EF4-FFF2-40B4-BE49-F238E27FC236}">
                <a16:creationId xmlns:a16="http://schemas.microsoft.com/office/drawing/2014/main" id="{C7EB4077-807C-4ECB-72CA-FC4F02A30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0D61D-A57E-A862-BEF4-0445831CAC99}"/>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46043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DCF6-3D4B-8B41-4B5F-119B70D91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F76D2A-F4C0-B4E2-D0C9-C74A7974D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FAFE83-52BB-CF70-8CDA-7A99041DE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A3A61-6360-647F-F6BA-BBB95D076078}"/>
              </a:ext>
            </a:extLst>
          </p:cNvPr>
          <p:cNvSpPr>
            <a:spLocks noGrp="1"/>
          </p:cNvSpPr>
          <p:nvPr>
            <p:ph type="dt" sz="half" idx="10"/>
          </p:nvPr>
        </p:nvSpPr>
        <p:spPr/>
        <p:txBody>
          <a:bodyPr/>
          <a:lstStyle/>
          <a:p>
            <a:fld id="{E926D280-6FA7-4902-BCC3-477F73F45962}" type="datetimeFigureOut">
              <a:rPr lang="en-GB" smtClean="0"/>
              <a:t>09/04/2024</a:t>
            </a:fld>
            <a:endParaRPr lang="en-GB"/>
          </a:p>
        </p:txBody>
      </p:sp>
      <p:sp>
        <p:nvSpPr>
          <p:cNvPr id="6" name="Footer Placeholder 5">
            <a:extLst>
              <a:ext uri="{FF2B5EF4-FFF2-40B4-BE49-F238E27FC236}">
                <a16:creationId xmlns:a16="http://schemas.microsoft.com/office/drawing/2014/main" id="{C23E7C19-3DBF-1206-1057-492E25793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4C23FB-0066-006A-F2F2-46807AE42404}"/>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99740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8E3F1-46B1-3599-82A5-2D092F401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9A9440-6F97-562A-CAA7-A3F15A75E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D5129C-EE06-1090-A5E1-D99B23BDF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6D280-6FA7-4902-BCC3-477F73F45962}" type="datetimeFigureOut">
              <a:rPr lang="en-GB" smtClean="0"/>
              <a:t>09/04/2024</a:t>
            </a:fld>
            <a:endParaRPr lang="en-GB"/>
          </a:p>
        </p:txBody>
      </p:sp>
      <p:sp>
        <p:nvSpPr>
          <p:cNvPr id="5" name="Footer Placeholder 4">
            <a:extLst>
              <a:ext uri="{FF2B5EF4-FFF2-40B4-BE49-F238E27FC236}">
                <a16:creationId xmlns:a16="http://schemas.microsoft.com/office/drawing/2014/main" id="{F8BF9D3B-F15A-3C87-8896-EB5338CC0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62C387-A633-3750-21BB-CBE954821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E223A-191D-4108-BFDF-5AF425C6BA54}" type="slidenum">
              <a:rPr lang="en-GB" smtClean="0"/>
              <a:t>‹#›</a:t>
            </a:fld>
            <a:endParaRPr lang="en-GB"/>
          </a:p>
        </p:txBody>
      </p:sp>
    </p:spTree>
    <p:extLst>
      <p:ext uri="{BB962C8B-B14F-4D97-AF65-F5344CB8AC3E}">
        <p14:creationId xmlns:p14="http://schemas.microsoft.com/office/powerpoint/2010/main" val="395736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574236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091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omputer with a shield and a check mark">
            <a:extLst>
              <a:ext uri="{FF2B5EF4-FFF2-40B4-BE49-F238E27FC236}">
                <a16:creationId xmlns:a16="http://schemas.microsoft.com/office/drawing/2014/main" id="{03A4B99D-E83F-4AC0-6125-5B8C37442F8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14" r="16714"/>
          <a:stretch>
            <a:fillRect/>
          </a:stretch>
        </p:blipFill>
        <p:spPr>
          <a:xfrm>
            <a:off x="6768350" y="0"/>
            <a:ext cx="5426374" cy="3810000"/>
          </a:xfrm>
        </p:spPr>
      </p:pic>
      <p:sp>
        <p:nvSpPr>
          <p:cNvPr id="5" name="Text Placeholder 4">
            <a:extLst>
              <a:ext uri="{FF2B5EF4-FFF2-40B4-BE49-F238E27FC236}">
                <a16:creationId xmlns:a16="http://schemas.microsoft.com/office/drawing/2014/main" id="{A7639262-5B31-02C7-0B97-3CB4CEAF701F}"/>
              </a:ext>
            </a:extLst>
          </p:cNvPr>
          <p:cNvSpPr>
            <a:spLocks noGrp="1"/>
          </p:cNvSpPr>
          <p:nvPr>
            <p:ph type="body" sz="quarter" idx="11"/>
          </p:nvPr>
        </p:nvSpPr>
        <p:spPr>
          <a:xfrm>
            <a:off x="287626" y="559121"/>
            <a:ext cx="6268923" cy="1800200"/>
          </a:xfrm>
        </p:spPr>
        <p:txBody>
          <a:bodyPr/>
          <a:lstStyle/>
          <a:p>
            <a:r>
              <a:rPr lang="en-GB" sz="2800" dirty="0"/>
              <a:t>To Evaluate the Effectiveness of Focused Staff Training </a:t>
            </a:r>
            <a:br>
              <a:rPr lang="en-GB" sz="2800" dirty="0"/>
            </a:br>
            <a:r>
              <a:rPr lang="en-GB" sz="2800" dirty="0"/>
              <a:t>in Recruitment on Specialised Modules</a:t>
            </a:r>
          </a:p>
        </p:txBody>
      </p:sp>
      <p:sp>
        <p:nvSpPr>
          <p:cNvPr id="6" name="Text Placeholder 5">
            <a:extLst>
              <a:ext uri="{FF2B5EF4-FFF2-40B4-BE49-F238E27FC236}">
                <a16:creationId xmlns:a16="http://schemas.microsoft.com/office/drawing/2014/main" id="{5E2D543E-472A-D394-D964-5BF8131C298D}"/>
              </a:ext>
            </a:extLst>
          </p:cNvPr>
          <p:cNvSpPr>
            <a:spLocks noGrp="1"/>
          </p:cNvSpPr>
          <p:nvPr>
            <p:ph type="body" sz="quarter" idx="12"/>
          </p:nvPr>
        </p:nvSpPr>
        <p:spPr>
          <a:xfrm>
            <a:off x="287626" y="2431329"/>
            <a:ext cx="6901969" cy="2265361"/>
          </a:xfrm>
        </p:spPr>
        <p:txBody>
          <a:bodyPr/>
          <a:lstStyle/>
          <a:p>
            <a:pPr>
              <a:spcBef>
                <a:spcPts val="300"/>
              </a:spcBef>
              <a:spcAft>
                <a:spcPts val="300"/>
              </a:spcAft>
            </a:pPr>
            <a:r>
              <a:rPr lang="en-GB" sz="1900" b="1" dirty="0"/>
              <a:t>Project team:</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Phil Hackett: (phil.hackett@open.ac.uk)</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Anthony Johnston: (anthony.johnston@open.ac.uk)</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David McDade (Project lead)</a:t>
            </a:r>
          </a:p>
          <a:p>
            <a:pPr>
              <a:spcBef>
                <a:spcPts val="200"/>
              </a:spcBef>
              <a:spcAft>
                <a:spcPts val="200"/>
              </a:spcAft>
            </a:pPr>
            <a:r>
              <a:rPr lang="en-GB" sz="1900" dirty="0">
                <a:effectLst/>
                <a:ea typeface="Calibri" panose="020F0502020204030204" pitchFamily="34" charset="0"/>
                <a:cs typeface="Times New Roman" panose="02020603050405020304" pitchFamily="18" charset="0"/>
              </a:rPr>
              <a:t>(david.mcdade@open.ac.uk)</a:t>
            </a:r>
          </a:p>
          <a:p>
            <a:endParaRPr lang="en-GB" sz="1900" dirty="0"/>
          </a:p>
        </p:txBody>
      </p:sp>
      <p:sp>
        <p:nvSpPr>
          <p:cNvPr id="9" name="Text Placeholder 8">
            <a:extLst>
              <a:ext uri="{FF2B5EF4-FFF2-40B4-BE49-F238E27FC236}">
                <a16:creationId xmlns:a16="http://schemas.microsoft.com/office/drawing/2014/main" id="{83068767-BD64-6B00-3246-3E55FAC2E813}"/>
              </a:ext>
            </a:extLst>
          </p:cNvPr>
          <p:cNvSpPr>
            <a:spLocks noGrp="1"/>
          </p:cNvSpPr>
          <p:nvPr>
            <p:ph type="body" sz="quarter" idx="15"/>
          </p:nvPr>
        </p:nvSpPr>
        <p:spPr>
          <a:xfrm>
            <a:off x="287626" y="4617130"/>
            <a:ext cx="5557584" cy="347039"/>
          </a:xfrm>
        </p:spPr>
        <p:txBody>
          <a:bodyPr/>
          <a:lstStyle/>
          <a:p>
            <a:r>
              <a:rPr lang="en-GB" dirty="0"/>
              <a:t>04 April 2024</a:t>
            </a:r>
          </a:p>
        </p:txBody>
      </p:sp>
      <p:pic>
        <p:nvPicPr>
          <p:cNvPr id="10" name="Picture 9" descr="A black background with white text&#10;&#10;Description automatically generated">
            <a:extLst>
              <a:ext uri="{FF2B5EF4-FFF2-40B4-BE49-F238E27FC236}">
                <a16:creationId xmlns:a16="http://schemas.microsoft.com/office/drawing/2014/main" id="{522892C0-8E1B-EC1E-FF96-B8E3B978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724" y="5895477"/>
            <a:ext cx="3544067" cy="506295"/>
          </a:xfrm>
          <a:prstGeom prst="rect">
            <a:avLst/>
          </a:prstGeom>
        </p:spPr>
      </p:pic>
    </p:spTree>
    <p:extLst>
      <p:ext uri="{BB962C8B-B14F-4D97-AF65-F5344CB8AC3E}">
        <p14:creationId xmlns:p14="http://schemas.microsoft.com/office/powerpoint/2010/main" val="213638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US" sz="2000"/>
              <a:t>Willing to do CPD in own time (without payment)</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graphicFrame>
        <p:nvGraphicFramePr>
          <p:cNvPr id="4" name="Chart 3">
            <a:extLst>
              <a:ext uri="{FF2B5EF4-FFF2-40B4-BE49-F238E27FC236}">
                <a16:creationId xmlns:a16="http://schemas.microsoft.com/office/drawing/2014/main" id="{045F2222-6665-D7A0-D38C-6748C31E055F}"/>
              </a:ext>
              <a:ext uri="{147F2762-F138-4A5C-976F-8EAC2B608ADB}">
                <a16:predDERef xmlns:a16="http://schemas.microsoft.com/office/drawing/2014/main" pred="{62866295-BE33-6325-11C3-900391976709}"/>
              </a:ext>
            </a:extLst>
          </p:cNvPr>
          <p:cNvGraphicFramePr>
            <a:graphicFrameLocks/>
          </p:cNvGraphicFramePr>
          <p:nvPr/>
        </p:nvGraphicFramePr>
        <p:xfrm>
          <a:off x="2011680" y="1748790"/>
          <a:ext cx="8298180" cy="462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42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US" sz="2000"/>
              <a:t>Would you have applied to tutor (TM256/TM359) without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graphicFrame>
        <p:nvGraphicFramePr>
          <p:cNvPr id="4" name="Chart 3">
            <a:extLst>
              <a:ext uri="{FF2B5EF4-FFF2-40B4-BE49-F238E27FC236}">
                <a16:creationId xmlns:a16="http://schemas.microsoft.com/office/drawing/2014/main" id="{4A7D2D8D-74C6-B865-32D2-57E6B006B9B9}"/>
              </a:ext>
            </a:extLst>
          </p:cNvPr>
          <p:cNvGraphicFramePr>
            <a:graphicFrameLocks/>
          </p:cNvGraphicFramePr>
          <p:nvPr/>
        </p:nvGraphicFramePr>
        <p:xfrm>
          <a:off x="2646648" y="1691812"/>
          <a:ext cx="7240301" cy="4800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13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2578" y="1110720"/>
            <a:ext cx="11129009" cy="4632295"/>
          </a:xfrm>
        </p:spPr>
        <p:txBody>
          <a:bodyPr/>
          <a:lstStyle/>
          <a:p>
            <a:pPr marL="342900" indent="-342900">
              <a:buFont typeface="Arial" panose="020B0604020202020204" pitchFamily="34" charset="0"/>
              <a:buChar char="•"/>
            </a:pPr>
            <a:r>
              <a:rPr lang="en-US" sz="2400"/>
              <a:t>Why is it difficult to recruit for specialist modules?</a:t>
            </a:r>
          </a:p>
          <a:p>
            <a:pPr marL="1028700" lvl="1" indent="-342900"/>
            <a:r>
              <a:rPr lang="en-US">
                <a:solidFill>
                  <a:srgbClr val="002060"/>
                </a:solidFill>
              </a:rPr>
              <a:t>Specialist knowledge required</a:t>
            </a:r>
          </a:p>
          <a:p>
            <a:pPr marL="1028700" lvl="1" indent="-342900"/>
            <a:r>
              <a:rPr lang="en-US">
                <a:solidFill>
                  <a:srgbClr val="002060"/>
                </a:solidFill>
              </a:rPr>
              <a:t>External pool of potential candidate can earn more elsewhere</a:t>
            </a:r>
          </a:p>
          <a:p>
            <a:pPr marL="1028700" lvl="1" indent="-342900"/>
            <a:endParaRPr lang="en-US">
              <a:solidFill>
                <a:srgbClr val="002060"/>
              </a:solidFill>
            </a:endParaRPr>
          </a:p>
          <a:p>
            <a:pPr marL="342900" indent="-342900">
              <a:buFont typeface="Arial" panose="020B0604020202020204" pitchFamily="34" charset="0"/>
              <a:buChar char="•"/>
            </a:pPr>
            <a:r>
              <a:rPr lang="en-US" sz="2400"/>
              <a:t>Is it possible to equip existing tutors to teach on specialist modules?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Is there a financial cost in training existing tutors?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Should tutors be paid for training that will help them gain more work?</a:t>
            </a:r>
          </a:p>
          <a:p>
            <a:pPr lvl="1" indent="0">
              <a:buNone/>
            </a:pPr>
            <a:endParaRPr lang="en-US">
              <a:solidFill>
                <a:srgbClr val="002060"/>
              </a:solidFill>
            </a:endParaRP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Discussion</a:t>
            </a:r>
          </a:p>
        </p:txBody>
      </p:sp>
    </p:spTree>
    <p:extLst>
      <p:ext uri="{BB962C8B-B14F-4D97-AF65-F5344CB8AC3E}">
        <p14:creationId xmlns:p14="http://schemas.microsoft.com/office/powerpoint/2010/main" val="300086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2578" y="1028544"/>
            <a:ext cx="11129009" cy="5476471"/>
          </a:xfr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Poppins"/>
                <a:cs typeface="Poppins"/>
              </a:rPr>
              <a:t>It is difficult to recruit for specialist modules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GB" sz="2400" dirty="0">
                <a:latin typeface="Poppins"/>
                <a:cs typeface="Poppins"/>
              </a:rPr>
              <a:t>Focused Staff Training can be effective in helping tutors:</a:t>
            </a:r>
          </a:p>
          <a:p>
            <a:pPr marL="1028700" lvl="1" indent="-342900"/>
            <a:r>
              <a:rPr lang="en-US" dirty="0">
                <a:solidFill>
                  <a:srgbClr val="002060"/>
                </a:solidFill>
              </a:rPr>
              <a:t>Developing in confidence to apply for specialist modules</a:t>
            </a:r>
            <a:endParaRPr lang="en-US" dirty="0">
              <a:solidFill>
                <a:srgbClr val="002060"/>
              </a:solidFill>
              <a:ea typeface="Calibri"/>
              <a:cs typeface="Calibri"/>
            </a:endParaRPr>
          </a:p>
          <a:p>
            <a:pPr marL="1028700" lvl="1" indent="-342900"/>
            <a:r>
              <a:rPr lang="en-US" dirty="0">
                <a:solidFill>
                  <a:srgbClr val="002060"/>
                </a:solidFill>
              </a:rPr>
              <a:t>Feel equipped to teach on specialist modules</a:t>
            </a:r>
            <a:endParaRPr lang="en-US" dirty="0">
              <a:solidFill>
                <a:srgbClr val="002060"/>
              </a:solidFill>
              <a:ea typeface="Calibri"/>
              <a:cs typeface="Calibri"/>
            </a:endParaRPr>
          </a:p>
          <a:p>
            <a:pPr marL="1028700" lvl="1" indent="-342900"/>
            <a:endParaRPr lang="en-US">
              <a:solidFill>
                <a:srgbClr val="002060"/>
              </a:solidFill>
            </a:endParaRPr>
          </a:p>
          <a:p>
            <a:pPr marL="342900" indent="-342900">
              <a:buFont typeface="Arial" panose="020B0604020202020204" pitchFamily="34" charset="0"/>
              <a:buChar char="•"/>
            </a:pPr>
            <a:r>
              <a:rPr lang="en-US" sz="2400" dirty="0">
                <a:latin typeface="Poppins"/>
                <a:cs typeface="Poppins"/>
              </a:rPr>
              <a:t>Training linked to industry-</a:t>
            </a:r>
            <a:r>
              <a:rPr lang="en-US" sz="2400" dirty="0" err="1">
                <a:latin typeface="Poppins"/>
                <a:cs typeface="Poppins"/>
              </a:rPr>
              <a:t>recognised</a:t>
            </a:r>
            <a:r>
              <a:rPr lang="en-US" sz="2400" dirty="0">
                <a:latin typeface="Poppins"/>
                <a:cs typeface="Poppins"/>
              </a:rPr>
              <a:t> qualifications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Poppins"/>
                <a:cs typeface="Poppins"/>
              </a:rPr>
              <a:t>Tutors may be willing to undertake such training in their own time</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Conclusion</a:t>
            </a:r>
          </a:p>
        </p:txBody>
      </p:sp>
    </p:spTree>
    <p:extLst>
      <p:ext uri="{BB962C8B-B14F-4D97-AF65-F5344CB8AC3E}">
        <p14:creationId xmlns:p14="http://schemas.microsoft.com/office/powerpoint/2010/main" val="270090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CFFB3F-C1D1-3FBC-D199-FE68C3E8F65C}"/>
              </a:ext>
            </a:extLst>
          </p:cNvPr>
          <p:cNvSpPr>
            <a:spLocks noGrp="1"/>
          </p:cNvSpPr>
          <p:nvPr>
            <p:ph type="body" sz="quarter" idx="14"/>
          </p:nvPr>
        </p:nvSpPr>
        <p:spPr>
          <a:xfrm>
            <a:off x="703449" y="1119592"/>
            <a:ext cx="10179513" cy="496800"/>
          </a:xfrm>
        </p:spPr>
        <p:txBody>
          <a:bodyPr vert="horz" lIns="91440" tIns="45720" rIns="91440" bIns="45720" rtlCol="0" anchor="t">
            <a:noAutofit/>
          </a:bodyPr>
          <a:lstStyle/>
          <a:p>
            <a:pPr marL="285750" indent="-285750">
              <a:buChar char="•"/>
            </a:pPr>
            <a:r>
              <a:rPr lang="en-US" sz="2400" dirty="0">
                <a:latin typeface="Poppins"/>
                <a:cs typeface="Poppins"/>
              </a:rPr>
              <a:t>Survey comments word cloud</a:t>
            </a:r>
            <a:endParaRPr lang="en-US" sz="2400" dirty="0"/>
          </a:p>
        </p:txBody>
      </p:sp>
      <p:sp>
        <p:nvSpPr>
          <p:cNvPr id="3" name="Text Placeholder 2">
            <a:extLst>
              <a:ext uri="{FF2B5EF4-FFF2-40B4-BE49-F238E27FC236}">
                <a16:creationId xmlns:a16="http://schemas.microsoft.com/office/drawing/2014/main" id="{D4E1E973-7D8B-604F-4898-2931159FF9AB}"/>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Survey comments</a:t>
            </a:r>
            <a:endParaRPr lang="en-US" dirty="0"/>
          </a:p>
        </p:txBody>
      </p:sp>
      <p:pic>
        <p:nvPicPr>
          <p:cNvPr id="4" name="Picture 3" descr="A close up of words&#10;&#10;Description automatically generated">
            <a:extLst>
              <a:ext uri="{FF2B5EF4-FFF2-40B4-BE49-F238E27FC236}">
                <a16:creationId xmlns:a16="http://schemas.microsoft.com/office/drawing/2014/main" id="{F8974C73-BF2D-7F5E-BC82-479524F35125}"/>
              </a:ext>
            </a:extLst>
          </p:cNvPr>
          <p:cNvPicPr>
            <a:picLocks noChangeAspect="1"/>
          </p:cNvPicPr>
          <p:nvPr/>
        </p:nvPicPr>
        <p:blipFill>
          <a:blip r:embed="rId2"/>
          <a:stretch>
            <a:fillRect/>
          </a:stretch>
        </p:blipFill>
        <p:spPr>
          <a:xfrm>
            <a:off x="1696991" y="1807180"/>
            <a:ext cx="8370092" cy="4458075"/>
          </a:xfrm>
          <a:prstGeom prst="rect">
            <a:avLst/>
          </a:prstGeom>
        </p:spPr>
      </p:pic>
    </p:spTree>
    <p:extLst>
      <p:ext uri="{BB962C8B-B14F-4D97-AF65-F5344CB8AC3E}">
        <p14:creationId xmlns:p14="http://schemas.microsoft.com/office/powerpoint/2010/main" val="375212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0" y="1095779"/>
            <a:ext cx="12191999" cy="618721"/>
          </a:xfrm>
        </p:spPr>
        <p:txBody>
          <a:bodyPr/>
          <a:lstStyle/>
          <a:p>
            <a:pPr marL="342900" indent="-342900" algn="ctr">
              <a:buFont typeface="Arial" panose="020B0604020202020204" pitchFamily="34" charset="0"/>
              <a:buChar char="•"/>
            </a:pPr>
            <a:endParaRPr lang="en-US" sz="2400"/>
          </a:p>
          <a:p>
            <a:pPr algn="ctr"/>
            <a:r>
              <a:rPr lang="en-US" sz="2400"/>
              <a:t>Thank you for listening</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Questions</a:t>
            </a:r>
          </a:p>
        </p:txBody>
      </p:sp>
      <p:pic>
        <p:nvPicPr>
          <p:cNvPr id="5" name="Picture 4">
            <a:extLst>
              <a:ext uri="{FF2B5EF4-FFF2-40B4-BE49-F238E27FC236}">
                <a16:creationId xmlns:a16="http://schemas.microsoft.com/office/drawing/2014/main" id="{A31328B0-9D1C-52CB-5408-06709E9DEE4C}"/>
              </a:ext>
            </a:extLst>
          </p:cNvPr>
          <p:cNvPicPr>
            <a:picLocks noChangeAspect="1"/>
          </p:cNvPicPr>
          <p:nvPr/>
        </p:nvPicPr>
        <p:blipFill>
          <a:blip r:embed="rId3"/>
          <a:stretch>
            <a:fillRect/>
          </a:stretch>
        </p:blipFill>
        <p:spPr>
          <a:xfrm>
            <a:off x="2142179" y="3306794"/>
            <a:ext cx="7310174" cy="1366629"/>
          </a:xfrm>
          <a:prstGeom prst="rect">
            <a:avLst/>
          </a:prstGeom>
        </p:spPr>
      </p:pic>
    </p:spTree>
    <p:extLst>
      <p:ext uri="{BB962C8B-B14F-4D97-AF65-F5344CB8AC3E}">
        <p14:creationId xmlns:p14="http://schemas.microsoft.com/office/powerpoint/2010/main" val="36265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867701" y="1118404"/>
            <a:ext cx="10766703" cy="5476471"/>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GB" sz="2600" dirty="0">
                <a:latin typeface="Poppins"/>
                <a:cs typeface="Poppins"/>
              </a:rPr>
              <a:t>This presentation outlines the work of an </a:t>
            </a:r>
            <a:r>
              <a:rPr lang="en-GB" sz="2600" dirty="0" err="1">
                <a:latin typeface="Poppins"/>
                <a:cs typeface="Poppins"/>
              </a:rPr>
              <a:t>eSTEeM</a:t>
            </a:r>
            <a:r>
              <a:rPr lang="en-GB" sz="2600" dirty="0">
                <a:latin typeface="Poppins"/>
                <a:cs typeface="Poppins"/>
              </a:rPr>
              <a:t> project that has been ongoing over the past 18 months or so (now in final stages)</a:t>
            </a:r>
            <a:endParaRPr lang="en-US" sz="2600" dirty="0">
              <a:latin typeface="Poppins"/>
              <a:cs typeface="Poppins"/>
            </a:endParaRPr>
          </a:p>
          <a:p>
            <a:pPr marL="342900" indent="-342900">
              <a:spcBef>
                <a:spcPts val="600"/>
              </a:spcBef>
              <a:buFont typeface="Arial" panose="020B0604020202020204" pitchFamily="34" charset="0"/>
              <a:buChar char="•"/>
            </a:pPr>
            <a:r>
              <a:rPr lang="en-GB" sz="2600" dirty="0">
                <a:latin typeface="Poppins"/>
                <a:cs typeface="Poppins"/>
              </a:rPr>
              <a:t>The project has been examining the impact of offering focused training to support the delivery of specialist (new) curriculum areas within Computing &amp; Communications</a:t>
            </a:r>
          </a:p>
          <a:p>
            <a:pPr marL="342900" indent="-342900">
              <a:spcBef>
                <a:spcPts val="600"/>
              </a:spcBef>
              <a:buFont typeface="Arial" panose="020B0604020202020204" pitchFamily="34" charset="0"/>
              <a:buChar char="•"/>
            </a:pPr>
            <a:r>
              <a:rPr lang="en-GB" sz="2600" dirty="0">
                <a:latin typeface="Poppins"/>
                <a:cs typeface="Poppins"/>
              </a:rPr>
              <a:t>The R60 Cyber Security qualification contains two brand new modules that requires tutors with specialist skills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a:p>
          <a:p>
            <a:endParaRPr lang="en-GB" sz="2000"/>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vert="horz" lIns="91440" tIns="45720" rIns="91440" bIns="45720" rtlCol="0" anchor="t">
            <a:noAutofit/>
          </a:bodyPr>
          <a:lstStyle/>
          <a:p>
            <a:r>
              <a:rPr lang="en-GB" dirty="0">
                <a:latin typeface="Poppins SemiBold"/>
                <a:cs typeface="Poppins SemiBold"/>
              </a:rPr>
              <a:t>Introduction</a:t>
            </a:r>
            <a:endParaRPr lang="en-GB" dirty="0"/>
          </a:p>
        </p:txBody>
      </p:sp>
    </p:spTree>
    <p:extLst>
      <p:ext uri="{BB962C8B-B14F-4D97-AF65-F5344CB8AC3E}">
        <p14:creationId xmlns:p14="http://schemas.microsoft.com/office/powerpoint/2010/main" val="8608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D64A0-417B-6727-141A-7D0D6055828C}"/>
              </a:ext>
            </a:extLst>
          </p:cNvPr>
          <p:cNvSpPr>
            <a:spLocks noGrp="1"/>
          </p:cNvSpPr>
          <p:nvPr>
            <p:ph type="body" sz="quarter" idx="14"/>
          </p:nvPr>
        </p:nvSpPr>
        <p:spPr>
          <a:xfrm>
            <a:off x="484616" y="1095780"/>
            <a:ext cx="5938544" cy="5071515"/>
          </a:xfr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Poppins"/>
                <a:cs typeface="Poppins"/>
              </a:rPr>
              <a:t>Over recent years, the ‘skills gap’ within the UK and global cyber security workforce has remained an area of concern</a:t>
            </a:r>
          </a:p>
          <a:p>
            <a:pPr marL="342900" indent="-342900">
              <a:buFont typeface="Arial" panose="020B0604020202020204" pitchFamily="34" charset="0"/>
              <a:buChar char="•"/>
            </a:pPr>
            <a:r>
              <a:rPr lang="en-US" sz="2200" dirty="0">
                <a:latin typeface="Poppins"/>
                <a:cs typeface="Poppins"/>
              </a:rPr>
              <a:t>As of 2023, DSIT reports that around 50% of business still have a skills gap. Only 2% of cyber graduates go on to become HE teaching professionals</a:t>
            </a:r>
          </a:p>
          <a:p>
            <a:pPr marL="342900" indent="-342900">
              <a:buFont typeface="Arial" panose="020B0604020202020204" pitchFamily="34" charset="0"/>
              <a:buChar char="•"/>
            </a:pPr>
            <a:r>
              <a:rPr lang="en-US" sz="2200" dirty="0">
                <a:latin typeface="Poppins"/>
                <a:cs typeface="Poppins"/>
              </a:rPr>
              <a:t>Updates to curriculum within C&amp;C highlighted issues around skills gaps within the school and potential impact on tutor (and student) recruitment</a:t>
            </a:r>
          </a:p>
          <a:p>
            <a:pPr marL="342900" indent="-342900">
              <a:buFont typeface="Arial" panose="020B0604020202020204" pitchFamily="34" charset="0"/>
              <a:buChar char="•"/>
            </a:pPr>
            <a:endParaRPr lang="en-US" sz="2200" dirty="0">
              <a:latin typeface="Poppins"/>
              <a:cs typeface="Poppins"/>
            </a:endParaRPr>
          </a:p>
          <a:p>
            <a:endParaRPr lang="en-US" sz="2200" dirty="0"/>
          </a:p>
        </p:txBody>
      </p:sp>
      <p:sp>
        <p:nvSpPr>
          <p:cNvPr id="3" name="Text Placeholder 2">
            <a:extLst>
              <a:ext uri="{FF2B5EF4-FFF2-40B4-BE49-F238E27FC236}">
                <a16:creationId xmlns:a16="http://schemas.microsoft.com/office/drawing/2014/main" id="{09C717A7-E1A9-87FA-5C22-9245AF91B9B7}"/>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Background to the project</a:t>
            </a:r>
            <a:endParaRPr lang="en-US" dirty="0"/>
          </a:p>
        </p:txBody>
      </p:sp>
      <p:pic>
        <p:nvPicPr>
          <p:cNvPr id="4" name="Picture 3" descr="A graph of a student recruitment&#10;&#10;Description automatically generated">
            <a:extLst>
              <a:ext uri="{FF2B5EF4-FFF2-40B4-BE49-F238E27FC236}">
                <a16:creationId xmlns:a16="http://schemas.microsoft.com/office/drawing/2014/main" id="{F34D3AF1-6D04-38C6-ED2A-8864CDAB4713}"/>
              </a:ext>
            </a:extLst>
          </p:cNvPr>
          <p:cNvPicPr>
            <a:picLocks noChangeAspect="1"/>
          </p:cNvPicPr>
          <p:nvPr/>
        </p:nvPicPr>
        <p:blipFill>
          <a:blip r:embed="rId2"/>
          <a:stretch>
            <a:fillRect/>
          </a:stretch>
        </p:blipFill>
        <p:spPr>
          <a:xfrm>
            <a:off x="6673418" y="2270271"/>
            <a:ext cx="5293302" cy="3269961"/>
          </a:xfrm>
          <a:prstGeom prst="rect">
            <a:avLst/>
          </a:prstGeom>
        </p:spPr>
      </p:pic>
      <p:sp>
        <p:nvSpPr>
          <p:cNvPr id="6" name="TextBox 5">
            <a:extLst>
              <a:ext uri="{FF2B5EF4-FFF2-40B4-BE49-F238E27FC236}">
                <a16:creationId xmlns:a16="http://schemas.microsoft.com/office/drawing/2014/main" id="{48309F11-A1BA-3548-2AE7-D71886F43465}"/>
              </a:ext>
            </a:extLst>
          </p:cNvPr>
          <p:cNvSpPr txBox="1"/>
          <p:nvPr/>
        </p:nvSpPr>
        <p:spPr>
          <a:xfrm>
            <a:off x="6835582" y="1481075"/>
            <a:ext cx="45979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Font typeface="Arial"/>
              <a:buChar char="•"/>
            </a:pPr>
            <a:r>
              <a:rPr lang="en-US" sz="2400" dirty="0">
                <a:latin typeface="Poppins"/>
                <a:ea typeface="Calibri"/>
                <a:cs typeface="Calibri"/>
              </a:rPr>
              <a:t>The popularity of TM256</a:t>
            </a:r>
            <a:endParaRPr lang="en-US" sz="2400" dirty="0">
              <a:latin typeface="Poppins"/>
              <a:cs typeface="Poppins"/>
            </a:endParaRPr>
          </a:p>
        </p:txBody>
      </p:sp>
    </p:spTree>
    <p:extLst>
      <p:ext uri="{BB962C8B-B14F-4D97-AF65-F5344CB8AC3E}">
        <p14:creationId xmlns:p14="http://schemas.microsoft.com/office/powerpoint/2010/main" val="240529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4AE6C-B0E1-7490-0E3A-C9610F2F6C05}"/>
              </a:ext>
            </a:extLst>
          </p:cNvPr>
          <p:cNvSpPr>
            <a:spLocks noGrp="1"/>
          </p:cNvSpPr>
          <p:nvPr>
            <p:ph type="body" sz="quarter" idx="14"/>
          </p:nvPr>
        </p:nvSpPr>
        <p:spPr>
          <a:xfrm>
            <a:off x="710819" y="1095780"/>
            <a:ext cx="10179513" cy="3694890"/>
          </a:xfrm>
        </p:spPr>
        <p:txBody>
          <a:bodyPr vert="horz" lIns="91440" tIns="45720" rIns="91440" bIns="45720" rtlCol="0" anchor="t">
            <a:noAutofit/>
          </a:bodyPr>
          <a:lstStyle/>
          <a:p>
            <a:pPr marL="342900" indent="-342900">
              <a:spcBef>
                <a:spcPts val="600"/>
              </a:spcBef>
              <a:buChar char="•"/>
            </a:pPr>
            <a:r>
              <a:rPr lang="en-US" sz="2800" dirty="0">
                <a:latin typeface="Poppins"/>
                <a:cs typeface="Poppins"/>
              </a:rPr>
              <a:t>To what extent is focused staff training effective in the recruitment of tutors for </a:t>
            </a:r>
            <a:r>
              <a:rPr lang="en-US" sz="2800" err="1">
                <a:latin typeface="Poppins"/>
                <a:cs typeface="Poppins"/>
              </a:rPr>
              <a:t>specialised</a:t>
            </a:r>
            <a:r>
              <a:rPr lang="en-US" sz="2800" dirty="0">
                <a:latin typeface="Poppins"/>
                <a:cs typeface="Poppins"/>
              </a:rPr>
              <a:t> modules at levels 2 and 3? </a:t>
            </a:r>
            <a:endParaRPr lang="en-US" sz="2800"/>
          </a:p>
          <a:p>
            <a:pPr marL="342900" indent="-342900">
              <a:spcBef>
                <a:spcPts val="600"/>
              </a:spcBef>
              <a:buChar char="•"/>
            </a:pPr>
            <a:r>
              <a:rPr lang="en-US" sz="2800" dirty="0">
                <a:latin typeface="Poppins"/>
                <a:cs typeface="Poppins"/>
              </a:rPr>
              <a:t>What approaches are required to upskill tutors to successfully tutor in specialist curriculum areas? </a:t>
            </a:r>
          </a:p>
          <a:p>
            <a:pPr marL="342900" indent="-342900">
              <a:spcBef>
                <a:spcPts val="600"/>
              </a:spcBef>
              <a:buChar char="•"/>
            </a:pPr>
            <a:r>
              <a:rPr lang="en-US" sz="2800" dirty="0">
                <a:latin typeface="Poppins"/>
                <a:cs typeface="Poppins"/>
              </a:rPr>
              <a:t>What resources are required to upskill tutors to successfully tutor in specialist curriculum areas?</a:t>
            </a:r>
          </a:p>
        </p:txBody>
      </p:sp>
      <p:sp>
        <p:nvSpPr>
          <p:cNvPr id="3" name="Text Placeholder 2">
            <a:extLst>
              <a:ext uri="{FF2B5EF4-FFF2-40B4-BE49-F238E27FC236}">
                <a16:creationId xmlns:a16="http://schemas.microsoft.com/office/drawing/2014/main" id="{3CF1ECA8-EE30-575B-F3C4-E9CEC2512249}"/>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Questions:</a:t>
            </a:r>
            <a:endParaRPr lang="en-US" dirty="0"/>
          </a:p>
        </p:txBody>
      </p:sp>
    </p:spTree>
    <p:extLst>
      <p:ext uri="{BB962C8B-B14F-4D97-AF65-F5344CB8AC3E}">
        <p14:creationId xmlns:p14="http://schemas.microsoft.com/office/powerpoint/2010/main" val="30132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0AC0C-BB8F-6B6A-82B8-96BB08C9E3D1}"/>
              </a:ext>
            </a:extLst>
          </p:cNvPr>
          <p:cNvSpPr>
            <a:spLocks noGrp="1"/>
          </p:cNvSpPr>
          <p:nvPr>
            <p:ph type="body" sz="quarter" idx="14"/>
          </p:nvPr>
        </p:nvSpPr>
        <p:spPr>
          <a:xfrm>
            <a:off x="710819" y="1124809"/>
            <a:ext cx="10179513" cy="496800"/>
          </a:xfrm>
        </p:spPr>
        <p:txBody>
          <a:bodyPr vert="horz" lIns="91440" tIns="45720" rIns="91440" bIns="45720" rtlCol="0" anchor="t">
            <a:noAutofit/>
          </a:bodyPr>
          <a:lstStyle/>
          <a:p>
            <a:pPr marL="342900" indent="-342900">
              <a:buChar char="•"/>
            </a:pPr>
            <a:r>
              <a:rPr lang="en-US" sz="2400" dirty="0">
                <a:solidFill>
                  <a:srgbClr val="000000"/>
                </a:solidFill>
                <a:latin typeface="Poppins"/>
                <a:ea typeface="Calibri"/>
                <a:cs typeface="Calibri"/>
              </a:rPr>
              <a:t>Curriculum mapping activity and development of module specifications for R60 identified risks associated with the lack of cyber specialisms in the AL community</a:t>
            </a:r>
            <a:endParaRPr lang="en-US" sz="2400">
              <a:latin typeface="Poppins"/>
            </a:endParaRPr>
          </a:p>
          <a:p>
            <a:pPr marL="342900" indent="-342900">
              <a:buChar char="•"/>
            </a:pPr>
            <a:r>
              <a:rPr lang="en-US" sz="2400" dirty="0">
                <a:solidFill>
                  <a:srgbClr val="000000"/>
                </a:solidFill>
                <a:latin typeface="Poppins"/>
                <a:ea typeface="Calibri"/>
                <a:cs typeface="Calibri"/>
              </a:rPr>
              <a:t>A good handful of ALs within the school have existing skillset as cyber elements are being delivered on other C&amp;C modules - not enough to meet demand</a:t>
            </a:r>
            <a:endParaRPr lang="en-US" sz="2400" dirty="0">
              <a:latin typeface="Poppins"/>
            </a:endParaRPr>
          </a:p>
          <a:p>
            <a:pPr marL="342900" indent="-342900">
              <a:buChar char="•"/>
            </a:pPr>
            <a:r>
              <a:rPr lang="en-US" sz="2400" dirty="0">
                <a:solidFill>
                  <a:srgbClr val="000000"/>
                </a:solidFill>
                <a:latin typeface="Poppins"/>
                <a:ea typeface="Calibri"/>
                <a:cs typeface="Calibri"/>
              </a:rPr>
              <a:t>Two computing vendor awards were offered to ALs interested in teaching on:</a:t>
            </a:r>
            <a:endParaRPr lang="en-US" sz="2400" dirty="0">
              <a:latin typeface="Poppins"/>
            </a:endParaRPr>
          </a:p>
          <a:p>
            <a:pPr marL="1028700" lvl="1" indent="-342900">
              <a:spcAft>
                <a:spcPts val="600"/>
              </a:spcAft>
              <a:buFont typeface="Courier New" panose="020B0604020202020204" pitchFamily="34" charset="0"/>
              <a:buChar char="o"/>
            </a:pPr>
            <a:r>
              <a:rPr lang="en-US" sz="2000" dirty="0">
                <a:solidFill>
                  <a:srgbClr val="000000"/>
                </a:solidFill>
                <a:latin typeface="Poppins"/>
                <a:ea typeface="Calibri"/>
                <a:cs typeface="Calibri"/>
              </a:rPr>
              <a:t>TM256: Cyber Security </a:t>
            </a:r>
            <a:r>
              <a:rPr lang="en-US" sz="2000" dirty="0">
                <a:solidFill>
                  <a:srgbClr val="FF0000"/>
                </a:solidFill>
                <a:latin typeface="Poppins"/>
                <a:ea typeface="Calibri"/>
                <a:cs typeface="Calibri"/>
              </a:rPr>
              <a:t>(Cisco Cybersecurity Essentials)</a:t>
            </a:r>
            <a:endParaRPr lang="en-US" sz="2000">
              <a:solidFill>
                <a:srgbClr val="FF0000"/>
              </a:solidFill>
              <a:latin typeface="Poppins"/>
              <a:cs typeface="Poppins"/>
            </a:endParaRPr>
          </a:p>
          <a:p>
            <a:pPr marL="1028700" lvl="1" indent="-342900">
              <a:spcAft>
                <a:spcPts val="600"/>
              </a:spcAft>
              <a:buFont typeface="Courier New" panose="020B0604020202020204" pitchFamily="34" charset="0"/>
              <a:buChar char="o"/>
            </a:pPr>
            <a:r>
              <a:rPr lang="en-US" sz="2000" dirty="0">
                <a:solidFill>
                  <a:srgbClr val="000000"/>
                </a:solidFill>
                <a:latin typeface="Poppins"/>
                <a:ea typeface="Calibri"/>
                <a:cs typeface="Calibri"/>
              </a:rPr>
              <a:t>TM359: Systems Penetration Testing </a:t>
            </a:r>
            <a:r>
              <a:rPr lang="en-US" sz="2000" dirty="0">
                <a:solidFill>
                  <a:srgbClr val="FF0000"/>
                </a:solidFill>
                <a:latin typeface="Poppins"/>
                <a:ea typeface="Calibri"/>
                <a:cs typeface="Calibri"/>
              </a:rPr>
              <a:t>(Certified Ethical Hacker)</a:t>
            </a:r>
            <a:endParaRPr lang="en-US" sz="2000">
              <a:solidFill>
                <a:srgbClr val="FF0000"/>
              </a:solidFill>
              <a:latin typeface="Poppins"/>
              <a:cs typeface="Poppins"/>
            </a:endParaRPr>
          </a:p>
          <a:p>
            <a:endParaRPr lang="en-US" dirty="0"/>
          </a:p>
        </p:txBody>
      </p:sp>
      <p:sp>
        <p:nvSpPr>
          <p:cNvPr id="3" name="Text Placeholder 2">
            <a:extLst>
              <a:ext uri="{FF2B5EF4-FFF2-40B4-BE49-F238E27FC236}">
                <a16:creationId xmlns:a16="http://schemas.microsoft.com/office/drawing/2014/main" id="{2B5BDECA-4461-F5C4-5B61-87AC167FA2AB}"/>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Developing the workforce</a:t>
            </a:r>
            <a:endParaRPr lang="en-US" dirty="0"/>
          </a:p>
        </p:txBody>
      </p:sp>
    </p:spTree>
    <p:extLst>
      <p:ext uri="{BB962C8B-B14F-4D97-AF65-F5344CB8AC3E}">
        <p14:creationId xmlns:p14="http://schemas.microsoft.com/office/powerpoint/2010/main" val="278400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0687D-8E58-A29B-C614-A3D5A8AA8668}"/>
              </a:ext>
            </a:extLst>
          </p:cNvPr>
          <p:cNvSpPr>
            <a:spLocks noGrp="1"/>
          </p:cNvSpPr>
          <p:nvPr>
            <p:ph type="body" sz="quarter" idx="14"/>
          </p:nvPr>
        </p:nvSpPr>
        <p:spPr>
          <a:xfrm>
            <a:off x="710820" y="1095780"/>
            <a:ext cx="10179513" cy="5436352"/>
          </a:xfrm>
        </p:spPr>
        <p:txBody>
          <a:bodyPr vert="horz" lIns="91440" tIns="45720" rIns="91440" bIns="45720" rtlCol="0" anchor="t">
            <a:noAutofit/>
          </a:bodyPr>
          <a:lstStyle/>
          <a:p>
            <a:pPr marL="342900" indent="-342900">
              <a:buChar char="•"/>
            </a:pPr>
            <a:r>
              <a:rPr lang="en-US" sz="2200" dirty="0">
                <a:solidFill>
                  <a:srgbClr val="000000"/>
                </a:solidFill>
                <a:latin typeface="Poppins"/>
                <a:ea typeface="Calibri"/>
                <a:cs typeface="Calibri"/>
              </a:rPr>
              <a:t>The OU offers staff fee waiver as well as recognition of the importance of staff development (through the Staff Development Policy): </a:t>
            </a:r>
            <a:endParaRPr lang="en-US" sz="2200">
              <a:latin typeface="Poppins"/>
              <a:ea typeface="Calibri"/>
            </a:endParaRPr>
          </a:p>
          <a:p>
            <a:pPr marL="1028700" lvl="1" indent="-342900">
              <a:spcAft>
                <a:spcPts val="600"/>
              </a:spcAft>
              <a:buFont typeface="Courier New" panose="020B0604020202020204" pitchFamily="34" charset="0"/>
              <a:buChar char="o"/>
            </a:pPr>
            <a:r>
              <a:rPr lang="en-US" sz="2200" dirty="0">
                <a:solidFill>
                  <a:srgbClr val="000000"/>
                </a:solidFill>
                <a:latin typeface="Poppins"/>
                <a:ea typeface="Calibri"/>
                <a:cs typeface="Calibri"/>
              </a:rPr>
              <a:t>there does not seem to be any scheme in existence that provides a focused approach to address specific gaps in skills (within STEM/C&amp;C)</a:t>
            </a:r>
            <a:endParaRPr lang="en-US" sz="2200" dirty="0">
              <a:solidFill>
                <a:srgbClr val="060645"/>
              </a:solidFill>
              <a:latin typeface="Poppins"/>
              <a:cs typeface="Poppins"/>
            </a:endParaRPr>
          </a:p>
          <a:p>
            <a:pPr marL="342900" indent="-342900">
              <a:buChar char="•"/>
            </a:pPr>
            <a:r>
              <a:rPr lang="en-US" sz="2200" dirty="0">
                <a:solidFill>
                  <a:srgbClr val="000000"/>
                </a:solidFill>
                <a:latin typeface="Poppins"/>
                <a:ea typeface="Calibri"/>
                <a:cs typeface="Calibri"/>
              </a:rPr>
              <a:t>Recent studies across Europe and the US identify that focused training to address cyber skills gaps for academics is now critical in HE in the face of global increase in cyber-attacks (more so across Europe)</a:t>
            </a:r>
            <a:endParaRPr lang="en-US" sz="2200">
              <a:latin typeface="Poppins"/>
            </a:endParaRPr>
          </a:p>
          <a:p>
            <a:pPr marL="342900" indent="-342900">
              <a:buChar char="•"/>
            </a:pPr>
            <a:r>
              <a:rPr lang="en-US" sz="2200" dirty="0">
                <a:solidFill>
                  <a:srgbClr val="000000"/>
                </a:solidFill>
                <a:latin typeface="Poppins"/>
                <a:ea typeface="Calibri"/>
                <a:cs typeface="Calibri"/>
              </a:rPr>
              <a:t>Recommendations from recent literature mirror approaches taken in this study:</a:t>
            </a:r>
            <a:endParaRPr lang="en-US" sz="2200">
              <a:latin typeface="Poppins"/>
            </a:endParaRPr>
          </a:p>
          <a:p>
            <a:pPr marL="1028700" lvl="1" indent="-342900">
              <a:spcAft>
                <a:spcPts val="600"/>
              </a:spcAft>
              <a:buFont typeface="Courier New" panose="020B0604020202020204" pitchFamily="34" charset="0"/>
              <a:buChar char="o"/>
            </a:pPr>
            <a:r>
              <a:rPr lang="en-US" sz="2200" dirty="0">
                <a:solidFill>
                  <a:srgbClr val="000000"/>
                </a:solidFill>
                <a:latin typeface="Poppins"/>
                <a:ea typeface="Calibri"/>
                <a:cs typeface="Calibri"/>
              </a:rPr>
              <a:t>Self-education and enhanced proficiency through participation in targeted </a:t>
            </a:r>
            <a:r>
              <a:rPr lang="en-US" sz="2200" err="1">
                <a:solidFill>
                  <a:srgbClr val="000000"/>
                </a:solidFill>
                <a:latin typeface="Poppins"/>
                <a:ea typeface="Calibri"/>
                <a:cs typeface="Calibri"/>
              </a:rPr>
              <a:t>programmes</a:t>
            </a:r>
            <a:r>
              <a:rPr lang="en-US" sz="2200" dirty="0">
                <a:solidFill>
                  <a:srgbClr val="000000"/>
                </a:solidFill>
                <a:latin typeface="Poppins"/>
                <a:ea typeface="Calibri"/>
                <a:cs typeface="Calibri"/>
              </a:rPr>
              <a:t> of study   </a:t>
            </a:r>
            <a:r>
              <a:rPr lang="en-US" sz="2200" dirty="0">
                <a:solidFill>
                  <a:srgbClr val="000000"/>
                </a:solidFill>
                <a:latin typeface="Calibri"/>
                <a:ea typeface="Calibri"/>
                <a:cs typeface="Calibri"/>
              </a:rPr>
              <a:t> </a:t>
            </a:r>
            <a:endParaRPr lang="en-US" sz="2200">
              <a:solidFill>
                <a:srgbClr val="060645"/>
              </a:solidFill>
              <a:latin typeface="Poppins"/>
              <a:cs typeface="Poppins"/>
            </a:endParaRPr>
          </a:p>
          <a:p>
            <a:endParaRPr lang="en-US" dirty="0"/>
          </a:p>
        </p:txBody>
      </p:sp>
      <p:sp>
        <p:nvSpPr>
          <p:cNvPr id="3" name="Text Placeholder 2">
            <a:extLst>
              <a:ext uri="{FF2B5EF4-FFF2-40B4-BE49-F238E27FC236}">
                <a16:creationId xmlns:a16="http://schemas.microsoft.com/office/drawing/2014/main" id="{DA128B87-760E-4603-A57D-A5267812154F}"/>
              </a:ext>
            </a:extLst>
          </p:cNvPr>
          <p:cNvSpPr>
            <a:spLocks noGrp="1"/>
          </p:cNvSpPr>
          <p:nvPr>
            <p:ph type="body" sz="quarter" idx="21"/>
          </p:nvPr>
        </p:nvSpPr>
        <p:spPr/>
        <p:txBody>
          <a:bodyPr vert="horz" lIns="91440" tIns="45720" rIns="91440" bIns="45720" rtlCol="0" anchor="t">
            <a:noAutofit/>
          </a:bodyPr>
          <a:lstStyle/>
          <a:p>
            <a:r>
              <a:rPr lang="en-US" dirty="0">
                <a:latin typeface="Poppins SemiBold"/>
                <a:cs typeface="Poppins SemiBold"/>
              </a:rPr>
              <a:t>Existing literature</a:t>
            </a:r>
            <a:endParaRPr lang="en-US" dirty="0"/>
          </a:p>
        </p:txBody>
      </p:sp>
    </p:spTree>
    <p:extLst>
      <p:ext uri="{BB962C8B-B14F-4D97-AF65-F5344CB8AC3E}">
        <p14:creationId xmlns:p14="http://schemas.microsoft.com/office/powerpoint/2010/main" val="148049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710819" y="1088522"/>
            <a:ext cx="10766703" cy="5476471"/>
          </a:xfrm>
        </p:spPr>
        <p:txBody>
          <a:bodyPr/>
          <a:lstStyle/>
          <a:p>
            <a:r>
              <a:rPr lang="en-GB" sz="2000"/>
              <a:t>Using Jisc Online Surveys, we gathered quantitative and qualitative data related to the CPD offered</a:t>
            </a:r>
          </a:p>
          <a:p>
            <a:endParaRPr lang="en-GB" sz="2000"/>
          </a:p>
          <a:p>
            <a:pPr marL="342900" indent="-342900">
              <a:buFont typeface="Arial" panose="020B0604020202020204" pitchFamily="34" charset="0"/>
              <a:buChar char="•"/>
            </a:pPr>
            <a:r>
              <a:rPr lang="en-GB" sz="2000"/>
              <a:t>Targeted survey – 110 tutors</a:t>
            </a:r>
          </a:p>
          <a:p>
            <a:pPr marL="342900" indent="-342900">
              <a:buFont typeface="Arial" panose="020B0604020202020204" pitchFamily="34" charset="0"/>
              <a:buChar char="•"/>
            </a:pPr>
            <a:r>
              <a:rPr lang="en-GB" sz="2000"/>
              <a:t>Very good participation – 40% responded</a:t>
            </a:r>
          </a:p>
          <a:p>
            <a:pPr marL="342900" indent="-342900">
              <a:buFont typeface="Arial" panose="020B0604020202020204" pitchFamily="34" charset="0"/>
              <a:buChar char="•"/>
            </a:pPr>
            <a:r>
              <a:rPr lang="en-GB" sz="2000"/>
              <a:t>Different groups were identified</a:t>
            </a:r>
          </a:p>
          <a:p>
            <a:pPr marL="342900" indent="-342900">
              <a:buFont typeface="Arial" panose="020B0604020202020204" pitchFamily="34" charset="0"/>
              <a:buChar char="•"/>
            </a:pPr>
            <a:endParaRPr lang="en-GB" sz="2000"/>
          </a:p>
          <a:p>
            <a:r>
              <a:rPr lang="en-GB" sz="2000"/>
              <a:t>We used Likert scale questions to ascertain:</a:t>
            </a:r>
          </a:p>
          <a:p>
            <a:pPr marL="342900" indent="-342900">
              <a:buFont typeface="Arial" panose="020B0604020202020204" pitchFamily="34" charset="0"/>
              <a:buChar char="•"/>
            </a:pPr>
            <a:r>
              <a:rPr lang="en-GB" sz="2000"/>
              <a:t>How </a:t>
            </a:r>
            <a:r>
              <a:rPr lang="en-GB" sz="2000" b="1"/>
              <a:t>helpful</a:t>
            </a:r>
            <a:r>
              <a:rPr lang="en-GB" sz="2000"/>
              <a:t> certain aspects of the CPD were? (e.g. Setting a deadline for completion)</a:t>
            </a:r>
          </a:p>
          <a:p>
            <a:pPr marL="342900" indent="-342900">
              <a:buFont typeface="Arial" panose="020B0604020202020204" pitchFamily="34" charset="0"/>
              <a:buChar char="•"/>
            </a:pPr>
            <a:r>
              <a:rPr lang="en-GB" sz="2000"/>
              <a:t>How </a:t>
            </a:r>
            <a:r>
              <a:rPr lang="en-GB" sz="2000" b="1"/>
              <a:t>influential</a:t>
            </a:r>
            <a:r>
              <a:rPr lang="en-GB" sz="2000"/>
              <a:t> certain aspects of the CPD were? (e.g. Sponsorship payment)</a:t>
            </a:r>
          </a:p>
          <a:p>
            <a:pPr marL="342900" indent="-342900">
              <a:buFont typeface="Arial" panose="020B0604020202020204" pitchFamily="34" charset="0"/>
              <a:buChar char="•"/>
            </a:pPr>
            <a:r>
              <a:rPr lang="en-GB" sz="2000"/>
              <a:t>Impact on tutor </a:t>
            </a:r>
            <a:r>
              <a:rPr lang="en-GB" sz="2000" b="1"/>
              <a:t>confidence</a:t>
            </a:r>
            <a:r>
              <a:rPr lang="en-GB" sz="2000"/>
              <a:t> in tutoring certain module topics</a:t>
            </a:r>
          </a:p>
          <a:p>
            <a:r>
              <a:rPr lang="en-GB" sz="2000"/>
              <a:t>We also used free text responses to gather additional detail regarding responses</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endParaRPr lang="en-GB" sz="2000"/>
          </a:p>
          <a:p>
            <a:endParaRPr lang="en-GB" sz="2000"/>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Method</a:t>
            </a:r>
          </a:p>
        </p:txBody>
      </p:sp>
    </p:spTree>
    <p:extLst>
      <p:ext uri="{BB962C8B-B14F-4D97-AF65-F5344CB8AC3E}">
        <p14:creationId xmlns:p14="http://schemas.microsoft.com/office/powerpoint/2010/main" val="68769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3218" y="1081265"/>
            <a:ext cx="11129009" cy="4903157"/>
          </a:xfrm>
        </p:spPr>
        <p:txBody>
          <a:bodyPr vert="horz" lIns="91440" tIns="45720" rIns="91440" bIns="45720" rtlCol="0" anchor="t">
            <a:noAutofit/>
          </a:bodyPr>
          <a:lstStyle/>
          <a:p>
            <a:r>
              <a:rPr lang="en-GB" sz="2000" dirty="0">
                <a:latin typeface="Poppins"/>
                <a:cs typeface="Poppins"/>
              </a:rPr>
              <a:t>These results are from the following groups:</a:t>
            </a:r>
          </a:p>
          <a:p>
            <a:pPr marL="342900" indent="-342900">
              <a:buFont typeface="Arial" panose="020B0604020202020204" pitchFamily="34" charset="0"/>
              <a:buChar char="•"/>
            </a:pPr>
            <a:r>
              <a:rPr lang="en-US" sz="2000" dirty="0">
                <a:latin typeface="Poppins"/>
                <a:cs typeface="Poppins"/>
              </a:rPr>
              <a:t>Cybersecurity Essentials (TM256) sponsored tutors – 1 day ADC</a:t>
            </a:r>
          </a:p>
          <a:p>
            <a:pPr marL="342900" indent="-342900">
              <a:buFont typeface="Arial" panose="020B0604020202020204" pitchFamily="34" charset="0"/>
              <a:buChar char="•"/>
            </a:pPr>
            <a:r>
              <a:rPr lang="en-US" sz="2000" dirty="0">
                <a:latin typeface="Poppins"/>
                <a:cs typeface="Poppins"/>
              </a:rPr>
              <a:t>Cybersecurity Essentials (TM256) non-sponsored tutors</a:t>
            </a:r>
          </a:p>
          <a:p>
            <a:pPr marL="342900" indent="-342900">
              <a:buFont typeface="Arial" panose="020B0604020202020204" pitchFamily="34" charset="0"/>
              <a:buChar char="•"/>
            </a:pPr>
            <a:r>
              <a:rPr lang="en-US" sz="2000" dirty="0">
                <a:latin typeface="Poppins"/>
                <a:cs typeface="Poppins"/>
              </a:rPr>
              <a:t>Certified Ethical Hacker (TM359) sponsored tutors – 2 days ADC</a:t>
            </a:r>
          </a:p>
          <a:p>
            <a:r>
              <a:rPr lang="en-US" sz="2000" dirty="0">
                <a:latin typeface="Poppins"/>
                <a:cs typeface="Poppins"/>
              </a:rPr>
              <a:t>Tutors participated in TM256 or TM359 sponsorship rounds </a:t>
            </a:r>
            <a:r>
              <a:rPr lang="en-US" sz="2000" b="1" dirty="0">
                <a:latin typeface="Poppins"/>
                <a:cs typeface="Poppins"/>
              </a:rPr>
              <a:t>or</a:t>
            </a:r>
            <a:r>
              <a:rPr lang="en-US" sz="2000" dirty="0">
                <a:latin typeface="Poppins"/>
                <a:cs typeface="Poppins"/>
              </a:rPr>
              <a:t> non-sponsored (TM256)</a:t>
            </a:r>
          </a:p>
          <a:p>
            <a:endParaRPr lang="en-US" sz="2000"/>
          </a:p>
          <a:p>
            <a:r>
              <a:rPr lang="en-US" sz="2000" dirty="0">
                <a:latin typeface="Poppins"/>
                <a:cs typeface="Poppins"/>
              </a:rPr>
              <a:t>The following key points were identified from </a:t>
            </a:r>
            <a:r>
              <a:rPr lang="en-US" sz="2000" b="1" dirty="0">
                <a:latin typeface="Poppins"/>
                <a:cs typeface="Poppins"/>
              </a:rPr>
              <a:t>35 responses</a:t>
            </a:r>
            <a:r>
              <a:rPr lang="en-US" sz="2000" dirty="0">
                <a:latin typeface="Poppins"/>
                <a:cs typeface="Poppins"/>
              </a:rPr>
              <a:t>:</a:t>
            </a:r>
          </a:p>
          <a:p>
            <a:pPr marL="342900" indent="-342900">
              <a:buFont typeface="Arial" panose="020B0604020202020204" pitchFamily="34" charset="0"/>
              <a:buChar char="•"/>
            </a:pPr>
            <a:r>
              <a:rPr lang="en-US" sz="2000" dirty="0">
                <a:latin typeface="Poppins"/>
                <a:cs typeface="Poppins"/>
              </a:rPr>
              <a:t>Main influence for completing the CPD</a:t>
            </a:r>
          </a:p>
          <a:p>
            <a:pPr marL="342900" indent="-342900">
              <a:buFont typeface="Arial" panose="020B0604020202020204" pitchFamily="34" charset="0"/>
              <a:buChar char="•"/>
            </a:pPr>
            <a:r>
              <a:rPr lang="en-US" sz="2000" dirty="0">
                <a:latin typeface="Poppins"/>
                <a:cs typeface="Poppins"/>
              </a:rPr>
              <a:t>Willing to do CPD in own time (without payment)</a:t>
            </a:r>
          </a:p>
          <a:p>
            <a:pPr marL="342900" indent="-342900">
              <a:buFont typeface="Arial" panose="020B0604020202020204" pitchFamily="34" charset="0"/>
              <a:buChar char="•"/>
            </a:pPr>
            <a:r>
              <a:rPr lang="en-US" sz="2000" dirty="0">
                <a:latin typeface="Poppins"/>
                <a:cs typeface="Poppins"/>
              </a:rPr>
              <a:t>Would you have applied to tutor (TM256/TM359) without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spTree>
    <p:extLst>
      <p:ext uri="{BB962C8B-B14F-4D97-AF65-F5344CB8AC3E}">
        <p14:creationId xmlns:p14="http://schemas.microsoft.com/office/powerpoint/2010/main" val="254267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US" sz="2000"/>
              <a:t>Main influence for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a:t>Results</a:t>
            </a:r>
          </a:p>
        </p:txBody>
      </p:sp>
      <p:graphicFrame>
        <p:nvGraphicFramePr>
          <p:cNvPr id="4" name="Chart 3">
            <a:extLst>
              <a:ext uri="{FF2B5EF4-FFF2-40B4-BE49-F238E27FC236}">
                <a16:creationId xmlns:a16="http://schemas.microsoft.com/office/drawing/2014/main" id="{1B05426E-E317-6A7C-6965-E9947B83342F}"/>
              </a:ext>
            </a:extLst>
          </p:cNvPr>
          <p:cNvGraphicFramePr>
            <a:graphicFrameLocks/>
          </p:cNvGraphicFramePr>
          <p:nvPr/>
        </p:nvGraphicFramePr>
        <p:xfrm>
          <a:off x="902970" y="1554480"/>
          <a:ext cx="10412730" cy="514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2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F3BD61087E44CBF3B29A53A41CE8E" ma:contentTypeVersion="14" ma:contentTypeDescription="Create a new document." ma:contentTypeScope="" ma:versionID="b1cf00d664fb0ea14c2145a961fb42c0">
  <xsd:schema xmlns:xsd="http://www.w3.org/2001/XMLSchema" xmlns:xs="http://www.w3.org/2001/XMLSchema" xmlns:p="http://schemas.microsoft.com/office/2006/metadata/properties" xmlns:ns2="520647c5-b186-4f6f-950b-dbcf2d3d01d8" xmlns:ns3="e092523c-f329-4c0d-a1ec-4be863e3afb2" targetNamespace="http://schemas.microsoft.com/office/2006/metadata/properties" ma:root="true" ma:fieldsID="b4b95cdc2fb4b0159baca231e7453e72" ns2:_="" ns3:_="">
    <xsd:import namespace="520647c5-b186-4f6f-950b-dbcf2d3d01d8"/>
    <xsd:import namespace="e092523c-f329-4c0d-a1ec-4be863e3af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647c5-b186-4f6f-950b-dbcf2d3d0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2523c-f329-4c0d-a1ec-4be863e3af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c5d4b7d-f6c4-4370-92f7-204c7be18760}" ma:internalName="TaxCatchAll" ma:showField="CatchAllData" ma:web="e092523c-f329-4c0d-a1ec-4be863e3a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92523c-f329-4c0d-a1ec-4be863e3afb2" xsi:nil="true"/>
    <lcf76f155ced4ddcb4097134ff3c332f xmlns="520647c5-b186-4f6f-950b-dbcf2d3d01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5A4EFD-B7B3-4449-B102-C588AC41689E}">
  <ds:schemaRefs>
    <ds:schemaRef ds:uri="520647c5-b186-4f6f-950b-dbcf2d3d01d8"/>
    <ds:schemaRef ds:uri="e092523c-f329-4c0d-a1ec-4be863e3af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5D967-FAEA-49D1-8BB6-F822CFB2AADD}">
  <ds:schemaRefs>
    <ds:schemaRef ds:uri="http://schemas.microsoft.com/sharepoint/v3/contenttype/forms"/>
  </ds:schemaRefs>
</ds:datastoreItem>
</file>

<file path=customXml/itemProps3.xml><?xml version="1.0" encoding="utf-8"?>
<ds:datastoreItem xmlns:ds="http://schemas.openxmlformats.org/officeDocument/2006/customXml" ds:itemID="{F798F68B-FACA-447D-ADE7-1E1330D22B3A}">
  <ds:schemaRefs>
    <ds:schemaRef ds:uri="http://purl.org/dc/elements/1.1/"/>
    <ds:schemaRef ds:uri="http://schemas.microsoft.com/office/2006/metadata/properties"/>
    <ds:schemaRef ds:uri="520647c5-b186-4f6f-950b-dbcf2d3d01d8"/>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92523c-f329-4c0d-a1ec-4be863e3afb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122</Paragraphs>
  <Slides>15</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Courier New</vt:lpstr>
      <vt:lpstr>Poppins</vt:lpstr>
      <vt:lpstr>Poppins SemiBold</vt:lpstr>
      <vt:lpstr>Office Theme</vt:lpstr>
      <vt:lpstr>Covers</vt:lpstr>
      <vt:lpstr>Slide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evaluate the effectiveness of focused staff training  in recruitment on specialised modules</dc:title>
  <dc:creator>David.Mcdade</dc:creator>
  <cp:lastModifiedBy>Diane.Ford</cp:lastModifiedBy>
  <cp:revision>202</cp:revision>
  <dcterms:created xsi:type="dcterms:W3CDTF">2024-03-26T12:20:47Z</dcterms:created>
  <dcterms:modified xsi:type="dcterms:W3CDTF">2024-04-09T09:20:14Z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0x010100290F3BD61087E44CBF3B29A53A41CE8E</vt:lpwstr>
  </property>
  <property fmtid="{D5CDD505-2E9C-101B-9397-08002B2CF9AE}" pid="3" name="MediaServiceImageTags">
    <vt:lpwstr/>
  </property>
</Properties>
</file>