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771" r:id="rId5"/>
    <p:sldMasterId id="2147483863" r:id="rId6"/>
    <p:sldMasterId id="2147483817" r:id="rId7"/>
    <p:sldMasterId id="2147483927" r:id="rId8"/>
  </p:sldMasterIdLst>
  <p:notesMasterIdLst>
    <p:notesMasterId r:id="rId33"/>
  </p:notesMasterIdLst>
  <p:handoutMasterIdLst>
    <p:handoutMasterId r:id="rId34"/>
  </p:handoutMasterIdLst>
  <p:sldIdLst>
    <p:sldId id="256" r:id="rId9"/>
    <p:sldId id="306" r:id="rId10"/>
    <p:sldId id="319" r:id="rId11"/>
    <p:sldId id="402" r:id="rId12"/>
    <p:sldId id="354" r:id="rId13"/>
    <p:sldId id="373" r:id="rId14"/>
    <p:sldId id="374" r:id="rId15"/>
    <p:sldId id="414" r:id="rId16"/>
    <p:sldId id="415" r:id="rId17"/>
    <p:sldId id="416" r:id="rId18"/>
    <p:sldId id="375" r:id="rId19"/>
    <p:sldId id="418" r:id="rId20"/>
    <p:sldId id="376" r:id="rId21"/>
    <p:sldId id="408" r:id="rId22"/>
    <p:sldId id="412" r:id="rId23"/>
    <p:sldId id="413" r:id="rId24"/>
    <p:sldId id="423" r:id="rId25"/>
    <p:sldId id="419" r:id="rId26"/>
    <p:sldId id="421" r:id="rId27"/>
    <p:sldId id="422" r:id="rId28"/>
    <p:sldId id="420" r:id="rId29"/>
    <p:sldId id="397" r:id="rId30"/>
    <p:sldId id="318" r:id="rId31"/>
    <p:sldId id="42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FD"/>
    <a:srgbClr val="060645"/>
    <a:srgbClr val="FFF0F3"/>
    <a:srgbClr val="FF8A77"/>
    <a:srgbClr val="FFFEED"/>
    <a:srgbClr val="FFF488"/>
    <a:srgbClr val="E8FFF7"/>
    <a:srgbClr val="FFB4FF"/>
    <a:srgbClr val="7DFFD3"/>
    <a:srgbClr val="E6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0F0C6F-3B7E-5075-DB95-3B9413B7A871}" v="101" dt="2024-04-03T13:16:56.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openuniv-my.sharepoint.com/personal/lm23676_open_ac_uk/Documents/Documents/ESTEEM%20project%20work/Attainment%20gap%20project/Copy%20of%20S112%20results%20by%20ethnicity%2017J-19J.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b="1" baseline="0">
                <a:solidFill>
                  <a:srgbClr val="002060"/>
                </a:solidFill>
                <a:latin typeface="Poppins" panose="00000500000000000000" pitchFamily="2" charset="0"/>
                <a:cs typeface="Poppins" panose="00000500000000000000" pitchFamily="2" charset="0"/>
              </a:rPr>
              <a:t>S112: Comparison of Pass Rates Black vs White Students</a:t>
            </a:r>
          </a:p>
        </c:rich>
      </c:tx>
      <c:layout>
        <c:manualLayout>
          <c:xMode val="edge"/>
          <c:yMode val="edge"/>
          <c:x val="0.14595124711207508"/>
          <c:y val="4.0048432341372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Sheet1!$F$53</c:f>
              <c:strCache>
                <c:ptCount val="1"/>
                <c:pt idx="0">
                  <c:v>Black</c:v>
                </c:pt>
              </c:strCache>
            </c:strRef>
          </c:tx>
          <c:spPr>
            <a:solidFill>
              <a:srgbClr val="00FFFF"/>
            </a:solidFill>
            <a:ln>
              <a:noFill/>
            </a:ln>
            <a:effectLst/>
          </c:spPr>
          <c:invertIfNegative val="0"/>
          <c:cat>
            <c:strRef>
              <c:f>Sheet1!$E$54:$E$56</c:f>
              <c:strCache>
                <c:ptCount val="3"/>
                <c:pt idx="0">
                  <c:v>17J</c:v>
                </c:pt>
                <c:pt idx="1">
                  <c:v>18J</c:v>
                </c:pt>
                <c:pt idx="2">
                  <c:v>19J</c:v>
                </c:pt>
              </c:strCache>
            </c:strRef>
          </c:cat>
          <c:val>
            <c:numRef>
              <c:f>Sheet1!$F$54:$F$56</c:f>
              <c:numCache>
                <c:formatCode>General</c:formatCode>
                <c:ptCount val="3"/>
                <c:pt idx="0">
                  <c:v>44</c:v>
                </c:pt>
                <c:pt idx="1">
                  <c:v>48</c:v>
                </c:pt>
                <c:pt idx="2">
                  <c:v>35</c:v>
                </c:pt>
              </c:numCache>
            </c:numRef>
          </c:val>
          <c:extLst>
            <c:ext xmlns:c16="http://schemas.microsoft.com/office/drawing/2014/chart" uri="{C3380CC4-5D6E-409C-BE32-E72D297353CC}">
              <c16:uniqueId val="{00000000-369B-4412-87DE-F2ABD32930FD}"/>
            </c:ext>
          </c:extLst>
        </c:ser>
        <c:ser>
          <c:idx val="1"/>
          <c:order val="1"/>
          <c:tx>
            <c:strRef>
              <c:f>Sheet1!$G$53</c:f>
              <c:strCache>
                <c:ptCount val="1"/>
                <c:pt idx="0">
                  <c:v>White</c:v>
                </c:pt>
              </c:strCache>
            </c:strRef>
          </c:tx>
          <c:spPr>
            <a:solidFill>
              <a:srgbClr val="3333CC"/>
            </a:solidFill>
            <a:ln>
              <a:noFill/>
            </a:ln>
            <a:effectLst/>
          </c:spPr>
          <c:invertIfNegative val="0"/>
          <c:cat>
            <c:strRef>
              <c:f>Sheet1!$E$54:$E$56</c:f>
              <c:strCache>
                <c:ptCount val="3"/>
                <c:pt idx="0">
                  <c:v>17J</c:v>
                </c:pt>
                <c:pt idx="1">
                  <c:v>18J</c:v>
                </c:pt>
                <c:pt idx="2">
                  <c:v>19J</c:v>
                </c:pt>
              </c:strCache>
            </c:strRef>
          </c:cat>
          <c:val>
            <c:numRef>
              <c:f>Sheet1!$G$54:$G$56</c:f>
              <c:numCache>
                <c:formatCode>General</c:formatCode>
                <c:ptCount val="3"/>
                <c:pt idx="0">
                  <c:v>68</c:v>
                </c:pt>
                <c:pt idx="1">
                  <c:v>65</c:v>
                </c:pt>
                <c:pt idx="2">
                  <c:v>67</c:v>
                </c:pt>
              </c:numCache>
            </c:numRef>
          </c:val>
          <c:extLst>
            <c:ext xmlns:c16="http://schemas.microsoft.com/office/drawing/2014/chart" uri="{C3380CC4-5D6E-409C-BE32-E72D297353CC}">
              <c16:uniqueId val="{00000001-369B-4412-87DE-F2ABD32930FD}"/>
            </c:ext>
          </c:extLst>
        </c:ser>
        <c:dLbls>
          <c:showLegendKey val="0"/>
          <c:showVal val="0"/>
          <c:showCatName val="0"/>
          <c:showSerName val="0"/>
          <c:showPercent val="0"/>
          <c:showBubbleSize val="0"/>
        </c:dLbls>
        <c:gapWidth val="219"/>
        <c:overlap val="-27"/>
        <c:axId val="578998296"/>
        <c:axId val="578996984"/>
      </c:barChart>
      <c:catAx>
        <c:axId val="5789982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baseline="0">
                    <a:solidFill>
                      <a:srgbClr val="002060"/>
                    </a:solidFill>
                    <a:latin typeface="Poppins" panose="00000500000000000000" pitchFamily="2" charset="0"/>
                  </a:rPr>
                  <a:t>Module Presentation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996984"/>
        <c:crosses val="autoZero"/>
        <c:auto val="1"/>
        <c:lblAlgn val="ctr"/>
        <c:lblOffset val="100"/>
        <c:noMultiLvlLbl val="0"/>
      </c:catAx>
      <c:valAx>
        <c:axId val="578996984"/>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Poppins" panose="00000500000000000000" pitchFamily="2" charset="0"/>
                    <a:ea typeface="+mn-ea"/>
                    <a:cs typeface="+mn-cs"/>
                  </a:defRPr>
                </a:pPr>
                <a:r>
                  <a:rPr lang="en-GB" sz="1200" baseline="0">
                    <a:solidFill>
                      <a:srgbClr val="002060"/>
                    </a:solidFill>
                    <a:latin typeface="Poppins" panose="00000500000000000000" pitchFamily="2" charset="0"/>
                  </a:rPr>
                  <a:t>Module</a:t>
                </a:r>
                <a:r>
                  <a:rPr lang="en-GB" sz="1200" baseline="0">
                    <a:latin typeface="Poppins" panose="00000500000000000000" pitchFamily="2" charset="0"/>
                  </a:rPr>
                  <a:t> </a:t>
                </a:r>
                <a:r>
                  <a:rPr lang="en-GB" sz="1200" baseline="0">
                    <a:solidFill>
                      <a:srgbClr val="002060"/>
                    </a:solidFill>
                    <a:latin typeface="Poppins" panose="00000500000000000000" pitchFamily="2" charset="0"/>
                  </a:rPr>
                  <a:t>Pass Rate</a:t>
                </a:r>
              </a:p>
            </c:rich>
          </c:tx>
          <c:layout>
            <c:manualLayout>
              <c:xMode val="edge"/>
              <c:yMode val="edge"/>
              <c:x val="1.5968063872255488E-2"/>
              <c:y val="0.310710015116305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Poppins" panose="00000500000000000000" pitchFamily="2"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899829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002060"/>
                </a:solidFill>
                <a:latin typeface="Poppins" panose="00000500000000000000" pitchFamily="2" charset="0"/>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002060"/>
                </a:solidFill>
                <a:latin typeface="Poppins" panose="00000500000000000000" pitchFamily="2" charset="0"/>
                <a:ea typeface="+mn-ea"/>
                <a:cs typeface="+mn-cs"/>
              </a:defRPr>
            </a:pPr>
            <a:endParaRPr lang="en-US"/>
          </a:p>
        </c:txPr>
      </c:legendEntry>
      <c:layout>
        <c:manualLayout>
          <c:xMode val="edge"/>
          <c:yMode val="edge"/>
          <c:x val="0.36082643078706073"/>
          <c:y val="0.85697163960699607"/>
          <c:w val="0.2913341514128916"/>
          <c:h val="0.13516208704000493"/>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2060"/>
              </a:solidFill>
              <a:latin typeface="Poppins"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t>03/04/2024</a:t>
            </a:fld>
            <a:endParaRPr lang="en-GB"/>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t>‹#›</a:t>
            </a:fld>
            <a:endParaRPr lang="en-GB"/>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C2FE4-2A89-2C48-B077-AF8EE4693F31}"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D80B4-3417-B74B-BDCD-C7836226A258}" type="slidenum">
              <a:rPr lang="en-US" smtClean="0"/>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50" charset="0"/>
                <a:cs typeface="Poppins" panose="00000500000000000000" pitchFamily="50" charset="0"/>
              </a:defRPr>
            </a:lvl1pPr>
          </a:lstStyle>
          <a:p>
            <a:r>
              <a:rPr lang="en-US"/>
              <a:t>Click icon to add picture</a:t>
            </a:r>
          </a:p>
        </p:txBody>
      </p:sp>
      <p:pic>
        <p:nvPicPr>
          <p:cNvPr id="10" name="Picture 9" descr="Icon&#10;&#10;Description automatically generated with medium confidence">
            <a:extLst>
              <a:ext uri="{FF2B5EF4-FFF2-40B4-BE49-F238E27FC236}">
                <a16:creationId xmlns:a16="http://schemas.microsoft.com/office/drawing/2014/main" id="{0828ED38-053B-074D-A6A5-1C9374EA7F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a:extLst>
              <a:ext uri="{FF2B5EF4-FFF2-40B4-BE49-F238E27FC236}">
                <a16:creationId xmlns:a16="http://schemas.microsoft.com/office/drawing/2014/main" id="{41C1F544-4F91-82A6-00C9-2CD07BD90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defRPr>
            </a:lvl1pPr>
          </a:lstStyle>
          <a:p>
            <a:endParaRPr lang="en-US"/>
          </a:p>
        </p:txBody>
      </p:sp>
      <p:pic>
        <p:nvPicPr>
          <p:cNvPr id="15" name="Picture 14" descr="Icon&#10;&#10;Description automatically generated with medium confidence">
            <a:extLst>
              <a:ext uri="{FF2B5EF4-FFF2-40B4-BE49-F238E27FC236}">
                <a16:creationId xmlns:a16="http://schemas.microsoft.com/office/drawing/2014/main" id="{D9A59EDF-990B-8A48-B3FB-ACAE78C6BE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a:extLst>
              <a:ext uri="{FF2B5EF4-FFF2-40B4-BE49-F238E27FC236}">
                <a16:creationId xmlns:a16="http://schemas.microsoft.com/office/drawing/2014/main" id="{0B51B024-02F2-5EFA-230E-7EF4CB15844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a:extLst>
              <a:ext uri="{FF2B5EF4-FFF2-40B4-BE49-F238E27FC236}">
                <a16:creationId xmlns:a16="http://schemas.microsoft.com/office/drawing/2014/main" id="{5A176635-0D9A-318C-7E7A-70539D9E69F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descr="Shape&#10;&#10;Description automatically generated">
            <a:extLst>
              <a:ext uri="{FF2B5EF4-FFF2-40B4-BE49-F238E27FC236}">
                <a16:creationId xmlns:a16="http://schemas.microsoft.com/office/drawing/2014/main" id="{78491E11-C10D-5DDF-F581-B813FF83605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5B4B1BE7-2571-2635-2BAE-7919281B9E0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descr="Shape&#10;&#10;Description automatically generated">
            <a:extLst>
              <a:ext uri="{FF2B5EF4-FFF2-40B4-BE49-F238E27FC236}">
                <a16:creationId xmlns:a16="http://schemas.microsoft.com/office/drawing/2014/main" id="{DC83551F-5FB0-9945-E01E-6CB9436CE2E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hqprint">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descr="Shape&#10;&#10;Description automatically generated">
            <a:extLst>
              <a:ext uri="{FF2B5EF4-FFF2-40B4-BE49-F238E27FC236}">
                <a16:creationId xmlns:a16="http://schemas.microsoft.com/office/drawing/2014/main" id="{C0329EC4-43A1-4C93-CC9C-F8056BDA6D4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Green">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6" name="Picture 45" descr="Shape&#10;&#10;Description automatically generated">
            <a:extLst>
              <a:ext uri="{FF2B5EF4-FFF2-40B4-BE49-F238E27FC236}">
                <a16:creationId xmlns:a16="http://schemas.microsoft.com/office/drawing/2014/main" id="{D0C3721D-6354-0D00-0D29-E1A27C93E6F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7" name="TextBox 26">
            <a:extLst>
              <a:ext uri="{FF2B5EF4-FFF2-40B4-BE49-F238E27FC236}">
                <a16:creationId xmlns:a16="http://schemas.microsoft.com/office/drawing/2014/main" id="{35565AC2-DB77-DCDB-808B-BF51C9FFA89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28" name="Text Placeholder 11">
            <a:extLst>
              <a:ext uri="{FF2B5EF4-FFF2-40B4-BE49-F238E27FC236}">
                <a16:creationId xmlns:a16="http://schemas.microsoft.com/office/drawing/2014/main" id="{04A903AE-E2D6-5F9D-50A4-1473F9218254}"/>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9" name="Text Placeholder 11">
            <a:extLst>
              <a:ext uri="{FF2B5EF4-FFF2-40B4-BE49-F238E27FC236}">
                <a16:creationId xmlns:a16="http://schemas.microsoft.com/office/drawing/2014/main" id="{CE01E99E-260A-2E00-5A10-B640DA7C8C9E}"/>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8" name="Text Placeholder 4">
            <a:extLst>
              <a:ext uri="{FF2B5EF4-FFF2-40B4-BE49-F238E27FC236}">
                <a16:creationId xmlns:a16="http://schemas.microsoft.com/office/drawing/2014/main" id="{816DAC74-8EE3-1746-99BA-A5E8DA7424EA}"/>
              </a:ext>
            </a:extLst>
          </p:cNvPr>
          <p:cNvSpPr>
            <a:spLocks noGrp="1"/>
          </p:cNvSpPr>
          <p:nvPr>
            <p:ph type="body" sz="quarter" idx="27" hasCustomPrompt="1"/>
          </p:nvPr>
        </p:nvSpPr>
        <p:spPr>
          <a:xfrm>
            <a:off x="3286746" y="156244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9" name="Text Placeholder 11">
            <a:extLst>
              <a:ext uri="{FF2B5EF4-FFF2-40B4-BE49-F238E27FC236}">
                <a16:creationId xmlns:a16="http://schemas.microsoft.com/office/drawing/2014/main" id="{D626BEB0-893F-DB77-7783-7CC66EADF597}"/>
              </a:ext>
            </a:extLst>
          </p:cNvPr>
          <p:cNvSpPr>
            <a:spLocks noGrp="1"/>
          </p:cNvSpPr>
          <p:nvPr>
            <p:ph type="body" sz="quarter" idx="12" hasCustomPrompt="1"/>
          </p:nvPr>
        </p:nvSpPr>
        <p:spPr>
          <a:xfrm>
            <a:off x="887895" y="156244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0" name="Text Placeholder 4">
            <a:extLst>
              <a:ext uri="{FF2B5EF4-FFF2-40B4-BE49-F238E27FC236}">
                <a16:creationId xmlns:a16="http://schemas.microsoft.com/office/drawing/2014/main" id="{034433D2-285A-2138-B801-9350BFC7DFBE}"/>
              </a:ext>
            </a:extLst>
          </p:cNvPr>
          <p:cNvSpPr>
            <a:spLocks noGrp="1"/>
          </p:cNvSpPr>
          <p:nvPr>
            <p:ph type="body" sz="quarter" idx="28" hasCustomPrompt="1"/>
          </p:nvPr>
        </p:nvSpPr>
        <p:spPr>
          <a:xfrm>
            <a:off x="3286746" y="245933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1" name="Text Placeholder 11">
            <a:extLst>
              <a:ext uri="{FF2B5EF4-FFF2-40B4-BE49-F238E27FC236}">
                <a16:creationId xmlns:a16="http://schemas.microsoft.com/office/drawing/2014/main" id="{2B0C5214-C8B5-BB5C-400E-6D335A90D847}"/>
              </a:ext>
            </a:extLst>
          </p:cNvPr>
          <p:cNvSpPr>
            <a:spLocks noGrp="1"/>
          </p:cNvSpPr>
          <p:nvPr>
            <p:ph type="body" sz="quarter" idx="29" hasCustomPrompt="1"/>
          </p:nvPr>
        </p:nvSpPr>
        <p:spPr>
          <a:xfrm>
            <a:off x="887895" y="245933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2" name="Text Placeholder 4">
            <a:extLst>
              <a:ext uri="{FF2B5EF4-FFF2-40B4-BE49-F238E27FC236}">
                <a16:creationId xmlns:a16="http://schemas.microsoft.com/office/drawing/2014/main" id="{08C2F145-D295-DD87-F65F-5B20EF149970}"/>
              </a:ext>
            </a:extLst>
          </p:cNvPr>
          <p:cNvSpPr>
            <a:spLocks noGrp="1"/>
          </p:cNvSpPr>
          <p:nvPr>
            <p:ph type="body" sz="quarter" idx="30" hasCustomPrompt="1"/>
          </p:nvPr>
        </p:nvSpPr>
        <p:spPr>
          <a:xfrm>
            <a:off x="3286746" y="3356225"/>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3" name="Text Placeholder 11">
            <a:extLst>
              <a:ext uri="{FF2B5EF4-FFF2-40B4-BE49-F238E27FC236}">
                <a16:creationId xmlns:a16="http://schemas.microsoft.com/office/drawing/2014/main" id="{F7C453FF-E315-37FD-0D9E-C09E04B12F7A}"/>
              </a:ext>
            </a:extLst>
          </p:cNvPr>
          <p:cNvSpPr>
            <a:spLocks noGrp="1"/>
          </p:cNvSpPr>
          <p:nvPr>
            <p:ph type="body" sz="quarter" idx="31" hasCustomPrompt="1"/>
          </p:nvPr>
        </p:nvSpPr>
        <p:spPr>
          <a:xfrm>
            <a:off x="887895" y="3356225"/>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4" name="Text Placeholder 4">
            <a:extLst>
              <a:ext uri="{FF2B5EF4-FFF2-40B4-BE49-F238E27FC236}">
                <a16:creationId xmlns:a16="http://schemas.microsoft.com/office/drawing/2014/main" id="{F8F9FC77-DF8B-FDB1-2221-949F35B1E2DE}"/>
              </a:ext>
            </a:extLst>
          </p:cNvPr>
          <p:cNvSpPr>
            <a:spLocks noGrp="1"/>
          </p:cNvSpPr>
          <p:nvPr>
            <p:ph type="body" sz="quarter" idx="32" hasCustomPrompt="1"/>
          </p:nvPr>
        </p:nvSpPr>
        <p:spPr>
          <a:xfrm>
            <a:off x="3286746" y="4249549"/>
            <a:ext cx="7739063" cy="742950"/>
          </a:xfrm>
          <a:prstGeom prst="rect">
            <a:avLst/>
          </a:prstGeom>
          <a:solidFill>
            <a:srgbClr val="E8FFF7"/>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F2515635-1F1A-5EC5-9397-A7584981B605}"/>
              </a:ext>
            </a:extLst>
          </p:cNvPr>
          <p:cNvSpPr>
            <a:spLocks noGrp="1"/>
          </p:cNvSpPr>
          <p:nvPr>
            <p:ph type="body" sz="quarter" idx="33" hasCustomPrompt="1"/>
          </p:nvPr>
        </p:nvSpPr>
        <p:spPr>
          <a:xfrm>
            <a:off x="887895" y="4249549"/>
            <a:ext cx="2313071" cy="746515"/>
          </a:xfrm>
          <a:prstGeom prst="rect">
            <a:avLst/>
          </a:prstGeom>
          <a:solidFill>
            <a:srgbClr val="7DFFD3"/>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1D819EE6-532E-7816-0325-42D8941AE6A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6567519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Pink">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CAEB22FC-8717-3ACD-B1AA-0DDD82CD2BF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6" name="TextBox 35">
            <a:extLst>
              <a:ext uri="{FF2B5EF4-FFF2-40B4-BE49-F238E27FC236}">
                <a16:creationId xmlns:a16="http://schemas.microsoft.com/office/drawing/2014/main" id="{4A74F5EC-4A0A-EE9E-CEEC-0C8B1DEDD4A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24" name="Text Placeholder 11">
            <a:extLst>
              <a:ext uri="{FF2B5EF4-FFF2-40B4-BE49-F238E27FC236}">
                <a16:creationId xmlns:a16="http://schemas.microsoft.com/office/drawing/2014/main" id="{9EC74F6E-3E12-4CC9-3CF9-A0A016ADF3D3}"/>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8" name="Text Placeholder 11">
            <a:extLst>
              <a:ext uri="{FF2B5EF4-FFF2-40B4-BE49-F238E27FC236}">
                <a16:creationId xmlns:a16="http://schemas.microsoft.com/office/drawing/2014/main" id="{DAC45FAB-EC84-4094-4E00-5D39E06DC8EF}"/>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7971CCC8-8887-2D6D-F859-840625714F85}"/>
              </a:ext>
            </a:extLst>
          </p:cNvPr>
          <p:cNvSpPr>
            <a:spLocks noGrp="1"/>
          </p:cNvSpPr>
          <p:nvPr>
            <p:ph type="body" sz="quarter" idx="27" hasCustomPrompt="1"/>
          </p:nvPr>
        </p:nvSpPr>
        <p:spPr>
          <a:xfrm>
            <a:off x="3286746" y="156244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93C70281-93BC-78B1-39A7-6A9CC94228F5}"/>
              </a:ext>
            </a:extLst>
          </p:cNvPr>
          <p:cNvSpPr>
            <a:spLocks noGrp="1"/>
          </p:cNvSpPr>
          <p:nvPr>
            <p:ph type="body" sz="quarter" idx="12" hasCustomPrompt="1"/>
          </p:nvPr>
        </p:nvSpPr>
        <p:spPr>
          <a:xfrm>
            <a:off x="887895" y="156244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41913BF3-8DA6-86CE-9297-CF7440C214D0}"/>
              </a:ext>
            </a:extLst>
          </p:cNvPr>
          <p:cNvSpPr>
            <a:spLocks noGrp="1"/>
          </p:cNvSpPr>
          <p:nvPr>
            <p:ph type="body" sz="quarter" idx="28" hasCustomPrompt="1"/>
          </p:nvPr>
        </p:nvSpPr>
        <p:spPr>
          <a:xfrm>
            <a:off x="3286746" y="245933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9" name="Text Placeholder 11">
            <a:extLst>
              <a:ext uri="{FF2B5EF4-FFF2-40B4-BE49-F238E27FC236}">
                <a16:creationId xmlns:a16="http://schemas.microsoft.com/office/drawing/2014/main" id="{F6994FB5-5FB6-3649-0B5C-0DE7371587EE}"/>
              </a:ext>
            </a:extLst>
          </p:cNvPr>
          <p:cNvSpPr>
            <a:spLocks noGrp="1"/>
          </p:cNvSpPr>
          <p:nvPr>
            <p:ph type="body" sz="quarter" idx="29" hasCustomPrompt="1"/>
          </p:nvPr>
        </p:nvSpPr>
        <p:spPr>
          <a:xfrm>
            <a:off x="887895" y="245933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0" name="Text Placeholder 4">
            <a:extLst>
              <a:ext uri="{FF2B5EF4-FFF2-40B4-BE49-F238E27FC236}">
                <a16:creationId xmlns:a16="http://schemas.microsoft.com/office/drawing/2014/main" id="{480BC2B6-2F32-2B89-2F65-DEDFE06C5F29}"/>
              </a:ext>
            </a:extLst>
          </p:cNvPr>
          <p:cNvSpPr>
            <a:spLocks noGrp="1"/>
          </p:cNvSpPr>
          <p:nvPr>
            <p:ph type="body" sz="quarter" idx="30" hasCustomPrompt="1"/>
          </p:nvPr>
        </p:nvSpPr>
        <p:spPr>
          <a:xfrm>
            <a:off x="3286746" y="3356225"/>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3" name="Text Placeholder 11">
            <a:extLst>
              <a:ext uri="{FF2B5EF4-FFF2-40B4-BE49-F238E27FC236}">
                <a16:creationId xmlns:a16="http://schemas.microsoft.com/office/drawing/2014/main" id="{EF834E28-71E5-8B57-FCC7-46E2FEE233DD}"/>
              </a:ext>
            </a:extLst>
          </p:cNvPr>
          <p:cNvSpPr>
            <a:spLocks noGrp="1"/>
          </p:cNvSpPr>
          <p:nvPr>
            <p:ph type="body" sz="quarter" idx="31" hasCustomPrompt="1"/>
          </p:nvPr>
        </p:nvSpPr>
        <p:spPr>
          <a:xfrm>
            <a:off x="887895" y="3356225"/>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1984B553-0CF7-BBE3-8247-C11CDDCFA73B}"/>
              </a:ext>
            </a:extLst>
          </p:cNvPr>
          <p:cNvSpPr>
            <a:spLocks noGrp="1"/>
          </p:cNvSpPr>
          <p:nvPr>
            <p:ph type="body" sz="quarter" idx="32" hasCustomPrompt="1"/>
          </p:nvPr>
        </p:nvSpPr>
        <p:spPr>
          <a:xfrm>
            <a:off x="3286746" y="4249549"/>
            <a:ext cx="7739063" cy="742950"/>
          </a:xfrm>
          <a:prstGeom prst="rect">
            <a:avLst/>
          </a:prstGeom>
          <a:solidFill>
            <a:srgbClr val="FFF3F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9" name="Text Placeholder 11">
            <a:extLst>
              <a:ext uri="{FF2B5EF4-FFF2-40B4-BE49-F238E27FC236}">
                <a16:creationId xmlns:a16="http://schemas.microsoft.com/office/drawing/2014/main" id="{01AC7231-C3AA-8DB0-7055-96197A3F30DA}"/>
              </a:ext>
            </a:extLst>
          </p:cNvPr>
          <p:cNvSpPr>
            <a:spLocks noGrp="1"/>
          </p:cNvSpPr>
          <p:nvPr>
            <p:ph type="body" sz="quarter" idx="33" hasCustomPrompt="1"/>
          </p:nvPr>
        </p:nvSpPr>
        <p:spPr>
          <a:xfrm>
            <a:off x="887895" y="4249549"/>
            <a:ext cx="2313071" cy="746515"/>
          </a:xfrm>
          <a:prstGeom prst="rect">
            <a:avLst/>
          </a:prstGeom>
          <a:solidFill>
            <a:srgbClr val="FFB4FF"/>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7" name="Picture 6">
            <a:extLst>
              <a:ext uri="{FF2B5EF4-FFF2-40B4-BE49-F238E27FC236}">
                <a16:creationId xmlns:a16="http://schemas.microsoft.com/office/drawing/2014/main" id="{5D266997-B6CA-C429-0D2C-74E70FBC7A3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647392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50" charset="0"/>
                <a:cs typeface="Poppins" panose="00000500000000000000" pitchFamily="50" charset="0"/>
              </a:defRPr>
            </a:lvl1pPr>
          </a:lstStyle>
          <a:p>
            <a:r>
              <a:rPr lang="en-US"/>
              <a:t>Click icon to add picture</a:t>
            </a:r>
          </a:p>
        </p:txBody>
      </p:sp>
      <p:pic>
        <p:nvPicPr>
          <p:cNvPr id="4" name="Picture 3" descr="Icon&#10;&#10;Description automatically generated">
            <a:extLst>
              <a:ext uri="{FF2B5EF4-FFF2-40B4-BE49-F238E27FC236}">
                <a16:creationId xmlns:a16="http://schemas.microsoft.com/office/drawing/2014/main" id="{6ED31C04-0A53-3A47-8287-081AE26B8A3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a:extLst>
              <a:ext uri="{FF2B5EF4-FFF2-40B4-BE49-F238E27FC236}">
                <a16:creationId xmlns:a16="http://schemas.microsoft.com/office/drawing/2014/main" id="{95ADE654-C78D-7069-71BF-CB8E04298DE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 List - Yellow">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descr="Shape&#10;&#10;Description automatically generated">
            <a:extLst>
              <a:ext uri="{FF2B5EF4-FFF2-40B4-BE49-F238E27FC236}">
                <a16:creationId xmlns:a16="http://schemas.microsoft.com/office/drawing/2014/main" id="{1E32E92A-D60B-13B9-30ED-6BA5F1EDCED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D09E5BE0-09DA-15C3-2ADE-E1DB04ED1C1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23" name="Text Placeholder 11">
            <a:extLst>
              <a:ext uri="{FF2B5EF4-FFF2-40B4-BE49-F238E27FC236}">
                <a16:creationId xmlns:a16="http://schemas.microsoft.com/office/drawing/2014/main" id="{AA34D264-D08C-0201-6BF1-636745F0544D}"/>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230135D4-803B-4DF5-9DDF-8CFC64C30466}"/>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C9476F1-805D-12F6-C40A-921E21A365D0}"/>
              </a:ext>
            </a:extLst>
          </p:cNvPr>
          <p:cNvSpPr>
            <a:spLocks noGrp="1"/>
          </p:cNvSpPr>
          <p:nvPr>
            <p:ph type="body" sz="quarter" idx="27" hasCustomPrompt="1"/>
          </p:nvPr>
        </p:nvSpPr>
        <p:spPr>
          <a:xfrm>
            <a:off x="3286746" y="156244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F1B542CF-469A-BF23-4EF9-B73FE940A59B}"/>
              </a:ext>
            </a:extLst>
          </p:cNvPr>
          <p:cNvSpPr>
            <a:spLocks noGrp="1"/>
          </p:cNvSpPr>
          <p:nvPr>
            <p:ph type="body" sz="quarter" idx="12" hasCustomPrompt="1"/>
          </p:nvPr>
        </p:nvSpPr>
        <p:spPr>
          <a:xfrm>
            <a:off x="887895" y="156244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AC7EF676-AF43-70E8-FB03-904CA94EC6E6}"/>
              </a:ext>
            </a:extLst>
          </p:cNvPr>
          <p:cNvSpPr>
            <a:spLocks noGrp="1"/>
          </p:cNvSpPr>
          <p:nvPr>
            <p:ph type="body" sz="quarter" idx="28" hasCustomPrompt="1"/>
          </p:nvPr>
        </p:nvSpPr>
        <p:spPr>
          <a:xfrm>
            <a:off x="3286746" y="245933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A31A30F3-E0AB-4333-FC27-1CA81121A4A7}"/>
              </a:ext>
            </a:extLst>
          </p:cNvPr>
          <p:cNvSpPr>
            <a:spLocks noGrp="1"/>
          </p:cNvSpPr>
          <p:nvPr>
            <p:ph type="body" sz="quarter" idx="29" hasCustomPrompt="1"/>
          </p:nvPr>
        </p:nvSpPr>
        <p:spPr>
          <a:xfrm>
            <a:off x="887895" y="245933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CC6F3B42-12FA-AB16-C752-2D3AA399C58E}"/>
              </a:ext>
            </a:extLst>
          </p:cNvPr>
          <p:cNvSpPr>
            <a:spLocks noGrp="1"/>
          </p:cNvSpPr>
          <p:nvPr>
            <p:ph type="body" sz="quarter" idx="30" hasCustomPrompt="1"/>
          </p:nvPr>
        </p:nvSpPr>
        <p:spPr>
          <a:xfrm>
            <a:off x="3286746" y="3356225"/>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3CBCFE3C-98F5-4CBE-B476-7DA12DB92E19}"/>
              </a:ext>
            </a:extLst>
          </p:cNvPr>
          <p:cNvSpPr>
            <a:spLocks noGrp="1"/>
          </p:cNvSpPr>
          <p:nvPr>
            <p:ph type="body" sz="quarter" idx="31" hasCustomPrompt="1"/>
          </p:nvPr>
        </p:nvSpPr>
        <p:spPr>
          <a:xfrm>
            <a:off x="887895" y="3356225"/>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BBBEC787-2362-ECDC-D4F9-5B3386B2171D}"/>
              </a:ext>
            </a:extLst>
          </p:cNvPr>
          <p:cNvSpPr>
            <a:spLocks noGrp="1"/>
          </p:cNvSpPr>
          <p:nvPr>
            <p:ph type="body" sz="quarter" idx="32" hasCustomPrompt="1"/>
          </p:nvPr>
        </p:nvSpPr>
        <p:spPr>
          <a:xfrm>
            <a:off x="3286746" y="4249549"/>
            <a:ext cx="7739063" cy="742950"/>
          </a:xfrm>
          <a:prstGeom prst="rect">
            <a:avLst/>
          </a:prstGeom>
          <a:solidFill>
            <a:srgbClr val="FFFEED"/>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5316AE4E-85A5-6332-E3F9-F94D35286018}"/>
              </a:ext>
            </a:extLst>
          </p:cNvPr>
          <p:cNvSpPr>
            <a:spLocks noGrp="1"/>
          </p:cNvSpPr>
          <p:nvPr>
            <p:ph type="body" sz="quarter" idx="33" hasCustomPrompt="1"/>
          </p:nvPr>
        </p:nvSpPr>
        <p:spPr>
          <a:xfrm>
            <a:off x="887895" y="4249549"/>
            <a:ext cx="2313071" cy="746515"/>
          </a:xfrm>
          <a:prstGeom prst="rect">
            <a:avLst/>
          </a:prstGeom>
          <a:solidFill>
            <a:srgbClr val="FFF488"/>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6C3E81DC-D1F7-D057-AEF0-4BBDAFA3003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527288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descr="Shape&#10;&#10;Description automatically generated">
            <a:extLst>
              <a:ext uri="{FF2B5EF4-FFF2-40B4-BE49-F238E27FC236}">
                <a16:creationId xmlns:a16="http://schemas.microsoft.com/office/drawing/2014/main" id="{C107E3E2-7CA3-497F-C4E8-4ECE3460E5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descr="Shape&#10;&#10;Description automatically generated">
            <a:extLst>
              <a:ext uri="{FF2B5EF4-FFF2-40B4-BE49-F238E27FC236}">
                <a16:creationId xmlns:a16="http://schemas.microsoft.com/office/drawing/2014/main" id="{5BD7FBF3-7226-2149-BBD3-09818517326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descr="Shape&#10;&#10;Description automatically generated">
            <a:extLst>
              <a:ext uri="{FF2B5EF4-FFF2-40B4-BE49-F238E27FC236}">
                <a16:creationId xmlns:a16="http://schemas.microsoft.com/office/drawing/2014/main" id="{0CDFCC4E-7800-CD8E-7918-FDBF10EDE74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4" name="Picture 3">
            <a:extLst>
              <a:ext uri="{FF2B5EF4-FFF2-40B4-BE49-F238E27FC236}">
                <a16:creationId xmlns:a16="http://schemas.microsoft.com/office/drawing/2014/main" id="{AE34CE98-E3B1-6061-EDE1-1BE86846C71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Blu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C4C01CCF-0DB7-F246-ABF2-EC18516A0FB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93273484-F508-2B81-CCEE-DC47E2E8AA65}"/>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4" name="Picture 3">
            <a:extLst>
              <a:ext uri="{FF2B5EF4-FFF2-40B4-BE49-F238E27FC236}">
                <a16:creationId xmlns:a16="http://schemas.microsoft.com/office/drawing/2014/main" id="{5C790601-4580-5ADA-F52F-147800921BD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0714178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Green">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F2C2B24-B59D-4045-B95F-60BA9A016951}"/>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15" name="Round Single Corner of Rectangle 6">
            <a:extLst>
              <a:ext uri="{FF2B5EF4-FFF2-40B4-BE49-F238E27FC236}">
                <a16:creationId xmlns:a16="http://schemas.microsoft.com/office/drawing/2014/main" id="{52BFE576-A66B-7FC2-2AF8-D9E087E5F717}"/>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28" name="Text Placeholder 11">
            <a:extLst>
              <a:ext uri="{FF2B5EF4-FFF2-40B4-BE49-F238E27FC236}">
                <a16:creationId xmlns:a16="http://schemas.microsoft.com/office/drawing/2014/main" id="{D86881BD-54AC-7487-0941-5BB9151601CA}"/>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9" name="Text Placeholder 11">
            <a:extLst>
              <a:ext uri="{FF2B5EF4-FFF2-40B4-BE49-F238E27FC236}">
                <a16:creationId xmlns:a16="http://schemas.microsoft.com/office/drawing/2014/main" id="{4D97A87F-8E6A-F78D-2518-1700657A7FBA}"/>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3" name="TextBox 32">
            <a:extLst>
              <a:ext uri="{FF2B5EF4-FFF2-40B4-BE49-F238E27FC236}">
                <a16:creationId xmlns:a16="http://schemas.microsoft.com/office/drawing/2014/main" id="{02B87BCE-4110-4945-8965-86EF471BD5C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45EC8079-8BCF-9E9A-455F-1A5CAC815545}"/>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FE5E9D17-411D-CACE-6EE7-57DAEF36B31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618EF7DC-1E5C-B9D3-A788-F0B8F2A68CC1}"/>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4" name="Picture 3">
            <a:extLst>
              <a:ext uri="{FF2B5EF4-FFF2-40B4-BE49-F238E27FC236}">
                <a16:creationId xmlns:a16="http://schemas.microsoft.com/office/drawing/2014/main" id="{BB586181-7C71-E362-374D-D81E521D3DF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3446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Purpl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770BCA8-BFE1-BD4C-8A2B-F873ACAEF21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38895" r="11053"/>
          <a:stretch/>
        </p:blipFill>
        <p:spPr>
          <a:xfrm>
            <a:off x="0" y="0"/>
            <a:ext cx="6096000" cy="6858000"/>
          </a:xfrm>
          <a:prstGeom prst="rect">
            <a:avLst/>
          </a:prstGeom>
        </p:spPr>
      </p:pic>
      <p:sp>
        <p:nvSpPr>
          <p:cNvPr id="14" name="Round Single Corner of Rectangle 6">
            <a:extLst>
              <a:ext uri="{FF2B5EF4-FFF2-40B4-BE49-F238E27FC236}">
                <a16:creationId xmlns:a16="http://schemas.microsoft.com/office/drawing/2014/main" id="{5EE03332-6A33-A4DC-1B53-C8E0ED83CF34}"/>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28" name="Text Placeholder 11">
            <a:extLst>
              <a:ext uri="{FF2B5EF4-FFF2-40B4-BE49-F238E27FC236}">
                <a16:creationId xmlns:a16="http://schemas.microsoft.com/office/drawing/2014/main" id="{92594254-34B5-3D2F-8C9E-B4CF5619E4EB}"/>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9" name="Text Placeholder 11">
            <a:extLst>
              <a:ext uri="{FF2B5EF4-FFF2-40B4-BE49-F238E27FC236}">
                <a16:creationId xmlns:a16="http://schemas.microsoft.com/office/drawing/2014/main" id="{61CFF534-4266-FB7E-ECB3-915EBA7E4778}"/>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3" name="TextBox 32">
            <a:extLst>
              <a:ext uri="{FF2B5EF4-FFF2-40B4-BE49-F238E27FC236}">
                <a16:creationId xmlns:a16="http://schemas.microsoft.com/office/drawing/2014/main" id="{8C870DDD-0474-0E67-8EE1-F6A7B942272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AE9ED43E-DEDD-8388-30B6-DA88176A2417}"/>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C195E836-04B5-EA96-187B-20C706FCC954}"/>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AABAC910-D562-B43B-D4A6-4369B25191CE}"/>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4" name="Picture 3">
            <a:extLst>
              <a:ext uri="{FF2B5EF4-FFF2-40B4-BE49-F238E27FC236}">
                <a16:creationId xmlns:a16="http://schemas.microsoft.com/office/drawing/2014/main" id="{8A8F8D57-D7F0-C0BA-B1AB-FA27880A45B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490109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amp; Copy - Yellow">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B697FB0-A487-634A-AFFC-B0FA0F10772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15" name="Round Single Corner of Rectangle 6">
            <a:extLst>
              <a:ext uri="{FF2B5EF4-FFF2-40B4-BE49-F238E27FC236}">
                <a16:creationId xmlns:a16="http://schemas.microsoft.com/office/drawing/2014/main" id="{F81D5E62-54E8-91C1-B1DC-3631E16FFAEC}"/>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p>
        </p:txBody>
      </p:sp>
      <p:sp>
        <p:nvSpPr>
          <p:cNvPr id="28" name="Text Placeholder 11">
            <a:extLst>
              <a:ext uri="{FF2B5EF4-FFF2-40B4-BE49-F238E27FC236}">
                <a16:creationId xmlns:a16="http://schemas.microsoft.com/office/drawing/2014/main" id="{0AD0970C-6421-A42E-0F95-DCB033DB9EB2}"/>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9" name="Text Placeholder 11">
            <a:extLst>
              <a:ext uri="{FF2B5EF4-FFF2-40B4-BE49-F238E27FC236}">
                <a16:creationId xmlns:a16="http://schemas.microsoft.com/office/drawing/2014/main" id="{66478310-0DF0-9183-8E4A-BBB12EE20402}"/>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3" name="TextBox 32">
            <a:extLst>
              <a:ext uri="{FF2B5EF4-FFF2-40B4-BE49-F238E27FC236}">
                <a16:creationId xmlns:a16="http://schemas.microsoft.com/office/drawing/2014/main" id="{05CD6409-287B-3038-1114-7628DCD1F30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67A0FF1C-9422-2209-7C7A-E0A2D747B0D6}"/>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8F9F0D77-12CE-8ADC-96D3-AC1745EFF62B}"/>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1B19F31F-971E-506B-20EB-7212F8B76305}"/>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4" name="Picture 3">
            <a:extLst>
              <a:ext uri="{FF2B5EF4-FFF2-40B4-BE49-F238E27FC236}">
                <a16:creationId xmlns:a16="http://schemas.microsoft.com/office/drawing/2014/main" id="{C75E0C39-A58A-88F5-7763-881132BDF9A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204871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descr="Background pattern&#10;&#10;Description automatically generated">
            <a:extLst>
              <a:ext uri="{FF2B5EF4-FFF2-40B4-BE49-F238E27FC236}">
                <a16:creationId xmlns:a16="http://schemas.microsoft.com/office/drawing/2014/main" id="{C4C01CCF-0DB7-F246-ABF2-EC18516A0FB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4" name="Picture 3">
            <a:extLst>
              <a:ext uri="{FF2B5EF4-FFF2-40B4-BE49-F238E27FC236}">
                <a16:creationId xmlns:a16="http://schemas.microsoft.com/office/drawing/2014/main" id="{CC59290A-21C8-252A-8F81-5329E41ECF3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8" name="Picture 7">
            <a:extLst>
              <a:ext uri="{FF2B5EF4-FFF2-40B4-BE49-F238E27FC236}">
                <a16:creationId xmlns:a16="http://schemas.microsoft.com/office/drawing/2014/main" id="{80C98C54-E3BB-6758-54CF-5A28F76F67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4" name="Picture 3">
            <a:extLst>
              <a:ext uri="{FF2B5EF4-FFF2-40B4-BE49-F238E27FC236}">
                <a16:creationId xmlns:a16="http://schemas.microsoft.com/office/drawing/2014/main" id="{CACB3074-1854-E7EC-F48F-3A436A9ECE7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38895" r="11053"/>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4" name="Picture 3">
            <a:extLst>
              <a:ext uri="{FF2B5EF4-FFF2-40B4-BE49-F238E27FC236}">
                <a16:creationId xmlns:a16="http://schemas.microsoft.com/office/drawing/2014/main" id="{DB69A77A-2865-2800-84A5-23627231AA4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hqprint">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50" charset="0"/>
                <a:cs typeface="Poppins" panose="00000500000000000000" pitchFamily="50" charset="0"/>
              </a:rPr>
              <a:t>‹#›</a:t>
            </a:fld>
            <a:endParaRPr lang="en-GB" sz="1500">
              <a:solidFill>
                <a:srgbClr val="060645"/>
              </a:solidFill>
              <a:latin typeface="Poppins" panose="00000500000000000000" pitchFamily="50" charset="0"/>
              <a:cs typeface="Poppins" panose="00000500000000000000" pitchFamily="50"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4" name="Picture 3">
            <a:extLst>
              <a:ext uri="{FF2B5EF4-FFF2-40B4-BE49-F238E27FC236}">
                <a16:creationId xmlns:a16="http://schemas.microsoft.com/office/drawing/2014/main" id="{06AF88F0-EB3C-10FF-135B-7E354D928A2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pic>
        <p:nvPicPr>
          <p:cNvPr id="12" name="Picture 11" descr="Shape&#10;&#10;Description automatically generated">
            <a:extLst>
              <a:ext uri="{FF2B5EF4-FFF2-40B4-BE49-F238E27FC236}">
                <a16:creationId xmlns:a16="http://schemas.microsoft.com/office/drawing/2014/main" id="{07E50EC8-E5C7-AD40-90E5-430C56B16F7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4" name="TextBox 23">
            <a:extLst>
              <a:ext uri="{FF2B5EF4-FFF2-40B4-BE49-F238E27FC236}">
                <a16:creationId xmlns:a16="http://schemas.microsoft.com/office/drawing/2014/main" id="{522A1E28-041A-B3F5-D5FB-EABC446DAE3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a:extLst>
              <a:ext uri="{FF2B5EF4-FFF2-40B4-BE49-F238E27FC236}">
                <a16:creationId xmlns:a16="http://schemas.microsoft.com/office/drawing/2014/main" id="{3B847471-0055-301D-46FD-68020323DA5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229558BF-A54E-47FA-68A6-97DFAB2933C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7" name="TextBox 26">
            <a:extLst>
              <a:ext uri="{FF2B5EF4-FFF2-40B4-BE49-F238E27FC236}">
                <a16:creationId xmlns:a16="http://schemas.microsoft.com/office/drawing/2014/main" id="{888213F3-4453-A554-A2A2-1E2477D6A25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a:extLst>
              <a:ext uri="{FF2B5EF4-FFF2-40B4-BE49-F238E27FC236}">
                <a16:creationId xmlns:a16="http://schemas.microsoft.com/office/drawing/2014/main" id="{E3E81F7C-61DD-D358-4A52-ABFFD0542AF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a:alphaModFix amt="55000"/>
            <a:lum/>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9DCE3FF2-F47F-EF71-B12F-36613C1F63D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7" name="TextBox 26">
            <a:extLst>
              <a:ext uri="{FF2B5EF4-FFF2-40B4-BE49-F238E27FC236}">
                <a16:creationId xmlns:a16="http://schemas.microsoft.com/office/drawing/2014/main" id="{228F1C98-6D29-CDD1-9F34-084D00E4780D}"/>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a:extLst>
              <a:ext uri="{FF2B5EF4-FFF2-40B4-BE49-F238E27FC236}">
                <a16:creationId xmlns:a16="http://schemas.microsoft.com/office/drawing/2014/main" id="{E057109C-F92E-0D50-7E20-FC588E76B0B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a:alphaModFix amt="28000"/>
            <a:lum/>
          </a:blip>
          <a:srcRect/>
          <a:stretch>
            <a:fillRect/>
          </a:stretch>
        </a:blipFill>
        <a:effectLst/>
      </p:bgPr>
    </p:bg>
    <p:spTree>
      <p:nvGrpSpPr>
        <p:cNvPr id="1" name=""/>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C8EEEF07-1889-D507-89A8-BB2EE63EB0B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itchFamily="2" charset="77"/>
                <a:cs typeface="Poppins" pitchFamily="2" charset="77"/>
              </a:defRPr>
            </a:lvl1pPr>
            <a:lvl2pPr>
              <a:lnSpc>
                <a:spcPct val="110000"/>
              </a:lnSpc>
              <a:spcBef>
                <a:spcPts val="0"/>
              </a:spcBef>
              <a:spcAft>
                <a:spcPts val="600"/>
              </a:spcAft>
              <a:defRPr sz="1500">
                <a:solidFill>
                  <a:srgbClr val="060645"/>
                </a:solidFill>
                <a:latin typeface="Poppins" pitchFamily="2" charset="77"/>
                <a:cs typeface="Poppins" pitchFamily="2" charset="77"/>
              </a:defRPr>
            </a:lvl2pPr>
            <a:lvl3pPr>
              <a:lnSpc>
                <a:spcPct val="110000"/>
              </a:lnSpc>
              <a:spcBef>
                <a:spcPts val="0"/>
              </a:spcBef>
              <a:spcAft>
                <a:spcPts val="600"/>
              </a:spcAft>
              <a:defRPr sz="1500">
                <a:solidFill>
                  <a:srgbClr val="060645"/>
                </a:solidFill>
                <a:latin typeface="Poppins" pitchFamily="2" charset="77"/>
                <a:cs typeface="Poppins" pitchFamily="2" charset="77"/>
              </a:defRPr>
            </a:lvl3pPr>
            <a:lvl4pPr>
              <a:lnSpc>
                <a:spcPct val="110000"/>
              </a:lnSpc>
              <a:spcBef>
                <a:spcPts val="0"/>
              </a:spcBef>
              <a:spcAft>
                <a:spcPts val="600"/>
              </a:spcAft>
              <a:defRPr sz="1500">
                <a:solidFill>
                  <a:srgbClr val="060645"/>
                </a:solidFill>
                <a:latin typeface="Poppins" pitchFamily="2" charset="77"/>
                <a:cs typeface="Poppins" pitchFamily="2" charset="77"/>
              </a:defRPr>
            </a:lvl4pPr>
            <a:lvl5pPr>
              <a:lnSpc>
                <a:spcPct val="110000"/>
              </a:lnSpc>
              <a:spcBef>
                <a:spcPts val="0"/>
              </a:spcBef>
              <a:spcAft>
                <a:spcPts val="600"/>
              </a:spcAft>
              <a:defRPr sz="1500">
                <a:solidFill>
                  <a:srgbClr val="060645"/>
                </a:solidFill>
                <a:latin typeface="Poppins" pitchFamily="2" charset="77"/>
                <a:cs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a:extLst>
              <a:ext uri="{FF2B5EF4-FFF2-40B4-BE49-F238E27FC236}">
                <a16:creationId xmlns:a16="http://schemas.microsoft.com/office/drawing/2014/main" id="{517B80B5-A611-770D-A4A5-4985E7825C1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4DD4F8-C9DA-CD10-7F0A-98A2826C79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69676" y="5829301"/>
            <a:ext cx="1709990" cy="584195"/>
          </a:xfrm>
          <a:prstGeom prst="rect">
            <a:avLst/>
          </a:prstGeom>
        </p:spPr>
      </p:pic>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spTree>
    <p:extLst>
      <p:ext uri="{BB962C8B-B14F-4D97-AF65-F5344CB8AC3E}">
        <p14:creationId xmlns:p14="http://schemas.microsoft.com/office/powerpoint/2010/main" val="2161260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88F0E0-0334-005F-5AE6-97F8EFADF0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descr="Icon&#10;&#10;Description automatically generated with medium confidence">
            <a:extLst>
              <a:ext uri="{FF2B5EF4-FFF2-40B4-BE49-F238E27FC236}">
                <a16:creationId xmlns:a16="http://schemas.microsoft.com/office/drawing/2014/main" id="{C3B3B649-1EB8-9846-A24F-3002667E74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50" charset="0"/>
                <a:cs typeface="Poppins" panose="00000500000000000000" pitchFamily="50"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descr="Shape&#10;&#10;Description automatically generated with medium confidence">
            <a:extLst>
              <a:ext uri="{FF2B5EF4-FFF2-40B4-BE49-F238E27FC236}">
                <a16:creationId xmlns:a16="http://schemas.microsoft.com/office/drawing/2014/main" id="{2B25C514-5CFA-FD4E-BB21-038E4D8FF81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50" charset="0"/>
                <a:cs typeface="Poppins" panose="00000500000000000000" pitchFamily="50"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descr="Shape&#10;&#10;Description automatically generated">
            <a:extLst>
              <a:ext uri="{FF2B5EF4-FFF2-40B4-BE49-F238E27FC236}">
                <a16:creationId xmlns:a16="http://schemas.microsoft.com/office/drawing/2014/main" id="{322950F0-F837-3643-8F3C-58187D933A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50" charset="0"/>
                <a:cs typeface="Poppins" panose="00000500000000000000" pitchFamily="50" charset="0"/>
              </a:rPr>
              <a:t>‹#›</a:t>
            </a:fld>
            <a:endParaRPr lang="en-GB" sz="1500">
              <a:solidFill>
                <a:schemeClr val="bg1"/>
              </a:solidFill>
              <a:latin typeface="Poppins" panose="00000500000000000000" pitchFamily="50" charset="0"/>
              <a:cs typeface="Poppins" panose="00000500000000000000" pitchFamily="50"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a:extLst>
              <a:ext uri="{FF2B5EF4-FFF2-40B4-BE49-F238E27FC236}">
                <a16:creationId xmlns:a16="http://schemas.microsoft.com/office/drawing/2014/main" id="{E4D12D21-2F9E-2846-20E0-F0307CE082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defRPr>
            </a:lvl1pPr>
          </a:lstStyle>
          <a:p>
            <a:endParaRPr lang="en-US"/>
          </a:p>
        </p:txBody>
      </p:sp>
      <p:pic>
        <p:nvPicPr>
          <p:cNvPr id="3" name="Picture 2" descr="A picture containing ax, tool&#10;&#10;Description automatically generated">
            <a:extLst>
              <a:ext uri="{FF2B5EF4-FFF2-40B4-BE49-F238E27FC236}">
                <a16:creationId xmlns:a16="http://schemas.microsoft.com/office/drawing/2014/main" id="{331C3DB8-28FE-CD4A-AC01-87EE1020C5A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defRPr>
            </a:lvl1pPr>
          </a:lstStyle>
          <a:p>
            <a:endParaRPr lang="en-US"/>
          </a:p>
        </p:txBody>
      </p:sp>
      <p:pic>
        <p:nvPicPr>
          <p:cNvPr id="3" name="Picture 2" descr="A picture containing ax, tool, vector graphics&#10;&#10;Description automatically generated">
            <a:extLst>
              <a:ext uri="{FF2B5EF4-FFF2-40B4-BE49-F238E27FC236}">
                <a16:creationId xmlns:a16="http://schemas.microsoft.com/office/drawing/2014/main" id="{044E638D-6AD4-9B4C-B7A9-1F0500BFE0F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defRPr>
            </a:lvl1pPr>
          </a:lstStyle>
          <a:p>
            <a:endParaRPr lang="en-US"/>
          </a:p>
        </p:txBody>
      </p:sp>
      <p:pic>
        <p:nvPicPr>
          <p:cNvPr id="6" name="Picture 5" descr="A picture containing ax, vector graphics&#10;&#10;Description automatically generated">
            <a:extLst>
              <a:ext uri="{FF2B5EF4-FFF2-40B4-BE49-F238E27FC236}">
                <a16:creationId xmlns:a16="http://schemas.microsoft.com/office/drawing/2014/main" id="{19B06383-A6CB-5648-834D-B48F237057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itchFamily="2" charset="77"/>
                <a:cs typeface="Poppins"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4.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A8F9F-42A8-344E-BFDB-6B187AAC9728}" type="datetimeFigureOut">
              <a:rPr lang="en-US" smtClean="0"/>
              <a:t>4/3/2024</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AE0D0-DB37-5740-9BD9-F5C7BF39F16E}" type="slidenum">
              <a:rPr lang="en-US" smtClean="0"/>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9" r:id="rId12"/>
    <p:sldLayoutId id="2147483842" r:id="rId13"/>
    <p:sldLayoutId id="2147483918"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hyperlink" Target="https://www5.open.ac.uk/scholarship-and-innovation/esteem/projects/themes/access-participation-and-success/black-student-experience-and-attainment-s112" TargetMode="Externa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p:txBody>
          <a:bodyPr/>
          <a:lstStyle/>
          <a:p>
            <a:r>
              <a:rPr lang="en-GB" sz="3200"/>
              <a:t>Closing the awarding gap – listening to Black science students</a:t>
            </a:r>
            <a:endParaRPr lang="en-GB" sz="3000">
              <a:latin typeface="Poppins" panose="00000500000000000000" pitchFamily="2" charset="0"/>
              <a:cs typeface="Poppins" panose="00000500000000000000" pitchFamily="2" charset="0"/>
            </a:endParaRP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408207" y="2366127"/>
            <a:ext cx="5808035" cy="347039"/>
          </a:xfrm>
        </p:spPr>
        <p:txBody>
          <a:bodyPr vert="horz" lIns="91440" tIns="45720" rIns="91440" bIns="45720" rtlCol="0" anchor="t">
            <a:noAutofit/>
          </a:bodyPr>
          <a:lstStyle/>
          <a:p>
            <a:r>
              <a:rPr lang="en-GB">
                <a:latin typeface="Poppins"/>
                <a:cs typeface="Poppins"/>
              </a:rPr>
              <a:t>Louise MacBrayne, School of Life, Health &amp; Chemical Sciences</a:t>
            </a:r>
          </a:p>
          <a:p>
            <a:endParaRPr lang="en-GB"/>
          </a:p>
          <a:p>
            <a:r>
              <a:rPr lang="en-GB">
                <a:latin typeface="Poppins"/>
                <a:cs typeface="Poppins"/>
              </a:rPr>
              <a:t>Jennie Bellamy, School of Environment, Earth &amp; Ecosystem Sciences</a:t>
            </a:r>
          </a:p>
          <a:p>
            <a:endParaRPr lang="en-GB"/>
          </a:p>
          <a:p>
            <a:r>
              <a:rPr lang="en-GB">
                <a:latin typeface="Poppins"/>
                <a:cs typeface="Poppins"/>
              </a:rPr>
              <a:t>Angela Richards, School of Life, Health &amp; Chemical Sciences </a:t>
            </a:r>
          </a:p>
          <a:p>
            <a:endParaRPr lang="en-GB"/>
          </a:p>
          <a:p>
            <a:r>
              <a:rPr lang="en-GB">
                <a:latin typeface="Poppins"/>
                <a:cs typeface="Poppins"/>
              </a:rPr>
              <a:t>Elaine McPherson, School of Environment, Earth &amp; Ecosystem Sciences</a:t>
            </a:r>
          </a:p>
          <a:p>
            <a:endParaRPr lang="en-GB"/>
          </a:p>
        </p:txBody>
      </p:sp>
      <p:pic>
        <p:nvPicPr>
          <p:cNvPr id="2" name="Picture 1">
            <a:extLst>
              <a:ext uri="{FF2B5EF4-FFF2-40B4-BE49-F238E27FC236}">
                <a16:creationId xmlns:a16="http://schemas.microsoft.com/office/drawing/2014/main" id="{7079E8E0-2E4F-0AD8-F893-09B8A88E875E}"/>
              </a:ext>
            </a:extLst>
          </p:cNvPr>
          <p:cNvPicPr>
            <a:picLocks noChangeAspect="1"/>
          </p:cNvPicPr>
          <p:nvPr/>
        </p:nvPicPr>
        <p:blipFill>
          <a:blip r:embed="rId3"/>
          <a:stretch>
            <a:fillRect/>
          </a:stretch>
        </p:blipFill>
        <p:spPr>
          <a:xfrm>
            <a:off x="2760526" y="5673617"/>
            <a:ext cx="2856161" cy="873900"/>
          </a:xfrm>
          <a:prstGeom prst="rect">
            <a:avLst/>
          </a:prstGeom>
        </p:spPr>
      </p:pic>
      <p:sp>
        <p:nvSpPr>
          <p:cNvPr id="13" name="Rectangle: Single Corner Rounded 12" descr="An example image of a Man writing at a table. This image is for a visual reference for future document authors. ">
            <a:extLst>
              <a:ext uri="{FF2B5EF4-FFF2-40B4-BE49-F238E27FC236}">
                <a16:creationId xmlns:a16="http://schemas.microsoft.com/office/drawing/2014/main" id="{28023587-D345-7C62-37C2-21632622D180}"/>
              </a:ext>
            </a:extLst>
          </p:cNvPr>
          <p:cNvSpPr/>
          <p:nvPr/>
        </p:nvSpPr>
        <p:spPr>
          <a:xfrm>
            <a:off x="6096000" y="1192508"/>
            <a:ext cx="4184650" cy="2333625"/>
          </a:xfrm>
          <a:prstGeom prst="round1Rect">
            <a:avLst>
              <a:gd name="adj" fmla="val 36346"/>
            </a:avLst>
          </a:prstGeom>
          <a:blipFill>
            <a:blip r:embed="rId4"/>
            <a:srcRect/>
            <a:stretch>
              <a:fillRect l="-6433" t="-41940" r="-32219" b="-404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5483E0-2436-B93A-74C1-908657E36BC7}"/>
              </a:ext>
            </a:extLst>
          </p:cNvPr>
          <p:cNvSpPr>
            <a:spLocks noGrp="1"/>
          </p:cNvSpPr>
          <p:nvPr>
            <p:ph type="body" sz="quarter" idx="24"/>
          </p:nvPr>
        </p:nvSpPr>
        <p:spPr>
          <a:xfrm>
            <a:off x="413915" y="404664"/>
            <a:ext cx="10766703" cy="960987"/>
          </a:xfrm>
        </p:spPr>
        <p:txBody>
          <a:bodyPr lIns="91440" tIns="45720" rIns="91440" bIns="45720" anchor="t">
            <a:noAutofit/>
          </a:bodyPr>
          <a:lstStyle/>
          <a:p>
            <a:r>
              <a:rPr lang="en-US" sz="2400">
                <a:latin typeface="Poppins SemiBold"/>
                <a:cs typeface="Poppins SemiBold"/>
              </a:rPr>
              <a:t>Pass rate by ethnicity vs gender and ethnicity vs first in family</a:t>
            </a:r>
            <a:endParaRPr lang="en-US" sz="2400"/>
          </a:p>
        </p:txBody>
      </p:sp>
      <p:sp>
        <p:nvSpPr>
          <p:cNvPr id="3" name="Text Placeholder 2">
            <a:extLst>
              <a:ext uri="{FF2B5EF4-FFF2-40B4-BE49-F238E27FC236}">
                <a16:creationId xmlns:a16="http://schemas.microsoft.com/office/drawing/2014/main" id="{9E2A1250-6E42-AAC1-DFA3-06829613641F}"/>
              </a:ext>
            </a:extLst>
          </p:cNvPr>
          <p:cNvSpPr>
            <a:spLocks noGrp="1"/>
          </p:cNvSpPr>
          <p:nvPr>
            <p:ph type="body" sz="quarter" idx="25"/>
          </p:nvPr>
        </p:nvSpPr>
        <p:spPr>
          <a:xfrm>
            <a:off x="413915" y="890082"/>
            <a:ext cx="10766703" cy="830439"/>
          </a:xfrm>
        </p:spPr>
        <p:txBody>
          <a:bodyPr lIns="91440" tIns="45720" rIns="91440" bIns="45720" anchor="t">
            <a:noAutofit/>
          </a:bodyPr>
          <a:lstStyle/>
          <a:p>
            <a:r>
              <a:rPr lang="en-US" sz="1600">
                <a:latin typeface="Poppins"/>
                <a:cs typeface="Poppins"/>
              </a:rPr>
              <a:t>Pass rate comparison for students of different ethnicities and gender e.g. for the 20J presentation of S112 (left) and for students of different ethnicities and their ‘first in family’ status e.g. for the 21J presentation (right). No </a:t>
            </a:r>
            <a:r>
              <a:rPr lang="en-US" sz="1600" b="1">
                <a:latin typeface="Poppins"/>
                <a:cs typeface="Poppins"/>
              </a:rPr>
              <a:t>consistent </a:t>
            </a:r>
            <a:r>
              <a:rPr lang="en-US" sz="1600">
                <a:latin typeface="Poppins"/>
                <a:cs typeface="Poppins"/>
              </a:rPr>
              <a:t>double disadvantages were found.</a:t>
            </a:r>
          </a:p>
        </p:txBody>
      </p:sp>
      <p:sp>
        <p:nvSpPr>
          <p:cNvPr id="6" name="Text Placeholder 5">
            <a:extLst>
              <a:ext uri="{FF2B5EF4-FFF2-40B4-BE49-F238E27FC236}">
                <a16:creationId xmlns:a16="http://schemas.microsoft.com/office/drawing/2014/main" id="{9573761A-2B33-1044-F1D5-C355D61063E7}"/>
              </a:ext>
            </a:extLst>
          </p:cNvPr>
          <p:cNvSpPr>
            <a:spLocks noGrp="1"/>
          </p:cNvSpPr>
          <p:nvPr>
            <p:ph type="body" sz="quarter" idx="15"/>
          </p:nvPr>
        </p:nvSpPr>
        <p:spPr/>
        <p:txBody>
          <a:bodyPr/>
          <a:lstStyle/>
          <a:p>
            <a:endParaRPr lang="en-US"/>
          </a:p>
        </p:txBody>
      </p:sp>
      <p:pic>
        <p:nvPicPr>
          <p:cNvPr id="7" name="Picture 6" descr="A graph with numbers and symbols&#10;&#10;Description automatically generated">
            <a:extLst>
              <a:ext uri="{FF2B5EF4-FFF2-40B4-BE49-F238E27FC236}">
                <a16:creationId xmlns:a16="http://schemas.microsoft.com/office/drawing/2014/main" id="{F098617E-D664-C190-765F-8FB0EAAF40BC}"/>
              </a:ext>
            </a:extLst>
          </p:cNvPr>
          <p:cNvPicPr>
            <a:picLocks noChangeAspect="1"/>
          </p:cNvPicPr>
          <p:nvPr/>
        </p:nvPicPr>
        <p:blipFill>
          <a:blip r:embed="rId2"/>
          <a:stretch>
            <a:fillRect/>
          </a:stretch>
        </p:blipFill>
        <p:spPr>
          <a:xfrm>
            <a:off x="366988" y="2011363"/>
            <a:ext cx="5947328" cy="3685623"/>
          </a:xfrm>
          <a:prstGeom prst="rect">
            <a:avLst/>
          </a:prstGeom>
        </p:spPr>
      </p:pic>
      <p:pic>
        <p:nvPicPr>
          <p:cNvPr id="8" name="Picture 7" descr="A graph with numbers and symbols&#10;&#10;Description automatically generated">
            <a:extLst>
              <a:ext uri="{FF2B5EF4-FFF2-40B4-BE49-F238E27FC236}">
                <a16:creationId xmlns:a16="http://schemas.microsoft.com/office/drawing/2014/main" id="{15DDBC12-EEFC-9551-D2D9-ECBE48088C78}"/>
              </a:ext>
            </a:extLst>
          </p:cNvPr>
          <p:cNvPicPr>
            <a:picLocks noChangeAspect="1"/>
          </p:cNvPicPr>
          <p:nvPr/>
        </p:nvPicPr>
        <p:blipFill>
          <a:blip r:embed="rId3"/>
          <a:stretch>
            <a:fillRect/>
          </a:stretch>
        </p:blipFill>
        <p:spPr>
          <a:xfrm>
            <a:off x="6478380" y="2012950"/>
            <a:ext cx="4944717" cy="3682447"/>
          </a:xfrm>
          <a:prstGeom prst="rect">
            <a:avLst/>
          </a:prstGeom>
        </p:spPr>
      </p:pic>
    </p:spTree>
    <p:extLst>
      <p:ext uri="{BB962C8B-B14F-4D97-AF65-F5344CB8AC3E}">
        <p14:creationId xmlns:p14="http://schemas.microsoft.com/office/powerpoint/2010/main" val="423466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075BA4B-8444-A596-7981-BC96CF1B1ECC}"/>
              </a:ext>
            </a:extLst>
          </p:cNvPr>
          <p:cNvSpPr>
            <a:spLocks noGrp="1"/>
          </p:cNvSpPr>
          <p:nvPr>
            <p:ph type="body" sz="quarter" idx="24"/>
          </p:nvPr>
        </p:nvSpPr>
        <p:spPr>
          <a:xfrm>
            <a:off x="413915" y="404664"/>
            <a:ext cx="10766703" cy="497161"/>
          </a:xfrm>
        </p:spPr>
        <p:txBody>
          <a:bodyPr/>
          <a:lstStyle/>
          <a:p>
            <a:r>
              <a:rPr lang="en-GB">
                <a:solidFill>
                  <a:schemeClr val="tx1"/>
                </a:solidFill>
              </a:rPr>
              <a:t>Research Methodology</a:t>
            </a:r>
          </a:p>
          <a:p>
            <a:endParaRPr lang="en-GB">
              <a:solidFill>
                <a:schemeClr val="tx1"/>
              </a:solidFill>
            </a:endParaRPr>
          </a:p>
        </p:txBody>
      </p:sp>
      <p:sp>
        <p:nvSpPr>
          <p:cNvPr id="8" name="Rectangle 7">
            <a:extLst>
              <a:ext uri="{FF2B5EF4-FFF2-40B4-BE49-F238E27FC236}">
                <a16:creationId xmlns:a16="http://schemas.microsoft.com/office/drawing/2014/main" id="{D7CFB509-B76B-FB9A-62AF-D74AD37EB489}"/>
              </a:ext>
            </a:extLst>
          </p:cNvPr>
          <p:cNvSpPr/>
          <p:nvPr/>
        </p:nvSpPr>
        <p:spPr>
          <a:xfrm>
            <a:off x="504825" y="1447800"/>
            <a:ext cx="5476875" cy="18669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chemeClr val="bg1">
                    <a:lumMod val="85000"/>
                  </a:schemeClr>
                </a:solidFill>
                <a:effectLst/>
                <a:uLnTx/>
                <a:uFillTx/>
                <a:latin typeface="Poppins"/>
                <a:ea typeface="+mn-ea"/>
                <a:cs typeface="Poppins"/>
              </a:rPr>
              <a:t>Intersectionality Study</a:t>
            </a:r>
            <a:endParaRPr kumimoji="0" lang="en-GB" sz="1400" b="1" i="0" u="none" strike="noStrike" kern="1200" cap="none" spc="0" normalizeH="0" baseline="0" noProof="0">
              <a:ln>
                <a:noFill/>
              </a:ln>
              <a:solidFill>
                <a:schemeClr val="bg1">
                  <a:lumMod val="85000"/>
                </a:schemeClr>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chemeClr val="bg1">
                  <a:lumMod val="85000"/>
                </a:schemeClr>
              </a:solidFill>
              <a:effectLst/>
              <a:uLnTx/>
              <a:uFillTx/>
              <a:latin typeface="Poppins"/>
              <a:ea typeface="+mn-ea"/>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1">
                    <a:lumMod val="85000"/>
                  </a:schemeClr>
                </a:solidFill>
                <a:effectLst/>
                <a:uLnTx/>
                <a:uFillTx/>
                <a:latin typeface="Poppins"/>
                <a:ea typeface="+mn-ea"/>
                <a:cs typeface="+mn-cs"/>
              </a:rPr>
              <a:t>To investigate whether S112 Black students face a double disadvantage (17J – 21J)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bg1">
                  <a:lumMod val="85000"/>
                </a:schemeClr>
              </a:solidFill>
              <a:effectLst/>
              <a:uLnTx/>
              <a:uFillTx/>
              <a:latin typeface="Poppins"/>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bg1">
                    <a:lumMod val="85000"/>
                  </a:schemeClr>
                </a:solidFill>
                <a:effectLst/>
                <a:uLnTx/>
                <a:uFillTx/>
                <a:latin typeface="Poppins"/>
                <a:ea typeface="+mn-ea"/>
                <a:cs typeface="+mn-cs"/>
              </a:rPr>
              <a:t>Ethnicity and Index of Multiple Deprivation (IMD)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bg1">
                    <a:lumMod val="85000"/>
                  </a:schemeClr>
                </a:solidFill>
                <a:effectLst/>
                <a:uLnTx/>
                <a:uFillTx/>
                <a:latin typeface="Poppins"/>
                <a:ea typeface="+mn-ea"/>
                <a:cs typeface="+mn-cs"/>
              </a:rPr>
              <a:t>Ethnicity and gender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chemeClr val="bg1">
                    <a:lumMod val="85000"/>
                  </a:schemeClr>
                </a:solidFill>
                <a:effectLst/>
                <a:uLnTx/>
                <a:uFillTx/>
                <a:latin typeface="Poppins"/>
                <a:ea typeface="+mn-ea"/>
                <a:cs typeface="+mn-cs"/>
              </a:rPr>
              <a:t>Ethnicity and parents in Higher Education (‘first in family’)</a:t>
            </a:r>
          </a:p>
          <a:p>
            <a:pPr lvl="2"/>
            <a:endParaRPr lang="en-GB" sz="1200">
              <a:solidFill>
                <a:schemeClr val="bg1">
                  <a:lumMod val="85000"/>
                </a:schemeClr>
              </a:solidFill>
            </a:endParaRPr>
          </a:p>
        </p:txBody>
      </p:sp>
      <p:sp>
        <p:nvSpPr>
          <p:cNvPr id="9" name="Rectangle 8">
            <a:extLst>
              <a:ext uri="{FF2B5EF4-FFF2-40B4-BE49-F238E27FC236}">
                <a16:creationId xmlns:a16="http://schemas.microsoft.com/office/drawing/2014/main" id="{F0D9629A-520D-8810-F2C1-8F78D2ACB6E3}"/>
              </a:ext>
            </a:extLst>
          </p:cNvPr>
          <p:cNvSpPr/>
          <p:nvPr/>
        </p:nvSpPr>
        <p:spPr>
          <a:xfrm>
            <a:off x="6286500" y="1447800"/>
            <a:ext cx="5476875" cy="1866900"/>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sz="1600" b="1">
                <a:solidFill>
                  <a:srgbClr val="002060"/>
                </a:solidFill>
                <a:cs typeface="Poppins"/>
              </a:rPr>
              <a:t>Statistical Testing</a:t>
            </a:r>
            <a:endParaRPr lang="en-GB" sz="1200">
              <a:solidFill>
                <a:srgbClr val="002060"/>
              </a:solidFill>
              <a:cs typeface="Poppins"/>
            </a:endParaRPr>
          </a:p>
          <a:p>
            <a:pPr>
              <a:lnSpc>
                <a:spcPct val="100000"/>
              </a:lnSpc>
            </a:pPr>
            <a:endParaRPr lang="en-GB" sz="1200">
              <a:solidFill>
                <a:srgbClr val="002060"/>
              </a:solidFill>
              <a:cs typeface="Poppins"/>
            </a:endParaRPr>
          </a:p>
          <a:p>
            <a:pPr>
              <a:lnSpc>
                <a:spcPct val="100000"/>
              </a:lnSpc>
            </a:pPr>
            <a:r>
              <a:rPr lang="en-GB" sz="1200">
                <a:solidFill>
                  <a:srgbClr val="002060"/>
                </a:solidFill>
                <a:cs typeface="Poppins"/>
              </a:rPr>
              <a:t>A statistical significance test (Mann Whitney U) was undertaken to determine whether there was a statistically significant difference between </a:t>
            </a:r>
          </a:p>
          <a:p>
            <a:pPr marL="171450" indent="-171450">
              <a:lnSpc>
                <a:spcPct val="100000"/>
              </a:lnSpc>
              <a:buFont typeface="Arial" panose="020B0604020202020204" pitchFamily="34" charset="0"/>
              <a:buChar char="•"/>
            </a:pPr>
            <a:r>
              <a:rPr lang="en-GB" sz="1200">
                <a:solidFill>
                  <a:srgbClr val="002060"/>
                </a:solidFill>
                <a:cs typeface="Poppins"/>
              </a:rPr>
              <a:t>17J-21J Black students’ and White students’ average module scores</a:t>
            </a:r>
          </a:p>
          <a:p>
            <a:pPr marL="171450" indent="-171450">
              <a:lnSpc>
                <a:spcPct val="100000"/>
              </a:lnSpc>
              <a:buFont typeface="Arial" panose="020B0604020202020204" pitchFamily="34" charset="0"/>
              <a:buChar char="•"/>
            </a:pPr>
            <a:r>
              <a:rPr lang="en-GB" sz="1200">
                <a:solidFill>
                  <a:srgbClr val="002060"/>
                </a:solidFill>
                <a:cs typeface="Poppins"/>
              </a:rPr>
              <a:t>17J-21J Black students’ and White students’ first-time pass rates </a:t>
            </a:r>
          </a:p>
          <a:p>
            <a:pPr marL="171450" indent="-171450">
              <a:lnSpc>
                <a:spcPct val="100000"/>
              </a:lnSpc>
              <a:buFont typeface="Arial" panose="020B0604020202020204" pitchFamily="34" charset="0"/>
              <a:buChar char="•"/>
            </a:pPr>
            <a:r>
              <a:rPr lang="en-GB" sz="1200">
                <a:solidFill>
                  <a:srgbClr val="002060"/>
                </a:solidFill>
                <a:cs typeface="Poppins"/>
              </a:rPr>
              <a:t>17J-21J Black students’ and White students’ completion rates</a:t>
            </a:r>
          </a:p>
          <a:p>
            <a:pPr lvl="2"/>
            <a:endParaRPr lang="en-GB" sz="1200">
              <a:solidFill>
                <a:schemeClr val="tx1"/>
              </a:solidFill>
            </a:endParaRPr>
          </a:p>
        </p:txBody>
      </p:sp>
      <p:sp>
        <p:nvSpPr>
          <p:cNvPr id="12" name="Rectangle 11">
            <a:extLst>
              <a:ext uri="{FF2B5EF4-FFF2-40B4-BE49-F238E27FC236}">
                <a16:creationId xmlns:a16="http://schemas.microsoft.com/office/drawing/2014/main" id="{2FE5CDED-029C-A902-F642-276B2321A367}"/>
              </a:ext>
            </a:extLst>
          </p:cNvPr>
          <p:cNvSpPr/>
          <p:nvPr/>
        </p:nvSpPr>
        <p:spPr>
          <a:xfrm>
            <a:off x="2948260" y="3683816"/>
            <a:ext cx="6676479" cy="18669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sz="1600" b="1">
                <a:solidFill>
                  <a:schemeClr val="bg1">
                    <a:lumMod val="85000"/>
                  </a:schemeClr>
                </a:solidFill>
                <a:cs typeface="Poppins"/>
              </a:rPr>
              <a:t>Focus Group and Semi Structured Interviews</a:t>
            </a:r>
          </a:p>
          <a:p>
            <a:pPr>
              <a:lnSpc>
                <a:spcPct val="100000"/>
              </a:lnSpc>
            </a:pPr>
            <a:endParaRPr lang="en-GB" sz="1600">
              <a:solidFill>
                <a:schemeClr val="bg1">
                  <a:lumMod val="85000"/>
                </a:schemeClr>
              </a:solidFill>
              <a:cs typeface="Poppins"/>
            </a:endParaRPr>
          </a:p>
          <a:p>
            <a:pPr>
              <a:lnSpc>
                <a:spcPct val="100000"/>
              </a:lnSpc>
            </a:pPr>
            <a:r>
              <a:rPr lang="en-GB" sz="1200">
                <a:solidFill>
                  <a:schemeClr val="bg1">
                    <a:lumMod val="85000"/>
                  </a:schemeClr>
                </a:solidFill>
                <a:cs typeface="Poppins"/>
              </a:rPr>
              <a:t>Online focus group (December 2021) with a culturally appropriate facilitator</a:t>
            </a:r>
          </a:p>
          <a:p>
            <a:pPr>
              <a:lnSpc>
                <a:spcPct val="100000"/>
              </a:lnSpc>
            </a:pPr>
            <a:endParaRPr lang="en-GB" sz="1200">
              <a:solidFill>
                <a:schemeClr val="bg1">
                  <a:lumMod val="85000"/>
                </a:schemeClr>
              </a:solidFill>
              <a:cs typeface="Poppins"/>
            </a:endParaRPr>
          </a:p>
          <a:p>
            <a:pPr>
              <a:lnSpc>
                <a:spcPct val="100000"/>
              </a:lnSpc>
            </a:pPr>
            <a:r>
              <a:rPr lang="en-GB" sz="1200">
                <a:solidFill>
                  <a:schemeClr val="bg1">
                    <a:lumMod val="85000"/>
                  </a:schemeClr>
                </a:solidFill>
                <a:cs typeface="Poppins"/>
              </a:rPr>
              <a:t>1:1 semi structured interviews (January 2023)</a:t>
            </a:r>
          </a:p>
          <a:p>
            <a:pPr>
              <a:lnSpc>
                <a:spcPct val="100000"/>
              </a:lnSpc>
            </a:pPr>
            <a:endParaRPr lang="en-GB" sz="1200">
              <a:solidFill>
                <a:schemeClr val="bg1">
                  <a:lumMod val="85000"/>
                </a:schemeClr>
              </a:solidFill>
              <a:cs typeface="Poppins"/>
            </a:endParaRPr>
          </a:p>
        </p:txBody>
      </p:sp>
    </p:spTree>
    <p:extLst>
      <p:ext uri="{BB962C8B-B14F-4D97-AF65-F5344CB8AC3E}">
        <p14:creationId xmlns:p14="http://schemas.microsoft.com/office/powerpoint/2010/main" val="2719400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D0186-4DD2-A04F-A4E3-2BE3559B5CA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434708-4CFC-88F6-3691-A2F468A1F67E}"/>
              </a:ext>
            </a:extLst>
          </p:cNvPr>
          <p:cNvSpPr>
            <a:spLocks noGrp="1"/>
          </p:cNvSpPr>
          <p:nvPr>
            <p:ph type="body" sz="quarter" idx="24"/>
          </p:nvPr>
        </p:nvSpPr>
        <p:spPr/>
        <p:txBody>
          <a:bodyPr lIns="91440" tIns="45720" rIns="91440" bIns="45720" anchor="t">
            <a:noAutofit/>
          </a:bodyPr>
          <a:lstStyle/>
          <a:p>
            <a:r>
              <a:rPr lang="en-US">
                <a:latin typeface="Poppins SemiBold"/>
                <a:cs typeface="Poppins SemiBold"/>
              </a:rPr>
              <a:t>Statistical Significance Tests</a:t>
            </a:r>
            <a:endParaRPr lang="en-US"/>
          </a:p>
        </p:txBody>
      </p:sp>
      <p:sp>
        <p:nvSpPr>
          <p:cNvPr id="3" name="Text Placeholder 2">
            <a:extLst>
              <a:ext uri="{FF2B5EF4-FFF2-40B4-BE49-F238E27FC236}">
                <a16:creationId xmlns:a16="http://schemas.microsoft.com/office/drawing/2014/main" id="{DB70A89E-36CB-06AC-A646-B4F076A7EAB0}"/>
              </a:ext>
            </a:extLst>
          </p:cNvPr>
          <p:cNvSpPr>
            <a:spLocks noGrp="1"/>
          </p:cNvSpPr>
          <p:nvPr>
            <p:ph type="body" sz="quarter" idx="25"/>
          </p:nvPr>
        </p:nvSpPr>
        <p:spPr>
          <a:xfrm>
            <a:off x="413915" y="1027512"/>
            <a:ext cx="10766703" cy="1780177"/>
          </a:xfrm>
        </p:spPr>
        <p:txBody>
          <a:bodyPr lIns="91440" tIns="45720" rIns="91440" bIns="45720" anchor="t">
            <a:noAutofit/>
          </a:bodyPr>
          <a:lstStyle/>
          <a:p>
            <a:r>
              <a:rPr lang="en-US" sz="1800">
                <a:latin typeface="Poppins"/>
                <a:cs typeface="Poppins"/>
              </a:rPr>
              <a:t>Mann Whitney U tests were undertaken to look for significant differences between Black students and White students in module outcomes.</a:t>
            </a:r>
          </a:p>
          <a:p>
            <a:br>
              <a:rPr lang="en-US" sz="1800">
                <a:latin typeface="Poppins"/>
                <a:cs typeface="Poppins"/>
              </a:rPr>
            </a:br>
            <a:r>
              <a:rPr lang="en-US" sz="1800">
                <a:latin typeface="Poppins"/>
                <a:cs typeface="Poppins"/>
              </a:rPr>
              <a:t>The results confirmed our impressions that Black students complete S112 at a similar rate to White students but are less likely to pass first time and less likely to be awarded a high score.</a:t>
            </a:r>
          </a:p>
        </p:txBody>
      </p:sp>
      <p:sp>
        <p:nvSpPr>
          <p:cNvPr id="5" name="Text Placeholder 4">
            <a:extLst>
              <a:ext uri="{FF2B5EF4-FFF2-40B4-BE49-F238E27FC236}">
                <a16:creationId xmlns:a16="http://schemas.microsoft.com/office/drawing/2014/main" id="{49D45865-4715-DF33-248C-2D2F0543DCA0}"/>
              </a:ext>
            </a:extLst>
          </p:cNvPr>
          <p:cNvSpPr>
            <a:spLocks noGrp="1"/>
          </p:cNvSpPr>
          <p:nvPr>
            <p:ph type="body" sz="quarter" idx="27"/>
          </p:nvPr>
        </p:nvSpPr>
        <p:spPr>
          <a:xfrm>
            <a:off x="3982485" y="2998096"/>
            <a:ext cx="7043324" cy="753993"/>
          </a:xfrm>
        </p:spPr>
        <p:txBody>
          <a:bodyPr lIns="216000" tIns="108000" rIns="216000" bIns="72000" anchor="t"/>
          <a:lstStyle/>
          <a:p>
            <a:r>
              <a:rPr lang="en-US" sz="2000">
                <a:cs typeface="Poppins"/>
              </a:rPr>
              <a:t>Statistically significant difference</a:t>
            </a:r>
          </a:p>
        </p:txBody>
      </p:sp>
      <p:sp>
        <p:nvSpPr>
          <p:cNvPr id="4" name="Text Placeholder 3">
            <a:extLst>
              <a:ext uri="{FF2B5EF4-FFF2-40B4-BE49-F238E27FC236}">
                <a16:creationId xmlns:a16="http://schemas.microsoft.com/office/drawing/2014/main" id="{FD2CE608-CA38-8690-167D-2CFC7F7264F9}"/>
              </a:ext>
            </a:extLst>
          </p:cNvPr>
          <p:cNvSpPr>
            <a:spLocks noGrp="1"/>
          </p:cNvSpPr>
          <p:nvPr>
            <p:ph type="body" sz="quarter" idx="12"/>
          </p:nvPr>
        </p:nvSpPr>
        <p:spPr>
          <a:xfrm>
            <a:off x="887895" y="2994530"/>
            <a:ext cx="2997766" cy="757558"/>
          </a:xfrm>
        </p:spPr>
        <p:txBody>
          <a:bodyPr lIns="91440" tIns="45720" rIns="91440" bIns="45720" anchor="t">
            <a:noAutofit/>
          </a:bodyPr>
          <a:lstStyle/>
          <a:p>
            <a:r>
              <a:rPr lang="en-US">
                <a:latin typeface="Poppins"/>
                <a:cs typeface="Poppins"/>
              </a:rPr>
              <a:t>Average Module Score</a:t>
            </a:r>
            <a:endParaRPr lang="en-US"/>
          </a:p>
        </p:txBody>
      </p:sp>
      <p:sp>
        <p:nvSpPr>
          <p:cNvPr id="6" name="Text Placeholder 5">
            <a:extLst>
              <a:ext uri="{FF2B5EF4-FFF2-40B4-BE49-F238E27FC236}">
                <a16:creationId xmlns:a16="http://schemas.microsoft.com/office/drawing/2014/main" id="{7A2A7416-8A07-5456-EF83-75D90F2D0280}"/>
              </a:ext>
            </a:extLst>
          </p:cNvPr>
          <p:cNvSpPr>
            <a:spLocks noGrp="1"/>
          </p:cNvSpPr>
          <p:nvPr>
            <p:ph type="body" sz="quarter" idx="28"/>
          </p:nvPr>
        </p:nvSpPr>
        <p:spPr>
          <a:xfrm>
            <a:off x="3982485" y="3850812"/>
            <a:ext cx="7043324" cy="765036"/>
          </a:xfrm>
        </p:spPr>
        <p:txBody>
          <a:bodyPr lIns="216000" tIns="108000" rIns="216000" bIns="72000" anchor="t"/>
          <a:lstStyle/>
          <a:p>
            <a:r>
              <a:rPr lang="en-US" sz="2000">
                <a:cs typeface="Poppins"/>
              </a:rPr>
              <a:t>Statistically significant difference</a:t>
            </a:r>
          </a:p>
        </p:txBody>
      </p:sp>
      <p:sp>
        <p:nvSpPr>
          <p:cNvPr id="7" name="Text Placeholder 6">
            <a:extLst>
              <a:ext uri="{FF2B5EF4-FFF2-40B4-BE49-F238E27FC236}">
                <a16:creationId xmlns:a16="http://schemas.microsoft.com/office/drawing/2014/main" id="{5952FBB4-60D2-1F0B-0FB6-1C538D07F47D}"/>
              </a:ext>
            </a:extLst>
          </p:cNvPr>
          <p:cNvSpPr>
            <a:spLocks noGrp="1"/>
          </p:cNvSpPr>
          <p:nvPr>
            <p:ph type="body" sz="quarter" idx="29"/>
          </p:nvPr>
        </p:nvSpPr>
        <p:spPr>
          <a:xfrm>
            <a:off x="887895" y="3858290"/>
            <a:ext cx="2997766" cy="757558"/>
          </a:xfrm>
        </p:spPr>
        <p:txBody>
          <a:bodyPr lIns="216000" tIns="108000" rIns="216000" bIns="72000" anchor="t">
            <a:noAutofit/>
          </a:bodyPr>
          <a:lstStyle/>
          <a:p>
            <a:r>
              <a:rPr lang="en-US">
                <a:latin typeface="Poppins"/>
                <a:cs typeface="Poppins"/>
              </a:rPr>
              <a:t>First-time pass rate</a:t>
            </a:r>
            <a:endParaRPr lang="en-US"/>
          </a:p>
        </p:txBody>
      </p:sp>
      <p:sp>
        <p:nvSpPr>
          <p:cNvPr id="8" name="Text Placeholder 7">
            <a:extLst>
              <a:ext uri="{FF2B5EF4-FFF2-40B4-BE49-F238E27FC236}">
                <a16:creationId xmlns:a16="http://schemas.microsoft.com/office/drawing/2014/main" id="{4FC5E1C1-DF2E-1635-33F1-B72162BB1218}"/>
              </a:ext>
            </a:extLst>
          </p:cNvPr>
          <p:cNvSpPr>
            <a:spLocks noGrp="1"/>
          </p:cNvSpPr>
          <p:nvPr>
            <p:ph type="body" sz="quarter" idx="30"/>
          </p:nvPr>
        </p:nvSpPr>
        <p:spPr>
          <a:xfrm>
            <a:off x="3982485" y="4813964"/>
            <a:ext cx="7043324" cy="687732"/>
          </a:xfrm>
        </p:spPr>
        <p:txBody>
          <a:bodyPr lIns="216000" tIns="108000" rIns="216000" bIns="72000" anchor="t"/>
          <a:lstStyle/>
          <a:p>
            <a:r>
              <a:rPr lang="en-US" sz="2000">
                <a:cs typeface="Poppins"/>
              </a:rPr>
              <a:t>No statistically significant difference</a:t>
            </a:r>
          </a:p>
        </p:txBody>
      </p:sp>
      <p:sp>
        <p:nvSpPr>
          <p:cNvPr id="9" name="Text Placeholder 8">
            <a:extLst>
              <a:ext uri="{FF2B5EF4-FFF2-40B4-BE49-F238E27FC236}">
                <a16:creationId xmlns:a16="http://schemas.microsoft.com/office/drawing/2014/main" id="{C375342F-4BD1-5DA8-C8D9-20BB2671950D}"/>
              </a:ext>
            </a:extLst>
          </p:cNvPr>
          <p:cNvSpPr>
            <a:spLocks noGrp="1"/>
          </p:cNvSpPr>
          <p:nvPr>
            <p:ph type="body" sz="quarter" idx="31"/>
          </p:nvPr>
        </p:nvSpPr>
        <p:spPr>
          <a:xfrm>
            <a:off x="887895" y="4810397"/>
            <a:ext cx="2997766" cy="691297"/>
          </a:xfrm>
        </p:spPr>
        <p:txBody>
          <a:bodyPr lIns="216000" tIns="108000" rIns="216000" bIns="72000" anchor="t">
            <a:noAutofit/>
          </a:bodyPr>
          <a:lstStyle/>
          <a:p>
            <a:r>
              <a:rPr lang="en-US">
                <a:latin typeface="Poppins"/>
                <a:cs typeface="Poppins"/>
              </a:rPr>
              <a:t>Completion rate</a:t>
            </a:r>
            <a:endParaRPr lang="en-US"/>
          </a:p>
        </p:txBody>
      </p:sp>
    </p:spTree>
    <p:extLst>
      <p:ext uri="{BB962C8B-B14F-4D97-AF65-F5344CB8AC3E}">
        <p14:creationId xmlns:p14="http://schemas.microsoft.com/office/powerpoint/2010/main" val="196602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1CA7A978-4D5A-E402-7E50-39572EEA923F}"/>
              </a:ext>
            </a:extLst>
          </p:cNvPr>
          <p:cNvSpPr>
            <a:spLocks noGrp="1"/>
          </p:cNvSpPr>
          <p:nvPr>
            <p:ph type="body" sz="quarter" idx="24"/>
          </p:nvPr>
        </p:nvSpPr>
        <p:spPr>
          <a:xfrm>
            <a:off x="413915" y="404664"/>
            <a:ext cx="10766703" cy="497161"/>
          </a:xfrm>
        </p:spPr>
        <p:txBody>
          <a:bodyPr/>
          <a:lstStyle/>
          <a:p>
            <a:r>
              <a:rPr lang="en-GB">
                <a:solidFill>
                  <a:schemeClr val="tx1"/>
                </a:solidFill>
              </a:rPr>
              <a:t>Research Methodology</a:t>
            </a:r>
          </a:p>
          <a:p>
            <a:endParaRPr lang="en-GB">
              <a:solidFill>
                <a:schemeClr val="tx1"/>
              </a:solidFill>
            </a:endParaRPr>
          </a:p>
        </p:txBody>
      </p:sp>
      <p:sp>
        <p:nvSpPr>
          <p:cNvPr id="8" name="Rectangle 7">
            <a:extLst>
              <a:ext uri="{FF2B5EF4-FFF2-40B4-BE49-F238E27FC236}">
                <a16:creationId xmlns:a16="http://schemas.microsoft.com/office/drawing/2014/main" id="{74FCF40E-C8C7-80BF-FF3B-44B4F9F2AE4D}"/>
              </a:ext>
            </a:extLst>
          </p:cNvPr>
          <p:cNvSpPr/>
          <p:nvPr/>
        </p:nvSpPr>
        <p:spPr>
          <a:xfrm>
            <a:off x="504825" y="1447800"/>
            <a:ext cx="5476875" cy="18669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sz="1600" b="1">
                <a:solidFill>
                  <a:schemeClr val="bg1">
                    <a:lumMod val="85000"/>
                  </a:schemeClr>
                </a:solidFill>
                <a:cs typeface="Poppins"/>
              </a:rPr>
              <a:t>Intersectionality Study</a:t>
            </a:r>
            <a:endParaRPr lang="en-GB" sz="1400" b="1">
              <a:solidFill>
                <a:schemeClr val="bg1">
                  <a:lumMod val="85000"/>
                </a:schemeClr>
              </a:solidFill>
              <a:cs typeface="Poppins"/>
            </a:endParaRPr>
          </a:p>
          <a:p>
            <a:pPr>
              <a:lnSpc>
                <a:spcPct val="100000"/>
              </a:lnSpc>
            </a:pPr>
            <a:endParaRPr lang="en-GB" sz="1400" b="1">
              <a:solidFill>
                <a:schemeClr val="bg1">
                  <a:lumMod val="85000"/>
                </a:schemeClr>
              </a:solidFill>
              <a:cs typeface="Poppins"/>
            </a:endParaRPr>
          </a:p>
          <a:p>
            <a:pPr>
              <a:lnSpc>
                <a:spcPct val="100000"/>
              </a:lnSpc>
            </a:pPr>
            <a:r>
              <a:rPr lang="en-GB" sz="1200">
                <a:solidFill>
                  <a:schemeClr val="bg1">
                    <a:lumMod val="85000"/>
                  </a:schemeClr>
                </a:solidFill>
              </a:rPr>
              <a:t>To investigate whether S112 Black students face a double disadvantage (17J – 21J)</a:t>
            </a:r>
          </a:p>
          <a:p>
            <a:pPr>
              <a:lnSpc>
                <a:spcPct val="100000"/>
              </a:lnSpc>
            </a:pPr>
            <a:endParaRPr lang="en-GB" sz="1200">
              <a:solidFill>
                <a:schemeClr val="bg1">
                  <a:lumMod val="85000"/>
                </a:schemeClr>
              </a:solidFill>
            </a:endParaRPr>
          </a:p>
          <a:p>
            <a:pPr marL="171450" indent="-171450">
              <a:lnSpc>
                <a:spcPct val="100000"/>
              </a:lnSpc>
              <a:buFont typeface="Arial" panose="020B0604020202020204" pitchFamily="34" charset="0"/>
              <a:buChar char="•"/>
            </a:pPr>
            <a:r>
              <a:rPr lang="en-GB" sz="1200">
                <a:solidFill>
                  <a:schemeClr val="bg1">
                    <a:lumMod val="85000"/>
                  </a:schemeClr>
                </a:solidFill>
              </a:rPr>
              <a:t>Ethnicity and Index of Multiple Deprivation (IMD)</a:t>
            </a:r>
          </a:p>
          <a:p>
            <a:pPr marL="171450" indent="-171450">
              <a:lnSpc>
                <a:spcPct val="100000"/>
              </a:lnSpc>
              <a:buFont typeface="Arial" panose="020B0604020202020204" pitchFamily="34" charset="0"/>
              <a:buChar char="•"/>
            </a:pPr>
            <a:r>
              <a:rPr lang="en-GB" sz="1200">
                <a:solidFill>
                  <a:schemeClr val="bg1">
                    <a:lumMod val="85000"/>
                  </a:schemeClr>
                </a:solidFill>
              </a:rPr>
              <a:t>Ethnicity and gender</a:t>
            </a:r>
          </a:p>
          <a:p>
            <a:pPr marL="171450" indent="-171450">
              <a:lnSpc>
                <a:spcPct val="100000"/>
              </a:lnSpc>
              <a:buFont typeface="Arial" panose="020B0604020202020204" pitchFamily="34" charset="0"/>
              <a:buChar char="•"/>
            </a:pPr>
            <a:r>
              <a:rPr lang="en-GB" sz="1200">
                <a:solidFill>
                  <a:schemeClr val="bg1">
                    <a:lumMod val="85000"/>
                  </a:schemeClr>
                </a:solidFill>
              </a:rPr>
              <a:t>Ethnicity and parents in Higher Education (‘first in family’)</a:t>
            </a:r>
          </a:p>
        </p:txBody>
      </p:sp>
      <p:sp>
        <p:nvSpPr>
          <p:cNvPr id="9" name="Rectangle 8">
            <a:extLst>
              <a:ext uri="{FF2B5EF4-FFF2-40B4-BE49-F238E27FC236}">
                <a16:creationId xmlns:a16="http://schemas.microsoft.com/office/drawing/2014/main" id="{43AD6EC1-975E-398F-B363-7A0115A99AF0}"/>
              </a:ext>
            </a:extLst>
          </p:cNvPr>
          <p:cNvSpPr/>
          <p:nvPr/>
        </p:nvSpPr>
        <p:spPr>
          <a:xfrm>
            <a:off x="6286500" y="1447800"/>
            <a:ext cx="5476875" cy="18669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sz="1600" b="1">
                <a:solidFill>
                  <a:schemeClr val="bg1">
                    <a:lumMod val="85000"/>
                  </a:schemeClr>
                </a:solidFill>
                <a:cs typeface="Poppins"/>
              </a:rPr>
              <a:t>Statistical Testing</a:t>
            </a:r>
            <a:endParaRPr lang="en-GB" sz="1200">
              <a:solidFill>
                <a:schemeClr val="bg1">
                  <a:lumMod val="85000"/>
                </a:schemeClr>
              </a:solidFill>
              <a:cs typeface="Poppins"/>
            </a:endParaRPr>
          </a:p>
          <a:p>
            <a:pPr>
              <a:lnSpc>
                <a:spcPct val="100000"/>
              </a:lnSpc>
            </a:pPr>
            <a:endParaRPr lang="en-GB" sz="1200">
              <a:solidFill>
                <a:schemeClr val="bg1">
                  <a:lumMod val="85000"/>
                </a:schemeClr>
              </a:solidFill>
              <a:cs typeface="Poppins"/>
            </a:endParaRPr>
          </a:p>
          <a:p>
            <a:pPr>
              <a:lnSpc>
                <a:spcPct val="100000"/>
              </a:lnSpc>
            </a:pPr>
            <a:r>
              <a:rPr lang="en-GB" sz="1200">
                <a:solidFill>
                  <a:schemeClr val="bg1">
                    <a:lumMod val="85000"/>
                  </a:schemeClr>
                </a:solidFill>
                <a:cs typeface="Poppins"/>
              </a:rPr>
              <a:t>A statistical significance test (Mann Whitney U) was undertaken to determine whether there was a statistically significant difference between </a:t>
            </a:r>
          </a:p>
          <a:p>
            <a:pPr marL="171450" indent="-171450">
              <a:lnSpc>
                <a:spcPct val="100000"/>
              </a:lnSpc>
              <a:buFont typeface="Arial" panose="020B0604020202020204" pitchFamily="34" charset="0"/>
              <a:buChar char="•"/>
            </a:pPr>
            <a:r>
              <a:rPr lang="en-GB" sz="1200">
                <a:solidFill>
                  <a:schemeClr val="bg1">
                    <a:lumMod val="85000"/>
                  </a:schemeClr>
                </a:solidFill>
                <a:cs typeface="Poppins"/>
              </a:rPr>
              <a:t>17J-21J Black students’ and White students’ average module scores</a:t>
            </a:r>
          </a:p>
          <a:p>
            <a:pPr marL="171450" indent="-171450">
              <a:lnSpc>
                <a:spcPct val="100000"/>
              </a:lnSpc>
              <a:buFont typeface="Arial" panose="020B0604020202020204" pitchFamily="34" charset="0"/>
              <a:buChar char="•"/>
            </a:pPr>
            <a:r>
              <a:rPr lang="en-GB" sz="1200">
                <a:solidFill>
                  <a:schemeClr val="bg1">
                    <a:lumMod val="85000"/>
                  </a:schemeClr>
                </a:solidFill>
                <a:cs typeface="Poppins"/>
              </a:rPr>
              <a:t>17J-21J Black students’ and White students’ first-time pass rates </a:t>
            </a:r>
          </a:p>
          <a:p>
            <a:pPr marL="171450" indent="-171450">
              <a:lnSpc>
                <a:spcPct val="100000"/>
              </a:lnSpc>
              <a:buFont typeface="Arial" panose="020B0604020202020204" pitchFamily="34" charset="0"/>
              <a:buChar char="•"/>
            </a:pPr>
            <a:r>
              <a:rPr lang="en-GB" sz="1200">
                <a:solidFill>
                  <a:schemeClr val="bg1">
                    <a:lumMod val="85000"/>
                  </a:schemeClr>
                </a:solidFill>
                <a:cs typeface="Poppins"/>
              </a:rPr>
              <a:t>17J-21J Black students’ and White students’ completion rates</a:t>
            </a:r>
          </a:p>
          <a:p>
            <a:pPr>
              <a:lnSpc>
                <a:spcPct val="100000"/>
              </a:lnSpc>
            </a:pPr>
            <a:r>
              <a:rPr lang="en-GB" sz="1600" b="1">
                <a:solidFill>
                  <a:schemeClr val="tx1"/>
                </a:solidFill>
                <a:cs typeface="Poppins"/>
              </a:rPr>
              <a:t>	</a:t>
            </a:r>
          </a:p>
        </p:txBody>
      </p:sp>
      <p:sp>
        <p:nvSpPr>
          <p:cNvPr id="12" name="Rectangle 11">
            <a:extLst>
              <a:ext uri="{FF2B5EF4-FFF2-40B4-BE49-F238E27FC236}">
                <a16:creationId xmlns:a16="http://schemas.microsoft.com/office/drawing/2014/main" id="{E7551228-591B-FD14-080C-FC215548CC11}"/>
              </a:ext>
            </a:extLst>
          </p:cNvPr>
          <p:cNvSpPr/>
          <p:nvPr/>
        </p:nvSpPr>
        <p:spPr>
          <a:xfrm>
            <a:off x="2948260" y="3683816"/>
            <a:ext cx="6676479" cy="1866900"/>
          </a:xfrm>
          <a:prstGeom prst="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sz="1600" b="1">
                <a:solidFill>
                  <a:schemeClr val="tx1"/>
                </a:solidFill>
                <a:cs typeface="Poppins"/>
              </a:rPr>
              <a:t>Focus Group and Semi Structured Interviews</a:t>
            </a:r>
          </a:p>
          <a:p>
            <a:pPr>
              <a:lnSpc>
                <a:spcPct val="100000"/>
              </a:lnSpc>
            </a:pPr>
            <a:endParaRPr lang="en-GB" sz="1600">
              <a:solidFill>
                <a:schemeClr val="tx1"/>
              </a:solidFill>
              <a:cs typeface="Poppins"/>
            </a:endParaRPr>
          </a:p>
          <a:p>
            <a:pPr>
              <a:lnSpc>
                <a:spcPct val="100000"/>
              </a:lnSpc>
            </a:pPr>
            <a:r>
              <a:rPr lang="en-GB" sz="1200">
                <a:solidFill>
                  <a:schemeClr val="tx1"/>
                </a:solidFill>
                <a:cs typeface="Poppins"/>
              </a:rPr>
              <a:t>Online focus group (December 2021) with a culturally appropriate facilitator</a:t>
            </a:r>
          </a:p>
          <a:p>
            <a:pPr>
              <a:lnSpc>
                <a:spcPct val="100000"/>
              </a:lnSpc>
            </a:pPr>
            <a:endParaRPr lang="en-GB" sz="1200">
              <a:solidFill>
                <a:schemeClr val="tx1"/>
              </a:solidFill>
              <a:cs typeface="Poppins"/>
            </a:endParaRPr>
          </a:p>
          <a:p>
            <a:pPr>
              <a:lnSpc>
                <a:spcPct val="100000"/>
              </a:lnSpc>
            </a:pPr>
            <a:r>
              <a:rPr lang="en-GB" sz="1200">
                <a:solidFill>
                  <a:schemeClr val="tx1"/>
                </a:solidFill>
                <a:cs typeface="Poppins"/>
              </a:rPr>
              <a:t>1:1 semi structured interviews (January 2023)</a:t>
            </a:r>
          </a:p>
        </p:txBody>
      </p:sp>
    </p:spTree>
    <p:extLst>
      <p:ext uri="{BB962C8B-B14F-4D97-AF65-F5344CB8AC3E}">
        <p14:creationId xmlns:p14="http://schemas.microsoft.com/office/powerpoint/2010/main" val="772250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B30942-1086-0F3A-FA72-C716EDC94EE8}"/>
              </a:ext>
            </a:extLst>
          </p:cNvPr>
          <p:cNvSpPr>
            <a:spLocks noGrp="1"/>
          </p:cNvSpPr>
          <p:nvPr>
            <p:ph type="body" sz="quarter" idx="24"/>
          </p:nvPr>
        </p:nvSpPr>
        <p:spPr/>
        <p:txBody>
          <a:bodyPr/>
          <a:lstStyle/>
          <a:p>
            <a:r>
              <a:rPr lang="en-GB"/>
              <a:t>Focus Groups &amp; Semi structured interviews </a:t>
            </a:r>
          </a:p>
          <a:p>
            <a:endParaRPr lang="en-GB"/>
          </a:p>
          <a:p>
            <a:endParaRPr lang="en-GB"/>
          </a:p>
        </p:txBody>
      </p:sp>
      <p:sp>
        <p:nvSpPr>
          <p:cNvPr id="5" name="Text Placeholder 4">
            <a:extLst>
              <a:ext uri="{FF2B5EF4-FFF2-40B4-BE49-F238E27FC236}">
                <a16:creationId xmlns:a16="http://schemas.microsoft.com/office/drawing/2014/main" id="{0060F2E8-3D21-733B-E825-F4C4BDB22A24}"/>
              </a:ext>
            </a:extLst>
          </p:cNvPr>
          <p:cNvSpPr>
            <a:spLocks noGrp="1"/>
          </p:cNvSpPr>
          <p:nvPr>
            <p:ph type="body" sz="quarter" idx="25"/>
          </p:nvPr>
        </p:nvSpPr>
        <p:spPr>
          <a:xfrm>
            <a:off x="1287827" y="1040065"/>
            <a:ext cx="1928691" cy="289311"/>
          </a:xfrm>
        </p:spPr>
        <p:txBody>
          <a:bodyPr/>
          <a:lstStyle/>
          <a:p>
            <a:r>
              <a:rPr lang="en-GB"/>
              <a:t>Focus Groups</a:t>
            </a:r>
          </a:p>
        </p:txBody>
      </p:sp>
      <p:sp>
        <p:nvSpPr>
          <p:cNvPr id="7" name="Rectangle 6">
            <a:extLst>
              <a:ext uri="{FF2B5EF4-FFF2-40B4-BE49-F238E27FC236}">
                <a16:creationId xmlns:a16="http://schemas.microsoft.com/office/drawing/2014/main" id="{A9FD40FC-DDC0-2179-6C0A-2AF2F5E3F5EA}"/>
              </a:ext>
            </a:extLst>
          </p:cNvPr>
          <p:cNvSpPr/>
          <p:nvPr/>
        </p:nvSpPr>
        <p:spPr>
          <a:xfrm>
            <a:off x="6983169" y="2479257"/>
            <a:ext cx="2152650" cy="6572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2</a:t>
            </a:r>
          </a:p>
        </p:txBody>
      </p:sp>
      <p:sp>
        <p:nvSpPr>
          <p:cNvPr id="8" name="TextBox 7">
            <a:extLst>
              <a:ext uri="{FF2B5EF4-FFF2-40B4-BE49-F238E27FC236}">
                <a16:creationId xmlns:a16="http://schemas.microsoft.com/office/drawing/2014/main" id="{EDF1566B-82CB-EBE2-1B93-B05D69A2E2A7}"/>
              </a:ext>
            </a:extLst>
          </p:cNvPr>
          <p:cNvSpPr txBox="1"/>
          <p:nvPr/>
        </p:nvSpPr>
        <p:spPr>
          <a:xfrm>
            <a:off x="9135819" y="2666768"/>
            <a:ext cx="3575334" cy="276999"/>
          </a:xfrm>
          <a:prstGeom prst="rect">
            <a:avLst/>
          </a:prstGeom>
          <a:noFill/>
        </p:spPr>
        <p:txBody>
          <a:bodyPr wrap="square">
            <a:spAutoFit/>
          </a:bodyPr>
          <a:lstStyle/>
          <a:p>
            <a:r>
              <a:rPr lang="en-GB" sz="1200"/>
              <a:t>No. of students interviewed (Jan ‘23).</a:t>
            </a:r>
          </a:p>
        </p:txBody>
      </p:sp>
      <p:sp>
        <p:nvSpPr>
          <p:cNvPr id="9" name="TextBox 8">
            <a:extLst>
              <a:ext uri="{FF2B5EF4-FFF2-40B4-BE49-F238E27FC236}">
                <a16:creationId xmlns:a16="http://schemas.microsoft.com/office/drawing/2014/main" id="{F7E68668-7B5E-68E1-D5F1-A9AC40A55F39}"/>
              </a:ext>
            </a:extLst>
          </p:cNvPr>
          <p:cNvSpPr txBox="1"/>
          <p:nvPr/>
        </p:nvSpPr>
        <p:spPr>
          <a:xfrm>
            <a:off x="9135819" y="1693515"/>
            <a:ext cx="3575334" cy="276999"/>
          </a:xfrm>
          <a:prstGeom prst="rect">
            <a:avLst/>
          </a:prstGeom>
          <a:noFill/>
        </p:spPr>
        <p:txBody>
          <a:bodyPr wrap="square">
            <a:spAutoFit/>
          </a:bodyPr>
          <a:lstStyle/>
          <a:p>
            <a:r>
              <a:rPr lang="en-GB" sz="1200"/>
              <a:t>No. of students invited</a:t>
            </a:r>
          </a:p>
        </p:txBody>
      </p:sp>
      <p:sp>
        <p:nvSpPr>
          <p:cNvPr id="10" name="Callout: Down Arrow 9">
            <a:extLst>
              <a:ext uri="{FF2B5EF4-FFF2-40B4-BE49-F238E27FC236}">
                <a16:creationId xmlns:a16="http://schemas.microsoft.com/office/drawing/2014/main" id="{CE8903ED-0B67-0604-BDEE-156FF73155F9}"/>
              </a:ext>
            </a:extLst>
          </p:cNvPr>
          <p:cNvSpPr/>
          <p:nvPr/>
        </p:nvSpPr>
        <p:spPr>
          <a:xfrm>
            <a:off x="6983169" y="1517232"/>
            <a:ext cx="2152650" cy="962025"/>
          </a:xfrm>
          <a:prstGeom prst="downArrowCallou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36</a:t>
            </a:r>
          </a:p>
        </p:txBody>
      </p:sp>
      <p:sp>
        <p:nvSpPr>
          <p:cNvPr id="11" name="Oval 10">
            <a:extLst>
              <a:ext uri="{FF2B5EF4-FFF2-40B4-BE49-F238E27FC236}">
                <a16:creationId xmlns:a16="http://schemas.microsoft.com/office/drawing/2014/main" id="{723C8B9F-40CD-A151-F81D-BD8991958FAE}"/>
              </a:ext>
            </a:extLst>
          </p:cNvPr>
          <p:cNvSpPr/>
          <p:nvPr/>
        </p:nvSpPr>
        <p:spPr>
          <a:xfrm>
            <a:off x="5807321" y="2136060"/>
            <a:ext cx="1175848" cy="407454"/>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5.6%</a:t>
            </a:r>
          </a:p>
        </p:txBody>
      </p:sp>
      <p:sp>
        <p:nvSpPr>
          <p:cNvPr id="13" name="TextBox 12">
            <a:extLst>
              <a:ext uri="{FF2B5EF4-FFF2-40B4-BE49-F238E27FC236}">
                <a16:creationId xmlns:a16="http://schemas.microsoft.com/office/drawing/2014/main" id="{6A3E1160-2BFA-55BD-2672-F77547BAE2A9}"/>
              </a:ext>
            </a:extLst>
          </p:cNvPr>
          <p:cNvSpPr txBox="1"/>
          <p:nvPr/>
        </p:nvSpPr>
        <p:spPr>
          <a:xfrm>
            <a:off x="413914" y="3429000"/>
            <a:ext cx="6414725" cy="307777"/>
          </a:xfrm>
          <a:prstGeom prst="rect">
            <a:avLst/>
          </a:prstGeom>
          <a:noFill/>
        </p:spPr>
        <p:txBody>
          <a:bodyPr wrap="square">
            <a:spAutoFit/>
          </a:bodyPr>
          <a:lstStyle/>
          <a:p>
            <a:r>
              <a:rPr lang="en-GB" sz="1400" b="1"/>
              <a:t>Themes identified:</a:t>
            </a:r>
          </a:p>
        </p:txBody>
      </p:sp>
      <p:sp>
        <p:nvSpPr>
          <p:cNvPr id="14" name="Rectangle 13">
            <a:extLst>
              <a:ext uri="{FF2B5EF4-FFF2-40B4-BE49-F238E27FC236}">
                <a16:creationId xmlns:a16="http://schemas.microsoft.com/office/drawing/2014/main" id="{5A33F8C4-1DC4-8AF4-2C5C-F84A4430E823}"/>
              </a:ext>
            </a:extLst>
          </p:cNvPr>
          <p:cNvSpPr/>
          <p:nvPr/>
        </p:nvSpPr>
        <p:spPr>
          <a:xfrm>
            <a:off x="9537533" y="3811524"/>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Being time poor</a:t>
            </a:r>
          </a:p>
        </p:txBody>
      </p:sp>
      <p:sp>
        <p:nvSpPr>
          <p:cNvPr id="15" name="Rectangle 14">
            <a:extLst>
              <a:ext uri="{FF2B5EF4-FFF2-40B4-BE49-F238E27FC236}">
                <a16:creationId xmlns:a16="http://schemas.microsoft.com/office/drawing/2014/main" id="{80D7027D-824A-66F0-0696-45C0D3A71731}"/>
              </a:ext>
            </a:extLst>
          </p:cNvPr>
          <p:cNvSpPr/>
          <p:nvPr/>
        </p:nvSpPr>
        <p:spPr>
          <a:xfrm>
            <a:off x="7265515" y="3811524"/>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Motivations for study</a:t>
            </a:r>
          </a:p>
        </p:txBody>
      </p:sp>
      <p:sp>
        <p:nvSpPr>
          <p:cNvPr id="16" name="Rectangle 15">
            <a:extLst>
              <a:ext uri="{FF2B5EF4-FFF2-40B4-BE49-F238E27FC236}">
                <a16:creationId xmlns:a16="http://schemas.microsoft.com/office/drawing/2014/main" id="{C0B4CBB2-B0D0-2013-1432-3EBDE585A232}"/>
              </a:ext>
            </a:extLst>
          </p:cNvPr>
          <p:cNvSpPr/>
          <p:nvPr/>
        </p:nvSpPr>
        <p:spPr>
          <a:xfrm>
            <a:off x="4993497" y="3811524"/>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Student costs</a:t>
            </a:r>
          </a:p>
        </p:txBody>
      </p:sp>
      <p:sp>
        <p:nvSpPr>
          <p:cNvPr id="17" name="Rectangle 16">
            <a:extLst>
              <a:ext uri="{FF2B5EF4-FFF2-40B4-BE49-F238E27FC236}">
                <a16:creationId xmlns:a16="http://schemas.microsoft.com/office/drawing/2014/main" id="{CE69C3EE-5E36-2888-44AD-AAF5D27546C6}"/>
              </a:ext>
            </a:extLst>
          </p:cNvPr>
          <p:cNvSpPr/>
          <p:nvPr/>
        </p:nvSpPr>
        <p:spPr>
          <a:xfrm>
            <a:off x="2721479" y="3811524"/>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Sense of Belonging</a:t>
            </a:r>
          </a:p>
        </p:txBody>
      </p:sp>
      <p:sp>
        <p:nvSpPr>
          <p:cNvPr id="18" name="Rectangle 17">
            <a:extLst>
              <a:ext uri="{FF2B5EF4-FFF2-40B4-BE49-F238E27FC236}">
                <a16:creationId xmlns:a16="http://schemas.microsoft.com/office/drawing/2014/main" id="{4B165E8C-2904-EE62-BBDB-215AB7F2DC84}"/>
              </a:ext>
            </a:extLst>
          </p:cNvPr>
          <p:cNvSpPr/>
          <p:nvPr/>
        </p:nvSpPr>
        <p:spPr>
          <a:xfrm>
            <a:off x="449461" y="3811524"/>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Representation</a:t>
            </a:r>
          </a:p>
        </p:txBody>
      </p:sp>
      <p:sp>
        <p:nvSpPr>
          <p:cNvPr id="22" name="TextBox 21">
            <a:extLst>
              <a:ext uri="{FF2B5EF4-FFF2-40B4-BE49-F238E27FC236}">
                <a16:creationId xmlns:a16="http://schemas.microsoft.com/office/drawing/2014/main" id="{00B25E9D-379A-4383-D709-DAAFA15DF7BE}"/>
              </a:ext>
            </a:extLst>
          </p:cNvPr>
          <p:cNvSpPr txBox="1"/>
          <p:nvPr/>
        </p:nvSpPr>
        <p:spPr>
          <a:xfrm>
            <a:off x="413914" y="4961412"/>
            <a:ext cx="9879378" cy="307777"/>
          </a:xfrm>
          <a:prstGeom prst="rect">
            <a:avLst/>
          </a:prstGeom>
          <a:noFill/>
        </p:spPr>
        <p:txBody>
          <a:bodyPr wrap="square">
            <a:spAutoFit/>
          </a:bodyPr>
          <a:lstStyle/>
          <a:p>
            <a:r>
              <a:rPr lang="en-GB" sz="1400"/>
              <a:t>Students also identified the importance of a culturally appropriate focus group facilitator/interviewer</a:t>
            </a:r>
          </a:p>
        </p:txBody>
      </p:sp>
      <p:sp>
        <p:nvSpPr>
          <p:cNvPr id="24" name="TextBox 23">
            <a:extLst>
              <a:ext uri="{FF2B5EF4-FFF2-40B4-BE49-F238E27FC236}">
                <a16:creationId xmlns:a16="http://schemas.microsoft.com/office/drawing/2014/main" id="{1DA0AB5D-E90C-81F0-8198-2BB9DAF0AFAC}"/>
              </a:ext>
            </a:extLst>
          </p:cNvPr>
          <p:cNvSpPr txBox="1"/>
          <p:nvPr/>
        </p:nvSpPr>
        <p:spPr>
          <a:xfrm>
            <a:off x="2453098" y="5672457"/>
            <a:ext cx="8583562" cy="523220"/>
          </a:xfrm>
          <a:prstGeom prst="rect">
            <a:avLst/>
          </a:prstGeom>
          <a:noFill/>
        </p:spPr>
        <p:txBody>
          <a:bodyPr wrap="square">
            <a:spAutoFit/>
          </a:bodyPr>
          <a:lstStyle/>
          <a:p>
            <a:pPr algn="ctr"/>
            <a:r>
              <a:rPr lang="en-GB" sz="1400" b="1" i="1">
                <a:solidFill>
                  <a:schemeClr val="tx1">
                    <a:lumMod val="75000"/>
                    <a:lumOff val="25000"/>
                  </a:schemeClr>
                </a:solidFill>
              </a:rPr>
              <a:t>“If you had received this invitation from a white lecturer, do you think you would have still engaged in this process? “		</a:t>
            </a:r>
          </a:p>
        </p:txBody>
      </p:sp>
      <p:sp>
        <p:nvSpPr>
          <p:cNvPr id="2" name="Rectangle 1">
            <a:extLst>
              <a:ext uri="{FF2B5EF4-FFF2-40B4-BE49-F238E27FC236}">
                <a16:creationId xmlns:a16="http://schemas.microsoft.com/office/drawing/2014/main" id="{CC54CC80-EA84-2298-DCEA-D3EA7E3D2E80}"/>
              </a:ext>
            </a:extLst>
          </p:cNvPr>
          <p:cNvSpPr/>
          <p:nvPr/>
        </p:nvSpPr>
        <p:spPr>
          <a:xfrm>
            <a:off x="1175848" y="2451526"/>
            <a:ext cx="2152650" cy="6572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2</a:t>
            </a:r>
          </a:p>
        </p:txBody>
      </p:sp>
      <p:sp>
        <p:nvSpPr>
          <p:cNvPr id="3" name="TextBox 2">
            <a:extLst>
              <a:ext uri="{FF2B5EF4-FFF2-40B4-BE49-F238E27FC236}">
                <a16:creationId xmlns:a16="http://schemas.microsoft.com/office/drawing/2014/main" id="{688860BF-5361-3196-3841-CCFCCDE381B0}"/>
              </a:ext>
            </a:extLst>
          </p:cNvPr>
          <p:cNvSpPr txBox="1"/>
          <p:nvPr/>
        </p:nvSpPr>
        <p:spPr>
          <a:xfrm>
            <a:off x="3328498" y="2639037"/>
            <a:ext cx="3575334" cy="276999"/>
          </a:xfrm>
          <a:prstGeom prst="rect">
            <a:avLst/>
          </a:prstGeom>
          <a:noFill/>
        </p:spPr>
        <p:txBody>
          <a:bodyPr wrap="square">
            <a:spAutoFit/>
          </a:bodyPr>
          <a:lstStyle/>
          <a:p>
            <a:r>
              <a:rPr lang="en-GB" sz="1200"/>
              <a:t>No. of students in focus group (Dec ‘21).</a:t>
            </a:r>
          </a:p>
        </p:txBody>
      </p:sp>
      <p:sp>
        <p:nvSpPr>
          <p:cNvPr id="6" name="TextBox 5">
            <a:extLst>
              <a:ext uri="{FF2B5EF4-FFF2-40B4-BE49-F238E27FC236}">
                <a16:creationId xmlns:a16="http://schemas.microsoft.com/office/drawing/2014/main" id="{C94B0707-034B-52D3-C5B2-9A68D8759C7E}"/>
              </a:ext>
            </a:extLst>
          </p:cNvPr>
          <p:cNvSpPr txBox="1"/>
          <p:nvPr/>
        </p:nvSpPr>
        <p:spPr>
          <a:xfrm>
            <a:off x="3328498" y="1665784"/>
            <a:ext cx="3575334" cy="276999"/>
          </a:xfrm>
          <a:prstGeom prst="rect">
            <a:avLst/>
          </a:prstGeom>
          <a:noFill/>
        </p:spPr>
        <p:txBody>
          <a:bodyPr wrap="square">
            <a:spAutoFit/>
          </a:bodyPr>
          <a:lstStyle/>
          <a:p>
            <a:r>
              <a:rPr lang="en-GB" sz="1200"/>
              <a:t>No. of students invited</a:t>
            </a:r>
          </a:p>
        </p:txBody>
      </p:sp>
      <p:sp>
        <p:nvSpPr>
          <p:cNvPr id="12" name="Callout: Down Arrow 11">
            <a:extLst>
              <a:ext uri="{FF2B5EF4-FFF2-40B4-BE49-F238E27FC236}">
                <a16:creationId xmlns:a16="http://schemas.microsoft.com/office/drawing/2014/main" id="{AE63A172-4468-2C59-C0DE-67DCB40ED8F4}"/>
              </a:ext>
            </a:extLst>
          </p:cNvPr>
          <p:cNvSpPr/>
          <p:nvPr/>
        </p:nvSpPr>
        <p:spPr>
          <a:xfrm>
            <a:off x="1175848" y="1489501"/>
            <a:ext cx="2152650" cy="962025"/>
          </a:xfrm>
          <a:prstGeom prst="downArrowCallou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19</a:t>
            </a:r>
          </a:p>
        </p:txBody>
      </p:sp>
      <p:sp>
        <p:nvSpPr>
          <p:cNvPr id="19" name="Oval 18">
            <a:extLst>
              <a:ext uri="{FF2B5EF4-FFF2-40B4-BE49-F238E27FC236}">
                <a16:creationId xmlns:a16="http://schemas.microsoft.com/office/drawing/2014/main" id="{35FDBC01-6BA2-D1C7-E933-12C03CFB5868}"/>
              </a:ext>
            </a:extLst>
          </p:cNvPr>
          <p:cNvSpPr/>
          <p:nvPr/>
        </p:nvSpPr>
        <p:spPr>
          <a:xfrm>
            <a:off x="0" y="2108329"/>
            <a:ext cx="1175848" cy="407454"/>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10.5%</a:t>
            </a:r>
          </a:p>
        </p:txBody>
      </p:sp>
      <p:sp>
        <p:nvSpPr>
          <p:cNvPr id="20" name="Text Placeholder 4">
            <a:extLst>
              <a:ext uri="{FF2B5EF4-FFF2-40B4-BE49-F238E27FC236}">
                <a16:creationId xmlns:a16="http://schemas.microsoft.com/office/drawing/2014/main" id="{3E4C1332-4275-BAE0-184E-2E344A2CF563}"/>
              </a:ext>
            </a:extLst>
          </p:cNvPr>
          <p:cNvSpPr txBox="1">
            <a:spLocks/>
          </p:cNvSpPr>
          <p:nvPr/>
        </p:nvSpPr>
        <p:spPr>
          <a:xfrm>
            <a:off x="7046793" y="1088285"/>
            <a:ext cx="1928691" cy="28931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Interviews</a:t>
            </a:r>
          </a:p>
        </p:txBody>
      </p:sp>
    </p:spTree>
    <p:extLst>
      <p:ext uri="{BB962C8B-B14F-4D97-AF65-F5344CB8AC3E}">
        <p14:creationId xmlns:p14="http://schemas.microsoft.com/office/powerpoint/2010/main" val="1947282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82DBED-D90C-649F-C2F0-1E72F06F5445}"/>
              </a:ext>
            </a:extLst>
          </p:cNvPr>
          <p:cNvSpPr>
            <a:spLocks noGrp="1"/>
          </p:cNvSpPr>
          <p:nvPr>
            <p:ph type="body" sz="quarter" idx="24"/>
          </p:nvPr>
        </p:nvSpPr>
        <p:spPr/>
        <p:txBody>
          <a:bodyPr/>
          <a:lstStyle/>
          <a:p>
            <a:r>
              <a:rPr lang="en-GB"/>
              <a:t>Focus Groups &amp; Semi structured interviews </a:t>
            </a:r>
          </a:p>
        </p:txBody>
      </p:sp>
      <p:sp>
        <p:nvSpPr>
          <p:cNvPr id="5" name="Text Placeholder 4">
            <a:extLst>
              <a:ext uri="{FF2B5EF4-FFF2-40B4-BE49-F238E27FC236}">
                <a16:creationId xmlns:a16="http://schemas.microsoft.com/office/drawing/2014/main" id="{220D148E-E607-BC78-DEBC-AE123363B285}"/>
              </a:ext>
            </a:extLst>
          </p:cNvPr>
          <p:cNvSpPr>
            <a:spLocks noGrp="1"/>
          </p:cNvSpPr>
          <p:nvPr>
            <p:ph type="body" sz="quarter" idx="25"/>
          </p:nvPr>
        </p:nvSpPr>
        <p:spPr/>
        <p:txBody>
          <a:bodyPr/>
          <a:lstStyle/>
          <a:p>
            <a:r>
              <a:rPr lang="en-GB"/>
              <a:t>Themes</a:t>
            </a:r>
          </a:p>
        </p:txBody>
      </p:sp>
      <p:sp>
        <p:nvSpPr>
          <p:cNvPr id="12" name="TextBox 11">
            <a:extLst>
              <a:ext uri="{FF2B5EF4-FFF2-40B4-BE49-F238E27FC236}">
                <a16:creationId xmlns:a16="http://schemas.microsoft.com/office/drawing/2014/main" id="{911D2022-11D1-1A1C-AA6B-818E0CBB5186}"/>
              </a:ext>
            </a:extLst>
          </p:cNvPr>
          <p:cNvSpPr txBox="1"/>
          <p:nvPr/>
        </p:nvSpPr>
        <p:spPr>
          <a:xfrm>
            <a:off x="632048" y="2819932"/>
            <a:ext cx="348324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i="1" dirty="0">
                <a:solidFill>
                  <a:schemeClr val="tx1">
                    <a:lumMod val="75000"/>
                    <a:lumOff val="25000"/>
                  </a:schemeClr>
                </a:solidFill>
                <a:latin typeface="Poppins"/>
                <a:cs typeface="Poppins"/>
              </a:rPr>
              <a:t>“</a:t>
            </a:r>
            <a:r>
              <a:rPr lang="en-GB" sz="1400" i="1" dirty="0">
                <a:solidFill>
                  <a:schemeClr val="tx1">
                    <a:lumMod val="75000"/>
                    <a:lumOff val="25000"/>
                  </a:schemeClr>
                </a:solidFill>
                <a:latin typeface="Poppins"/>
                <a:cs typeface="Poppins"/>
              </a:rPr>
              <a:t>I’m in my last year of environmental science and not one of the modules has taught me about a Black environmental scientist</a:t>
            </a:r>
            <a:r>
              <a:rPr lang="en-US" sz="1400" i="1" dirty="0">
                <a:solidFill>
                  <a:schemeClr val="tx1">
                    <a:lumMod val="75000"/>
                    <a:lumOff val="25000"/>
                  </a:schemeClr>
                </a:solidFill>
                <a:latin typeface="Poppins"/>
                <a:cs typeface="Poppins"/>
              </a:rPr>
              <a:t>” </a:t>
            </a:r>
          </a:p>
        </p:txBody>
      </p:sp>
      <p:sp>
        <p:nvSpPr>
          <p:cNvPr id="13" name="TextBox 12">
            <a:extLst>
              <a:ext uri="{FF2B5EF4-FFF2-40B4-BE49-F238E27FC236}">
                <a16:creationId xmlns:a16="http://schemas.microsoft.com/office/drawing/2014/main" id="{E871FF72-A2B0-3C80-FA8B-D78A39F1F4DF}"/>
              </a:ext>
            </a:extLst>
          </p:cNvPr>
          <p:cNvSpPr txBox="1"/>
          <p:nvPr/>
        </p:nvSpPr>
        <p:spPr>
          <a:xfrm>
            <a:off x="5985733" y="4486771"/>
            <a:ext cx="564421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dirty="0">
                <a:solidFill>
                  <a:schemeClr val="tx1">
                    <a:lumMod val="75000"/>
                    <a:lumOff val="25000"/>
                  </a:schemeClr>
                </a:solidFill>
                <a:latin typeface="Poppins"/>
                <a:cs typeface="Poppins"/>
              </a:rPr>
              <a:t>“</a:t>
            </a:r>
            <a:r>
              <a:rPr lang="en-GB" sz="1400" i="1" dirty="0">
                <a:solidFill>
                  <a:schemeClr val="tx1">
                    <a:lumMod val="75000"/>
                    <a:lumOff val="25000"/>
                  </a:schemeClr>
                </a:solidFill>
                <a:latin typeface="Poppins"/>
                <a:cs typeface="Poppins"/>
              </a:rPr>
              <a:t>I’ve just learned about White scientists, which is </a:t>
            </a:r>
            <a:br>
              <a:rPr lang="en-GB" sz="1400" i="1" dirty="0">
                <a:solidFill>
                  <a:schemeClr val="tx1">
                    <a:lumMod val="75000"/>
                    <a:lumOff val="25000"/>
                  </a:schemeClr>
                </a:solidFill>
                <a:latin typeface="Poppins"/>
                <a:cs typeface="Poppins"/>
              </a:rPr>
            </a:br>
            <a:r>
              <a:rPr lang="en-GB" sz="1400" i="1" dirty="0">
                <a:solidFill>
                  <a:schemeClr val="tx1">
                    <a:lumMod val="75000"/>
                    <a:lumOff val="25000"/>
                  </a:schemeClr>
                </a:solidFill>
                <a:latin typeface="Poppins"/>
                <a:cs typeface="Poppins"/>
              </a:rPr>
              <a:t>good but it’s not equal</a:t>
            </a:r>
            <a:r>
              <a:rPr lang="en-US" sz="1400" i="1" dirty="0">
                <a:solidFill>
                  <a:schemeClr val="tx1">
                    <a:lumMod val="75000"/>
                    <a:lumOff val="25000"/>
                  </a:schemeClr>
                </a:solidFill>
                <a:latin typeface="Poppins"/>
                <a:cs typeface="Poppins"/>
              </a:rPr>
              <a:t>”</a:t>
            </a:r>
          </a:p>
        </p:txBody>
      </p:sp>
      <p:sp>
        <p:nvSpPr>
          <p:cNvPr id="14" name="TextBox 13">
            <a:extLst>
              <a:ext uri="{FF2B5EF4-FFF2-40B4-BE49-F238E27FC236}">
                <a16:creationId xmlns:a16="http://schemas.microsoft.com/office/drawing/2014/main" id="{7CE11233-E199-9885-0B3B-4CCC7621C342}"/>
              </a:ext>
            </a:extLst>
          </p:cNvPr>
          <p:cNvSpPr txBox="1"/>
          <p:nvPr/>
        </p:nvSpPr>
        <p:spPr>
          <a:xfrm>
            <a:off x="5472729" y="2819932"/>
            <a:ext cx="61591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i="1" dirty="0">
                <a:solidFill>
                  <a:schemeClr val="tx1">
                    <a:lumMod val="75000"/>
                    <a:lumOff val="25000"/>
                  </a:schemeClr>
                </a:solidFill>
                <a:latin typeface="Poppins"/>
                <a:cs typeface="Poppins"/>
              </a:rPr>
              <a:t>“</a:t>
            </a:r>
            <a:r>
              <a:rPr lang="en-GB" sz="1400" i="1" dirty="0">
                <a:solidFill>
                  <a:schemeClr val="tx1">
                    <a:lumMod val="75000"/>
                    <a:lumOff val="25000"/>
                  </a:schemeClr>
                </a:solidFill>
                <a:latin typeface="Poppins"/>
                <a:cs typeface="Poppins"/>
              </a:rPr>
              <a:t>If there are no Black people in the curriculum where else </a:t>
            </a:r>
            <a:br>
              <a:rPr lang="en-GB" sz="1400" i="1" dirty="0">
                <a:solidFill>
                  <a:schemeClr val="tx1">
                    <a:lumMod val="75000"/>
                    <a:lumOff val="25000"/>
                  </a:schemeClr>
                </a:solidFill>
                <a:latin typeface="Poppins"/>
                <a:cs typeface="Poppins"/>
              </a:rPr>
            </a:br>
            <a:r>
              <a:rPr lang="en-GB" sz="1400" i="1" dirty="0">
                <a:solidFill>
                  <a:schemeClr val="tx1">
                    <a:lumMod val="75000"/>
                    <a:lumOff val="25000"/>
                  </a:schemeClr>
                </a:solidFill>
                <a:latin typeface="Poppins"/>
                <a:cs typeface="Poppins"/>
              </a:rPr>
              <a:t>am I going to look?</a:t>
            </a:r>
            <a:r>
              <a:rPr lang="en-US" sz="1400" i="1" dirty="0">
                <a:solidFill>
                  <a:schemeClr val="tx1">
                    <a:lumMod val="75000"/>
                    <a:lumOff val="25000"/>
                  </a:schemeClr>
                </a:solidFill>
                <a:latin typeface="Poppins"/>
                <a:cs typeface="Poppins"/>
              </a:rPr>
              <a:t>”</a:t>
            </a:r>
          </a:p>
        </p:txBody>
      </p:sp>
      <p:sp>
        <p:nvSpPr>
          <p:cNvPr id="15" name="TextBox 14">
            <a:extLst>
              <a:ext uri="{FF2B5EF4-FFF2-40B4-BE49-F238E27FC236}">
                <a16:creationId xmlns:a16="http://schemas.microsoft.com/office/drawing/2014/main" id="{66C8BAF2-84A9-EC58-58F7-B8D0CC6EFE89}"/>
              </a:ext>
            </a:extLst>
          </p:cNvPr>
          <p:cNvSpPr txBox="1"/>
          <p:nvPr/>
        </p:nvSpPr>
        <p:spPr>
          <a:xfrm>
            <a:off x="1221996" y="4096950"/>
            <a:ext cx="391479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a:solidFill>
                  <a:schemeClr val="tx1">
                    <a:lumMod val="75000"/>
                    <a:lumOff val="25000"/>
                  </a:schemeClr>
                </a:solidFill>
                <a:latin typeface="Poppins" panose="00000500000000000000" pitchFamily="2" charset="0"/>
                <a:cs typeface="Poppins" panose="00000500000000000000" pitchFamily="2" charset="0"/>
              </a:rPr>
              <a:t>“</a:t>
            </a:r>
            <a:r>
              <a:rPr lang="en-GB" sz="1400" i="1">
                <a:solidFill>
                  <a:schemeClr val="tx1">
                    <a:lumMod val="75000"/>
                    <a:lumOff val="25000"/>
                  </a:schemeClr>
                </a:solidFill>
                <a:latin typeface="Poppins"/>
                <a:cs typeface="Poppins"/>
              </a:rPr>
              <a:t>We clearly do not feel represented in any of the curriculum, and that’s including in S112</a:t>
            </a:r>
            <a:r>
              <a:rPr lang="en-US" sz="1200" i="1">
                <a:solidFill>
                  <a:schemeClr val="tx1">
                    <a:lumMod val="75000"/>
                    <a:lumOff val="25000"/>
                  </a:schemeClr>
                </a:solidFill>
                <a:latin typeface="Poppins" panose="00000500000000000000" pitchFamily="2" charset="0"/>
                <a:cs typeface="Poppins" panose="00000500000000000000" pitchFamily="2" charset="0"/>
              </a:rPr>
              <a:t>”</a:t>
            </a:r>
          </a:p>
        </p:txBody>
      </p:sp>
      <p:sp>
        <p:nvSpPr>
          <p:cNvPr id="16" name="TextBox 15">
            <a:extLst>
              <a:ext uri="{FF2B5EF4-FFF2-40B4-BE49-F238E27FC236}">
                <a16:creationId xmlns:a16="http://schemas.microsoft.com/office/drawing/2014/main" id="{2D2117FF-3226-C898-E324-15A1DCC36F02}"/>
              </a:ext>
            </a:extLst>
          </p:cNvPr>
          <p:cNvSpPr txBox="1"/>
          <p:nvPr/>
        </p:nvSpPr>
        <p:spPr>
          <a:xfrm>
            <a:off x="1904707" y="5330012"/>
            <a:ext cx="8178634" cy="307777"/>
          </a:xfrm>
          <a:prstGeom prst="rect">
            <a:avLst/>
          </a:prstGeom>
          <a:noFill/>
        </p:spPr>
        <p:txBody>
          <a:bodyPr wrap="square" lIns="91440" tIns="45720" rIns="91440" bIns="45720" anchor="t">
            <a:spAutoFit/>
          </a:bodyPr>
          <a:lstStyle/>
          <a:p>
            <a:pPr algn="ctr"/>
            <a:r>
              <a:rPr lang="en-GB" sz="1200" i="1">
                <a:solidFill>
                  <a:schemeClr val="tx1">
                    <a:lumMod val="75000"/>
                    <a:lumOff val="25000"/>
                  </a:schemeClr>
                </a:solidFill>
              </a:rPr>
              <a:t>“</a:t>
            </a:r>
            <a:r>
              <a:rPr lang="en-GB" sz="1400" i="1">
                <a:solidFill>
                  <a:schemeClr val="tx1">
                    <a:lumMod val="75000"/>
                    <a:lumOff val="25000"/>
                  </a:schemeClr>
                </a:solidFill>
                <a:latin typeface="Poppins"/>
                <a:cs typeface="Poppins"/>
              </a:rPr>
              <a:t>Every exam that I attended I was the only Black person there</a:t>
            </a:r>
            <a:r>
              <a:rPr lang="en-GB" sz="1200" i="1">
                <a:solidFill>
                  <a:schemeClr val="tx1">
                    <a:lumMod val="75000"/>
                    <a:lumOff val="25000"/>
                  </a:schemeClr>
                </a:solidFill>
              </a:rPr>
              <a:t>”</a:t>
            </a:r>
          </a:p>
        </p:txBody>
      </p:sp>
      <p:sp>
        <p:nvSpPr>
          <p:cNvPr id="2" name="Rectangle 1">
            <a:extLst>
              <a:ext uri="{FF2B5EF4-FFF2-40B4-BE49-F238E27FC236}">
                <a16:creationId xmlns:a16="http://schemas.microsoft.com/office/drawing/2014/main" id="{D725467F-F66E-6A55-B310-277223C29ED5}"/>
              </a:ext>
            </a:extLst>
          </p:cNvPr>
          <p:cNvSpPr/>
          <p:nvPr/>
        </p:nvSpPr>
        <p:spPr>
          <a:xfrm>
            <a:off x="9501987" y="1555455"/>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lumMod val="85000"/>
                  </a:schemeClr>
                </a:solidFill>
              </a:rPr>
              <a:t>Being time poor</a:t>
            </a:r>
          </a:p>
        </p:txBody>
      </p:sp>
      <p:sp>
        <p:nvSpPr>
          <p:cNvPr id="3" name="Rectangle 2">
            <a:extLst>
              <a:ext uri="{FF2B5EF4-FFF2-40B4-BE49-F238E27FC236}">
                <a16:creationId xmlns:a16="http://schemas.microsoft.com/office/drawing/2014/main" id="{5F6015B7-5834-A29B-E987-FD0EEAB7C757}"/>
              </a:ext>
            </a:extLst>
          </p:cNvPr>
          <p:cNvSpPr/>
          <p:nvPr/>
        </p:nvSpPr>
        <p:spPr>
          <a:xfrm>
            <a:off x="7229969" y="1555455"/>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lumMod val="85000"/>
                  </a:schemeClr>
                </a:solidFill>
              </a:rPr>
              <a:t>Motivations for study</a:t>
            </a:r>
          </a:p>
        </p:txBody>
      </p:sp>
      <p:sp>
        <p:nvSpPr>
          <p:cNvPr id="6" name="Rectangle 5">
            <a:extLst>
              <a:ext uri="{FF2B5EF4-FFF2-40B4-BE49-F238E27FC236}">
                <a16:creationId xmlns:a16="http://schemas.microsoft.com/office/drawing/2014/main" id="{64924AE5-B506-1EF6-811B-3DB9ADFD4C67}"/>
              </a:ext>
            </a:extLst>
          </p:cNvPr>
          <p:cNvSpPr/>
          <p:nvPr/>
        </p:nvSpPr>
        <p:spPr>
          <a:xfrm>
            <a:off x="4957951" y="1555455"/>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lumMod val="85000"/>
                  </a:schemeClr>
                </a:solidFill>
              </a:rPr>
              <a:t>Student costs</a:t>
            </a:r>
          </a:p>
        </p:txBody>
      </p:sp>
      <p:sp>
        <p:nvSpPr>
          <p:cNvPr id="17" name="Rectangle 16">
            <a:extLst>
              <a:ext uri="{FF2B5EF4-FFF2-40B4-BE49-F238E27FC236}">
                <a16:creationId xmlns:a16="http://schemas.microsoft.com/office/drawing/2014/main" id="{52283ECD-BAD8-FAED-955F-53DCA3E60356}"/>
              </a:ext>
            </a:extLst>
          </p:cNvPr>
          <p:cNvSpPr/>
          <p:nvPr/>
        </p:nvSpPr>
        <p:spPr>
          <a:xfrm>
            <a:off x="2685933" y="1555455"/>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Sense of Belonging</a:t>
            </a:r>
          </a:p>
        </p:txBody>
      </p:sp>
      <p:sp>
        <p:nvSpPr>
          <p:cNvPr id="18" name="Rectangle 17">
            <a:extLst>
              <a:ext uri="{FF2B5EF4-FFF2-40B4-BE49-F238E27FC236}">
                <a16:creationId xmlns:a16="http://schemas.microsoft.com/office/drawing/2014/main" id="{C963806F-0807-30E1-CCC7-721C2509F019}"/>
              </a:ext>
            </a:extLst>
          </p:cNvPr>
          <p:cNvSpPr/>
          <p:nvPr/>
        </p:nvSpPr>
        <p:spPr>
          <a:xfrm>
            <a:off x="413915" y="1555455"/>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Representation</a:t>
            </a:r>
          </a:p>
        </p:txBody>
      </p:sp>
      <p:sp>
        <p:nvSpPr>
          <p:cNvPr id="19" name="TextBox 18">
            <a:extLst>
              <a:ext uri="{FF2B5EF4-FFF2-40B4-BE49-F238E27FC236}">
                <a16:creationId xmlns:a16="http://schemas.microsoft.com/office/drawing/2014/main" id="{702A4706-BD9B-2CDD-253C-9E61FE38ADC0}"/>
              </a:ext>
            </a:extLst>
          </p:cNvPr>
          <p:cNvSpPr txBox="1"/>
          <p:nvPr/>
        </p:nvSpPr>
        <p:spPr>
          <a:xfrm>
            <a:off x="3208573" y="5875420"/>
            <a:ext cx="6110347" cy="523220"/>
          </a:xfrm>
          <a:prstGeom prst="rect">
            <a:avLst/>
          </a:prstGeom>
          <a:noFill/>
        </p:spPr>
        <p:txBody>
          <a:bodyPr wrap="square" lIns="91440" tIns="45720" rIns="91440" bIns="45720" anchor="t">
            <a:spAutoFit/>
          </a:bodyPr>
          <a:lstStyle/>
          <a:p>
            <a:pPr algn="ctr"/>
            <a:r>
              <a:rPr lang="en-GB" sz="1200" i="1" dirty="0">
                <a:solidFill>
                  <a:schemeClr val="tx1">
                    <a:lumMod val="75000"/>
                    <a:lumOff val="25000"/>
                  </a:schemeClr>
                </a:solidFill>
              </a:rPr>
              <a:t>“</a:t>
            </a:r>
            <a:r>
              <a:rPr lang="en-GB" sz="1400" i="1" dirty="0">
                <a:solidFill>
                  <a:schemeClr val="tx1">
                    <a:lumMod val="75000"/>
                    <a:lumOff val="25000"/>
                  </a:schemeClr>
                </a:solidFill>
                <a:latin typeface="Poppins"/>
                <a:cs typeface="Poppins"/>
              </a:rPr>
              <a:t>To have a [Black] partner to study with, </a:t>
            </a:r>
            <a:br>
              <a:rPr lang="en-GB" sz="1400" i="1" dirty="0">
                <a:solidFill>
                  <a:schemeClr val="tx1">
                    <a:lumMod val="75000"/>
                    <a:lumOff val="25000"/>
                  </a:schemeClr>
                </a:solidFill>
                <a:latin typeface="Poppins"/>
                <a:cs typeface="Poppins"/>
              </a:rPr>
            </a:br>
            <a:r>
              <a:rPr lang="en-GB" sz="1400" i="1" dirty="0">
                <a:solidFill>
                  <a:schemeClr val="tx1">
                    <a:lumMod val="75000"/>
                    <a:lumOff val="25000"/>
                  </a:schemeClr>
                </a:solidFill>
                <a:latin typeface="Poppins"/>
                <a:cs typeface="Poppins"/>
              </a:rPr>
              <a:t>that would be nice’</a:t>
            </a:r>
            <a:r>
              <a:rPr lang="en-GB" sz="1200" i="1" dirty="0">
                <a:solidFill>
                  <a:schemeClr val="tx1">
                    <a:lumMod val="75000"/>
                    <a:lumOff val="25000"/>
                  </a:schemeClr>
                </a:solidFill>
              </a:rPr>
              <a:t>”</a:t>
            </a:r>
          </a:p>
        </p:txBody>
      </p:sp>
      <p:sp>
        <p:nvSpPr>
          <p:cNvPr id="20" name="TextBox 19">
            <a:extLst>
              <a:ext uri="{FF2B5EF4-FFF2-40B4-BE49-F238E27FC236}">
                <a16:creationId xmlns:a16="http://schemas.microsoft.com/office/drawing/2014/main" id="{B014442C-CC96-DA97-D76E-8F60625B0544}"/>
              </a:ext>
            </a:extLst>
          </p:cNvPr>
          <p:cNvSpPr txBox="1"/>
          <p:nvPr/>
        </p:nvSpPr>
        <p:spPr>
          <a:xfrm>
            <a:off x="4939377" y="3751094"/>
            <a:ext cx="7053777" cy="307777"/>
          </a:xfrm>
          <a:prstGeom prst="rect">
            <a:avLst/>
          </a:prstGeom>
          <a:noFill/>
        </p:spPr>
        <p:txBody>
          <a:bodyPr wrap="square" lIns="91440" tIns="45720" rIns="91440" bIns="45720" anchor="t">
            <a:spAutoFit/>
          </a:bodyPr>
          <a:lstStyle/>
          <a:p>
            <a:pPr algn="ctr"/>
            <a:r>
              <a:rPr lang="en-GB" sz="1400" i="1">
                <a:solidFill>
                  <a:schemeClr val="tx1">
                    <a:lumMod val="75000"/>
                    <a:lumOff val="25000"/>
                  </a:schemeClr>
                </a:solidFill>
                <a:latin typeface="Poppins"/>
                <a:cs typeface="Poppins"/>
              </a:rPr>
              <a:t>” it's not for Black people it's for white”</a:t>
            </a:r>
          </a:p>
        </p:txBody>
      </p:sp>
    </p:spTree>
    <p:extLst>
      <p:ext uri="{BB962C8B-B14F-4D97-AF65-F5344CB8AC3E}">
        <p14:creationId xmlns:p14="http://schemas.microsoft.com/office/powerpoint/2010/main" val="3973057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82DBED-D90C-649F-C2F0-1E72F06F5445}"/>
              </a:ext>
            </a:extLst>
          </p:cNvPr>
          <p:cNvSpPr>
            <a:spLocks noGrp="1"/>
          </p:cNvSpPr>
          <p:nvPr>
            <p:ph type="body" sz="quarter" idx="24"/>
          </p:nvPr>
        </p:nvSpPr>
        <p:spPr/>
        <p:txBody>
          <a:bodyPr/>
          <a:lstStyle/>
          <a:p>
            <a:r>
              <a:rPr lang="en-GB"/>
              <a:t>Focus Groups &amp; Semi structured interviews </a:t>
            </a:r>
          </a:p>
        </p:txBody>
      </p:sp>
      <p:sp>
        <p:nvSpPr>
          <p:cNvPr id="5" name="Text Placeholder 4">
            <a:extLst>
              <a:ext uri="{FF2B5EF4-FFF2-40B4-BE49-F238E27FC236}">
                <a16:creationId xmlns:a16="http://schemas.microsoft.com/office/drawing/2014/main" id="{220D148E-E607-BC78-DEBC-AE123363B285}"/>
              </a:ext>
            </a:extLst>
          </p:cNvPr>
          <p:cNvSpPr>
            <a:spLocks noGrp="1"/>
          </p:cNvSpPr>
          <p:nvPr>
            <p:ph type="body" sz="quarter" idx="25"/>
          </p:nvPr>
        </p:nvSpPr>
        <p:spPr/>
        <p:txBody>
          <a:bodyPr/>
          <a:lstStyle/>
          <a:p>
            <a:r>
              <a:rPr lang="en-GB"/>
              <a:t>Themes</a:t>
            </a:r>
          </a:p>
        </p:txBody>
      </p:sp>
      <p:sp>
        <p:nvSpPr>
          <p:cNvPr id="12" name="TextBox 11">
            <a:extLst>
              <a:ext uri="{FF2B5EF4-FFF2-40B4-BE49-F238E27FC236}">
                <a16:creationId xmlns:a16="http://schemas.microsoft.com/office/drawing/2014/main" id="{911D2022-11D1-1A1C-AA6B-818E0CBB5186}"/>
              </a:ext>
            </a:extLst>
          </p:cNvPr>
          <p:cNvSpPr txBox="1"/>
          <p:nvPr/>
        </p:nvSpPr>
        <p:spPr>
          <a:xfrm>
            <a:off x="632048" y="2819931"/>
            <a:ext cx="3495336"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dirty="0">
                <a:solidFill>
                  <a:schemeClr val="tx1">
                    <a:lumMod val="75000"/>
                    <a:lumOff val="25000"/>
                  </a:schemeClr>
                </a:solidFill>
                <a:latin typeface="Poppins"/>
                <a:cs typeface="Poppins"/>
              </a:rPr>
              <a:t>“</a:t>
            </a:r>
            <a:r>
              <a:rPr lang="en-GB" sz="1400" i="1" dirty="0">
                <a:solidFill>
                  <a:schemeClr val="tx1">
                    <a:lumMod val="75000"/>
                    <a:lumOff val="25000"/>
                  </a:schemeClr>
                </a:solidFill>
                <a:latin typeface="Poppins"/>
                <a:cs typeface="Poppins"/>
              </a:rPr>
              <a:t>The experiment it assume</a:t>
            </a:r>
            <a:r>
              <a:rPr lang="en-GB" sz="1200" i="1" dirty="0">
                <a:solidFill>
                  <a:schemeClr val="tx1">
                    <a:lumMod val="75000"/>
                    <a:lumOff val="25000"/>
                  </a:schemeClr>
                </a:solidFill>
                <a:latin typeface="Poppins"/>
                <a:cs typeface="Poppins"/>
              </a:rPr>
              <a:t>d that you had certain things in your house, it assumed that you had a freezer and a fridge, it assumed that, you know, you had everything in your house and they don’t support you”</a:t>
            </a:r>
            <a:endParaRPr lang="en-US" sz="1200" i="1" dirty="0">
              <a:solidFill>
                <a:schemeClr val="tx1">
                  <a:lumMod val="75000"/>
                  <a:lumOff val="25000"/>
                </a:schemeClr>
              </a:solidFill>
              <a:latin typeface="Poppins"/>
              <a:cs typeface="Poppins"/>
            </a:endParaRPr>
          </a:p>
        </p:txBody>
      </p:sp>
      <p:sp>
        <p:nvSpPr>
          <p:cNvPr id="13" name="TextBox 12">
            <a:extLst>
              <a:ext uri="{FF2B5EF4-FFF2-40B4-BE49-F238E27FC236}">
                <a16:creationId xmlns:a16="http://schemas.microsoft.com/office/drawing/2014/main" id="{E871FF72-A2B0-3C80-FA8B-D78A39F1F4DF}"/>
              </a:ext>
            </a:extLst>
          </p:cNvPr>
          <p:cNvSpPr txBox="1"/>
          <p:nvPr/>
        </p:nvSpPr>
        <p:spPr>
          <a:xfrm>
            <a:off x="5671185" y="3769619"/>
            <a:ext cx="593857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a:solidFill>
                  <a:schemeClr val="tx1">
                    <a:lumMod val="75000"/>
                    <a:lumOff val="25000"/>
                  </a:schemeClr>
                </a:solidFill>
                <a:latin typeface="Poppins" panose="00000500000000000000" pitchFamily="2" charset="0"/>
                <a:cs typeface="Poppins" panose="00000500000000000000" pitchFamily="2" charset="0"/>
              </a:rPr>
              <a:t>“</a:t>
            </a:r>
            <a:r>
              <a:rPr lang="en-GB" sz="1400" i="1">
                <a:solidFill>
                  <a:schemeClr val="tx1">
                    <a:lumMod val="75000"/>
                    <a:lumOff val="25000"/>
                  </a:schemeClr>
                </a:solidFill>
                <a:latin typeface="Poppins"/>
                <a:cs typeface="Poppins"/>
              </a:rPr>
              <a:t>Knowing that you have somebody similar to you doing the same thing, it is a big motivation</a:t>
            </a:r>
            <a:r>
              <a:rPr lang="en-US" sz="1400" i="1">
                <a:solidFill>
                  <a:schemeClr val="tx1">
                    <a:lumMod val="75000"/>
                    <a:lumOff val="25000"/>
                  </a:schemeClr>
                </a:solidFill>
                <a:latin typeface="Poppins"/>
                <a:cs typeface="Poppins"/>
              </a:rPr>
              <a:t>”</a:t>
            </a:r>
          </a:p>
        </p:txBody>
      </p:sp>
      <p:sp>
        <p:nvSpPr>
          <p:cNvPr id="14" name="TextBox 13">
            <a:extLst>
              <a:ext uri="{FF2B5EF4-FFF2-40B4-BE49-F238E27FC236}">
                <a16:creationId xmlns:a16="http://schemas.microsoft.com/office/drawing/2014/main" id="{7CE11233-E199-9885-0B3B-4CCC7621C342}"/>
              </a:ext>
            </a:extLst>
          </p:cNvPr>
          <p:cNvSpPr txBox="1"/>
          <p:nvPr/>
        </p:nvSpPr>
        <p:spPr>
          <a:xfrm>
            <a:off x="631860" y="4263571"/>
            <a:ext cx="47319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a:solidFill>
                  <a:schemeClr val="tx1">
                    <a:lumMod val="75000"/>
                    <a:lumOff val="25000"/>
                  </a:schemeClr>
                </a:solidFill>
                <a:latin typeface="Poppins" panose="00000500000000000000" pitchFamily="2" charset="0"/>
                <a:cs typeface="Poppins" panose="00000500000000000000" pitchFamily="2" charset="0"/>
              </a:rPr>
              <a:t>”</a:t>
            </a:r>
            <a:r>
              <a:rPr lang="en-GB" sz="1400" i="1">
                <a:solidFill>
                  <a:schemeClr val="tx1">
                    <a:lumMod val="75000"/>
                    <a:lumOff val="25000"/>
                  </a:schemeClr>
                </a:solidFill>
                <a:latin typeface="Poppins"/>
                <a:cs typeface="Poppins"/>
              </a:rPr>
              <a:t> Times are hard, and you are trying to salvage whatever</a:t>
            </a:r>
            <a:r>
              <a:rPr lang="en-GB" sz="1200" i="1">
                <a:solidFill>
                  <a:schemeClr val="tx1">
                    <a:lumMod val="75000"/>
                    <a:lumOff val="25000"/>
                  </a:schemeClr>
                </a:solidFill>
                <a:latin typeface="Poppins" panose="00000500000000000000" pitchFamily="2" charset="0"/>
                <a:cs typeface="Poppins" panose="00000500000000000000" pitchFamily="2" charset="0"/>
              </a:rPr>
              <a:t>”</a:t>
            </a:r>
            <a:endParaRPr lang="en-US" sz="1200" i="1">
              <a:solidFill>
                <a:schemeClr val="tx1">
                  <a:lumMod val="75000"/>
                  <a:lumOff val="25000"/>
                </a:schemeClr>
              </a:solidFill>
              <a:latin typeface="Poppins" panose="00000500000000000000" pitchFamily="2" charset="0"/>
              <a:cs typeface="Poppins" panose="00000500000000000000" pitchFamily="2" charset="0"/>
            </a:endParaRPr>
          </a:p>
        </p:txBody>
      </p:sp>
      <p:sp>
        <p:nvSpPr>
          <p:cNvPr id="15" name="TextBox 14">
            <a:extLst>
              <a:ext uri="{FF2B5EF4-FFF2-40B4-BE49-F238E27FC236}">
                <a16:creationId xmlns:a16="http://schemas.microsoft.com/office/drawing/2014/main" id="{66C8BAF2-84A9-EC58-58F7-B8D0CC6EFE89}"/>
              </a:ext>
            </a:extLst>
          </p:cNvPr>
          <p:cNvSpPr txBox="1"/>
          <p:nvPr/>
        </p:nvSpPr>
        <p:spPr>
          <a:xfrm>
            <a:off x="641425" y="5076664"/>
            <a:ext cx="44590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dirty="0">
                <a:solidFill>
                  <a:schemeClr val="tx1">
                    <a:lumMod val="75000"/>
                    <a:lumOff val="25000"/>
                  </a:schemeClr>
                </a:solidFill>
                <a:latin typeface="Poppins" panose="00000500000000000000" pitchFamily="2" charset="0"/>
                <a:cs typeface="Poppins" panose="00000500000000000000" pitchFamily="2" charset="0"/>
              </a:rPr>
              <a:t>“</a:t>
            </a:r>
            <a:r>
              <a:rPr lang="en-GB" sz="1400" i="1" dirty="0">
                <a:solidFill>
                  <a:schemeClr val="tx1">
                    <a:lumMod val="75000"/>
                    <a:lumOff val="25000"/>
                  </a:schemeClr>
                </a:solidFill>
                <a:latin typeface="Poppins"/>
                <a:cs typeface="Poppins"/>
              </a:rPr>
              <a:t>Having to give an alternative option for the experiment was like us asking for too much</a:t>
            </a:r>
            <a:r>
              <a:rPr lang="en-US" sz="1400" i="1" dirty="0">
                <a:solidFill>
                  <a:schemeClr val="tx1">
                    <a:lumMod val="75000"/>
                    <a:lumOff val="25000"/>
                  </a:schemeClr>
                </a:solidFill>
                <a:latin typeface="Poppins"/>
                <a:cs typeface="Poppins"/>
              </a:rPr>
              <a:t>”</a:t>
            </a:r>
          </a:p>
        </p:txBody>
      </p:sp>
      <p:sp>
        <p:nvSpPr>
          <p:cNvPr id="16" name="TextBox 15">
            <a:extLst>
              <a:ext uri="{FF2B5EF4-FFF2-40B4-BE49-F238E27FC236}">
                <a16:creationId xmlns:a16="http://schemas.microsoft.com/office/drawing/2014/main" id="{2D2117FF-3226-C898-E324-15A1DCC36F02}"/>
              </a:ext>
            </a:extLst>
          </p:cNvPr>
          <p:cNvSpPr txBox="1"/>
          <p:nvPr/>
        </p:nvSpPr>
        <p:spPr>
          <a:xfrm>
            <a:off x="2531992" y="6290646"/>
            <a:ext cx="8190729" cy="523220"/>
          </a:xfrm>
          <a:prstGeom prst="rect">
            <a:avLst/>
          </a:prstGeom>
          <a:noFill/>
        </p:spPr>
        <p:txBody>
          <a:bodyPr wrap="square" lIns="91440" tIns="45720" rIns="91440" bIns="45720" anchor="t">
            <a:spAutoFit/>
          </a:bodyPr>
          <a:lstStyle/>
          <a:p>
            <a:pPr algn="ctr"/>
            <a:r>
              <a:rPr lang="en-GB" sz="1400" i="1" dirty="0">
                <a:solidFill>
                  <a:schemeClr val="tx1">
                    <a:lumMod val="75000"/>
                    <a:lumOff val="25000"/>
                  </a:schemeClr>
                </a:solidFill>
                <a:latin typeface="Poppins"/>
                <a:cs typeface="Poppins"/>
              </a:rPr>
              <a:t>“I just wanted to better myself and come out and be able to </a:t>
            </a:r>
            <a:br>
              <a:rPr lang="en-GB" sz="1400" i="1" dirty="0">
                <a:solidFill>
                  <a:schemeClr val="tx1">
                    <a:lumMod val="75000"/>
                    <a:lumOff val="25000"/>
                  </a:schemeClr>
                </a:solidFill>
                <a:latin typeface="Poppins"/>
                <a:cs typeface="Poppins"/>
              </a:rPr>
            </a:br>
            <a:r>
              <a:rPr lang="en-GB" sz="1400" i="1" dirty="0">
                <a:solidFill>
                  <a:schemeClr val="tx1">
                    <a:lumMod val="75000"/>
                    <a:lumOff val="25000"/>
                  </a:schemeClr>
                </a:solidFill>
                <a:latin typeface="Poppins"/>
                <a:cs typeface="Poppins"/>
              </a:rPr>
              <a:t>obtain a career in the Sciences”</a:t>
            </a:r>
          </a:p>
        </p:txBody>
      </p:sp>
      <p:sp>
        <p:nvSpPr>
          <p:cNvPr id="2" name="Rectangle 1">
            <a:extLst>
              <a:ext uri="{FF2B5EF4-FFF2-40B4-BE49-F238E27FC236}">
                <a16:creationId xmlns:a16="http://schemas.microsoft.com/office/drawing/2014/main" id="{D725467F-F66E-6A55-B310-277223C29ED5}"/>
              </a:ext>
            </a:extLst>
          </p:cNvPr>
          <p:cNvSpPr/>
          <p:nvPr/>
        </p:nvSpPr>
        <p:spPr>
          <a:xfrm>
            <a:off x="9501987" y="1555455"/>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Being time poor</a:t>
            </a:r>
          </a:p>
        </p:txBody>
      </p:sp>
      <p:sp>
        <p:nvSpPr>
          <p:cNvPr id="3" name="Rectangle 2">
            <a:extLst>
              <a:ext uri="{FF2B5EF4-FFF2-40B4-BE49-F238E27FC236}">
                <a16:creationId xmlns:a16="http://schemas.microsoft.com/office/drawing/2014/main" id="{5F6015B7-5834-A29B-E987-FD0EEAB7C757}"/>
              </a:ext>
            </a:extLst>
          </p:cNvPr>
          <p:cNvSpPr/>
          <p:nvPr/>
        </p:nvSpPr>
        <p:spPr>
          <a:xfrm>
            <a:off x="7229969" y="1555455"/>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Motivations for study</a:t>
            </a:r>
          </a:p>
        </p:txBody>
      </p:sp>
      <p:sp>
        <p:nvSpPr>
          <p:cNvPr id="6" name="Rectangle 5">
            <a:extLst>
              <a:ext uri="{FF2B5EF4-FFF2-40B4-BE49-F238E27FC236}">
                <a16:creationId xmlns:a16="http://schemas.microsoft.com/office/drawing/2014/main" id="{64924AE5-B506-1EF6-811B-3DB9ADFD4C67}"/>
              </a:ext>
            </a:extLst>
          </p:cNvPr>
          <p:cNvSpPr/>
          <p:nvPr/>
        </p:nvSpPr>
        <p:spPr>
          <a:xfrm>
            <a:off x="4957951" y="1555455"/>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Student costs</a:t>
            </a:r>
          </a:p>
        </p:txBody>
      </p:sp>
      <p:sp>
        <p:nvSpPr>
          <p:cNvPr id="17" name="Rectangle 16">
            <a:extLst>
              <a:ext uri="{FF2B5EF4-FFF2-40B4-BE49-F238E27FC236}">
                <a16:creationId xmlns:a16="http://schemas.microsoft.com/office/drawing/2014/main" id="{52283ECD-BAD8-FAED-955F-53DCA3E60356}"/>
              </a:ext>
            </a:extLst>
          </p:cNvPr>
          <p:cNvSpPr/>
          <p:nvPr/>
        </p:nvSpPr>
        <p:spPr>
          <a:xfrm>
            <a:off x="2685933" y="1555455"/>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lumMod val="85000"/>
                  </a:schemeClr>
                </a:solidFill>
              </a:rPr>
              <a:t>Sense of Belonging</a:t>
            </a:r>
          </a:p>
        </p:txBody>
      </p:sp>
      <p:sp>
        <p:nvSpPr>
          <p:cNvPr id="18" name="Rectangle 17">
            <a:extLst>
              <a:ext uri="{FF2B5EF4-FFF2-40B4-BE49-F238E27FC236}">
                <a16:creationId xmlns:a16="http://schemas.microsoft.com/office/drawing/2014/main" id="{C963806F-0807-30E1-CCC7-721C2509F019}"/>
              </a:ext>
            </a:extLst>
          </p:cNvPr>
          <p:cNvSpPr/>
          <p:nvPr/>
        </p:nvSpPr>
        <p:spPr>
          <a:xfrm>
            <a:off x="413915" y="1555455"/>
            <a:ext cx="2108433" cy="746620"/>
          </a:xfrm>
          <a:prstGeom prst="rect">
            <a:avLst/>
          </a:prstGeom>
          <a:solidFill>
            <a:schemeClr val="bg1"/>
          </a:solidFill>
          <a:ln>
            <a:solidFill>
              <a:srgbClr val="0606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lumMod val="85000"/>
                  </a:schemeClr>
                </a:solidFill>
              </a:rPr>
              <a:t>Representation</a:t>
            </a:r>
          </a:p>
        </p:txBody>
      </p:sp>
      <p:sp>
        <p:nvSpPr>
          <p:cNvPr id="9" name="TextBox 8">
            <a:extLst>
              <a:ext uri="{FF2B5EF4-FFF2-40B4-BE49-F238E27FC236}">
                <a16:creationId xmlns:a16="http://schemas.microsoft.com/office/drawing/2014/main" id="{4045C0A6-D06B-90EE-516F-CDC1B51B600F}"/>
              </a:ext>
            </a:extLst>
          </p:cNvPr>
          <p:cNvSpPr txBox="1"/>
          <p:nvPr/>
        </p:nvSpPr>
        <p:spPr>
          <a:xfrm>
            <a:off x="5363872" y="4678404"/>
            <a:ext cx="517657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a:solidFill>
                  <a:schemeClr val="tx1">
                    <a:lumMod val="75000"/>
                    <a:lumOff val="25000"/>
                  </a:schemeClr>
                </a:solidFill>
                <a:latin typeface="Poppins"/>
                <a:cs typeface="Poppins"/>
              </a:rPr>
              <a:t>“</a:t>
            </a:r>
            <a:r>
              <a:rPr lang="en-GB" sz="1400" i="1">
                <a:solidFill>
                  <a:schemeClr val="tx1">
                    <a:lumMod val="75000"/>
                    <a:lumOff val="25000"/>
                  </a:schemeClr>
                </a:solidFill>
                <a:latin typeface="Poppins"/>
                <a:cs typeface="Poppins"/>
              </a:rPr>
              <a:t>I need to do what’s best for my children, and show them that they can achieve – no matter who they are or – we are Black, yes, and there are things that seem to be directed at us so we have to kick through to make sure we get what we want done, and we have to, you know, go to extreme levels</a:t>
            </a:r>
            <a:r>
              <a:rPr lang="en-GB" sz="1200" i="1">
                <a:solidFill>
                  <a:schemeClr val="tx1">
                    <a:lumMod val="75000"/>
                    <a:lumOff val="25000"/>
                  </a:schemeClr>
                </a:solidFill>
                <a:latin typeface="Poppins"/>
                <a:cs typeface="Poppins"/>
              </a:rPr>
              <a:t>”</a:t>
            </a:r>
            <a:endParaRPr lang="en-US" sz="1200" i="1">
              <a:solidFill>
                <a:schemeClr val="tx1">
                  <a:lumMod val="75000"/>
                  <a:lumOff val="25000"/>
                </a:schemeClr>
              </a:solidFill>
              <a:latin typeface="Poppins"/>
              <a:cs typeface="Poppins"/>
            </a:endParaRPr>
          </a:p>
        </p:txBody>
      </p:sp>
      <p:sp>
        <p:nvSpPr>
          <p:cNvPr id="10" name="TextBox 9">
            <a:extLst>
              <a:ext uri="{FF2B5EF4-FFF2-40B4-BE49-F238E27FC236}">
                <a16:creationId xmlns:a16="http://schemas.microsoft.com/office/drawing/2014/main" id="{61ED027D-FD36-377C-377B-65939AF81AE0}"/>
              </a:ext>
            </a:extLst>
          </p:cNvPr>
          <p:cNvSpPr txBox="1"/>
          <p:nvPr/>
        </p:nvSpPr>
        <p:spPr>
          <a:xfrm>
            <a:off x="3908184" y="2890550"/>
            <a:ext cx="729611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dirty="0">
                <a:solidFill>
                  <a:schemeClr val="tx1">
                    <a:lumMod val="75000"/>
                    <a:lumOff val="25000"/>
                  </a:schemeClr>
                </a:solidFill>
                <a:latin typeface="Poppins"/>
                <a:cs typeface="Poppins"/>
              </a:rPr>
              <a:t>”</a:t>
            </a:r>
            <a:r>
              <a:rPr lang="en-GB" sz="1200" i="1" dirty="0">
                <a:solidFill>
                  <a:schemeClr val="tx1">
                    <a:lumMod val="75000"/>
                    <a:lumOff val="25000"/>
                  </a:schemeClr>
                </a:solidFill>
                <a:latin typeface="Poppins"/>
                <a:cs typeface="Poppins"/>
              </a:rPr>
              <a:t> </a:t>
            </a:r>
            <a:r>
              <a:rPr lang="en-GB" sz="1400" i="1" dirty="0">
                <a:solidFill>
                  <a:schemeClr val="tx1">
                    <a:lumMod val="75000"/>
                    <a:lumOff val="25000"/>
                  </a:schemeClr>
                </a:solidFill>
                <a:latin typeface="Poppins"/>
                <a:cs typeface="Poppins"/>
              </a:rPr>
              <a:t>When you don’t have time to really study as much as you </a:t>
            </a:r>
            <a:br>
              <a:rPr lang="en-US" sz="1400" dirty="0"/>
            </a:br>
            <a:r>
              <a:rPr lang="en-GB" sz="1400" i="1" dirty="0">
                <a:solidFill>
                  <a:schemeClr val="tx1">
                    <a:lumMod val="75000"/>
                    <a:lumOff val="25000"/>
                  </a:schemeClr>
                </a:solidFill>
                <a:latin typeface="Poppins"/>
                <a:cs typeface="Poppins"/>
              </a:rPr>
              <a:t>would like to, you are basically whizzing through everything”</a:t>
            </a:r>
            <a:endParaRPr lang="en-US" sz="1400" i="1" dirty="0">
              <a:solidFill>
                <a:schemeClr val="tx1">
                  <a:lumMod val="75000"/>
                  <a:lumOff val="25000"/>
                </a:schemeClr>
              </a:solidFill>
              <a:latin typeface="Poppins"/>
              <a:cs typeface="Poppins"/>
            </a:endParaRPr>
          </a:p>
        </p:txBody>
      </p:sp>
    </p:spTree>
    <p:extLst>
      <p:ext uri="{BB962C8B-B14F-4D97-AF65-F5344CB8AC3E}">
        <p14:creationId xmlns:p14="http://schemas.microsoft.com/office/powerpoint/2010/main" val="1346154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982E02-667F-B30F-F38B-DD915BCC04F1}"/>
              </a:ext>
            </a:extLst>
          </p:cNvPr>
          <p:cNvSpPr>
            <a:spLocks noGrp="1"/>
          </p:cNvSpPr>
          <p:nvPr>
            <p:ph type="body" sz="quarter" idx="24"/>
          </p:nvPr>
        </p:nvSpPr>
        <p:spPr/>
        <p:txBody>
          <a:bodyPr lIns="91440" tIns="45720" rIns="91440" bIns="45720" anchor="t">
            <a:noAutofit/>
          </a:bodyPr>
          <a:lstStyle/>
          <a:p>
            <a:r>
              <a:rPr lang="en-US" dirty="0">
                <a:latin typeface="Poppins SemiBold"/>
                <a:cs typeface="Poppins SemiBold"/>
              </a:rPr>
              <a:t>Student cost theme: Analysis of TMA scores</a:t>
            </a:r>
            <a:endParaRPr lang="en-US" dirty="0"/>
          </a:p>
        </p:txBody>
      </p:sp>
      <p:sp>
        <p:nvSpPr>
          <p:cNvPr id="3" name="Text Placeholder 2">
            <a:extLst>
              <a:ext uri="{FF2B5EF4-FFF2-40B4-BE49-F238E27FC236}">
                <a16:creationId xmlns:a16="http://schemas.microsoft.com/office/drawing/2014/main" id="{A44DD94D-7834-8798-3027-2DAFD39779EE}"/>
              </a:ext>
            </a:extLst>
          </p:cNvPr>
          <p:cNvSpPr>
            <a:spLocks noGrp="1"/>
          </p:cNvSpPr>
          <p:nvPr>
            <p:ph type="body" sz="quarter" idx="25"/>
          </p:nvPr>
        </p:nvSpPr>
        <p:spPr>
          <a:xfrm>
            <a:off x="413915" y="901125"/>
            <a:ext cx="10766703" cy="697919"/>
          </a:xfrm>
        </p:spPr>
        <p:txBody>
          <a:bodyPr lIns="91440" tIns="45720" rIns="91440" bIns="45720" anchor="t">
            <a:noAutofit/>
          </a:bodyPr>
          <a:lstStyle/>
          <a:p>
            <a:r>
              <a:rPr lang="en-US" dirty="0">
                <a:latin typeface="Poppins"/>
                <a:cs typeface="Poppins"/>
              </a:rPr>
              <a:t>Scores (out of 32) by ethnicity for a TMA01 question based on the write-up of a collaborative 'kitchen experiment’, requiring access to a fridge and/or a freezer</a:t>
            </a:r>
            <a:endParaRPr lang="en-US" dirty="0"/>
          </a:p>
        </p:txBody>
      </p:sp>
      <p:sp>
        <p:nvSpPr>
          <p:cNvPr id="4" name="Text Placeholder 3">
            <a:extLst>
              <a:ext uri="{FF2B5EF4-FFF2-40B4-BE49-F238E27FC236}">
                <a16:creationId xmlns:a16="http://schemas.microsoft.com/office/drawing/2014/main" id="{48BA0BD9-6E8F-B2AC-E5C3-525CCCD4C3A5}"/>
              </a:ext>
            </a:extLst>
          </p:cNvPr>
          <p:cNvSpPr>
            <a:spLocks noGrp="1"/>
          </p:cNvSpPr>
          <p:nvPr>
            <p:ph type="body" sz="quarter" idx="12"/>
          </p:nvPr>
        </p:nvSpPr>
        <p:spPr>
          <a:xfrm>
            <a:off x="493106" y="1709797"/>
            <a:ext cx="10099228" cy="1040268"/>
          </a:xfrm>
        </p:spPr>
        <p:txBody>
          <a:bodyPr lIns="91440" tIns="45720" rIns="91440" bIns="45720" anchor="t">
            <a:noAutofit/>
          </a:bodyPr>
          <a:lstStyle/>
          <a:p>
            <a:r>
              <a:rPr lang="en-US" b="0">
                <a:latin typeface="Calibri"/>
                <a:cs typeface="Calibri"/>
              </a:rPr>
              <a:t>vertical scale - % of students achieving each score band, horizontal scale – score bands by ethnicity</a:t>
            </a:r>
            <a:endParaRPr lang="en-US"/>
          </a:p>
        </p:txBody>
      </p:sp>
      <p:pic>
        <p:nvPicPr>
          <p:cNvPr id="7" name="Picture 6">
            <a:extLst>
              <a:ext uri="{FF2B5EF4-FFF2-40B4-BE49-F238E27FC236}">
                <a16:creationId xmlns:a16="http://schemas.microsoft.com/office/drawing/2014/main" id="{21D40E5A-5F7D-10BC-E3EB-0239B485C75B}"/>
              </a:ext>
            </a:extLst>
          </p:cNvPr>
          <p:cNvPicPr>
            <a:picLocks noChangeAspect="1"/>
          </p:cNvPicPr>
          <p:nvPr/>
        </p:nvPicPr>
        <p:blipFill>
          <a:blip r:embed="rId2"/>
          <a:stretch>
            <a:fillRect/>
          </a:stretch>
        </p:blipFill>
        <p:spPr>
          <a:xfrm>
            <a:off x="3830783" y="2229931"/>
            <a:ext cx="7568785" cy="4212535"/>
          </a:xfrm>
          <a:prstGeom prst="rect">
            <a:avLst/>
          </a:prstGeom>
        </p:spPr>
      </p:pic>
      <p:sp>
        <p:nvSpPr>
          <p:cNvPr id="5" name="TextBox 4">
            <a:extLst>
              <a:ext uri="{FF2B5EF4-FFF2-40B4-BE49-F238E27FC236}">
                <a16:creationId xmlns:a16="http://schemas.microsoft.com/office/drawing/2014/main" id="{D6B6AC54-720F-E199-60AD-2E88B92477A5}"/>
              </a:ext>
            </a:extLst>
          </p:cNvPr>
          <p:cNvSpPr txBox="1"/>
          <p:nvPr/>
        </p:nvSpPr>
        <p:spPr>
          <a:xfrm>
            <a:off x="553419" y="2953774"/>
            <a:ext cx="3217052" cy="2308324"/>
          </a:xfrm>
          <a:prstGeom prst="rect">
            <a:avLst/>
          </a:prstGeom>
          <a:noFill/>
        </p:spPr>
        <p:txBody>
          <a:bodyPr wrap="square" rtlCol="0">
            <a:spAutoFit/>
          </a:bodyPr>
          <a:lstStyle/>
          <a:p>
            <a:r>
              <a:rPr lang="en-GB" b="1" dirty="0"/>
              <a:t>Analysis of TMA scores by question revealed that Black students are less likely to score well on the question assessing the home experiment in comparison to other ethnicities</a:t>
            </a:r>
          </a:p>
        </p:txBody>
      </p:sp>
    </p:spTree>
    <p:extLst>
      <p:ext uri="{BB962C8B-B14F-4D97-AF65-F5344CB8AC3E}">
        <p14:creationId xmlns:p14="http://schemas.microsoft.com/office/powerpoint/2010/main" val="3230075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AB9074-E5FF-3801-B432-4890E3274EE0}"/>
              </a:ext>
            </a:extLst>
          </p:cNvPr>
          <p:cNvSpPr>
            <a:spLocks noGrp="1"/>
          </p:cNvSpPr>
          <p:nvPr>
            <p:ph type="body" sz="quarter" idx="24"/>
          </p:nvPr>
        </p:nvSpPr>
        <p:spPr/>
        <p:txBody>
          <a:bodyPr lIns="91440" tIns="45720" rIns="91440" bIns="45720" anchor="t">
            <a:noAutofit/>
          </a:bodyPr>
          <a:lstStyle/>
          <a:p>
            <a:r>
              <a:rPr lang="en-US" dirty="0">
                <a:latin typeface="Poppins SemiBold"/>
                <a:cs typeface="Poppins SemiBold"/>
              </a:rPr>
              <a:t>Impact</a:t>
            </a:r>
            <a:endParaRPr lang="en-US" dirty="0"/>
          </a:p>
        </p:txBody>
      </p:sp>
      <p:sp>
        <p:nvSpPr>
          <p:cNvPr id="3" name="Text Placeholder 2">
            <a:extLst>
              <a:ext uri="{FF2B5EF4-FFF2-40B4-BE49-F238E27FC236}">
                <a16:creationId xmlns:a16="http://schemas.microsoft.com/office/drawing/2014/main" id="{CA9C5590-C630-B2E8-BF29-0DBB50D03364}"/>
              </a:ext>
            </a:extLst>
          </p:cNvPr>
          <p:cNvSpPr>
            <a:spLocks noGrp="1"/>
          </p:cNvSpPr>
          <p:nvPr>
            <p:ph type="body" sz="quarter" idx="25"/>
          </p:nvPr>
        </p:nvSpPr>
        <p:spPr>
          <a:xfrm>
            <a:off x="413915" y="901125"/>
            <a:ext cx="10766703" cy="510180"/>
          </a:xfrm>
        </p:spPr>
        <p:txBody>
          <a:bodyPr lIns="91440" tIns="45720" rIns="91440" bIns="45720" anchor="t">
            <a:noAutofit/>
          </a:bodyPr>
          <a:lstStyle/>
          <a:p>
            <a:r>
              <a:rPr lang="en-US" b="1" dirty="0">
                <a:latin typeface="Poppins"/>
                <a:cs typeface="Poppins"/>
              </a:rPr>
              <a:t>Impact on Teaching and Learning</a:t>
            </a:r>
            <a:endParaRPr lang="en-US" b="1" dirty="0"/>
          </a:p>
        </p:txBody>
      </p:sp>
      <p:sp>
        <p:nvSpPr>
          <p:cNvPr id="4" name="Text Placeholder 3">
            <a:extLst>
              <a:ext uri="{FF2B5EF4-FFF2-40B4-BE49-F238E27FC236}">
                <a16:creationId xmlns:a16="http://schemas.microsoft.com/office/drawing/2014/main" id="{C3BF8291-8089-6C9D-05E6-617CB10E8B55}"/>
              </a:ext>
            </a:extLst>
          </p:cNvPr>
          <p:cNvSpPr>
            <a:spLocks noGrp="1"/>
          </p:cNvSpPr>
          <p:nvPr>
            <p:ph type="body" sz="quarter" idx="12"/>
          </p:nvPr>
        </p:nvSpPr>
        <p:spPr>
          <a:xfrm>
            <a:off x="413915" y="1592521"/>
            <a:ext cx="11499411" cy="4364354"/>
          </a:xfrm>
        </p:spPr>
        <p:txBody>
          <a:bodyPr lIns="91440" tIns="45720" rIns="91440" bIns="45720" anchor="t">
            <a:noAutofit/>
          </a:bodyPr>
          <a:lstStyle/>
          <a:p>
            <a:pPr marL="285750" indent="-285750">
              <a:buFont typeface="Arial" panose="020B0604020202020204" pitchFamily="34" charset="0"/>
              <a:buChar char="•"/>
            </a:pPr>
            <a:r>
              <a:rPr lang="en-GB" b="0" dirty="0"/>
              <a:t>S112 was included in a pilot run of the Inclusive Curriculum Tool in August 2022</a:t>
            </a:r>
          </a:p>
          <a:p>
            <a:pPr marL="285750" indent="-285750">
              <a:buFont typeface="Arial" panose="020B0604020202020204" pitchFamily="34" charset="0"/>
              <a:buChar char="•"/>
            </a:pPr>
            <a:endParaRPr lang="en-GB" b="0" dirty="0"/>
          </a:p>
          <a:p>
            <a:pPr marL="285750" indent="-285750">
              <a:buFont typeface="Arial" panose="020B0604020202020204" pitchFamily="34" charset="0"/>
              <a:buChar char="•"/>
            </a:pPr>
            <a:r>
              <a:rPr lang="en-GB" b="0" dirty="0"/>
              <a:t>S112 content was updated to replace images of White scientists with scientists representing a more diverse ethnicity (and gender), together with a greater emphasis on global representation</a:t>
            </a:r>
          </a:p>
          <a:p>
            <a:endParaRPr lang="en-GB" b="0" dirty="0"/>
          </a:p>
          <a:p>
            <a:pPr marL="285750" indent="-285750">
              <a:buFont typeface="Arial" panose="020B0604020202020204" pitchFamily="34" charset="0"/>
              <a:buChar char="•"/>
            </a:pPr>
            <a:r>
              <a:rPr lang="en-GB" b="0" dirty="0"/>
              <a:t>Production of a new video to show the set up and results from the topic 2 kitchen experiment, assessed in TMA01, for which many Black students had previously shown a low question score. This video also enabled Black students to see a Black OU scientist performing science thereby helping to address the lack of representation in module materials</a:t>
            </a:r>
          </a:p>
        </p:txBody>
      </p:sp>
    </p:spTree>
    <p:extLst>
      <p:ext uri="{BB962C8B-B14F-4D97-AF65-F5344CB8AC3E}">
        <p14:creationId xmlns:p14="http://schemas.microsoft.com/office/powerpoint/2010/main" val="2640129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AB9074-E5FF-3801-B432-4890E3274EE0}"/>
              </a:ext>
            </a:extLst>
          </p:cNvPr>
          <p:cNvSpPr>
            <a:spLocks noGrp="1"/>
          </p:cNvSpPr>
          <p:nvPr>
            <p:ph type="body" sz="quarter" idx="24"/>
          </p:nvPr>
        </p:nvSpPr>
        <p:spPr/>
        <p:txBody>
          <a:bodyPr lIns="91440" tIns="45720" rIns="91440" bIns="45720" anchor="t">
            <a:noAutofit/>
          </a:bodyPr>
          <a:lstStyle/>
          <a:p>
            <a:r>
              <a:rPr lang="en-US" dirty="0">
                <a:latin typeface="Poppins SemiBold"/>
                <a:cs typeface="Poppins SemiBold"/>
              </a:rPr>
              <a:t>Impact</a:t>
            </a:r>
            <a:endParaRPr lang="en-US" dirty="0"/>
          </a:p>
        </p:txBody>
      </p:sp>
      <p:sp>
        <p:nvSpPr>
          <p:cNvPr id="3" name="Text Placeholder 2">
            <a:extLst>
              <a:ext uri="{FF2B5EF4-FFF2-40B4-BE49-F238E27FC236}">
                <a16:creationId xmlns:a16="http://schemas.microsoft.com/office/drawing/2014/main" id="{CA9C5590-C630-B2E8-BF29-0DBB50D03364}"/>
              </a:ext>
            </a:extLst>
          </p:cNvPr>
          <p:cNvSpPr>
            <a:spLocks noGrp="1"/>
          </p:cNvSpPr>
          <p:nvPr>
            <p:ph type="body" sz="quarter" idx="25"/>
          </p:nvPr>
        </p:nvSpPr>
        <p:spPr>
          <a:xfrm>
            <a:off x="413915" y="901125"/>
            <a:ext cx="10766703" cy="510180"/>
          </a:xfrm>
        </p:spPr>
        <p:txBody>
          <a:bodyPr lIns="91440" tIns="45720" rIns="91440" bIns="45720" anchor="t">
            <a:noAutofit/>
          </a:bodyPr>
          <a:lstStyle/>
          <a:p>
            <a:r>
              <a:rPr lang="en-US" b="1">
                <a:latin typeface="Poppins"/>
                <a:cs typeface="Poppins"/>
              </a:rPr>
              <a:t>Other Impact</a:t>
            </a:r>
            <a:endParaRPr lang="en-US" b="1"/>
          </a:p>
        </p:txBody>
      </p:sp>
      <p:sp>
        <p:nvSpPr>
          <p:cNvPr id="4" name="Text Placeholder 3">
            <a:extLst>
              <a:ext uri="{FF2B5EF4-FFF2-40B4-BE49-F238E27FC236}">
                <a16:creationId xmlns:a16="http://schemas.microsoft.com/office/drawing/2014/main" id="{C3BF8291-8089-6C9D-05E6-617CB10E8B55}"/>
              </a:ext>
            </a:extLst>
          </p:cNvPr>
          <p:cNvSpPr>
            <a:spLocks noGrp="1"/>
          </p:cNvSpPr>
          <p:nvPr>
            <p:ph type="body" sz="quarter" idx="12"/>
          </p:nvPr>
        </p:nvSpPr>
        <p:spPr>
          <a:xfrm>
            <a:off x="413915" y="1592521"/>
            <a:ext cx="11499411" cy="4364354"/>
          </a:xfrm>
        </p:spPr>
        <p:txBody>
          <a:bodyPr lIns="91440" tIns="45720" rIns="91440" bIns="45720" anchor="t">
            <a:noAutofit/>
          </a:bodyPr>
          <a:lstStyle/>
          <a:p>
            <a:pPr marL="285750" indent="-285750">
              <a:buFont typeface="Arial" panose="020B0604020202020204" pitchFamily="34" charset="0"/>
              <a:buChar char="•"/>
            </a:pPr>
            <a:r>
              <a:rPr lang="en-GB" b="0" dirty="0"/>
              <a:t>In 21J, it was decided to allow all students direct access to the online alternative resources for any home experiment, thereby removing the requirement for students to have to request permission to use alternative resources and the possible stigma/embarrassment associated </a:t>
            </a:r>
            <a:r>
              <a:rPr lang="en-GB" b="0"/>
              <a:t>with this</a:t>
            </a:r>
          </a:p>
          <a:p>
            <a:endParaRPr lang="en-GB" b="0" dirty="0"/>
          </a:p>
          <a:p>
            <a:pPr marL="285750" indent="-285750">
              <a:buFont typeface="Arial" panose="020B0604020202020204" pitchFamily="34" charset="0"/>
              <a:buChar char="•"/>
            </a:pPr>
            <a:r>
              <a:rPr lang="en-GB" b="0" dirty="0"/>
              <a:t>The theme of student financial deprivation identified in our focus group has resulted in the setting up of a further eSTEeM project to explore the impact of the cost of home experiments on student learning in both S111 and S112 </a:t>
            </a:r>
          </a:p>
          <a:p>
            <a:pPr marL="285750" indent="-285750">
              <a:buFont typeface="Arial" panose="020B0604020202020204" pitchFamily="34" charset="0"/>
              <a:buChar char="•"/>
            </a:pPr>
            <a:endParaRPr lang="en-GB" b="0" dirty="0"/>
          </a:p>
        </p:txBody>
      </p:sp>
    </p:spTree>
    <p:extLst>
      <p:ext uri="{BB962C8B-B14F-4D97-AF65-F5344CB8AC3E}">
        <p14:creationId xmlns:p14="http://schemas.microsoft.com/office/powerpoint/2010/main" val="3061739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5DBD4A5-4E13-0786-35FD-E8E1725C1E7F}"/>
              </a:ext>
            </a:extLst>
          </p:cNvPr>
          <p:cNvSpPr>
            <a:spLocks noGrp="1"/>
          </p:cNvSpPr>
          <p:nvPr>
            <p:ph type="body" sz="quarter" idx="14"/>
          </p:nvPr>
        </p:nvSpPr>
        <p:spPr>
          <a:xfrm>
            <a:off x="1001105" y="1759363"/>
            <a:ext cx="3691545" cy="3299198"/>
          </a:xfrm>
        </p:spPr>
        <p:txBody>
          <a:bodyPr/>
          <a:lstStyle/>
          <a:p>
            <a:pPr>
              <a:lnSpc>
                <a:spcPct val="200000"/>
              </a:lnSpc>
            </a:pPr>
            <a:r>
              <a:rPr lang="en-GB"/>
              <a:t>Project Background</a:t>
            </a:r>
          </a:p>
          <a:p>
            <a:pPr>
              <a:lnSpc>
                <a:spcPct val="200000"/>
              </a:lnSpc>
            </a:pPr>
            <a:r>
              <a:rPr lang="en-GB"/>
              <a:t>Research Questions</a:t>
            </a:r>
          </a:p>
          <a:p>
            <a:pPr>
              <a:lnSpc>
                <a:spcPct val="200000"/>
              </a:lnSpc>
            </a:pPr>
            <a:r>
              <a:rPr lang="en-GB"/>
              <a:t>Research Aims</a:t>
            </a:r>
          </a:p>
          <a:p>
            <a:pPr>
              <a:lnSpc>
                <a:spcPct val="200000"/>
              </a:lnSpc>
            </a:pPr>
            <a:r>
              <a:rPr lang="en-GB"/>
              <a:t>Research Methodology</a:t>
            </a:r>
          </a:p>
          <a:p>
            <a:pPr>
              <a:lnSpc>
                <a:spcPct val="200000"/>
              </a:lnSpc>
            </a:pPr>
            <a:r>
              <a:rPr lang="en-GB"/>
              <a:t>Intersectionality Study</a:t>
            </a:r>
          </a:p>
          <a:p>
            <a:pPr>
              <a:lnSpc>
                <a:spcPct val="200000"/>
              </a:lnSpc>
            </a:pPr>
            <a:r>
              <a:rPr lang="en-GB"/>
              <a:t>Statistical Testing</a:t>
            </a:r>
          </a:p>
          <a:p>
            <a:pPr>
              <a:lnSpc>
                <a:spcPct val="200000"/>
              </a:lnSpc>
            </a:pPr>
            <a:r>
              <a:rPr lang="en-GB"/>
              <a:t>Focus groups and interviews</a:t>
            </a:r>
          </a:p>
          <a:p>
            <a:pPr>
              <a:lnSpc>
                <a:spcPct val="200000"/>
              </a:lnSpc>
            </a:pPr>
            <a:r>
              <a:rPr lang="en-GB"/>
              <a:t>Impact and Recommendations </a:t>
            </a:r>
          </a:p>
        </p:txBody>
      </p:sp>
      <p:sp>
        <p:nvSpPr>
          <p:cNvPr id="15" name="Text Placeholder 14">
            <a:extLst>
              <a:ext uri="{FF2B5EF4-FFF2-40B4-BE49-F238E27FC236}">
                <a16:creationId xmlns:a16="http://schemas.microsoft.com/office/drawing/2014/main" id="{D3B70B25-B4F3-8BA6-E24E-5971FC5A957B}"/>
              </a:ext>
            </a:extLst>
          </p:cNvPr>
          <p:cNvSpPr>
            <a:spLocks noGrp="1"/>
          </p:cNvSpPr>
          <p:nvPr>
            <p:ph type="body" sz="quarter" idx="24"/>
          </p:nvPr>
        </p:nvSpPr>
        <p:spPr/>
        <p:txBody>
          <a:bodyPr/>
          <a:lstStyle/>
          <a:p>
            <a:r>
              <a:rPr lang="en-GB"/>
              <a:t>Contents</a:t>
            </a:r>
          </a:p>
        </p:txBody>
      </p:sp>
      <p:sp>
        <p:nvSpPr>
          <p:cNvPr id="9" name="Text Placeholder 8">
            <a:extLst>
              <a:ext uri="{FF2B5EF4-FFF2-40B4-BE49-F238E27FC236}">
                <a16:creationId xmlns:a16="http://schemas.microsoft.com/office/drawing/2014/main" id="{BC7567D9-07C2-A60D-DF9D-54B03D39700A}"/>
              </a:ext>
            </a:extLst>
          </p:cNvPr>
          <p:cNvSpPr>
            <a:spLocks noGrp="1"/>
          </p:cNvSpPr>
          <p:nvPr>
            <p:ph type="body" sz="quarter" idx="25"/>
          </p:nvPr>
        </p:nvSpPr>
        <p:spPr>
          <a:xfrm>
            <a:off x="4790591" y="1759362"/>
            <a:ext cx="572718" cy="3173122"/>
          </a:xfrm>
        </p:spPr>
        <p:txBody>
          <a:bodyPr/>
          <a:lstStyle/>
          <a:p>
            <a:pPr algn="ctr">
              <a:lnSpc>
                <a:spcPct val="200000"/>
              </a:lnSpc>
            </a:pPr>
            <a:r>
              <a:rPr lang="en-GB"/>
              <a:t>3</a:t>
            </a:r>
          </a:p>
          <a:p>
            <a:pPr algn="ctr">
              <a:lnSpc>
                <a:spcPct val="200000"/>
              </a:lnSpc>
            </a:pPr>
            <a:r>
              <a:rPr lang="en-GB"/>
              <a:t>4</a:t>
            </a:r>
          </a:p>
          <a:p>
            <a:pPr algn="ctr">
              <a:lnSpc>
                <a:spcPct val="200000"/>
              </a:lnSpc>
            </a:pPr>
            <a:r>
              <a:rPr lang="en-GB"/>
              <a:t>5</a:t>
            </a:r>
          </a:p>
          <a:p>
            <a:pPr algn="ctr">
              <a:lnSpc>
                <a:spcPct val="200000"/>
              </a:lnSpc>
            </a:pPr>
            <a:r>
              <a:rPr lang="en-GB"/>
              <a:t>6</a:t>
            </a:r>
          </a:p>
          <a:p>
            <a:pPr algn="ctr">
              <a:lnSpc>
                <a:spcPct val="200000"/>
              </a:lnSpc>
            </a:pPr>
            <a:r>
              <a:rPr lang="en-GB"/>
              <a:t>7</a:t>
            </a:r>
          </a:p>
          <a:p>
            <a:pPr algn="ctr">
              <a:lnSpc>
                <a:spcPct val="200000"/>
              </a:lnSpc>
            </a:pPr>
            <a:r>
              <a:rPr lang="en-GB"/>
              <a:t>12</a:t>
            </a:r>
          </a:p>
          <a:p>
            <a:pPr algn="ctr">
              <a:lnSpc>
                <a:spcPct val="200000"/>
              </a:lnSpc>
            </a:pPr>
            <a:r>
              <a:rPr lang="en-GB"/>
              <a:t>14</a:t>
            </a:r>
          </a:p>
          <a:p>
            <a:pPr algn="ctr">
              <a:lnSpc>
                <a:spcPct val="200000"/>
              </a:lnSpc>
            </a:pPr>
            <a:r>
              <a:rPr lang="en-GB"/>
              <a:t>18</a:t>
            </a:r>
          </a:p>
        </p:txBody>
      </p:sp>
      <p:sp>
        <p:nvSpPr>
          <p:cNvPr id="2" name="Text Placeholder 13">
            <a:extLst>
              <a:ext uri="{FF2B5EF4-FFF2-40B4-BE49-F238E27FC236}">
                <a16:creationId xmlns:a16="http://schemas.microsoft.com/office/drawing/2014/main" id="{FA650041-17F3-6607-9C46-904CF9EADFB9}"/>
              </a:ext>
            </a:extLst>
          </p:cNvPr>
          <p:cNvSpPr txBox="1">
            <a:spLocks/>
          </p:cNvSpPr>
          <p:nvPr/>
        </p:nvSpPr>
        <p:spPr>
          <a:xfrm>
            <a:off x="6311182" y="1792020"/>
            <a:ext cx="4495414" cy="241698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3" name="Text Placeholder 15">
            <a:extLst>
              <a:ext uri="{FF2B5EF4-FFF2-40B4-BE49-F238E27FC236}">
                <a16:creationId xmlns:a16="http://schemas.microsoft.com/office/drawing/2014/main" id="{D1D499BD-492C-F04D-107A-5CC141EBF5E8}"/>
              </a:ext>
            </a:extLst>
          </p:cNvPr>
          <p:cNvSpPr txBox="1">
            <a:spLocks/>
          </p:cNvSpPr>
          <p:nvPr/>
        </p:nvSpPr>
        <p:spPr>
          <a:xfrm>
            <a:off x="10904536" y="1792021"/>
            <a:ext cx="572718" cy="241698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1" i="0" kern="1200">
                <a:ln>
                  <a:noFill/>
                </a:ln>
                <a:solidFill>
                  <a:srgbClr val="1C46C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4" name="Text Placeholder 13">
            <a:extLst>
              <a:ext uri="{FF2B5EF4-FFF2-40B4-BE49-F238E27FC236}">
                <a16:creationId xmlns:a16="http://schemas.microsoft.com/office/drawing/2014/main" id="{373A439B-5F06-6BF5-1116-A9AC5F5DF1AC}"/>
              </a:ext>
            </a:extLst>
          </p:cNvPr>
          <p:cNvSpPr txBox="1">
            <a:spLocks/>
          </p:cNvSpPr>
          <p:nvPr/>
        </p:nvSpPr>
        <p:spPr>
          <a:xfrm>
            <a:off x="6311182" y="1792020"/>
            <a:ext cx="4495414" cy="241698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5" name="Text Placeholder 15">
            <a:extLst>
              <a:ext uri="{FF2B5EF4-FFF2-40B4-BE49-F238E27FC236}">
                <a16:creationId xmlns:a16="http://schemas.microsoft.com/office/drawing/2014/main" id="{8A99985D-B3E5-BD6B-00E3-3816C1F7B023}"/>
              </a:ext>
            </a:extLst>
          </p:cNvPr>
          <p:cNvSpPr txBox="1">
            <a:spLocks/>
          </p:cNvSpPr>
          <p:nvPr/>
        </p:nvSpPr>
        <p:spPr>
          <a:xfrm>
            <a:off x="10904536" y="1792021"/>
            <a:ext cx="572718" cy="2416982"/>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1" i="0" kern="1200">
                <a:ln>
                  <a:noFill/>
                </a:ln>
                <a:solidFill>
                  <a:srgbClr val="1C46C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6" name="Text Placeholder 13">
            <a:extLst>
              <a:ext uri="{FF2B5EF4-FFF2-40B4-BE49-F238E27FC236}">
                <a16:creationId xmlns:a16="http://schemas.microsoft.com/office/drawing/2014/main" id="{0AB49A86-EA1C-771B-D9FB-0EA508C9139D}"/>
              </a:ext>
            </a:extLst>
          </p:cNvPr>
          <p:cNvSpPr txBox="1">
            <a:spLocks/>
          </p:cNvSpPr>
          <p:nvPr/>
        </p:nvSpPr>
        <p:spPr>
          <a:xfrm>
            <a:off x="1001105" y="2711423"/>
            <a:ext cx="4495414" cy="241698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851058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AB9074-E5FF-3801-B432-4890E3274EE0}"/>
              </a:ext>
            </a:extLst>
          </p:cNvPr>
          <p:cNvSpPr>
            <a:spLocks noGrp="1"/>
          </p:cNvSpPr>
          <p:nvPr>
            <p:ph type="body" sz="quarter" idx="24"/>
          </p:nvPr>
        </p:nvSpPr>
        <p:spPr/>
        <p:txBody>
          <a:bodyPr lIns="91440" tIns="45720" rIns="91440" bIns="45720" anchor="t">
            <a:noAutofit/>
          </a:bodyPr>
          <a:lstStyle/>
          <a:p>
            <a:r>
              <a:rPr lang="en-US">
                <a:latin typeface="Poppins SemiBold"/>
                <a:cs typeface="Poppins SemiBold"/>
              </a:rPr>
              <a:t>Impact</a:t>
            </a:r>
            <a:endParaRPr lang="en-US"/>
          </a:p>
        </p:txBody>
      </p:sp>
      <p:sp>
        <p:nvSpPr>
          <p:cNvPr id="3" name="Text Placeholder 2">
            <a:extLst>
              <a:ext uri="{FF2B5EF4-FFF2-40B4-BE49-F238E27FC236}">
                <a16:creationId xmlns:a16="http://schemas.microsoft.com/office/drawing/2014/main" id="{CA9C5590-C630-B2E8-BF29-0DBB50D03364}"/>
              </a:ext>
            </a:extLst>
          </p:cNvPr>
          <p:cNvSpPr>
            <a:spLocks noGrp="1"/>
          </p:cNvSpPr>
          <p:nvPr>
            <p:ph type="body" sz="quarter" idx="25"/>
          </p:nvPr>
        </p:nvSpPr>
        <p:spPr>
          <a:xfrm>
            <a:off x="413915" y="901125"/>
            <a:ext cx="10766703" cy="510180"/>
          </a:xfrm>
        </p:spPr>
        <p:txBody>
          <a:bodyPr lIns="91440" tIns="45720" rIns="91440" bIns="45720" anchor="t">
            <a:noAutofit/>
          </a:bodyPr>
          <a:lstStyle/>
          <a:p>
            <a:r>
              <a:rPr lang="en-US" b="1" dirty="0">
                <a:latin typeface="Poppins"/>
                <a:cs typeface="Poppins"/>
              </a:rPr>
              <a:t>Impact on Awarding Gaps</a:t>
            </a:r>
            <a:endParaRPr lang="en-US" b="1" dirty="0"/>
          </a:p>
        </p:txBody>
      </p:sp>
      <p:sp>
        <p:nvSpPr>
          <p:cNvPr id="4" name="Text Placeholder 3">
            <a:extLst>
              <a:ext uri="{FF2B5EF4-FFF2-40B4-BE49-F238E27FC236}">
                <a16:creationId xmlns:a16="http://schemas.microsoft.com/office/drawing/2014/main" id="{C3BF8291-8089-6C9D-05E6-617CB10E8B55}"/>
              </a:ext>
            </a:extLst>
          </p:cNvPr>
          <p:cNvSpPr>
            <a:spLocks noGrp="1"/>
          </p:cNvSpPr>
          <p:nvPr>
            <p:ph type="body" sz="quarter" idx="12"/>
          </p:nvPr>
        </p:nvSpPr>
        <p:spPr>
          <a:xfrm>
            <a:off x="413915" y="1592521"/>
            <a:ext cx="11499411" cy="4364354"/>
          </a:xfrm>
        </p:spPr>
        <p:txBody>
          <a:bodyPr lIns="91440" tIns="45720" rIns="91440" bIns="45720" anchor="t">
            <a:noAutofit/>
          </a:bodyPr>
          <a:lstStyle/>
          <a:p>
            <a:pPr marL="285750" indent="-285750">
              <a:buFont typeface="Arial" panose="020B0604020202020204" pitchFamily="34" charset="0"/>
              <a:buChar char="•"/>
            </a:pPr>
            <a:r>
              <a:rPr lang="en-GB" b="0" dirty="0"/>
              <a:t>Whilst the awarding gap does appear to have reduced on S112 overall, the confounding effect of the pandemic makes causality difficult to attribute.</a:t>
            </a:r>
          </a:p>
        </p:txBody>
      </p:sp>
      <p:graphicFrame>
        <p:nvGraphicFramePr>
          <p:cNvPr id="5" name="Table 4">
            <a:extLst>
              <a:ext uri="{FF2B5EF4-FFF2-40B4-BE49-F238E27FC236}">
                <a16:creationId xmlns:a16="http://schemas.microsoft.com/office/drawing/2014/main" id="{0D742AA2-60ED-8D98-7989-9E95FFF3FA06}"/>
              </a:ext>
            </a:extLst>
          </p:cNvPr>
          <p:cNvGraphicFramePr>
            <a:graphicFrameLocks noGrp="1"/>
          </p:cNvGraphicFramePr>
          <p:nvPr>
            <p:extLst>
              <p:ext uri="{D42A27DB-BD31-4B8C-83A1-F6EECF244321}">
                <p14:modId xmlns:p14="http://schemas.microsoft.com/office/powerpoint/2010/main" val="4212892276"/>
              </p:ext>
            </p:extLst>
          </p:nvPr>
        </p:nvGraphicFramePr>
        <p:xfrm>
          <a:off x="278674" y="2601157"/>
          <a:ext cx="7155404" cy="2956265"/>
        </p:xfrm>
        <a:graphic>
          <a:graphicData uri="http://schemas.openxmlformats.org/drawingml/2006/table">
            <a:tbl>
              <a:tblPr firstRow="1" firstCol="1" bandRow="1">
                <a:tableStyleId>{5C22544A-7EE6-4342-B048-85BDC9FD1C3A}</a:tableStyleId>
              </a:tblPr>
              <a:tblGrid>
                <a:gridCol w="1788851">
                  <a:extLst>
                    <a:ext uri="{9D8B030D-6E8A-4147-A177-3AD203B41FA5}">
                      <a16:colId xmlns:a16="http://schemas.microsoft.com/office/drawing/2014/main" val="586129142"/>
                    </a:ext>
                  </a:extLst>
                </a:gridCol>
                <a:gridCol w="1788851">
                  <a:extLst>
                    <a:ext uri="{9D8B030D-6E8A-4147-A177-3AD203B41FA5}">
                      <a16:colId xmlns:a16="http://schemas.microsoft.com/office/drawing/2014/main" val="1229268478"/>
                    </a:ext>
                  </a:extLst>
                </a:gridCol>
                <a:gridCol w="1788851">
                  <a:extLst>
                    <a:ext uri="{9D8B030D-6E8A-4147-A177-3AD203B41FA5}">
                      <a16:colId xmlns:a16="http://schemas.microsoft.com/office/drawing/2014/main" val="976769706"/>
                    </a:ext>
                  </a:extLst>
                </a:gridCol>
                <a:gridCol w="1788851">
                  <a:extLst>
                    <a:ext uri="{9D8B030D-6E8A-4147-A177-3AD203B41FA5}">
                      <a16:colId xmlns:a16="http://schemas.microsoft.com/office/drawing/2014/main" val="1956148901"/>
                    </a:ext>
                  </a:extLst>
                </a:gridCol>
              </a:tblGrid>
              <a:tr h="1218749">
                <a:tc>
                  <a:txBody>
                    <a:bodyPr/>
                    <a:lstStyle/>
                    <a:p>
                      <a:pPr algn="ctr">
                        <a:lnSpc>
                          <a:spcPct val="150000"/>
                        </a:lnSpc>
                        <a:spcAft>
                          <a:spcPts val="1200"/>
                        </a:spcAft>
                      </a:pPr>
                      <a:r>
                        <a:rPr lang="en-GB" sz="1400" dirty="0">
                          <a:effectLst/>
                        </a:rPr>
                        <a:t>Academic Year</a:t>
                      </a:r>
                      <a:endParaRPr lang="en-GB" sz="1400" dirty="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dirty="0">
                          <a:effectLst/>
                        </a:rPr>
                        <a:t>Institution</a:t>
                      </a:r>
                      <a:endParaRPr lang="en-GB" sz="1400" dirty="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dirty="0">
                          <a:effectLst/>
                        </a:rPr>
                        <a:t>STEM</a:t>
                      </a:r>
                      <a:endParaRPr lang="en-GB" sz="1400" dirty="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dirty="0">
                          <a:effectLst/>
                        </a:rPr>
                        <a:t>S112</a:t>
                      </a:r>
                      <a:endParaRPr lang="en-GB" sz="1400" dirty="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5475395"/>
                  </a:ext>
                </a:extLst>
              </a:tr>
              <a:tr h="579172">
                <a:tc>
                  <a:txBody>
                    <a:bodyPr/>
                    <a:lstStyle/>
                    <a:p>
                      <a:pPr algn="ctr">
                        <a:lnSpc>
                          <a:spcPct val="150000"/>
                        </a:lnSpc>
                        <a:spcAft>
                          <a:spcPts val="1200"/>
                        </a:spcAft>
                      </a:pPr>
                      <a:r>
                        <a:rPr lang="en-GB" sz="1400">
                          <a:effectLst/>
                        </a:rPr>
                        <a:t>19-20</a:t>
                      </a:r>
                      <a:endParaRPr lang="en-GB" sz="14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a:effectLst/>
                        </a:rPr>
                        <a:t>10%</a:t>
                      </a:r>
                      <a:endParaRPr lang="en-GB" sz="14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a:effectLst/>
                        </a:rPr>
                        <a:t>13.4%</a:t>
                      </a:r>
                      <a:endParaRPr lang="en-GB" sz="14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dirty="0">
                          <a:effectLst/>
                        </a:rPr>
                        <a:t>24.5%</a:t>
                      </a:r>
                      <a:endParaRPr lang="en-GB" sz="1400" dirty="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2249752"/>
                  </a:ext>
                </a:extLst>
              </a:tr>
              <a:tr h="579172">
                <a:tc>
                  <a:txBody>
                    <a:bodyPr/>
                    <a:lstStyle/>
                    <a:p>
                      <a:pPr algn="ctr">
                        <a:lnSpc>
                          <a:spcPct val="150000"/>
                        </a:lnSpc>
                        <a:spcAft>
                          <a:spcPts val="1200"/>
                        </a:spcAft>
                      </a:pPr>
                      <a:r>
                        <a:rPr lang="en-GB" sz="1400">
                          <a:effectLst/>
                        </a:rPr>
                        <a:t>20-21</a:t>
                      </a:r>
                      <a:endParaRPr lang="en-GB" sz="14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a:effectLst/>
                        </a:rPr>
                        <a:t>11.4%</a:t>
                      </a:r>
                      <a:endParaRPr lang="en-GB" sz="14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a:effectLst/>
                        </a:rPr>
                        <a:t>17.4%</a:t>
                      </a:r>
                      <a:endParaRPr lang="en-GB" sz="14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dirty="0">
                          <a:effectLst/>
                        </a:rPr>
                        <a:t>14.2%</a:t>
                      </a:r>
                      <a:endParaRPr lang="en-GB" sz="1400" dirty="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67510033"/>
                  </a:ext>
                </a:extLst>
              </a:tr>
              <a:tr h="579172">
                <a:tc>
                  <a:txBody>
                    <a:bodyPr/>
                    <a:lstStyle/>
                    <a:p>
                      <a:pPr algn="ctr">
                        <a:lnSpc>
                          <a:spcPct val="150000"/>
                        </a:lnSpc>
                        <a:spcAft>
                          <a:spcPts val="1200"/>
                        </a:spcAft>
                      </a:pPr>
                      <a:r>
                        <a:rPr lang="en-GB" sz="1400">
                          <a:effectLst/>
                        </a:rPr>
                        <a:t>21-22</a:t>
                      </a:r>
                      <a:endParaRPr lang="en-GB" sz="14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a:effectLst/>
                        </a:rPr>
                        <a:t>11.9%</a:t>
                      </a:r>
                      <a:endParaRPr lang="en-GB" sz="14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a:effectLst/>
                        </a:rPr>
                        <a:t>18.5%</a:t>
                      </a:r>
                      <a:endParaRPr lang="en-GB" sz="140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n-GB" sz="1400" dirty="0">
                          <a:effectLst/>
                        </a:rPr>
                        <a:t>14.1%</a:t>
                      </a:r>
                      <a:endParaRPr lang="en-GB" sz="1400" dirty="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4710785"/>
                  </a:ext>
                </a:extLst>
              </a:tr>
            </a:tbl>
          </a:graphicData>
        </a:graphic>
      </p:graphicFrame>
      <p:sp>
        <p:nvSpPr>
          <p:cNvPr id="6" name="TextBox 5">
            <a:extLst>
              <a:ext uri="{FF2B5EF4-FFF2-40B4-BE49-F238E27FC236}">
                <a16:creationId xmlns:a16="http://schemas.microsoft.com/office/drawing/2014/main" id="{3B06363A-4D0C-81F2-A60B-71221E22AA67}"/>
              </a:ext>
            </a:extLst>
          </p:cNvPr>
          <p:cNvSpPr txBox="1"/>
          <p:nvPr/>
        </p:nvSpPr>
        <p:spPr>
          <a:xfrm>
            <a:off x="7569319" y="2419941"/>
            <a:ext cx="4529181" cy="3785652"/>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awarding gap for S112 for Black vs White students has remained at a consistent level since 20J.</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Faculty level awarding gaps for Black vs White students have increased since 19J, however the awarding gap on S112 has decreased and is now below that of the Faculty, although remains higher than the Institutional level.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It is hoped that longer term recommendations from this project will continue to improve Black student success on S112 and beyond.</a:t>
            </a:r>
          </a:p>
        </p:txBody>
      </p:sp>
    </p:spTree>
    <p:extLst>
      <p:ext uri="{BB962C8B-B14F-4D97-AF65-F5344CB8AC3E}">
        <p14:creationId xmlns:p14="http://schemas.microsoft.com/office/powerpoint/2010/main" val="1079337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AB9074-E5FF-3801-B432-4890E3274EE0}"/>
              </a:ext>
            </a:extLst>
          </p:cNvPr>
          <p:cNvSpPr>
            <a:spLocks noGrp="1"/>
          </p:cNvSpPr>
          <p:nvPr>
            <p:ph type="body" sz="quarter" idx="24"/>
          </p:nvPr>
        </p:nvSpPr>
        <p:spPr/>
        <p:txBody>
          <a:bodyPr lIns="91440" tIns="45720" rIns="91440" bIns="45720" anchor="t">
            <a:noAutofit/>
          </a:bodyPr>
          <a:lstStyle/>
          <a:p>
            <a:r>
              <a:rPr lang="en-US">
                <a:latin typeface="Poppins SemiBold"/>
                <a:cs typeface="Poppins SemiBold"/>
              </a:rPr>
              <a:t>Recommendations</a:t>
            </a:r>
            <a:endParaRPr lang="en-US"/>
          </a:p>
        </p:txBody>
      </p:sp>
      <p:sp>
        <p:nvSpPr>
          <p:cNvPr id="3" name="Text Placeholder 2">
            <a:extLst>
              <a:ext uri="{FF2B5EF4-FFF2-40B4-BE49-F238E27FC236}">
                <a16:creationId xmlns:a16="http://schemas.microsoft.com/office/drawing/2014/main" id="{CA9C5590-C630-B2E8-BF29-0DBB50D03364}"/>
              </a:ext>
            </a:extLst>
          </p:cNvPr>
          <p:cNvSpPr>
            <a:spLocks noGrp="1"/>
          </p:cNvSpPr>
          <p:nvPr>
            <p:ph type="body" sz="quarter" idx="25"/>
          </p:nvPr>
        </p:nvSpPr>
        <p:spPr>
          <a:xfrm>
            <a:off x="413915" y="901125"/>
            <a:ext cx="10766703" cy="510180"/>
          </a:xfrm>
        </p:spPr>
        <p:txBody>
          <a:bodyPr lIns="91440" tIns="45720" rIns="91440" bIns="45720" anchor="t">
            <a:noAutofit/>
          </a:bodyPr>
          <a:lstStyle/>
          <a:p>
            <a:r>
              <a:rPr lang="en-US">
                <a:latin typeface="Poppins"/>
                <a:cs typeface="Poppins"/>
              </a:rPr>
              <a:t>The project makes the following recommendations:</a:t>
            </a:r>
            <a:endParaRPr lang="en-US"/>
          </a:p>
        </p:txBody>
      </p:sp>
      <p:sp>
        <p:nvSpPr>
          <p:cNvPr id="4" name="Text Placeholder 3">
            <a:extLst>
              <a:ext uri="{FF2B5EF4-FFF2-40B4-BE49-F238E27FC236}">
                <a16:creationId xmlns:a16="http://schemas.microsoft.com/office/drawing/2014/main" id="{C3BF8291-8089-6C9D-05E6-617CB10E8B55}"/>
              </a:ext>
            </a:extLst>
          </p:cNvPr>
          <p:cNvSpPr>
            <a:spLocks noGrp="1"/>
          </p:cNvSpPr>
          <p:nvPr>
            <p:ph type="body" sz="quarter" idx="12"/>
          </p:nvPr>
        </p:nvSpPr>
        <p:spPr>
          <a:xfrm>
            <a:off x="1001105" y="1411624"/>
            <a:ext cx="9591229" cy="4364354"/>
          </a:xfrm>
        </p:spPr>
        <p:txBody>
          <a:bodyPr lIns="91440" tIns="45720" rIns="91440" bIns="45720" anchor="t">
            <a:noAutofit/>
          </a:bodyPr>
          <a:lstStyle/>
          <a:p>
            <a:pPr marL="285750" indent="-285750">
              <a:buFont typeface="Arial" panose="020B0604020202020204" pitchFamily="34" charset="0"/>
              <a:buChar char="•"/>
            </a:pPr>
            <a:r>
              <a:rPr lang="en-US" dirty="0">
                <a:latin typeface="Poppins"/>
                <a:cs typeface="Poppins"/>
              </a:rPr>
              <a:t>Build a sense of Belonging: enable Black students to find each other</a:t>
            </a:r>
            <a:br>
              <a:rPr lang="en-US" dirty="0">
                <a:latin typeface="Poppins"/>
                <a:cs typeface="Poppins"/>
              </a:rPr>
            </a:br>
            <a:endParaRPr lang="en-US" dirty="0"/>
          </a:p>
          <a:p>
            <a:pPr marL="285750" indent="-285750">
              <a:buFont typeface="Arial" panose="020B0604020202020204" pitchFamily="34" charset="0"/>
              <a:buChar char="•"/>
            </a:pPr>
            <a:r>
              <a:rPr lang="en-US" dirty="0">
                <a:latin typeface="Poppins"/>
                <a:cs typeface="Poppins"/>
              </a:rPr>
              <a:t>Reverse a lack of representation: Include Global South researchers and their work in module content</a:t>
            </a:r>
            <a:br>
              <a:rPr lang="en-US" dirty="0">
                <a:latin typeface="Poppins"/>
                <a:cs typeface="Poppins"/>
              </a:rPr>
            </a:br>
            <a:endParaRPr lang="en-US" dirty="0">
              <a:latin typeface="Poppins"/>
              <a:cs typeface="Poppins"/>
            </a:endParaRPr>
          </a:p>
          <a:p>
            <a:pPr marL="285750" indent="-285750">
              <a:buFont typeface="Arial" panose="020B0604020202020204" pitchFamily="34" charset="0"/>
              <a:buChar char="•"/>
            </a:pPr>
            <a:r>
              <a:rPr lang="en-US" dirty="0">
                <a:latin typeface="Poppins"/>
                <a:cs typeface="Poppins"/>
              </a:rPr>
              <a:t>No additional costs of Study: alternative online study materials made available to all students</a:t>
            </a:r>
            <a:br>
              <a:rPr lang="en-US" dirty="0">
                <a:latin typeface="Poppins"/>
                <a:cs typeface="Poppins"/>
              </a:rPr>
            </a:br>
            <a:endParaRPr lang="en-US" dirty="0">
              <a:latin typeface="Poppins"/>
              <a:cs typeface="Poppins"/>
            </a:endParaRPr>
          </a:p>
          <a:p>
            <a:pPr marL="285750" indent="-285750">
              <a:buFont typeface="Arial" panose="020B0604020202020204" pitchFamily="34" charset="0"/>
              <a:buChar char="•"/>
            </a:pPr>
            <a:r>
              <a:rPr lang="en-US" dirty="0">
                <a:latin typeface="Poppins"/>
                <a:cs typeface="Poppins"/>
              </a:rPr>
              <a:t>Listen to students: anonymous feedback tool similar to ‘Report and Support’</a:t>
            </a:r>
            <a:br>
              <a:rPr lang="en-US" dirty="0"/>
            </a:br>
            <a:endParaRPr lang="en-US" dirty="0">
              <a:latin typeface="Poppins"/>
              <a:cs typeface="Poppins"/>
            </a:endParaRPr>
          </a:p>
          <a:p>
            <a:pPr marL="285750" indent="-285750">
              <a:buFont typeface="Arial" panose="020B0604020202020204" pitchFamily="34" charset="0"/>
              <a:buChar char="•"/>
            </a:pPr>
            <a:r>
              <a:rPr lang="en-US" dirty="0">
                <a:latin typeface="Poppins"/>
                <a:cs typeface="Poppins"/>
              </a:rPr>
              <a:t>Increased awareness of students residing in IMD1 postcodes: Consider use of an IMD Q1 flag (similar to the “carer” flag)</a:t>
            </a:r>
          </a:p>
          <a:p>
            <a:endParaRPr lang="en-US" dirty="0"/>
          </a:p>
        </p:txBody>
      </p:sp>
    </p:spTree>
    <p:extLst>
      <p:ext uri="{BB962C8B-B14F-4D97-AF65-F5344CB8AC3E}">
        <p14:creationId xmlns:p14="http://schemas.microsoft.com/office/powerpoint/2010/main" val="1182849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5CF99-1543-C6EB-3352-8F8479B3EF0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7EC661A-B225-5BDF-224F-06A2FFB9A848}"/>
              </a:ext>
            </a:extLst>
          </p:cNvPr>
          <p:cNvSpPr>
            <a:spLocks noGrp="1"/>
          </p:cNvSpPr>
          <p:nvPr>
            <p:ph type="body" sz="quarter" idx="10"/>
          </p:nvPr>
        </p:nvSpPr>
        <p:spPr>
          <a:xfrm>
            <a:off x="411188" y="1198062"/>
            <a:ext cx="11706424" cy="608965"/>
          </a:xfrm>
        </p:spPr>
        <p:txBody>
          <a:bodyPr lIns="91440" tIns="45720" rIns="91440" bIns="45720" anchor="t"/>
          <a:lstStyle/>
          <a:p>
            <a:r>
              <a:rPr lang="en-GB" sz="3600" dirty="0">
                <a:latin typeface="Poppins SemiBold"/>
                <a:cs typeface="Poppins SemiBold"/>
              </a:rPr>
              <a:t>Any Questions?</a:t>
            </a:r>
          </a:p>
          <a:p>
            <a:endParaRPr lang="en-GB" sz="3600" dirty="0">
              <a:latin typeface="Poppins SemiBold"/>
              <a:cs typeface="Poppins SemiBold"/>
            </a:endParaRPr>
          </a:p>
          <a:p>
            <a:r>
              <a:rPr lang="en-GB" sz="3600" dirty="0">
                <a:latin typeface="Poppins SemiBold"/>
                <a:cs typeface="Poppins SemiBold"/>
              </a:rPr>
              <a:t>Link to eSTEeM project page:</a:t>
            </a:r>
          </a:p>
          <a:p>
            <a:r>
              <a:rPr lang="en-GB" sz="1400" dirty="0">
                <a:hlinkClick r:id="rId2"/>
              </a:rPr>
              <a:t>Black student experience and attainment on S112: improving a level 1 STEM module | eSTEeM (open.ac.uk)</a:t>
            </a:r>
            <a:endParaRPr lang="en-GB" sz="3600" dirty="0">
              <a:latin typeface="Poppins SemiBold"/>
              <a:cs typeface="Poppins SemiBold"/>
            </a:endParaRPr>
          </a:p>
        </p:txBody>
      </p:sp>
    </p:spTree>
    <p:extLst>
      <p:ext uri="{BB962C8B-B14F-4D97-AF65-F5344CB8AC3E}">
        <p14:creationId xmlns:p14="http://schemas.microsoft.com/office/powerpoint/2010/main" val="1300575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721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AB9074-E5FF-3801-B432-4890E3274EE0}"/>
              </a:ext>
            </a:extLst>
          </p:cNvPr>
          <p:cNvSpPr>
            <a:spLocks noGrp="1"/>
          </p:cNvSpPr>
          <p:nvPr>
            <p:ph type="body" sz="quarter" idx="24"/>
          </p:nvPr>
        </p:nvSpPr>
        <p:spPr/>
        <p:txBody>
          <a:bodyPr lIns="91440" tIns="45720" rIns="91440" bIns="45720" anchor="t">
            <a:noAutofit/>
          </a:bodyPr>
          <a:lstStyle/>
          <a:p>
            <a:r>
              <a:rPr lang="en-US" dirty="0">
                <a:latin typeface="Poppins SemiBold"/>
                <a:cs typeface="Poppins SemiBold"/>
              </a:rPr>
              <a:t>Questions you might have in mind</a:t>
            </a:r>
            <a:endParaRPr lang="en-US" dirty="0"/>
          </a:p>
        </p:txBody>
      </p:sp>
      <p:sp>
        <p:nvSpPr>
          <p:cNvPr id="3" name="Text Placeholder 2">
            <a:extLst>
              <a:ext uri="{FF2B5EF4-FFF2-40B4-BE49-F238E27FC236}">
                <a16:creationId xmlns:a16="http://schemas.microsoft.com/office/drawing/2014/main" id="{CA9C5590-C630-B2E8-BF29-0DBB50D03364}"/>
              </a:ext>
            </a:extLst>
          </p:cNvPr>
          <p:cNvSpPr>
            <a:spLocks noGrp="1"/>
          </p:cNvSpPr>
          <p:nvPr>
            <p:ph type="body" sz="quarter" idx="25"/>
          </p:nvPr>
        </p:nvSpPr>
        <p:spPr>
          <a:xfrm>
            <a:off x="413915" y="901125"/>
            <a:ext cx="10766703" cy="510180"/>
          </a:xfrm>
        </p:spPr>
        <p:txBody>
          <a:bodyPr lIns="91440" tIns="45720" rIns="91440" bIns="45720" anchor="t">
            <a:noAutofit/>
          </a:bodyPr>
          <a:lstStyle/>
          <a:p>
            <a:r>
              <a:rPr lang="en-US" dirty="0"/>
              <a:t>…or aspects we as a team are wondering</a:t>
            </a:r>
          </a:p>
        </p:txBody>
      </p:sp>
      <p:sp>
        <p:nvSpPr>
          <p:cNvPr id="4" name="Text Placeholder 3">
            <a:extLst>
              <a:ext uri="{FF2B5EF4-FFF2-40B4-BE49-F238E27FC236}">
                <a16:creationId xmlns:a16="http://schemas.microsoft.com/office/drawing/2014/main" id="{C3BF8291-8089-6C9D-05E6-617CB10E8B55}"/>
              </a:ext>
            </a:extLst>
          </p:cNvPr>
          <p:cNvSpPr>
            <a:spLocks noGrp="1"/>
          </p:cNvSpPr>
          <p:nvPr>
            <p:ph type="body" sz="quarter" idx="12"/>
          </p:nvPr>
        </p:nvSpPr>
        <p:spPr>
          <a:xfrm>
            <a:off x="1001105" y="1411624"/>
            <a:ext cx="9591229" cy="4364354"/>
          </a:xfrm>
        </p:spPr>
        <p:txBody>
          <a:bodyPr lIns="91440" tIns="45720" rIns="91440" bIns="45720" anchor="t">
            <a:noAutofit/>
          </a:bodyPr>
          <a:lstStyle/>
          <a:p>
            <a:pPr marL="285750" indent="-285750">
              <a:buFont typeface="Arial" panose="020B0604020202020204" pitchFamily="34" charset="0"/>
              <a:buChar char="•"/>
            </a:pPr>
            <a:endParaRPr lang="en-US" dirty="0">
              <a:latin typeface="Poppins"/>
              <a:cs typeface="Poppins"/>
            </a:endParaRPr>
          </a:p>
          <a:p>
            <a:pPr marL="285750" indent="-285750">
              <a:buFont typeface="Arial" panose="020B0604020202020204" pitchFamily="34" charset="0"/>
              <a:buChar char="•"/>
            </a:pPr>
            <a:r>
              <a:rPr lang="en-US" dirty="0">
                <a:latin typeface="Poppins"/>
                <a:cs typeface="Poppins"/>
              </a:rPr>
              <a:t>Can you say a bit more about challenges you had with recruitment and how you overcame them?</a:t>
            </a:r>
            <a:br>
              <a:rPr lang="en-US" dirty="0">
                <a:latin typeface="Poppins"/>
                <a:cs typeface="Poppins"/>
              </a:rPr>
            </a:br>
            <a:endParaRPr lang="en-US" dirty="0"/>
          </a:p>
          <a:p>
            <a:pPr marL="285750" indent="-285750">
              <a:buFont typeface="Arial" panose="020B0604020202020204" pitchFamily="34" charset="0"/>
              <a:buChar char="•"/>
            </a:pPr>
            <a:r>
              <a:rPr lang="en-US" dirty="0">
                <a:latin typeface="Poppins"/>
                <a:cs typeface="Poppins"/>
              </a:rPr>
              <a:t>What if there are only European or North American resources available?  How is it then possible to include </a:t>
            </a:r>
            <a:r>
              <a:rPr lang="en-GB" dirty="0">
                <a:latin typeface="Poppins"/>
                <a:cs typeface="Poppins"/>
              </a:rPr>
              <a:t>Global South researchers and their work in module content?</a:t>
            </a:r>
            <a:br>
              <a:rPr lang="en-US" dirty="0">
                <a:latin typeface="Poppins"/>
                <a:cs typeface="Poppins"/>
              </a:rPr>
            </a:br>
            <a:endParaRPr lang="en-US" dirty="0">
              <a:latin typeface="Poppins"/>
              <a:cs typeface="Poppins"/>
            </a:endParaRPr>
          </a:p>
          <a:p>
            <a:pPr marL="285750" indent="-285750">
              <a:buFont typeface="Arial" panose="020B0604020202020204" pitchFamily="34" charset="0"/>
              <a:buChar char="•"/>
            </a:pPr>
            <a:r>
              <a:rPr lang="en-US" dirty="0">
                <a:latin typeface="Poppins"/>
                <a:cs typeface="Poppins"/>
              </a:rPr>
              <a:t>How can we get the views of Black students and enable them to feel comfortable to share their voice when there are negative aspects?</a:t>
            </a:r>
          </a:p>
          <a:p>
            <a:pPr marL="285750" indent="-285750">
              <a:buFont typeface="Arial" panose="020B0604020202020204" pitchFamily="34" charset="0"/>
              <a:buChar char="•"/>
            </a:pPr>
            <a:endParaRPr lang="en-US" dirty="0">
              <a:latin typeface="Poppins"/>
              <a:cs typeface="Poppins"/>
            </a:endParaRPr>
          </a:p>
          <a:p>
            <a:pPr marL="285750" indent="-285750">
              <a:buFont typeface="Arial" panose="020B0604020202020204" pitchFamily="34" charset="0"/>
              <a:buChar char="•"/>
            </a:pPr>
            <a:endParaRPr lang="en-US" dirty="0">
              <a:latin typeface="Poppins"/>
              <a:cs typeface="Poppins"/>
            </a:endParaRPr>
          </a:p>
          <a:p>
            <a:endParaRPr lang="en-US" dirty="0"/>
          </a:p>
        </p:txBody>
      </p:sp>
    </p:spTree>
    <p:extLst>
      <p:ext uri="{BB962C8B-B14F-4D97-AF65-F5344CB8AC3E}">
        <p14:creationId xmlns:p14="http://schemas.microsoft.com/office/powerpoint/2010/main" val="110906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a:t>Project Background</a:t>
            </a:r>
          </a:p>
        </p:txBody>
      </p:sp>
      <p:sp>
        <p:nvSpPr>
          <p:cNvPr id="10" name="Text Placeholder 9">
            <a:extLst>
              <a:ext uri="{FF2B5EF4-FFF2-40B4-BE49-F238E27FC236}">
                <a16:creationId xmlns:a16="http://schemas.microsoft.com/office/drawing/2014/main" id="{E74A4259-4A62-A5BB-1094-3E61746176DE}"/>
              </a:ext>
            </a:extLst>
          </p:cNvPr>
          <p:cNvSpPr>
            <a:spLocks noGrp="1"/>
          </p:cNvSpPr>
          <p:nvPr>
            <p:ph type="body" sz="quarter" idx="15"/>
          </p:nvPr>
        </p:nvSpPr>
        <p:spPr>
          <a:xfrm>
            <a:off x="107941" y="1306489"/>
            <a:ext cx="11072677" cy="760325"/>
          </a:xfrm>
        </p:spPr>
        <p:txBody>
          <a:bodyPr/>
          <a:lstStyle/>
          <a:p>
            <a:r>
              <a:rPr lang="en-GB" sz="1600">
                <a:latin typeface="+mn-lt"/>
                <a:cs typeface="Arial" panose="020B0604020202020204" pitchFamily="34" charset="0"/>
              </a:rPr>
              <a:t>S112 Science, Concepts and Practice is an interdisciplinary level one Science module with a typical cohort of around 1800 students and is compulsory in 16 STEM qualifications (including BSc single honours) and optional in 23 further qualifications. </a:t>
            </a:r>
          </a:p>
          <a:p>
            <a:endParaRPr lang="en-GB" sz="1600">
              <a:latin typeface="+mn-lt"/>
              <a:cs typeface="Arial" panose="020B0604020202020204" pitchFamily="34" charset="0"/>
            </a:endParaRPr>
          </a:p>
          <a:p>
            <a:r>
              <a:rPr lang="en-GB" sz="1600"/>
              <a:t>Preliminary data (17J – 19J) for S112 suggested that there was an awarding gap for Black students vs White students on S112 when looking at module pass rate, despite comparable completion rates, most notably in the 19J presentation, where the gap was the highest noted to date at 32%.</a:t>
            </a:r>
          </a:p>
          <a:p>
            <a:pPr marL="0" indent="0">
              <a:buNone/>
            </a:pPr>
            <a:endParaRPr lang="en-GB" sz="1600">
              <a:latin typeface="+mn-lt"/>
              <a:cs typeface="Arial" panose="020B0604020202020204" pitchFamily="34" charset="0"/>
            </a:endParaRPr>
          </a:p>
          <a:p>
            <a:endParaRPr lang="en-GB" sz="1600">
              <a:latin typeface="Arial" panose="020B0604020202020204" pitchFamily="34" charset="0"/>
              <a:cs typeface="Arial" panose="020B0604020202020204" pitchFamily="34" charset="0"/>
            </a:endParaRPr>
          </a:p>
          <a:p>
            <a:endParaRPr lang="en-GB" sz="1600">
              <a:latin typeface="Arial" panose="020B0604020202020204" pitchFamily="34" charset="0"/>
              <a:cs typeface="Arial" panose="020B0604020202020204" pitchFamily="34" charset="0"/>
            </a:endParaRPr>
          </a:p>
          <a:p>
            <a:endParaRPr lang="en-US" sz="1600">
              <a:latin typeface="Arial" panose="020B0604020202020204" pitchFamily="34" charset="0"/>
              <a:cs typeface="Arial" panose="020B0604020202020204" pitchFamily="34" charset="0"/>
            </a:endParaRPr>
          </a:p>
          <a:p>
            <a:endParaRPr lang="en-GB"/>
          </a:p>
        </p:txBody>
      </p:sp>
      <p:sp>
        <p:nvSpPr>
          <p:cNvPr id="8" name="Title 1">
            <a:extLst>
              <a:ext uri="{FF2B5EF4-FFF2-40B4-BE49-F238E27FC236}">
                <a16:creationId xmlns:a16="http://schemas.microsoft.com/office/drawing/2014/main" id="{9D7A1368-F0BE-0073-29D3-5894B62F39AB}"/>
              </a:ext>
            </a:extLst>
          </p:cNvPr>
          <p:cNvSpPr txBox="1">
            <a:spLocks/>
          </p:cNvSpPr>
          <p:nvPr/>
        </p:nvSpPr>
        <p:spPr>
          <a:xfrm>
            <a:off x="0" y="-1325563"/>
            <a:ext cx="10515600" cy="1325563"/>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000"/>
          </a:p>
        </p:txBody>
      </p:sp>
      <p:graphicFrame>
        <p:nvGraphicFramePr>
          <p:cNvPr id="2" name="Chart 1">
            <a:extLst>
              <a:ext uri="{FF2B5EF4-FFF2-40B4-BE49-F238E27FC236}">
                <a16:creationId xmlns:a16="http://schemas.microsoft.com/office/drawing/2014/main" id="{37783528-C5A9-4445-8DDE-11C702EECDE8}"/>
              </a:ext>
            </a:extLst>
          </p:cNvPr>
          <p:cNvGraphicFramePr/>
          <p:nvPr>
            <p:extLst>
              <p:ext uri="{D42A27DB-BD31-4B8C-83A1-F6EECF244321}">
                <p14:modId xmlns:p14="http://schemas.microsoft.com/office/powerpoint/2010/main" val="2914237842"/>
              </p:ext>
            </p:extLst>
          </p:nvPr>
        </p:nvGraphicFramePr>
        <p:xfrm>
          <a:off x="2535788" y="3429000"/>
          <a:ext cx="6362700" cy="3324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2986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552D12-E805-A491-DBA2-6C5CB2D6B1A7}"/>
              </a:ext>
            </a:extLst>
          </p:cNvPr>
          <p:cNvSpPr>
            <a:spLocks noGrp="1"/>
          </p:cNvSpPr>
          <p:nvPr>
            <p:ph type="body" sz="quarter" idx="24"/>
          </p:nvPr>
        </p:nvSpPr>
        <p:spPr/>
        <p:txBody>
          <a:bodyPr/>
          <a:lstStyle/>
          <a:p>
            <a:r>
              <a:rPr lang="en-GB"/>
              <a:t>Research Questions</a:t>
            </a:r>
          </a:p>
          <a:p>
            <a:endParaRPr lang="en-GB"/>
          </a:p>
        </p:txBody>
      </p:sp>
      <p:sp>
        <p:nvSpPr>
          <p:cNvPr id="4" name="Text Placeholder 3">
            <a:extLst>
              <a:ext uri="{FF2B5EF4-FFF2-40B4-BE49-F238E27FC236}">
                <a16:creationId xmlns:a16="http://schemas.microsoft.com/office/drawing/2014/main" id="{9AD7CA52-7C0A-C17C-7B74-CE510BD67B3D}"/>
              </a:ext>
            </a:extLst>
          </p:cNvPr>
          <p:cNvSpPr>
            <a:spLocks noGrp="1"/>
          </p:cNvSpPr>
          <p:nvPr>
            <p:ph type="body" sz="quarter" idx="27"/>
          </p:nvPr>
        </p:nvSpPr>
        <p:spPr>
          <a:xfrm>
            <a:off x="2435165" y="2123062"/>
            <a:ext cx="8106998" cy="895350"/>
          </a:xfrm>
          <a:solidFill>
            <a:srgbClr val="FFF3FD"/>
          </a:solidFill>
        </p:spPr>
        <p:txBody>
          <a:bodyPr/>
          <a:lstStyle/>
          <a:p>
            <a:r>
              <a:rPr lang="en-GB" sz="1400"/>
              <a:t>What are the needs of Black students in S112 and possible barriers to their study?</a:t>
            </a:r>
          </a:p>
          <a:p>
            <a:endParaRPr lang="en-GB" sz="1400"/>
          </a:p>
        </p:txBody>
      </p:sp>
      <p:sp>
        <p:nvSpPr>
          <p:cNvPr id="5" name="Text Placeholder 4">
            <a:extLst>
              <a:ext uri="{FF2B5EF4-FFF2-40B4-BE49-F238E27FC236}">
                <a16:creationId xmlns:a16="http://schemas.microsoft.com/office/drawing/2014/main" id="{922852B1-8F8D-FC84-A174-C4F319A3A878}"/>
              </a:ext>
            </a:extLst>
          </p:cNvPr>
          <p:cNvSpPr>
            <a:spLocks noGrp="1"/>
          </p:cNvSpPr>
          <p:nvPr>
            <p:ph type="body" sz="quarter" idx="12"/>
          </p:nvPr>
        </p:nvSpPr>
        <p:spPr>
          <a:xfrm>
            <a:off x="1523998" y="2128356"/>
            <a:ext cx="844490" cy="890056"/>
          </a:xfrm>
          <a:solidFill>
            <a:schemeClr val="accent5">
              <a:lumMod val="90000"/>
            </a:schemeClr>
          </a:solidFill>
        </p:spPr>
        <p:txBody>
          <a:bodyPr anchor="ctr"/>
          <a:lstStyle/>
          <a:p>
            <a:pPr algn="ctr"/>
            <a:r>
              <a:rPr lang="en-GB"/>
              <a:t>1</a:t>
            </a:r>
          </a:p>
        </p:txBody>
      </p:sp>
      <p:sp>
        <p:nvSpPr>
          <p:cNvPr id="6" name="Text Placeholder 5">
            <a:extLst>
              <a:ext uri="{FF2B5EF4-FFF2-40B4-BE49-F238E27FC236}">
                <a16:creationId xmlns:a16="http://schemas.microsoft.com/office/drawing/2014/main" id="{FF97538E-10D3-F2F5-8FA4-1F4233F1DF48}"/>
              </a:ext>
            </a:extLst>
          </p:cNvPr>
          <p:cNvSpPr>
            <a:spLocks noGrp="1"/>
          </p:cNvSpPr>
          <p:nvPr>
            <p:ph type="body" sz="quarter" idx="28"/>
          </p:nvPr>
        </p:nvSpPr>
        <p:spPr>
          <a:xfrm>
            <a:off x="2435165" y="3198347"/>
            <a:ext cx="8106998" cy="893325"/>
          </a:xfrm>
          <a:solidFill>
            <a:srgbClr val="FFF3FD"/>
          </a:solidFill>
        </p:spPr>
        <p:txBody>
          <a:bodyPr/>
          <a:lstStyle/>
          <a:p>
            <a:r>
              <a:rPr lang="en-GB" sz="1400"/>
              <a:t>What could be influencing the experience and outcomes for Black students in S112?</a:t>
            </a:r>
          </a:p>
          <a:p>
            <a:endParaRPr lang="en-GB" sz="1400"/>
          </a:p>
        </p:txBody>
      </p:sp>
      <p:sp>
        <p:nvSpPr>
          <p:cNvPr id="7" name="Text Placeholder 6">
            <a:extLst>
              <a:ext uri="{FF2B5EF4-FFF2-40B4-BE49-F238E27FC236}">
                <a16:creationId xmlns:a16="http://schemas.microsoft.com/office/drawing/2014/main" id="{0767117C-DB2D-B9B9-AF60-0C9295AE90EE}"/>
              </a:ext>
            </a:extLst>
          </p:cNvPr>
          <p:cNvSpPr>
            <a:spLocks noGrp="1"/>
          </p:cNvSpPr>
          <p:nvPr>
            <p:ph type="body" sz="quarter" idx="29"/>
          </p:nvPr>
        </p:nvSpPr>
        <p:spPr>
          <a:xfrm>
            <a:off x="1523997" y="3198347"/>
            <a:ext cx="844491" cy="890055"/>
          </a:xfrm>
          <a:solidFill>
            <a:schemeClr val="accent5">
              <a:lumMod val="90000"/>
            </a:schemeClr>
          </a:solidFill>
        </p:spPr>
        <p:txBody>
          <a:bodyPr anchor="ctr"/>
          <a:lstStyle/>
          <a:p>
            <a:pPr algn="ctr"/>
            <a:r>
              <a:rPr lang="en-GB"/>
              <a:t>2</a:t>
            </a:r>
          </a:p>
        </p:txBody>
      </p:sp>
    </p:spTree>
    <p:extLst>
      <p:ext uri="{BB962C8B-B14F-4D97-AF65-F5344CB8AC3E}">
        <p14:creationId xmlns:p14="http://schemas.microsoft.com/office/powerpoint/2010/main" val="3511432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552D12-E805-A491-DBA2-6C5CB2D6B1A7}"/>
              </a:ext>
            </a:extLst>
          </p:cNvPr>
          <p:cNvSpPr>
            <a:spLocks noGrp="1"/>
          </p:cNvSpPr>
          <p:nvPr>
            <p:ph type="body" sz="quarter" idx="24"/>
          </p:nvPr>
        </p:nvSpPr>
        <p:spPr/>
        <p:txBody>
          <a:bodyPr/>
          <a:lstStyle/>
          <a:p>
            <a:r>
              <a:rPr lang="en-GB"/>
              <a:t>Research Aims</a:t>
            </a:r>
          </a:p>
          <a:p>
            <a:endParaRPr lang="en-GB"/>
          </a:p>
        </p:txBody>
      </p:sp>
      <p:sp>
        <p:nvSpPr>
          <p:cNvPr id="4" name="Text Placeholder 3">
            <a:extLst>
              <a:ext uri="{FF2B5EF4-FFF2-40B4-BE49-F238E27FC236}">
                <a16:creationId xmlns:a16="http://schemas.microsoft.com/office/drawing/2014/main" id="{9AD7CA52-7C0A-C17C-7B74-CE510BD67B3D}"/>
              </a:ext>
            </a:extLst>
          </p:cNvPr>
          <p:cNvSpPr>
            <a:spLocks noGrp="1"/>
          </p:cNvSpPr>
          <p:nvPr>
            <p:ph type="body" sz="quarter" idx="27"/>
          </p:nvPr>
        </p:nvSpPr>
        <p:spPr>
          <a:xfrm>
            <a:off x="2435165" y="1282054"/>
            <a:ext cx="8106998" cy="895350"/>
          </a:xfrm>
          <a:solidFill>
            <a:srgbClr val="FFF3FD"/>
          </a:solidFill>
        </p:spPr>
        <p:txBody>
          <a:bodyPr/>
          <a:lstStyle/>
          <a:p>
            <a:r>
              <a:rPr lang="en-GB" sz="1400"/>
              <a:t>To develop understanding of issues faced by Black students throughout S112 module presentation, including a focus on the revision period leading up to and including the exam.</a:t>
            </a:r>
          </a:p>
        </p:txBody>
      </p:sp>
      <p:sp>
        <p:nvSpPr>
          <p:cNvPr id="5" name="Text Placeholder 4">
            <a:extLst>
              <a:ext uri="{FF2B5EF4-FFF2-40B4-BE49-F238E27FC236}">
                <a16:creationId xmlns:a16="http://schemas.microsoft.com/office/drawing/2014/main" id="{922852B1-8F8D-FC84-A174-C4F319A3A878}"/>
              </a:ext>
            </a:extLst>
          </p:cNvPr>
          <p:cNvSpPr>
            <a:spLocks noGrp="1"/>
          </p:cNvSpPr>
          <p:nvPr>
            <p:ph type="body" sz="quarter" idx="12"/>
          </p:nvPr>
        </p:nvSpPr>
        <p:spPr>
          <a:xfrm>
            <a:off x="1523998" y="1287348"/>
            <a:ext cx="844490" cy="890056"/>
          </a:xfrm>
          <a:solidFill>
            <a:schemeClr val="accent5">
              <a:lumMod val="90000"/>
            </a:schemeClr>
          </a:solidFill>
        </p:spPr>
        <p:txBody>
          <a:bodyPr anchor="ctr"/>
          <a:lstStyle/>
          <a:p>
            <a:pPr algn="ctr"/>
            <a:r>
              <a:rPr lang="en-GB"/>
              <a:t>1</a:t>
            </a:r>
          </a:p>
        </p:txBody>
      </p:sp>
      <p:sp>
        <p:nvSpPr>
          <p:cNvPr id="6" name="Text Placeholder 5">
            <a:extLst>
              <a:ext uri="{FF2B5EF4-FFF2-40B4-BE49-F238E27FC236}">
                <a16:creationId xmlns:a16="http://schemas.microsoft.com/office/drawing/2014/main" id="{FF97538E-10D3-F2F5-8FA4-1F4233F1DF48}"/>
              </a:ext>
            </a:extLst>
          </p:cNvPr>
          <p:cNvSpPr>
            <a:spLocks noGrp="1"/>
          </p:cNvSpPr>
          <p:nvPr>
            <p:ph type="body" sz="quarter" idx="28"/>
          </p:nvPr>
        </p:nvSpPr>
        <p:spPr>
          <a:xfrm>
            <a:off x="2435165" y="2357339"/>
            <a:ext cx="8106998" cy="893325"/>
          </a:xfrm>
          <a:solidFill>
            <a:srgbClr val="FFF3FD"/>
          </a:solidFill>
        </p:spPr>
        <p:txBody>
          <a:bodyPr/>
          <a:lstStyle/>
          <a:p>
            <a:r>
              <a:rPr lang="en-GB" sz="1400"/>
              <a:t>To raise awareness of these issues amongst STEM staff including module tutors, student support staff, and module teams.</a:t>
            </a:r>
          </a:p>
        </p:txBody>
      </p:sp>
      <p:sp>
        <p:nvSpPr>
          <p:cNvPr id="7" name="Text Placeholder 6">
            <a:extLst>
              <a:ext uri="{FF2B5EF4-FFF2-40B4-BE49-F238E27FC236}">
                <a16:creationId xmlns:a16="http://schemas.microsoft.com/office/drawing/2014/main" id="{0767117C-DB2D-B9B9-AF60-0C9295AE90EE}"/>
              </a:ext>
            </a:extLst>
          </p:cNvPr>
          <p:cNvSpPr>
            <a:spLocks noGrp="1"/>
          </p:cNvSpPr>
          <p:nvPr>
            <p:ph type="body" sz="quarter" idx="29"/>
          </p:nvPr>
        </p:nvSpPr>
        <p:spPr>
          <a:xfrm>
            <a:off x="1523997" y="2357339"/>
            <a:ext cx="844491" cy="890055"/>
          </a:xfrm>
          <a:solidFill>
            <a:schemeClr val="accent5">
              <a:lumMod val="90000"/>
            </a:schemeClr>
          </a:solidFill>
        </p:spPr>
        <p:txBody>
          <a:bodyPr anchor="ctr"/>
          <a:lstStyle/>
          <a:p>
            <a:pPr algn="ctr"/>
            <a:r>
              <a:rPr lang="en-GB"/>
              <a:t>2</a:t>
            </a:r>
          </a:p>
        </p:txBody>
      </p:sp>
      <p:sp>
        <p:nvSpPr>
          <p:cNvPr id="8" name="Text Placeholder 7">
            <a:extLst>
              <a:ext uri="{FF2B5EF4-FFF2-40B4-BE49-F238E27FC236}">
                <a16:creationId xmlns:a16="http://schemas.microsoft.com/office/drawing/2014/main" id="{42F52BB1-CCFD-519C-47D0-D4D35F66DBE6}"/>
              </a:ext>
            </a:extLst>
          </p:cNvPr>
          <p:cNvSpPr>
            <a:spLocks noGrp="1"/>
          </p:cNvSpPr>
          <p:nvPr>
            <p:ph type="body" sz="quarter" idx="30"/>
          </p:nvPr>
        </p:nvSpPr>
        <p:spPr>
          <a:xfrm>
            <a:off x="2435165" y="3404604"/>
            <a:ext cx="8106998" cy="895350"/>
          </a:xfrm>
          <a:solidFill>
            <a:srgbClr val="FFF3FD"/>
          </a:solidFill>
        </p:spPr>
        <p:txBody>
          <a:bodyPr/>
          <a:lstStyle/>
          <a:p>
            <a:r>
              <a:rPr lang="en-GB" sz="1400"/>
              <a:t>To consider how S112 tutors could adapt their tuition practice to respond to Black students’ needs throughout the module presentation as well as to support exam preparation and practice.</a:t>
            </a:r>
          </a:p>
        </p:txBody>
      </p:sp>
      <p:sp>
        <p:nvSpPr>
          <p:cNvPr id="9" name="Text Placeholder 8">
            <a:extLst>
              <a:ext uri="{FF2B5EF4-FFF2-40B4-BE49-F238E27FC236}">
                <a16:creationId xmlns:a16="http://schemas.microsoft.com/office/drawing/2014/main" id="{D66F6EF3-9DB6-5894-CFA6-875E14AEA4F2}"/>
              </a:ext>
            </a:extLst>
          </p:cNvPr>
          <p:cNvSpPr>
            <a:spLocks noGrp="1"/>
          </p:cNvSpPr>
          <p:nvPr>
            <p:ph type="body" sz="quarter" idx="31"/>
          </p:nvPr>
        </p:nvSpPr>
        <p:spPr>
          <a:xfrm>
            <a:off x="1523996" y="3404605"/>
            <a:ext cx="844492" cy="896890"/>
          </a:xfrm>
          <a:solidFill>
            <a:schemeClr val="accent5">
              <a:lumMod val="90000"/>
            </a:schemeClr>
          </a:solidFill>
        </p:spPr>
        <p:txBody>
          <a:bodyPr anchor="ctr"/>
          <a:lstStyle/>
          <a:p>
            <a:pPr algn="ctr"/>
            <a:r>
              <a:rPr lang="en-GB"/>
              <a:t>3</a:t>
            </a:r>
          </a:p>
        </p:txBody>
      </p:sp>
      <p:sp>
        <p:nvSpPr>
          <p:cNvPr id="12" name="Text Placeholder 8">
            <a:extLst>
              <a:ext uri="{FF2B5EF4-FFF2-40B4-BE49-F238E27FC236}">
                <a16:creationId xmlns:a16="http://schemas.microsoft.com/office/drawing/2014/main" id="{6A0F3E9A-7D6B-5731-35A1-D7D34605AAF4}"/>
              </a:ext>
            </a:extLst>
          </p:cNvPr>
          <p:cNvSpPr txBox="1">
            <a:spLocks/>
          </p:cNvSpPr>
          <p:nvPr/>
        </p:nvSpPr>
        <p:spPr>
          <a:xfrm>
            <a:off x="1523998" y="4475964"/>
            <a:ext cx="844492" cy="890056"/>
          </a:xfrm>
          <a:prstGeom prst="rect">
            <a:avLst/>
          </a:prstGeom>
          <a:solidFill>
            <a:schemeClr val="accent5">
              <a:lumMod val="90000"/>
            </a:schemeClr>
          </a:solidFill>
        </p:spPr>
        <p:txBody>
          <a:bodyPr lIns="216000" tIns="108000" rIns="216000" bIns="72000" anchor="ctr">
            <a:noAutofit/>
          </a:bodyPr>
          <a:lstStyle>
            <a:lvl1pPr marL="0" indent="0" algn="l" defTabSz="914400" rtl="0" eaLnBrk="1" latinLnBrk="0" hangingPunct="1">
              <a:lnSpc>
                <a:spcPct val="110000"/>
              </a:lnSpc>
              <a:spcBef>
                <a:spcPts val="0"/>
              </a:spcBef>
              <a:buFont typeface="Arial" panose="020B0604020202020204" pitchFamily="34" charset="0"/>
              <a:buNone/>
              <a:defRPr sz="1800" b="1"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4</a:t>
            </a:r>
          </a:p>
        </p:txBody>
      </p:sp>
      <p:sp>
        <p:nvSpPr>
          <p:cNvPr id="13" name="Text Placeholder 7">
            <a:extLst>
              <a:ext uri="{FF2B5EF4-FFF2-40B4-BE49-F238E27FC236}">
                <a16:creationId xmlns:a16="http://schemas.microsoft.com/office/drawing/2014/main" id="{1A182524-C69D-42F7-9071-C0742AAC78C1}"/>
              </a:ext>
            </a:extLst>
          </p:cNvPr>
          <p:cNvSpPr txBox="1">
            <a:spLocks/>
          </p:cNvSpPr>
          <p:nvPr/>
        </p:nvSpPr>
        <p:spPr>
          <a:xfrm>
            <a:off x="2435165" y="4472002"/>
            <a:ext cx="8106998" cy="894018"/>
          </a:xfrm>
          <a:prstGeom prst="rect">
            <a:avLst/>
          </a:prstGeom>
          <a:solidFill>
            <a:srgbClr val="FFF3FD"/>
          </a:solidFill>
        </p:spPr>
        <p:txBody>
          <a:bodyPr lIns="216000" tIns="108000" rIns="216000" bIns="72000"/>
          <a:lstStyle>
            <a:lvl1pPr marL="0" indent="0" algn="l" defTabSz="914400" rtl="0" eaLnBrk="1" latinLnBrk="0" hangingPunct="1">
              <a:lnSpc>
                <a:spcPct val="110000"/>
              </a:lnSpc>
              <a:spcBef>
                <a:spcPts val="1000"/>
              </a:spcBef>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To consider module wide interventions (including module material modification and changes to assessment strategy and tuition) to support and improve Black student experience and success on S112.</a:t>
            </a:r>
          </a:p>
        </p:txBody>
      </p:sp>
    </p:spTree>
    <p:extLst>
      <p:ext uri="{BB962C8B-B14F-4D97-AF65-F5344CB8AC3E}">
        <p14:creationId xmlns:p14="http://schemas.microsoft.com/office/powerpoint/2010/main" val="3630886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C9ECDD77-C675-E247-7343-054D2D078F14}"/>
              </a:ext>
            </a:extLst>
          </p:cNvPr>
          <p:cNvSpPr txBox="1">
            <a:spLocks/>
          </p:cNvSpPr>
          <p:nvPr/>
        </p:nvSpPr>
        <p:spPr>
          <a:xfrm>
            <a:off x="413915" y="404664"/>
            <a:ext cx="10407883" cy="497161"/>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3000" b="1" i="0" kern="1200">
                <a:ln>
                  <a:noFill/>
                </a:ln>
                <a:solidFill>
                  <a:srgbClr val="060645"/>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tx1"/>
                </a:solidFill>
              </a:rPr>
              <a:t>Research Methodology</a:t>
            </a:r>
          </a:p>
          <a:p>
            <a:endParaRPr lang="en-GB">
              <a:solidFill>
                <a:schemeClr val="tx1"/>
              </a:solidFill>
            </a:endParaRPr>
          </a:p>
        </p:txBody>
      </p:sp>
      <p:sp>
        <p:nvSpPr>
          <p:cNvPr id="9" name="Rectangle 8">
            <a:extLst>
              <a:ext uri="{FF2B5EF4-FFF2-40B4-BE49-F238E27FC236}">
                <a16:creationId xmlns:a16="http://schemas.microsoft.com/office/drawing/2014/main" id="{97F43B27-B798-5B5B-B0B2-222642ED95DC}"/>
              </a:ext>
            </a:extLst>
          </p:cNvPr>
          <p:cNvSpPr/>
          <p:nvPr/>
        </p:nvSpPr>
        <p:spPr>
          <a:xfrm>
            <a:off x="504825" y="1447800"/>
            <a:ext cx="5476875" cy="18669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sz="1600" b="1">
                <a:solidFill>
                  <a:schemeClr val="tx1"/>
                </a:solidFill>
                <a:cs typeface="Poppins"/>
              </a:rPr>
              <a:t>Intersectionality Study</a:t>
            </a:r>
            <a:endParaRPr lang="en-GB" sz="1400" b="1">
              <a:solidFill>
                <a:schemeClr val="tx1"/>
              </a:solidFill>
              <a:cs typeface="Poppins"/>
            </a:endParaRPr>
          </a:p>
          <a:p>
            <a:pPr>
              <a:lnSpc>
                <a:spcPct val="100000"/>
              </a:lnSpc>
            </a:pPr>
            <a:endParaRPr lang="en-GB" sz="1400" b="1">
              <a:solidFill>
                <a:schemeClr val="tx1"/>
              </a:solidFill>
              <a:cs typeface="Poppins"/>
            </a:endParaRPr>
          </a:p>
          <a:p>
            <a:pPr>
              <a:lnSpc>
                <a:spcPct val="100000"/>
              </a:lnSpc>
            </a:pPr>
            <a:r>
              <a:rPr lang="en-GB" sz="1200">
                <a:solidFill>
                  <a:schemeClr val="tx1"/>
                </a:solidFill>
              </a:rPr>
              <a:t>To investigate whether S112 Black students face a double disadvantage (17J – 21J)</a:t>
            </a:r>
          </a:p>
          <a:p>
            <a:pPr>
              <a:lnSpc>
                <a:spcPct val="100000"/>
              </a:lnSpc>
            </a:pPr>
            <a:endParaRPr lang="en-GB" sz="1200">
              <a:solidFill>
                <a:schemeClr val="tx1"/>
              </a:solidFill>
            </a:endParaRPr>
          </a:p>
          <a:p>
            <a:pPr marL="171450" indent="-171450">
              <a:lnSpc>
                <a:spcPct val="100000"/>
              </a:lnSpc>
              <a:buFont typeface="Arial" panose="020B0604020202020204" pitchFamily="34" charset="0"/>
              <a:buChar char="•"/>
            </a:pPr>
            <a:r>
              <a:rPr lang="en-GB" sz="1200">
                <a:solidFill>
                  <a:schemeClr val="tx1"/>
                </a:solidFill>
              </a:rPr>
              <a:t>Ethnicity and Index of Multiple Deprivation (IMD)</a:t>
            </a:r>
          </a:p>
          <a:p>
            <a:pPr marL="171450" indent="-171450">
              <a:lnSpc>
                <a:spcPct val="100000"/>
              </a:lnSpc>
              <a:buFont typeface="Arial" panose="020B0604020202020204" pitchFamily="34" charset="0"/>
              <a:buChar char="•"/>
            </a:pPr>
            <a:r>
              <a:rPr lang="en-GB" sz="1200">
                <a:solidFill>
                  <a:schemeClr val="tx1"/>
                </a:solidFill>
              </a:rPr>
              <a:t>Ethnicity and gender</a:t>
            </a:r>
          </a:p>
          <a:p>
            <a:pPr marL="171450" indent="-171450">
              <a:lnSpc>
                <a:spcPct val="100000"/>
              </a:lnSpc>
              <a:buFont typeface="Arial" panose="020B0604020202020204" pitchFamily="34" charset="0"/>
              <a:buChar char="•"/>
            </a:pPr>
            <a:r>
              <a:rPr lang="en-GB" sz="1200">
                <a:solidFill>
                  <a:schemeClr val="tx1"/>
                </a:solidFill>
              </a:rPr>
              <a:t>Ethnicity and parents in Higher Education (‘first in family’)</a:t>
            </a:r>
          </a:p>
          <a:p>
            <a:pPr>
              <a:lnSpc>
                <a:spcPct val="100000"/>
              </a:lnSpc>
            </a:pPr>
            <a:endParaRPr lang="en-GB" sz="1200">
              <a:solidFill>
                <a:schemeClr val="tx1"/>
              </a:solidFill>
            </a:endParaRPr>
          </a:p>
        </p:txBody>
      </p:sp>
      <p:sp>
        <p:nvSpPr>
          <p:cNvPr id="10" name="Rectangle 9">
            <a:extLst>
              <a:ext uri="{FF2B5EF4-FFF2-40B4-BE49-F238E27FC236}">
                <a16:creationId xmlns:a16="http://schemas.microsoft.com/office/drawing/2014/main" id="{3EAD200E-BFBB-1D8F-CD6E-C174201161C0}"/>
              </a:ext>
            </a:extLst>
          </p:cNvPr>
          <p:cNvSpPr/>
          <p:nvPr/>
        </p:nvSpPr>
        <p:spPr>
          <a:xfrm>
            <a:off x="6286500" y="1447800"/>
            <a:ext cx="5476875" cy="18669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endParaRPr lang="en-GB" sz="1600" b="1">
              <a:solidFill>
                <a:schemeClr val="tx1"/>
              </a:solidFill>
              <a:cs typeface="Poppins"/>
            </a:endParaRPr>
          </a:p>
          <a:p>
            <a:pPr>
              <a:lnSpc>
                <a:spcPct val="100000"/>
              </a:lnSpc>
            </a:pPr>
            <a:endParaRPr lang="en-GB" sz="1600" b="1">
              <a:solidFill>
                <a:schemeClr val="tx1"/>
              </a:solidFill>
              <a:cs typeface="Poppins"/>
            </a:endParaRPr>
          </a:p>
          <a:p>
            <a:pPr>
              <a:lnSpc>
                <a:spcPct val="100000"/>
              </a:lnSpc>
            </a:pPr>
            <a:endParaRPr lang="en-GB" sz="1600" b="1">
              <a:solidFill>
                <a:schemeClr val="tx1"/>
              </a:solidFill>
              <a:cs typeface="Poppins"/>
            </a:endParaRPr>
          </a:p>
          <a:p>
            <a:pPr>
              <a:lnSpc>
                <a:spcPct val="100000"/>
              </a:lnSpc>
            </a:pPr>
            <a:r>
              <a:rPr lang="en-GB" sz="1600" b="1">
                <a:solidFill>
                  <a:schemeClr val="tx1"/>
                </a:solidFill>
                <a:cs typeface="Poppins"/>
              </a:rPr>
              <a:t>Statistical Testing</a:t>
            </a:r>
            <a:endParaRPr lang="en-GB" sz="1200">
              <a:solidFill>
                <a:schemeClr val="tx1"/>
              </a:solidFill>
              <a:cs typeface="Poppins"/>
            </a:endParaRPr>
          </a:p>
          <a:p>
            <a:pPr>
              <a:lnSpc>
                <a:spcPct val="100000"/>
              </a:lnSpc>
            </a:pPr>
            <a:endParaRPr lang="en-GB" sz="1200">
              <a:solidFill>
                <a:schemeClr val="tx1"/>
              </a:solidFill>
              <a:cs typeface="Poppins"/>
            </a:endParaRPr>
          </a:p>
          <a:p>
            <a:pPr>
              <a:lnSpc>
                <a:spcPct val="100000"/>
              </a:lnSpc>
            </a:pPr>
            <a:r>
              <a:rPr lang="en-GB" sz="1200">
                <a:solidFill>
                  <a:schemeClr val="tx1"/>
                </a:solidFill>
                <a:cs typeface="Poppins"/>
              </a:rPr>
              <a:t>A statistical significance test (Mann Whitney U) was undertaken to determine whether there was a statistically significant difference between </a:t>
            </a:r>
          </a:p>
          <a:p>
            <a:pPr marL="171450" indent="-171450">
              <a:lnSpc>
                <a:spcPct val="100000"/>
              </a:lnSpc>
              <a:buFont typeface="Arial" panose="020B0604020202020204" pitchFamily="34" charset="0"/>
              <a:buChar char="•"/>
            </a:pPr>
            <a:r>
              <a:rPr lang="en-GB" sz="1200">
                <a:solidFill>
                  <a:schemeClr val="tx1"/>
                </a:solidFill>
                <a:cs typeface="Poppins"/>
              </a:rPr>
              <a:t>17J-21J Black students’ and White students’ average module scores</a:t>
            </a:r>
          </a:p>
          <a:p>
            <a:pPr marL="171450" indent="-171450">
              <a:lnSpc>
                <a:spcPct val="100000"/>
              </a:lnSpc>
              <a:buFont typeface="Arial" panose="020B0604020202020204" pitchFamily="34" charset="0"/>
              <a:buChar char="•"/>
            </a:pPr>
            <a:r>
              <a:rPr lang="en-GB" sz="1200">
                <a:solidFill>
                  <a:schemeClr val="tx1"/>
                </a:solidFill>
                <a:cs typeface="Poppins"/>
              </a:rPr>
              <a:t>17J-21J Black students’ and White students’ first-time pass rates </a:t>
            </a:r>
          </a:p>
          <a:p>
            <a:pPr marL="171450" indent="-171450">
              <a:lnSpc>
                <a:spcPct val="100000"/>
              </a:lnSpc>
              <a:buFont typeface="Arial" panose="020B0604020202020204" pitchFamily="34" charset="0"/>
              <a:buChar char="•"/>
            </a:pPr>
            <a:r>
              <a:rPr lang="en-GB" sz="1200">
                <a:solidFill>
                  <a:schemeClr val="tx1"/>
                </a:solidFill>
                <a:cs typeface="Poppins"/>
              </a:rPr>
              <a:t>17J-21J Black students’ and White students’ completion rates</a:t>
            </a:r>
          </a:p>
          <a:p>
            <a:pPr>
              <a:lnSpc>
                <a:spcPct val="100000"/>
              </a:lnSpc>
            </a:pPr>
            <a:r>
              <a:rPr lang="en-GB" sz="1600" b="1">
                <a:solidFill>
                  <a:schemeClr val="tx1"/>
                </a:solidFill>
                <a:cs typeface="Poppins"/>
              </a:rPr>
              <a:t>	</a:t>
            </a:r>
          </a:p>
          <a:p>
            <a:pPr lvl="2"/>
            <a:endParaRPr lang="en-GB" sz="1200">
              <a:solidFill>
                <a:schemeClr val="tx1"/>
              </a:solidFill>
              <a:cs typeface="Poppins"/>
            </a:endParaRPr>
          </a:p>
          <a:p>
            <a:pPr lvl="2"/>
            <a:endParaRPr lang="en-GB" sz="1200">
              <a:solidFill>
                <a:schemeClr val="tx1"/>
              </a:solidFill>
              <a:cs typeface="Poppins"/>
            </a:endParaRPr>
          </a:p>
          <a:p>
            <a:pPr lvl="2"/>
            <a:endParaRPr lang="en-GB" sz="1200">
              <a:solidFill>
                <a:schemeClr val="tx1"/>
              </a:solidFill>
            </a:endParaRPr>
          </a:p>
        </p:txBody>
      </p:sp>
      <p:sp>
        <p:nvSpPr>
          <p:cNvPr id="11" name="Rectangle 10">
            <a:extLst>
              <a:ext uri="{FF2B5EF4-FFF2-40B4-BE49-F238E27FC236}">
                <a16:creationId xmlns:a16="http://schemas.microsoft.com/office/drawing/2014/main" id="{F171D3A7-9493-7D5E-C467-9CFE8A448F0A}"/>
              </a:ext>
            </a:extLst>
          </p:cNvPr>
          <p:cNvSpPr/>
          <p:nvPr/>
        </p:nvSpPr>
        <p:spPr>
          <a:xfrm>
            <a:off x="2948260" y="3683816"/>
            <a:ext cx="6676479" cy="1866900"/>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sz="1600" b="1">
                <a:solidFill>
                  <a:schemeClr val="tx1"/>
                </a:solidFill>
                <a:cs typeface="Poppins"/>
              </a:rPr>
              <a:t>Focus Group and Semi Structured Interviews</a:t>
            </a:r>
          </a:p>
          <a:p>
            <a:pPr>
              <a:lnSpc>
                <a:spcPct val="100000"/>
              </a:lnSpc>
            </a:pPr>
            <a:endParaRPr lang="en-GB" sz="1600">
              <a:solidFill>
                <a:schemeClr val="tx1"/>
              </a:solidFill>
              <a:cs typeface="Poppins"/>
            </a:endParaRPr>
          </a:p>
          <a:p>
            <a:pPr>
              <a:lnSpc>
                <a:spcPct val="100000"/>
              </a:lnSpc>
            </a:pPr>
            <a:r>
              <a:rPr lang="en-GB" sz="1200">
                <a:solidFill>
                  <a:schemeClr val="tx1"/>
                </a:solidFill>
                <a:cs typeface="Poppins"/>
              </a:rPr>
              <a:t>Online focus group (December 2021) with a culturally appropriate facilitator</a:t>
            </a:r>
          </a:p>
          <a:p>
            <a:pPr>
              <a:lnSpc>
                <a:spcPct val="100000"/>
              </a:lnSpc>
            </a:pPr>
            <a:endParaRPr lang="en-GB" sz="1200">
              <a:solidFill>
                <a:schemeClr val="tx1"/>
              </a:solidFill>
              <a:cs typeface="Poppins"/>
            </a:endParaRPr>
          </a:p>
          <a:p>
            <a:pPr>
              <a:lnSpc>
                <a:spcPct val="100000"/>
              </a:lnSpc>
            </a:pPr>
            <a:r>
              <a:rPr lang="en-GB" sz="1200">
                <a:solidFill>
                  <a:schemeClr val="tx1"/>
                </a:solidFill>
                <a:cs typeface="Poppins"/>
              </a:rPr>
              <a:t>1:1 semi structured interviews (January 2023)</a:t>
            </a:r>
          </a:p>
          <a:p>
            <a:pPr>
              <a:lnSpc>
                <a:spcPct val="100000"/>
              </a:lnSpc>
            </a:pPr>
            <a:endParaRPr lang="en-GB" sz="1600">
              <a:solidFill>
                <a:schemeClr val="tx1"/>
              </a:solidFill>
              <a:cs typeface="Poppins"/>
            </a:endParaRPr>
          </a:p>
          <a:p>
            <a:pPr>
              <a:lnSpc>
                <a:spcPct val="100000"/>
              </a:lnSpc>
            </a:pPr>
            <a:endParaRPr lang="en-GB" sz="1600">
              <a:solidFill>
                <a:schemeClr val="tx1"/>
              </a:solidFill>
              <a:cs typeface="Poppins"/>
            </a:endParaRPr>
          </a:p>
        </p:txBody>
      </p:sp>
    </p:spTree>
    <p:extLst>
      <p:ext uri="{BB962C8B-B14F-4D97-AF65-F5344CB8AC3E}">
        <p14:creationId xmlns:p14="http://schemas.microsoft.com/office/powerpoint/2010/main" val="991544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1D23A5-1825-C6D6-AD37-6CED3CA7EE68}"/>
              </a:ext>
            </a:extLst>
          </p:cNvPr>
          <p:cNvSpPr>
            <a:spLocks noGrp="1"/>
          </p:cNvSpPr>
          <p:nvPr>
            <p:ph type="body" sz="quarter" idx="24"/>
          </p:nvPr>
        </p:nvSpPr>
        <p:spPr>
          <a:xfrm>
            <a:off x="413915" y="404664"/>
            <a:ext cx="10766703" cy="497161"/>
          </a:xfrm>
        </p:spPr>
        <p:txBody>
          <a:bodyPr/>
          <a:lstStyle/>
          <a:p>
            <a:r>
              <a:rPr lang="en-GB">
                <a:solidFill>
                  <a:schemeClr val="tx1"/>
                </a:solidFill>
              </a:rPr>
              <a:t>Research Methodology</a:t>
            </a:r>
          </a:p>
          <a:p>
            <a:endParaRPr lang="en-GB">
              <a:solidFill>
                <a:schemeClr val="tx1"/>
              </a:solidFill>
            </a:endParaRPr>
          </a:p>
        </p:txBody>
      </p:sp>
      <p:sp>
        <p:nvSpPr>
          <p:cNvPr id="3" name="Rectangle 2">
            <a:extLst>
              <a:ext uri="{FF2B5EF4-FFF2-40B4-BE49-F238E27FC236}">
                <a16:creationId xmlns:a16="http://schemas.microsoft.com/office/drawing/2014/main" id="{0CFB137C-50DF-9D75-D949-BBB43BB25786}"/>
              </a:ext>
            </a:extLst>
          </p:cNvPr>
          <p:cNvSpPr/>
          <p:nvPr/>
        </p:nvSpPr>
        <p:spPr>
          <a:xfrm>
            <a:off x="504825" y="1447800"/>
            <a:ext cx="5476875" cy="1866900"/>
          </a:xfrm>
          <a:prstGeom prst="rect">
            <a:avLst/>
          </a:prstGeom>
          <a:solidFill>
            <a:schemeClr val="accent3">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sz="1600" b="1">
                <a:solidFill>
                  <a:schemeClr val="tx1"/>
                </a:solidFill>
                <a:cs typeface="Poppins"/>
              </a:rPr>
              <a:t>Intersectionality Study</a:t>
            </a:r>
            <a:endParaRPr lang="en-GB" sz="1400" b="1">
              <a:solidFill>
                <a:schemeClr val="tx1"/>
              </a:solidFill>
              <a:cs typeface="Poppins"/>
            </a:endParaRPr>
          </a:p>
          <a:p>
            <a:pPr>
              <a:lnSpc>
                <a:spcPct val="100000"/>
              </a:lnSpc>
            </a:pPr>
            <a:endParaRPr lang="en-GB" sz="1400" b="1">
              <a:solidFill>
                <a:schemeClr val="tx1"/>
              </a:solidFill>
              <a:cs typeface="Poppins"/>
            </a:endParaRPr>
          </a:p>
          <a:p>
            <a:pPr>
              <a:lnSpc>
                <a:spcPct val="100000"/>
              </a:lnSpc>
            </a:pPr>
            <a:r>
              <a:rPr lang="en-GB" sz="1200">
                <a:solidFill>
                  <a:schemeClr val="tx1"/>
                </a:solidFill>
              </a:rPr>
              <a:t>To investigate whether S112 Black students face a double disadvantage (17J – 21J)</a:t>
            </a:r>
          </a:p>
          <a:p>
            <a:pPr>
              <a:lnSpc>
                <a:spcPct val="100000"/>
              </a:lnSpc>
            </a:pPr>
            <a:endParaRPr lang="en-GB" sz="1200">
              <a:solidFill>
                <a:schemeClr val="tx1"/>
              </a:solidFill>
            </a:endParaRPr>
          </a:p>
          <a:p>
            <a:pPr marL="171450" indent="-171450">
              <a:lnSpc>
                <a:spcPct val="100000"/>
              </a:lnSpc>
              <a:buFont typeface="Arial" panose="020B0604020202020204" pitchFamily="34" charset="0"/>
              <a:buChar char="•"/>
            </a:pPr>
            <a:r>
              <a:rPr lang="en-GB" sz="1200">
                <a:solidFill>
                  <a:schemeClr val="tx1"/>
                </a:solidFill>
              </a:rPr>
              <a:t>Ethnicity and Index of Multiple Deprivation (IMD)</a:t>
            </a:r>
          </a:p>
          <a:p>
            <a:pPr marL="171450" indent="-171450">
              <a:lnSpc>
                <a:spcPct val="100000"/>
              </a:lnSpc>
              <a:buFont typeface="Arial" panose="020B0604020202020204" pitchFamily="34" charset="0"/>
              <a:buChar char="•"/>
            </a:pPr>
            <a:r>
              <a:rPr lang="en-GB" sz="1200">
                <a:solidFill>
                  <a:schemeClr val="tx1"/>
                </a:solidFill>
              </a:rPr>
              <a:t>Ethnicity and gender</a:t>
            </a:r>
          </a:p>
          <a:p>
            <a:pPr marL="171450" indent="-171450">
              <a:lnSpc>
                <a:spcPct val="100000"/>
              </a:lnSpc>
              <a:buFont typeface="Arial" panose="020B0604020202020204" pitchFamily="34" charset="0"/>
              <a:buChar char="•"/>
            </a:pPr>
            <a:r>
              <a:rPr lang="en-GB" sz="1200">
                <a:solidFill>
                  <a:schemeClr val="tx1"/>
                </a:solidFill>
              </a:rPr>
              <a:t>Ethnicity and parents in Higher Education (‘first in family’)</a:t>
            </a:r>
          </a:p>
          <a:p>
            <a:pPr lvl="2"/>
            <a:endParaRPr lang="en-GB" sz="1200">
              <a:solidFill>
                <a:schemeClr val="tx1"/>
              </a:solidFill>
            </a:endParaRPr>
          </a:p>
        </p:txBody>
      </p:sp>
      <p:sp>
        <p:nvSpPr>
          <p:cNvPr id="4" name="Rectangle 3">
            <a:extLst>
              <a:ext uri="{FF2B5EF4-FFF2-40B4-BE49-F238E27FC236}">
                <a16:creationId xmlns:a16="http://schemas.microsoft.com/office/drawing/2014/main" id="{43897337-BDDB-2540-0FB4-28D169956472}"/>
              </a:ext>
            </a:extLst>
          </p:cNvPr>
          <p:cNvSpPr/>
          <p:nvPr/>
        </p:nvSpPr>
        <p:spPr>
          <a:xfrm>
            <a:off x="6286500" y="1447800"/>
            <a:ext cx="5476875" cy="18669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sz="1600" b="1">
                <a:solidFill>
                  <a:schemeClr val="bg1">
                    <a:lumMod val="85000"/>
                  </a:schemeClr>
                </a:solidFill>
                <a:cs typeface="Poppins"/>
              </a:rPr>
              <a:t>Statistical Testing</a:t>
            </a:r>
            <a:endParaRPr lang="en-GB" sz="1200">
              <a:solidFill>
                <a:schemeClr val="bg1">
                  <a:lumMod val="85000"/>
                </a:schemeClr>
              </a:solidFill>
              <a:cs typeface="Poppins"/>
            </a:endParaRPr>
          </a:p>
          <a:p>
            <a:pPr>
              <a:lnSpc>
                <a:spcPct val="100000"/>
              </a:lnSpc>
            </a:pPr>
            <a:endParaRPr lang="en-GB" sz="1200">
              <a:solidFill>
                <a:schemeClr val="bg1">
                  <a:lumMod val="85000"/>
                </a:schemeClr>
              </a:solidFill>
              <a:cs typeface="Poppins"/>
            </a:endParaRPr>
          </a:p>
          <a:p>
            <a:pPr>
              <a:lnSpc>
                <a:spcPct val="100000"/>
              </a:lnSpc>
            </a:pPr>
            <a:r>
              <a:rPr lang="en-GB" sz="1200">
                <a:solidFill>
                  <a:schemeClr val="bg1">
                    <a:lumMod val="85000"/>
                  </a:schemeClr>
                </a:solidFill>
                <a:cs typeface="Poppins"/>
              </a:rPr>
              <a:t>A statistical significance test (Mann Whitney U) was undertaken to determine whether there was a statistically significant difference between </a:t>
            </a:r>
          </a:p>
          <a:p>
            <a:pPr marL="171450" indent="-171450">
              <a:lnSpc>
                <a:spcPct val="100000"/>
              </a:lnSpc>
              <a:buFont typeface="Arial" panose="020B0604020202020204" pitchFamily="34" charset="0"/>
              <a:buChar char="•"/>
            </a:pPr>
            <a:r>
              <a:rPr lang="en-GB" sz="1200">
                <a:solidFill>
                  <a:schemeClr val="bg1">
                    <a:lumMod val="85000"/>
                  </a:schemeClr>
                </a:solidFill>
                <a:cs typeface="Poppins"/>
              </a:rPr>
              <a:t>17J-21J Black students’ and White students’ average module scores</a:t>
            </a:r>
          </a:p>
          <a:p>
            <a:pPr marL="171450" indent="-171450">
              <a:lnSpc>
                <a:spcPct val="100000"/>
              </a:lnSpc>
              <a:buFont typeface="Arial" panose="020B0604020202020204" pitchFamily="34" charset="0"/>
              <a:buChar char="•"/>
            </a:pPr>
            <a:r>
              <a:rPr lang="en-GB" sz="1200">
                <a:solidFill>
                  <a:schemeClr val="bg1">
                    <a:lumMod val="85000"/>
                  </a:schemeClr>
                </a:solidFill>
                <a:cs typeface="Poppins"/>
              </a:rPr>
              <a:t>17J-21J Black students’ and White students’ first-time pass rates </a:t>
            </a:r>
          </a:p>
          <a:p>
            <a:pPr marL="171450" indent="-171450">
              <a:lnSpc>
                <a:spcPct val="100000"/>
              </a:lnSpc>
              <a:buFont typeface="Arial" panose="020B0604020202020204" pitchFamily="34" charset="0"/>
              <a:buChar char="•"/>
            </a:pPr>
            <a:r>
              <a:rPr lang="en-GB" sz="1200">
                <a:solidFill>
                  <a:schemeClr val="bg1">
                    <a:lumMod val="85000"/>
                  </a:schemeClr>
                </a:solidFill>
                <a:cs typeface="Poppins"/>
              </a:rPr>
              <a:t>17J-21J Black students’ and White students’ completion rates</a:t>
            </a:r>
          </a:p>
          <a:p>
            <a:pPr lvl="2"/>
            <a:endParaRPr lang="en-GB" sz="1200">
              <a:solidFill>
                <a:schemeClr val="bg1">
                  <a:lumMod val="85000"/>
                </a:schemeClr>
              </a:solidFill>
            </a:endParaRPr>
          </a:p>
        </p:txBody>
      </p:sp>
      <p:sp>
        <p:nvSpPr>
          <p:cNvPr id="7" name="Rectangle 6">
            <a:extLst>
              <a:ext uri="{FF2B5EF4-FFF2-40B4-BE49-F238E27FC236}">
                <a16:creationId xmlns:a16="http://schemas.microsoft.com/office/drawing/2014/main" id="{ABBBF03E-5212-0259-A64A-4A57FB2B5EA3}"/>
              </a:ext>
            </a:extLst>
          </p:cNvPr>
          <p:cNvSpPr/>
          <p:nvPr/>
        </p:nvSpPr>
        <p:spPr>
          <a:xfrm>
            <a:off x="2948260" y="3683816"/>
            <a:ext cx="6676479" cy="18669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pPr>
            <a:r>
              <a:rPr lang="en-GB" sz="1600" b="1">
                <a:solidFill>
                  <a:schemeClr val="bg1">
                    <a:lumMod val="85000"/>
                  </a:schemeClr>
                </a:solidFill>
                <a:cs typeface="Poppins"/>
              </a:rPr>
              <a:t>Focus Group and Semi Structured Interviews</a:t>
            </a:r>
          </a:p>
          <a:p>
            <a:pPr>
              <a:lnSpc>
                <a:spcPct val="100000"/>
              </a:lnSpc>
            </a:pPr>
            <a:endParaRPr lang="en-GB" sz="1600">
              <a:solidFill>
                <a:schemeClr val="bg1">
                  <a:lumMod val="85000"/>
                </a:schemeClr>
              </a:solidFill>
              <a:cs typeface="Poppins"/>
            </a:endParaRPr>
          </a:p>
          <a:p>
            <a:pPr>
              <a:lnSpc>
                <a:spcPct val="100000"/>
              </a:lnSpc>
            </a:pPr>
            <a:r>
              <a:rPr lang="en-GB" sz="1200">
                <a:solidFill>
                  <a:schemeClr val="bg1">
                    <a:lumMod val="85000"/>
                  </a:schemeClr>
                </a:solidFill>
                <a:cs typeface="Poppins"/>
              </a:rPr>
              <a:t>Online focus group (December 2021) with a culturally appropriate facilitator</a:t>
            </a:r>
          </a:p>
          <a:p>
            <a:pPr>
              <a:lnSpc>
                <a:spcPct val="100000"/>
              </a:lnSpc>
            </a:pPr>
            <a:endParaRPr lang="en-GB" sz="1200">
              <a:solidFill>
                <a:schemeClr val="bg1">
                  <a:lumMod val="85000"/>
                </a:schemeClr>
              </a:solidFill>
              <a:cs typeface="Poppins"/>
            </a:endParaRPr>
          </a:p>
          <a:p>
            <a:pPr>
              <a:lnSpc>
                <a:spcPct val="100000"/>
              </a:lnSpc>
            </a:pPr>
            <a:r>
              <a:rPr lang="en-GB" sz="1200">
                <a:solidFill>
                  <a:schemeClr val="bg1">
                    <a:lumMod val="85000"/>
                  </a:schemeClr>
                </a:solidFill>
                <a:cs typeface="Poppins"/>
              </a:rPr>
              <a:t>1:1 semi structured interviews (January 2023)</a:t>
            </a:r>
          </a:p>
        </p:txBody>
      </p:sp>
    </p:spTree>
    <p:extLst>
      <p:ext uri="{BB962C8B-B14F-4D97-AF65-F5344CB8AC3E}">
        <p14:creationId xmlns:p14="http://schemas.microsoft.com/office/powerpoint/2010/main" val="3261149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1E8A05-F07C-6EE3-8309-83BB7111C10F}"/>
              </a:ext>
            </a:extLst>
          </p:cNvPr>
          <p:cNvSpPr>
            <a:spLocks noGrp="1"/>
          </p:cNvSpPr>
          <p:nvPr>
            <p:ph type="body" sz="quarter" idx="24"/>
          </p:nvPr>
        </p:nvSpPr>
        <p:spPr/>
        <p:txBody>
          <a:bodyPr lIns="91440" tIns="45720" rIns="91440" bIns="45720" anchor="t">
            <a:noAutofit/>
          </a:bodyPr>
          <a:lstStyle/>
          <a:p>
            <a:r>
              <a:rPr lang="en-US">
                <a:latin typeface="Poppins SemiBold"/>
                <a:cs typeface="Poppins SemiBold"/>
              </a:rPr>
              <a:t>Intersectional Study</a:t>
            </a:r>
            <a:endParaRPr lang="en-US"/>
          </a:p>
        </p:txBody>
      </p:sp>
      <p:sp>
        <p:nvSpPr>
          <p:cNvPr id="3" name="Text Placeholder 2">
            <a:extLst>
              <a:ext uri="{FF2B5EF4-FFF2-40B4-BE49-F238E27FC236}">
                <a16:creationId xmlns:a16="http://schemas.microsoft.com/office/drawing/2014/main" id="{870EFBE5-55B8-1F17-0E05-6E3B3EC24BBB}"/>
              </a:ext>
            </a:extLst>
          </p:cNvPr>
          <p:cNvSpPr>
            <a:spLocks noGrp="1"/>
          </p:cNvSpPr>
          <p:nvPr>
            <p:ph type="body" sz="quarter" idx="25"/>
          </p:nvPr>
        </p:nvSpPr>
        <p:spPr>
          <a:xfrm>
            <a:off x="413915" y="1221385"/>
            <a:ext cx="10766703" cy="454963"/>
          </a:xfrm>
        </p:spPr>
        <p:txBody>
          <a:bodyPr lIns="91440" tIns="45720" rIns="91440" bIns="45720" anchor="t">
            <a:noAutofit/>
          </a:bodyPr>
          <a:lstStyle/>
          <a:p>
            <a:r>
              <a:rPr lang="en-US" dirty="0">
                <a:latin typeface="Poppins"/>
                <a:cs typeface="Poppins"/>
              </a:rPr>
              <a:t>Data for students at the following three intersections were </a:t>
            </a:r>
            <a:r>
              <a:rPr lang="en-US" dirty="0" err="1">
                <a:latin typeface="Poppins"/>
                <a:cs typeface="Poppins"/>
              </a:rPr>
              <a:t>analysed</a:t>
            </a:r>
            <a:r>
              <a:rPr lang="en-US" dirty="0">
                <a:latin typeface="Poppins"/>
                <a:cs typeface="Poppins"/>
              </a:rPr>
              <a:t>:</a:t>
            </a:r>
            <a:endParaRPr lang="en-US" dirty="0"/>
          </a:p>
        </p:txBody>
      </p:sp>
      <p:sp>
        <p:nvSpPr>
          <p:cNvPr id="6" name="Text Placeholder 5">
            <a:extLst>
              <a:ext uri="{FF2B5EF4-FFF2-40B4-BE49-F238E27FC236}">
                <a16:creationId xmlns:a16="http://schemas.microsoft.com/office/drawing/2014/main" id="{B25BB734-70FA-03A7-D849-86343FD13B22}"/>
              </a:ext>
            </a:extLst>
          </p:cNvPr>
          <p:cNvSpPr>
            <a:spLocks noGrp="1"/>
          </p:cNvSpPr>
          <p:nvPr>
            <p:ph type="body" sz="quarter" idx="15"/>
          </p:nvPr>
        </p:nvSpPr>
        <p:spPr>
          <a:xfrm>
            <a:off x="1001651" y="2011876"/>
            <a:ext cx="9591229" cy="837628"/>
          </a:xfrm>
        </p:spPr>
        <p:txBody>
          <a:bodyPr lIns="91440" tIns="45720" rIns="91440" bIns="45720" anchor="t">
            <a:noAutofit/>
          </a:bodyPr>
          <a:lstStyle/>
          <a:p>
            <a:pPr>
              <a:buFont typeface="Arial"/>
              <a:buChar char="•"/>
            </a:pPr>
            <a:r>
              <a:rPr lang="en-US" sz="1800" b="1" dirty="0">
                <a:latin typeface="Poppins"/>
                <a:cs typeface="Poppins"/>
              </a:rPr>
              <a:t>Ethnicity and Index of Multiple Deprivation (IMD) where IMD1 is the most deprived 20% of UK postcodes and IMD5 is the least deprived 20% of UK postcodes</a:t>
            </a:r>
            <a:endParaRPr lang="en-US" sz="1800" b="1" dirty="0"/>
          </a:p>
          <a:p>
            <a:pPr>
              <a:buFont typeface="Arial"/>
            </a:pPr>
            <a:endParaRPr lang="en-US" sz="1800" b="1" dirty="0"/>
          </a:p>
          <a:p>
            <a:pPr>
              <a:buFont typeface="Arial"/>
              <a:buChar char="•"/>
            </a:pPr>
            <a:r>
              <a:rPr lang="en-US" sz="1800" b="1" dirty="0">
                <a:latin typeface="Poppins"/>
                <a:cs typeface="Poppins"/>
              </a:rPr>
              <a:t>Ethnicity and gender (M/F, currently inadequate data for other genders)</a:t>
            </a:r>
          </a:p>
          <a:p>
            <a:pPr>
              <a:buFont typeface="Arial"/>
            </a:pPr>
            <a:endParaRPr lang="en-US" sz="1800" b="1" dirty="0"/>
          </a:p>
          <a:p>
            <a:pPr>
              <a:buFont typeface="Arial"/>
              <a:buChar char="•"/>
            </a:pPr>
            <a:r>
              <a:rPr lang="en-US" sz="1800" b="1" dirty="0">
                <a:latin typeface="Poppins"/>
                <a:cs typeface="Poppins"/>
              </a:rPr>
              <a:t>Ethnicity and parents in Higher Education (‘first in family’)</a:t>
            </a:r>
          </a:p>
          <a:p>
            <a:pPr marL="0" indent="0">
              <a:buNone/>
            </a:pPr>
            <a:endParaRPr lang="en-US" sz="1800" b="1" dirty="0">
              <a:latin typeface="Poppins"/>
              <a:cs typeface="Poppins"/>
            </a:endParaRPr>
          </a:p>
          <a:p>
            <a:pPr>
              <a:buFont typeface="Arial"/>
            </a:pPr>
            <a:endParaRPr lang="en-US" b="1" dirty="0"/>
          </a:p>
        </p:txBody>
      </p:sp>
    </p:spTree>
    <p:extLst>
      <p:ext uri="{BB962C8B-B14F-4D97-AF65-F5344CB8AC3E}">
        <p14:creationId xmlns:p14="http://schemas.microsoft.com/office/powerpoint/2010/main" val="88863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5E62BC-66BC-D54E-EF6A-DDE9C74D541C}"/>
              </a:ext>
            </a:extLst>
          </p:cNvPr>
          <p:cNvSpPr>
            <a:spLocks noGrp="1"/>
          </p:cNvSpPr>
          <p:nvPr>
            <p:ph type="body" sz="quarter" idx="24"/>
          </p:nvPr>
        </p:nvSpPr>
        <p:spPr/>
        <p:txBody>
          <a:bodyPr lIns="91440" tIns="45720" rIns="91440" bIns="45720" anchor="t">
            <a:noAutofit/>
          </a:bodyPr>
          <a:lstStyle/>
          <a:p>
            <a:r>
              <a:rPr lang="en-US">
                <a:latin typeface="Poppins SemiBold"/>
                <a:cs typeface="Poppins SemiBold"/>
              </a:rPr>
              <a:t>Pass rates by ethnicity and IMD status</a:t>
            </a:r>
            <a:endParaRPr lang="en-US"/>
          </a:p>
        </p:txBody>
      </p:sp>
      <p:sp>
        <p:nvSpPr>
          <p:cNvPr id="3" name="Text Placeholder 2">
            <a:extLst>
              <a:ext uri="{FF2B5EF4-FFF2-40B4-BE49-F238E27FC236}">
                <a16:creationId xmlns:a16="http://schemas.microsoft.com/office/drawing/2014/main" id="{6BA2D7D2-2913-8805-02E2-7BD923E91C77}"/>
              </a:ext>
            </a:extLst>
          </p:cNvPr>
          <p:cNvSpPr>
            <a:spLocks noGrp="1"/>
          </p:cNvSpPr>
          <p:nvPr>
            <p:ph type="body" sz="quarter" idx="25"/>
          </p:nvPr>
        </p:nvSpPr>
        <p:spPr>
          <a:xfrm>
            <a:off x="413915" y="901125"/>
            <a:ext cx="10766703" cy="1106527"/>
          </a:xfrm>
        </p:spPr>
        <p:txBody>
          <a:bodyPr lIns="91440" tIns="45720" rIns="91440" bIns="45720" anchor="t">
            <a:noAutofit/>
          </a:bodyPr>
          <a:lstStyle/>
          <a:p>
            <a:r>
              <a:rPr lang="en-US">
                <a:latin typeface="Poppins"/>
                <a:cs typeface="Poppins"/>
              </a:rPr>
              <a:t>Pass rate comparison for students of different ethnicities and their IMD status for the 19J presentation of S112. A consistent double disadvantage was found for Black students in IMD1 postcodes</a:t>
            </a:r>
          </a:p>
        </p:txBody>
      </p:sp>
      <p:pic>
        <p:nvPicPr>
          <p:cNvPr id="7" name="Picture 6">
            <a:extLst>
              <a:ext uri="{FF2B5EF4-FFF2-40B4-BE49-F238E27FC236}">
                <a16:creationId xmlns:a16="http://schemas.microsoft.com/office/drawing/2014/main" id="{BF974E04-0279-B184-2FC8-F37B1DBC6EFE}"/>
              </a:ext>
            </a:extLst>
          </p:cNvPr>
          <p:cNvPicPr>
            <a:picLocks noChangeAspect="1"/>
          </p:cNvPicPr>
          <p:nvPr/>
        </p:nvPicPr>
        <p:blipFill>
          <a:blip r:embed="rId2"/>
          <a:stretch>
            <a:fillRect/>
          </a:stretch>
        </p:blipFill>
        <p:spPr>
          <a:xfrm>
            <a:off x="3056007" y="2056432"/>
            <a:ext cx="7184334" cy="4633569"/>
          </a:xfrm>
          <a:prstGeom prst="rect">
            <a:avLst/>
          </a:prstGeom>
        </p:spPr>
      </p:pic>
    </p:spTree>
    <p:extLst>
      <p:ext uri="{BB962C8B-B14F-4D97-AF65-F5344CB8AC3E}">
        <p14:creationId xmlns:p14="http://schemas.microsoft.com/office/powerpoint/2010/main" val="3428780770"/>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F4447C5F-C815-422E-A5B9-B7DC33DA697F}"/>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2BC9DF97-4BA9-4873-9EFA-D9CB2AC82A8E}"/>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13AF81A5-141F-4A06-97AF-1BEC93EC2DC8}"/>
    </a:ext>
  </a:extLst>
</a:theme>
</file>

<file path=ppt/theme/theme4.xml><?xml version="1.0" encoding="utf-8"?>
<a:theme xmlns:a="http://schemas.openxmlformats.org/drawingml/2006/main" name="Slide Option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DBE03DBE-19D2-4498-948F-98A96AEF092D}"/>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pptx" id="{84530E31-3FFD-4219-879D-13C47D119E21}" vid="{CADFBB77-9719-4E45-BCA8-B3131FE29AB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F17B1AA24CF543973AFCAC153439DF" ma:contentTypeVersion="16" ma:contentTypeDescription="Create a new document." ma:contentTypeScope="" ma:versionID="1592fb5d991a26fcd96d3b2401b4f7a3">
  <xsd:schema xmlns:xsd="http://www.w3.org/2001/XMLSchema" xmlns:xs="http://www.w3.org/2001/XMLSchema" xmlns:p="http://schemas.microsoft.com/office/2006/metadata/properties" xmlns:ns2="a4bbcd8a-0e99-45ba-ba54-c1f6b28a9aac" xmlns:ns3="37366ac4-c030-4543-8cc8-88329e81ec50" targetNamespace="http://schemas.microsoft.com/office/2006/metadata/properties" ma:root="true" ma:fieldsID="f16ecf8a84c5f4528090069017a6756e" ns2:_="" ns3:_="">
    <xsd:import namespace="a4bbcd8a-0e99-45ba-ba54-c1f6b28a9aac"/>
    <xsd:import namespace="37366ac4-c030-4543-8cc8-88329e81ec5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bbcd8a-0e99-45ba-ba54-c1f6b28a9a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e53c53-e7a2-4fd5-8715-7117250746e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7366ac4-c030-4543-8cc8-88329e81ec5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7d6ba8-e056-469a-98c0-4dfdbb6e31b8}" ma:internalName="TaxCatchAll" ma:showField="CatchAllData" ma:web="37366ac4-c030-4543-8cc8-88329e81ec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7366ac4-c030-4543-8cc8-88329e81ec50" xsi:nil="true"/>
    <lcf76f155ced4ddcb4097134ff3c332f xmlns="a4bbcd8a-0e99-45ba-ba54-c1f6b28a9a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2737865-F208-440A-922E-2EFAA28DCBEF}">
  <ds:schemaRefs>
    <ds:schemaRef ds:uri="37366ac4-c030-4543-8cc8-88329e81ec50"/>
    <ds:schemaRef ds:uri="a4bbcd8a-0e99-45ba-ba54-c1f6b28a9a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3.xml><?xml version="1.0" encoding="utf-8"?>
<ds:datastoreItem xmlns:ds="http://schemas.openxmlformats.org/officeDocument/2006/customXml" ds:itemID="{BD1F123D-72E4-47AA-AF87-050EE8541186}">
  <ds:schemaRefs>
    <ds:schemaRef ds:uri="37366ac4-c030-4543-8cc8-88329e81ec50"/>
    <ds:schemaRef ds:uri="a4bbcd8a-0e99-45ba-ba54-c1f6b28a9a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OU_Powerpoint_Template_England</Template>
  <TotalTime>1581</TotalTime>
  <Words>2211</Words>
  <Application>Microsoft Office PowerPoint</Application>
  <PresentationFormat>Widescreen</PresentationFormat>
  <Paragraphs>259</Paragraphs>
  <Slides>24</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24</vt:i4>
      </vt:variant>
    </vt:vector>
  </HeadingPairs>
  <TitlesOfParts>
    <vt:vector size="33" baseType="lpstr">
      <vt:lpstr>Arial</vt:lpstr>
      <vt:lpstr>Calibri</vt:lpstr>
      <vt:lpstr>Poppins</vt:lpstr>
      <vt:lpstr>Poppins SemiBold</vt:lpstr>
      <vt:lpstr>Covers</vt:lpstr>
      <vt:lpstr>Contents Slides</vt:lpstr>
      <vt:lpstr>Chapter Headings / Dividers</vt:lpstr>
      <vt:lpstr>Slide Options</vt:lpstr>
      <vt:lpstr>End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Louise.MacBrayne</dc:creator>
  <cp:lastModifiedBy>Diane.Ford</cp:lastModifiedBy>
  <cp:revision>64</cp:revision>
  <dcterms:created xsi:type="dcterms:W3CDTF">2022-10-18T10:11:04Z</dcterms:created>
  <dcterms:modified xsi:type="dcterms:W3CDTF">2024-04-03T15:06:41Z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0x010100AF874D1D9924D14EBA8E007D447DBB31</vt:lpwstr>
  </property>
  <property fmtid="{D5CDD505-2E9C-101B-9397-08002B2CF9AE}" pid="3" name="MediaServiceImageTags">
    <vt:lpwstr/>
  </property>
</Properties>
</file>