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24"/>
  </p:notesMasterIdLst>
  <p:handoutMasterIdLst>
    <p:handoutMasterId r:id="rId25"/>
  </p:handoutMasterIdLst>
  <p:sldIdLst>
    <p:sldId id="260" r:id="rId9"/>
    <p:sldId id="305" r:id="rId10"/>
    <p:sldId id="264" r:id="rId11"/>
    <p:sldId id="319" r:id="rId12"/>
    <p:sldId id="321" r:id="rId13"/>
    <p:sldId id="323" r:id="rId14"/>
    <p:sldId id="324" r:id="rId15"/>
    <p:sldId id="328" r:id="rId16"/>
    <p:sldId id="325" r:id="rId17"/>
    <p:sldId id="326" r:id="rId18"/>
    <p:sldId id="327" r:id="rId19"/>
    <p:sldId id="304" r:id="rId20"/>
    <p:sldId id="318" r:id="rId21"/>
    <p:sldId id="265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09/04/2024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2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5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9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6" r:id="rId3"/>
    <p:sldLayoutId id="21474839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04/intjfyhe.v5i2.233" TargetMode="External"/><Relationship Id="rId3" Type="http://schemas.openxmlformats.org/officeDocument/2006/relationships/hyperlink" Target="http://www.nature.com/natureelectronics" TargetMode="External"/><Relationship Id="rId7" Type="http://schemas.openxmlformats.org/officeDocument/2006/relationships/hyperlink" Target="https://doi.org/10.5456/WPLL.23.3.68" TargetMode="External"/><Relationship Id="rId2" Type="http://schemas.openxmlformats.org/officeDocument/2006/relationships/hyperlink" Target="https://doi.org/10.1080/03075079.2023.2238006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1186/s40594-018-0115-6" TargetMode="External"/><Relationship Id="rId5" Type="http://schemas.openxmlformats.org/officeDocument/2006/relationships/hyperlink" Target="https://doi.org/10.24059/olj.v23i2.1488" TargetMode="External"/><Relationship Id="rId4" Type="http://schemas.openxmlformats.org/officeDocument/2006/relationships/hyperlink" Target="https://doi.org/10.1038/s41928-020-00534-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926155-1752-863B-1BF2-4529518150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5C796E-D56F-8A58-4399-0EAFA7716F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559121"/>
            <a:ext cx="6115256" cy="1800200"/>
          </a:xfrm>
        </p:spPr>
        <p:txBody>
          <a:bodyPr/>
          <a:lstStyle/>
          <a:p>
            <a:r>
              <a:rPr lang="en-GB" sz="3200" dirty="0"/>
              <a:t>Experiences, engagement and evaluation of intern involvement in creating digital assets to support a sense of belonging for LHCS students.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434F24-7D18-922B-723E-ADD2C4C4E3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7" y="3859444"/>
            <a:ext cx="5435032" cy="2439435"/>
          </a:xfrm>
        </p:spPr>
        <p:txBody>
          <a:bodyPr/>
          <a:lstStyle/>
          <a:p>
            <a:r>
              <a:rPr lang="en-GB" sz="2400" dirty="0"/>
              <a:t>Janette Wallace, Zoë Chapman, </a:t>
            </a:r>
            <a:r>
              <a:rPr lang="en-GB" sz="2400" dirty="0" err="1"/>
              <a:t>Aasiyah</a:t>
            </a:r>
            <a:r>
              <a:rPr lang="en-GB" sz="2400" dirty="0"/>
              <a:t> Nana</a:t>
            </a:r>
          </a:p>
          <a:p>
            <a:r>
              <a:rPr lang="en-GB" sz="2400" dirty="0" err="1"/>
              <a:t>eSTEeM</a:t>
            </a:r>
            <a:r>
              <a:rPr lang="en-GB" sz="2400" dirty="0"/>
              <a:t> Conference 11</a:t>
            </a:r>
            <a:r>
              <a:rPr lang="en-GB" sz="2400" baseline="30000" dirty="0"/>
              <a:t>th</a:t>
            </a:r>
            <a:r>
              <a:rPr lang="en-GB" sz="2400" dirty="0"/>
              <a:t> April 2024</a:t>
            </a:r>
          </a:p>
          <a:p>
            <a:endParaRPr lang="en-GB" dirty="0"/>
          </a:p>
        </p:txBody>
      </p:sp>
      <p:pic>
        <p:nvPicPr>
          <p:cNvPr id="2" name="Picture 1" descr="A flyer with a person and text&#10;&#10;Description automatically generated with medium confidence">
            <a:extLst>
              <a:ext uri="{FF2B5EF4-FFF2-40B4-BE49-F238E27FC236}">
                <a16:creationId xmlns:a16="http://schemas.microsoft.com/office/drawing/2014/main" id="{60C92B75-FE29-7A2C-AA03-D0FC3D79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06" y="299825"/>
            <a:ext cx="2880487" cy="231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90937FB5-1A67-4747-2488-1D71787D1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52" y="2293536"/>
            <a:ext cx="2880487" cy="231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96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58DC56-71F1-ABC6-4402-3B849A4D294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Future Opportunities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08580E-01BB-1330-BE84-6D78C6E5A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15" y="1148576"/>
            <a:ext cx="11095780" cy="28658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If evaluation shows the assets are received positively, LHCS will look to continue producing the assets on a regular basis in future presentations.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Also scope to broaden out to wider STEM Faculty therefore increasing options for relevant content, and audience. 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44159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D0F32-490A-938C-F131-3E39022643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169" y="901825"/>
            <a:ext cx="11809141" cy="6155473"/>
          </a:xfrm>
        </p:spPr>
        <p:txBody>
          <a:bodyPr/>
          <a:lstStyle/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Crawford, J. </a:t>
            </a:r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(2023) ‘Sense of belonging in higher education students: an Australian longitudinal study from 2013 to 2019’, </a:t>
            </a:r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Studies in higher education (Dorchester-on-Thames)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ahead-of-print(ahead-of-print), pp. 1–15. Available at: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https://doi.org/10.1080/03075079.2023.2238006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Lockee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B.B (2021) Online education in the post-COVID era. </a:t>
            </a:r>
            <a:r>
              <a:rPr lang="en-GB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Nature Electronics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| VOL 4 | January 2021 | 5–6 |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www.nature.com/natureelectronics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https://doi.org/10.1038/s41928-020-00534-0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Peacock, S. and Cowan, J. (2019) ‘Promoting a Sense of Belonging in Online Learning Communities of Inquiry’, </a:t>
            </a:r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 learning (Newburyport, Mass.)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23(2). Available at: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https://doi.org/10.24059/olj.v23i2.1488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Rainey, K. et al. (2018) ‘Race and gender differences in how sense of belonging influences decisions to major in STEM’, International journal of STEM education, 5(1), pp. 10–14. Available at: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https://doi.org/10.1186/s40594-018-0115-6</a:t>
            </a:r>
            <a:r>
              <a:rPr lang="en-GB" sz="14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Thomas, L. (2021) ‘</a:t>
            </a:r>
            <a:r>
              <a:rPr lang="en-GB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Ibelong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Towards a sense of belonging in an inclusive learning environment’, </a:t>
            </a:r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Widening participation and lifelong learning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23(3), pp. 68–79. Available at: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https://doi.org/10.5456/WPLL.23.3.68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Thomas, L., Herbert, J. and Teras, M. (2014) ‘A sense of belonging to enhance participation, success and retention in online programs’, </a:t>
            </a:r>
            <a:r>
              <a:rPr lang="en-GB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international journal of the first year in higher education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5(2), pp. 69–80. Available at: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https://doi.org/10.5204/intjfyhe.v5i2.233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Zumbrunn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 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(2014) Support, belonging, motivation, and engagement in the college classroom: a mixed method study. </a:t>
            </a:r>
            <a:r>
              <a:rPr lang="en-GB" sz="1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Instr</a:t>
            </a:r>
            <a:r>
              <a:rPr lang="en-GB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Sci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42:661–684 DOI 10.1007/s11251-014-931.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5ED20-F6CF-6693-C464-E3497530E7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3510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212116"/>
            <a:ext cx="5865541" cy="3237221"/>
          </a:xfrm>
        </p:spPr>
        <p:txBody>
          <a:bodyPr/>
          <a:lstStyle/>
          <a:p>
            <a:r>
              <a:rPr lang="en-GB" dirty="0"/>
              <a:t>Thank you</a:t>
            </a:r>
          </a:p>
          <a:p>
            <a:endParaRPr lang="en-GB" dirty="0"/>
          </a:p>
          <a:p>
            <a:r>
              <a:rPr lang="en-GB" dirty="0"/>
              <a:t>Any questions?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3403F2B-198D-62D1-10E9-038F021AD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51" y="2191285"/>
            <a:ext cx="3237221" cy="32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80F758-F957-74E4-22F2-B28C84C208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11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1059421-F4D7-DA88-C7A2-06AF63311C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/>
          <a:lstStyle/>
          <a:p>
            <a:r>
              <a:rPr lang="en-GB" dirty="0"/>
              <a:t>Proposed Timeline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1693CEA-7C71-D04A-6B97-252D3C191D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863" y="1090569"/>
            <a:ext cx="10766703" cy="43400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200" dirty="0"/>
              <a:t>Sep ‘23 – Advertisement for intern recruitment to go out.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Oct ‘23 – Interviews by ZC/JW for intern recruitment. 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Nov ‘23 – Offers made by ZC/JW and start dates agreed.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Dec ‘23 – Initial literature review (ZC/JW).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Jan ‘24 – Student intern post to start.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Mar ‘24 – Student intern post to finish.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Apr ‘24 – Apr ‘25 - Digital asset series dissemination.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Apr ‘25 – Begin evaluating.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Apr ‘25 – Sep ‘25 – Data analysis/write up.</a:t>
            </a:r>
          </a:p>
          <a:p>
            <a:pPr>
              <a:lnSpc>
                <a:spcPct val="150000"/>
              </a:lnSpc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8923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94153E-CBDD-0A0C-944F-5B58C6E5EE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12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1F76E9D-EBCE-8D88-A6C4-5E98D14D6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/>
          <a:lstStyle/>
          <a:p>
            <a:r>
              <a:rPr lang="en-GB" dirty="0"/>
              <a:t>Revised Timeline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1F96816-BE58-A1C5-FB16-49775EF03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15" y="1028367"/>
            <a:ext cx="11216807" cy="41371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200" dirty="0"/>
              <a:t>Sep ‘23 – Advertisement for intern recruitment to go out.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Oct ‘23 – Interviews by ZC/JW for intern recruitment. 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Nov ‘23 – Offers made by ZC/JW and start dates agreed.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Dec ‘23 – Initial literature review (ZC/JW).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Jan ‘24 – Student intern post to start.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highlight>
                  <a:srgbClr val="FFFF00"/>
                </a:highlight>
              </a:rPr>
              <a:t>Apr ‘24 </a:t>
            </a:r>
            <a:r>
              <a:rPr lang="en-GB" sz="2200" dirty="0"/>
              <a:t>– Student intern post to finish.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highlight>
                  <a:srgbClr val="FFFF00"/>
                </a:highlight>
              </a:rPr>
              <a:t>Oct ‘24 – Oct ‘25 </a:t>
            </a:r>
            <a:r>
              <a:rPr lang="en-GB" sz="2200" dirty="0"/>
              <a:t>- Digital asset series dissemination.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highlight>
                  <a:srgbClr val="FFFF00"/>
                </a:highlight>
              </a:rPr>
              <a:t>Oct ‘24 </a:t>
            </a:r>
            <a:r>
              <a:rPr lang="en-GB" sz="2200" dirty="0"/>
              <a:t>– Begin evaluating (RTSF)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highlight>
                  <a:srgbClr val="FFFF00"/>
                </a:highlight>
              </a:rPr>
              <a:t>Nov ‘25 </a:t>
            </a:r>
            <a:r>
              <a:rPr lang="en-GB" sz="2200" dirty="0"/>
              <a:t>– Start data analysis/write up</a:t>
            </a:r>
          </a:p>
          <a:p>
            <a:pPr>
              <a:lnSpc>
                <a:spcPct val="150000"/>
              </a:lnSpc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96251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B8AA93-807D-DB82-0237-A685B55376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9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26EB4E-0D24-5721-332F-FFE9FCCA2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1613" y="241670"/>
            <a:ext cx="10766703" cy="497161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082917-C791-819B-FED5-4446E2C1CA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617" y="983863"/>
            <a:ext cx="11439787" cy="44493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Increase in HEI’s offering online distance learning programmes (</a:t>
            </a:r>
            <a:r>
              <a:rPr lang="en-GB" sz="2000" dirty="0" err="1"/>
              <a:t>Lockee.B.B</a:t>
            </a:r>
            <a:r>
              <a:rPr lang="en-GB" sz="2000" dirty="0"/>
              <a:t> 2021) therefore supporting student retention and attainment has become key to the OU to remain competitive.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STEM-LHCS APS team have several initiatives to increase retention and attainment, some of which are focussed upon building a sense of belonging which has been linked to STEM student success in previous studies (Rainey, K </a:t>
            </a:r>
            <a:r>
              <a:rPr lang="en-GB" sz="2000" i="1" dirty="0"/>
              <a:t>et al</a:t>
            </a:r>
            <a:r>
              <a:rPr lang="en-GB" sz="2000" dirty="0"/>
              <a:t>., 2018).</a:t>
            </a:r>
          </a:p>
          <a:p>
            <a:endParaRPr lang="en-GB" sz="1800" dirty="0"/>
          </a:p>
          <a:p>
            <a:r>
              <a:rPr lang="en-GB" sz="1800" dirty="0"/>
              <a:t>Initiative plans include:</a:t>
            </a:r>
          </a:p>
          <a:p>
            <a:pPr lvl="1"/>
            <a:r>
              <a:rPr lang="en-GB" sz="1400" dirty="0">
                <a:solidFill>
                  <a:srgbClr val="060645"/>
                </a:solidFill>
              </a:rPr>
              <a:t>Creation of digital assets (such as inspiring scientist postcards, student newsletter etc.)</a:t>
            </a:r>
          </a:p>
          <a:p>
            <a:pPr lvl="1"/>
            <a:r>
              <a:rPr lang="en-GB" sz="1400" dirty="0">
                <a:solidFill>
                  <a:srgbClr val="060645"/>
                </a:solidFill>
              </a:rPr>
              <a:t>Building an informal online space (e.g., café forum on the science site, Discord)</a:t>
            </a:r>
          </a:p>
          <a:p>
            <a:pPr lvl="1"/>
            <a:r>
              <a:rPr lang="en-GB" sz="1400" dirty="0">
                <a:solidFill>
                  <a:srgbClr val="060645"/>
                </a:solidFill>
              </a:rPr>
              <a:t>Creating more informal events (e.g., virtual quizzes) to run alongside academic offerings. </a:t>
            </a:r>
            <a:endParaRPr lang="en-GB" sz="1800" dirty="0">
              <a:solidFill>
                <a:srgbClr val="060645"/>
              </a:solidFill>
            </a:endParaRPr>
          </a:p>
          <a:p>
            <a:endParaRPr lang="en-GB" sz="1800" dirty="0"/>
          </a:p>
          <a:p>
            <a:r>
              <a:rPr lang="en-GB" sz="1800" dirty="0"/>
              <a:t>Focus of this project:</a:t>
            </a:r>
          </a:p>
          <a:p>
            <a:pPr lvl="1"/>
            <a:r>
              <a:rPr lang="en-GB" sz="1400" b="1" dirty="0">
                <a:solidFill>
                  <a:srgbClr val="060645"/>
                </a:solidFill>
              </a:rPr>
              <a:t>Creation of digital assets (such as inspiring scientist postcards, student newsletter etc.)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423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5F4280-FAC1-7B99-AB4B-5293520BC8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10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82E3BF-EB61-9498-0B55-65FF04851B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5CEE236-B91B-D05D-4BA9-2C7373593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561" y="1304693"/>
            <a:ext cx="11251580" cy="41928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Delivering any initiatives takes time and resources which are in short supply.</a:t>
            </a:r>
            <a:br>
              <a:rPr lang="en-GB" sz="2200" dirty="0"/>
            </a:b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LHCS hired a student intern to provide student perspective on, as well as co-creation of, digital assets. </a:t>
            </a:r>
          </a:p>
          <a:p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The role of the intern was to participate in discussions around initial ideas for the creation of digital assets and evolve these into a bank of digital assets.</a:t>
            </a:r>
          </a:p>
          <a:p>
            <a:pPr marL="0" indent="0">
              <a:buNone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This scholarship project aims to document the process of, and evaluate outputs of, the co-creation of digital assets and the potential impact of these digital assets on students’ sense of belonging within LHCS. 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1229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C5040-B8A1-042C-418C-FBC72355E2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15" y="1081668"/>
            <a:ext cx="11138748" cy="45496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n-lt"/>
              </a:rPr>
              <a:t>Series of 12 postcards to be disseminated via email on the 1</a:t>
            </a:r>
            <a:r>
              <a:rPr lang="en-GB" sz="2200" baseline="30000" dirty="0">
                <a:latin typeface="+mn-lt"/>
              </a:rPr>
              <a:t>st</a:t>
            </a:r>
            <a:r>
              <a:rPr lang="en-GB" sz="2200" dirty="0">
                <a:latin typeface="+mn-lt"/>
              </a:rPr>
              <a:t> of every month starting 1</a:t>
            </a:r>
            <a:r>
              <a:rPr lang="en-GB" sz="2200" baseline="30000" dirty="0">
                <a:latin typeface="+mn-lt"/>
              </a:rPr>
              <a:t>st</a:t>
            </a:r>
            <a:r>
              <a:rPr lang="en-GB" sz="2200" dirty="0">
                <a:latin typeface="+mn-lt"/>
              </a:rPr>
              <a:t> Oct 2024 (24J presentation).</a:t>
            </a:r>
          </a:p>
          <a:p>
            <a:pPr lvl="1"/>
            <a:r>
              <a:rPr lang="en-GB" sz="1800" dirty="0">
                <a:solidFill>
                  <a:srgbClr val="060645"/>
                </a:solidFill>
              </a:rPr>
              <a:t>Each postcard celebrates a particular month or day, and showcases a scientist linked to LHCS in terms of their topic/research interest.</a:t>
            </a:r>
          </a:p>
          <a:p>
            <a:endParaRPr lang="en-GB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n-lt"/>
              </a:rPr>
              <a:t>Series of 4 student magazines to be disseminated via email on the 1</a:t>
            </a:r>
            <a:r>
              <a:rPr lang="en-GB" sz="2200" baseline="30000" dirty="0">
                <a:latin typeface="+mn-lt"/>
              </a:rPr>
              <a:t>st</a:t>
            </a:r>
            <a:r>
              <a:rPr lang="en-GB" sz="2200" dirty="0">
                <a:latin typeface="+mn-lt"/>
              </a:rPr>
              <a:t> of the month, also starting 1</a:t>
            </a:r>
            <a:r>
              <a:rPr lang="en-GB" sz="2200" baseline="30000" dirty="0">
                <a:latin typeface="+mn-lt"/>
              </a:rPr>
              <a:t>st</a:t>
            </a:r>
            <a:r>
              <a:rPr lang="en-GB" sz="2200" dirty="0">
                <a:latin typeface="+mn-lt"/>
              </a:rPr>
              <a:t> October 2024 but with quarterly editions starting Autumn then Winter (January), Spring (April) and Summer (July). </a:t>
            </a:r>
          </a:p>
          <a:p>
            <a:pPr lvl="1"/>
            <a:r>
              <a:rPr lang="en-GB" sz="1800" dirty="0">
                <a:solidFill>
                  <a:srgbClr val="060645"/>
                </a:solidFill>
              </a:rPr>
              <a:t>Each magazine has similar features but with differing thematic content. </a:t>
            </a:r>
          </a:p>
          <a:p>
            <a:endParaRPr lang="en-GB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n-lt"/>
              </a:rPr>
              <a:t>Both the postcards and the magazines will be available online and hosted accordingly with access via the Science Study Site.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CBDD0-1EA8-E4F7-AA7E-9ADEB728C9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Assets</a:t>
            </a:r>
          </a:p>
        </p:txBody>
      </p:sp>
    </p:spTree>
    <p:extLst>
      <p:ext uri="{BB962C8B-B14F-4D97-AF65-F5344CB8AC3E}">
        <p14:creationId xmlns:p14="http://schemas.microsoft.com/office/powerpoint/2010/main" val="142956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64B478-C6D2-5EC4-D7A6-AC47383AF0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4505" y="186193"/>
            <a:ext cx="3021981" cy="497161"/>
          </a:xfrm>
        </p:spPr>
        <p:txBody>
          <a:bodyPr/>
          <a:lstStyle/>
          <a:p>
            <a:r>
              <a:rPr lang="en-GB" sz="3200" b="1" dirty="0"/>
              <a:t>Key features: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3C09DF-E601-5E39-D1A9-5BE23FC6A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1074" y="710223"/>
            <a:ext cx="5587010" cy="60515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800" dirty="0"/>
              <a:t>- Awareness day/month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Person from traditionally under-represented demographic 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Facts about their work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Links to external resources including websites, social media handles etc.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QR code link to related LHCS module 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QR code link to related </a:t>
            </a:r>
            <a:r>
              <a:rPr lang="en-GB" sz="1800" dirty="0" err="1"/>
              <a:t>OpenLearn</a:t>
            </a:r>
            <a:r>
              <a:rPr lang="en-GB" sz="1800" dirty="0"/>
              <a:t> course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QR code link to relevant research cluster area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</a:t>
            </a:r>
            <a:r>
              <a:rPr lang="en-GB" sz="1800" dirty="0" err="1"/>
              <a:t>Lighthearted</a:t>
            </a:r>
            <a:r>
              <a:rPr lang="en-GB" sz="1800" dirty="0"/>
              <a:t>, appropriate joke to add informal element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Themed design elements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- OU Brand Hub compliant </a:t>
            </a:r>
          </a:p>
          <a:p>
            <a:endParaRPr lang="en-GB" sz="1400" dirty="0"/>
          </a:p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5DCCE0-AD2D-FC86-4108-68EF76D73BCF}"/>
              </a:ext>
            </a:extLst>
          </p:cNvPr>
          <p:cNvGrpSpPr/>
          <p:nvPr/>
        </p:nvGrpSpPr>
        <p:grpSpPr>
          <a:xfrm>
            <a:off x="413916" y="245328"/>
            <a:ext cx="5211251" cy="6426480"/>
            <a:chOff x="306384" y="298573"/>
            <a:chExt cx="5092184" cy="6403467"/>
          </a:xfrm>
        </p:grpSpPr>
        <p:pic>
          <p:nvPicPr>
            <p:cNvPr id="8" name="Picture 7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8A970013-42DF-80D2-D1D3-F9E739FB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84" y="298573"/>
              <a:ext cx="2880487" cy="2318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 descr="A flyer with a person and text&#10;&#10;Description automatically generated with medium confidence">
              <a:extLst>
                <a:ext uri="{FF2B5EF4-FFF2-40B4-BE49-F238E27FC236}">
                  <a16:creationId xmlns:a16="http://schemas.microsoft.com/office/drawing/2014/main" id="{7A6A942A-A3E1-79E0-0224-1242C6D2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467" y="1457969"/>
              <a:ext cx="2880487" cy="2318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 descr="A close-up of a brochure&#10;&#10;Description automatically generated">
              <a:extLst>
                <a:ext uri="{FF2B5EF4-FFF2-40B4-BE49-F238E27FC236}">
                  <a16:creationId xmlns:a16="http://schemas.microsoft.com/office/drawing/2014/main" id="{02BED3C6-B3D7-5089-1EB3-AAE1EA9CA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01" y="3140551"/>
              <a:ext cx="2880487" cy="2318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C89EA9-60C0-FC05-3708-CF18B533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779" y="4383247"/>
              <a:ext cx="2824789" cy="2318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3333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0099F0-53C3-80B6-3A8C-F6388377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360" y="296146"/>
            <a:ext cx="7783488" cy="62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94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0A676D-BCF4-8182-C63C-515FB8D93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9" y="270588"/>
            <a:ext cx="3697463" cy="4749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66B4B-6879-8179-02D6-3724CD390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0"/>
          <a:stretch/>
        </p:blipFill>
        <p:spPr>
          <a:xfrm>
            <a:off x="3915019" y="811763"/>
            <a:ext cx="8067431" cy="52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1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E7A09-CC55-BD3F-192B-CE684446E6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Evaluation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C5F6BBE-F4AB-74BC-6DEA-F712061AF228}"/>
              </a:ext>
            </a:extLst>
          </p:cNvPr>
          <p:cNvSpPr txBox="1">
            <a:spLocks/>
          </p:cNvSpPr>
          <p:nvPr/>
        </p:nvSpPr>
        <p:spPr>
          <a:xfrm>
            <a:off x="413915" y="1081668"/>
            <a:ext cx="11395226" cy="4449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Evaluation to begin almost immediately by utilising Real Time Student Feedback (RTSF)</a:t>
            </a:r>
            <a:br>
              <a:rPr lang="en-GB" sz="2200" dirty="0">
                <a:solidFill>
                  <a:schemeClr val="tx1"/>
                </a:solidFill>
              </a:rPr>
            </a:br>
            <a:endParaRPr lang="en-GB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Other evaluation methods will be considered </a:t>
            </a:r>
            <a:r>
              <a:rPr lang="en-GB" sz="2200" dirty="0" err="1">
                <a:solidFill>
                  <a:schemeClr val="tx1"/>
                </a:solidFill>
              </a:rPr>
              <a:t>e.g</a:t>
            </a:r>
            <a:r>
              <a:rPr lang="en-GB" sz="2200" dirty="0">
                <a:solidFill>
                  <a:schemeClr val="tx1"/>
                </a:solidFill>
              </a:rPr>
              <a:t>:</a:t>
            </a:r>
          </a:p>
          <a:p>
            <a:pPr marL="1028700" lvl="1" indent="-342900"/>
            <a:r>
              <a:rPr lang="en-GB" sz="2000" dirty="0">
                <a:solidFill>
                  <a:schemeClr val="tx1"/>
                </a:solidFill>
              </a:rPr>
              <a:t>student survey to ask for thoughts on digital postcards</a:t>
            </a:r>
          </a:p>
          <a:p>
            <a:pPr marL="1028700" lvl="1" indent="-342900"/>
            <a:r>
              <a:rPr lang="en-GB" sz="2000" dirty="0">
                <a:solidFill>
                  <a:schemeClr val="tx1"/>
                </a:solidFill>
              </a:rPr>
              <a:t>focus groups (exploring the theme of a general sense of belonging) </a:t>
            </a:r>
          </a:p>
          <a:p>
            <a:pPr marL="1028700" lvl="1" indent="-342900"/>
            <a:r>
              <a:rPr lang="en-GB" sz="2000" dirty="0">
                <a:solidFill>
                  <a:schemeClr val="tx1"/>
                </a:solidFill>
              </a:rPr>
              <a:t>quantitative data collection based on traffic to a host site and/or interactions with the assets </a:t>
            </a:r>
          </a:p>
        </p:txBody>
      </p:sp>
    </p:spTree>
    <p:extLst>
      <p:ext uri="{BB962C8B-B14F-4D97-AF65-F5344CB8AC3E}">
        <p14:creationId xmlns:p14="http://schemas.microsoft.com/office/powerpoint/2010/main" val="293042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241385-D067-E7AB-CB33-2223858A7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Dissemination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DBB64-73A9-9FCF-B94E-026BC5242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15" y="1081668"/>
            <a:ext cx="11395226" cy="4449337"/>
          </a:xfrm>
        </p:spPr>
        <p:txBody>
          <a:bodyPr/>
          <a:lstStyle/>
          <a:p>
            <a:r>
              <a:rPr lang="en-GB" sz="2000" b="1" dirty="0"/>
              <a:t>Of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all students in LHCS via email (method TBC e.g., CAMEL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Hosted on Science Study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Of scholarship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Initial experiences of LHCS internship project and provisional assets shared at </a:t>
            </a:r>
            <a:r>
              <a:rPr lang="en-GB" sz="2000" dirty="0" err="1"/>
              <a:t>eSTEeM</a:t>
            </a:r>
            <a:r>
              <a:rPr lang="en-GB" sz="2000" dirty="0"/>
              <a:t> conference April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Hoping to share provisional findings from evaluation at eSTEeM conference April 2025 and at Horizon in STEM June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Hoping to share results and project outcomes in full at eSTEeM conference April 2026 and at Horizon in STEM June 2026.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Other dissemination includes at STEM teaching conference, scholarship day, school meetings, APP conference if/when appropriate. </a:t>
            </a:r>
          </a:p>
        </p:txBody>
      </p:sp>
    </p:spTree>
    <p:extLst>
      <p:ext uri="{BB962C8B-B14F-4D97-AF65-F5344CB8AC3E}">
        <p14:creationId xmlns:p14="http://schemas.microsoft.com/office/powerpoint/2010/main" val="180600424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AB24DCB6-B19B-4A4B-82AA-A443AC496DAE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60A6B559-7EF3-1146-8945-35F68351DF66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45991D4C-FE3A-DD49-9F9D-812C6DA697D5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F7B079B8-8FBA-9E46-A97C-4ADCB3A31155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EB94B822-F5A1-864D-A2F5-29356FFCDE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7A8613C21C848AD2F91B91A9AAB64" ma:contentTypeVersion="20" ma:contentTypeDescription="Create a new document." ma:contentTypeScope="" ma:versionID="c1d9353f12382b36ac3f9f5b2f1dd716">
  <xsd:schema xmlns:xsd="http://www.w3.org/2001/XMLSchema" xmlns:xs="http://www.w3.org/2001/XMLSchema" xmlns:p="http://schemas.microsoft.com/office/2006/metadata/properties" xmlns:ns2="4ed73a0e-c0f4-4682-9833-b80ae4bd0773" xmlns:ns3="23060362-3cc1-48ff-8e33-88570e39b161" xmlns:ns4="e4476828-269d-41e7-8c7f-463a607b843c" targetNamespace="http://schemas.microsoft.com/office/2006/metadata/properties" ma:root="true" ma:fieldsID="c254bfd5ec353ffdfb8a6f8fbb6c5717" ns2:_="" ns3:_="" ns4:_="">
    <xsd:import namespace="4ed73a0e-c0f4-4682-9833-b80ae4bd0773"/>
    <xsd:import namespace="23060362-3cc1-48ff-8e33-88570e39b161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73a0e-c0f4-4682-9833-b80ae4bd0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362-3cc1-48ff-8e33-88570e39b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206e9e1-5a8f-47ca-9c1f-db2539ee6553}" ma:internalName="TaxCatchAll" ma:showField="CatchAllData" ma:web="23060362-3cc1-48ff-8e33-88570e39b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4ed73a0e-c0f4-4682-9833-b80ae4bd07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DD03CB-2A88-4644-BBA9-D7ABCC1D4135}">
  <ds:schemaRefs>
    <ds:schemaRef ds:uri="23060362-3cc1-48ff-8e33-88570e39b161"/>
    <ds:schemaRef ds:uri="4ed73a0e-c0f4-4682-9833-b80ae4bd0773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37366ac4-c030-4543-8cc8-88329e81ec50"/>
    <ds:schemaRef ds:uri="4ed73a0e-c0f4-4682-9833-b80ae4bd0773"/>
    <ds:schemaRef ds:uri="a4bbcd8a-0e99-45ba-ba54-c1f6b28a9aac"/>
    <ds:schemaRef ds:uri="e4476828-269d-41e7-8c7f-463a607b8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OU-Powerpoint-Template-Master</Template>
  <TotalTime>55</TotalTime>
  <Words>1294</Words>
  <Application>Microsoft Office PowerPoint</Application>
  <PresentationFormat>Widescreen</PresentationFormat>
  <Paragraphs>106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Slide Title 3</vt:lpstr>
      <vt:lpstr>Slide Title 9</vt:lpstr>
      <vt:lpstr>Slide Title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30</vt:lpstr>
      <vt:lpstr>Slide Title 31</vt:lpstr>
      <vt:lpstr>Slide Title 11</vt:lpstr>
      <vt:lpstr>Slide Title 12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 3</dc:title>
  <dc:subject>OU Master PowerPoint Template with accessibility guidance and best practice tips</dc:subject>
  <dc:creator>Janette.Wallace</dc:creator>
  <cp:keywords>OU Master PowerPoint Template</cp:keywords>
  <dc:description/>
  <cp:lastModifiedBy>Diane.Ford</cp:lastModifiedBy>
  <cp:revision>13</cp:revision>
  <dcterms:created xsi:type="dcterms:W3CDTF">2024-04-04T07:29:10Z</dcterms:created>
  <dcterms:modified xsi:type="dcterms:W3CDTF">2024-04-09T11:59:37Z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0x01010003E7A8613C21C848AD2F91B91A9AAB64</vt:lpwstr>
  </property>
  <property fmtid="{D5CDD505-2E9C-101B-9397-08002B2CF9AE}" pid="3" name="MediaServiceImageTags">
    <vt:lpwstr/>
  </property>
</Properties>
</file>