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4"/>
    <p:sldMasterId id="2147483771" r:id="rId5"/>
    <p:sldMasterId id="2147483863" r:id="rId6"/>
    <p:sldMasterId id="2147483817" r:id="rId7"/>
    <p:sldMasterId id="2147483927" r:id="rId8"/>
  </p:sldMasterIdLst>
  <p:notesMasterIdLst>
    <p:notesMasterId r:id="rId15"/>
  </p:notesMasterIdLst>
  <p:handoutMasterIdLst>
    <p:handoutMasterId r:id="rId16"/>
  </p:handoutMasterIdLst>
  <p:sldIdLst>
    <p:sldId id="256" r:id="rId9"/>
    <p:sldId id="337" r:id="rId10"/>
    <p:sldId id="345" r:id="rId11"/>
    <p:sldId id="335" r:id="rId12"/>
    <p:sldId id="347" r:id="rId13"/>
    <p:sldId id="34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792C21D-9C31-DAEC-E611-E76D7525B8BA}" name="Hannah.King" initials="H" userId="S::hlk63@open.ac.uk::a66496f2-2df4-4361-8801-89f9e25bfc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645"/>
    <a:srgbClr val="FFD7FD"/>
    <a:srgbClr val="FF8A76"/>
    <a:srgbClr val="FFB4FF"/>
    <a:srgbClr val="D6FFF2"/>
    <a:srgbClr val="CAD2FF"/>
    <a:srgbClr val="FEE3E9"/>
    <a:srgbClr val="4F9AE9"/>
    <a:srgbClr val="8AFFD7"/>
    <a:srgbClr val="BA8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95C41F-BAAD-4BA4-A733-2EAA2242F525}" v="28" dt="2024-04-05T12:15:13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50AFA1-2D98-83E6-6B45-1BA4EFFA09C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292458-5F54-BBF5-A700-E864B64DF8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BE0FF1-B4C8-4A7A-A50B-9837D279A5B3}" type="datetimeFigureOut">
              <a:rPr lang="en-GB" smtClean="0">
                <a:latin typeface="Poppins" panose="00000500000000000000" pitchFamily="2" charset="0"/>
              </a:rPr>
              <a:t>05/04/2024</a:t>
            </a:fld>
            <a:endParaRPr lang="en-GB">
              <a:latin typeface="Poppins" panose="00000500000000000000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85C0A-89EE-3D17-E818-2781A8FCA1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Poppins" panose="00000500000000000000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59F12D-2392-5BCA-470C-1326218C7E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0D4E1-3C06-412A-A8F6-CECF698F9984}" type="slidenum">
              <a:rPr lang="en-GB" smtClean="0">
                <a:latin typeface="Poppins" panose="00000500000000000000" pitchFamily="2" charset="0"/>
              </a:rPr>
              <a:t>‹#›</a:t>
            </a:fld>
            <a:endParaRPr lang="en-GB"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8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16C2FE4-2A89-2C48-B077-AF8EE4693F31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oppins" panose="00000500000000000000" pitchFamily="2" charset="0"/>
              </a:defRPr>
            </a:lvl1pPr>
          </a:lstStyle>
          <a:p>
            <a:fld id="{8CCD80B4-3417-B74B-BDCD-C7836226A2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0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oppins" panose="00000500000000000000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open.ac.uk/browse/assessments-and-exams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87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Help centre includes Computing help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04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Assessments and exams | Help Centre | The Open University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6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D80B4-3417-B74B-BDCD-C7836226A25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9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8" y="0"/>
            <a:ext cx="6098726" cy="3810000"/>
          </a:xfrm>
          <a:custGeom>
            <a:avLst/>
            <a:gdLst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1626032 h 3810000"/>
              <a:gd name="connsiteX3" fmla="*/ 7810500 w 7810500"/>
              <a:gd name="connsiteY3" fmla="*/ 3625329 h 3810000"/>
              <a:gd name="connsiteX4" fmla="*/ 7625829 w 7810500"/>
              <a:gd name="connsiteY4" fmla="*/ 3810000 h 3810000"/>
              <a:gd name="connsiteX5" fmla="*/ 184671 w 7810500"/>
              <a:gd name="connsiteY5" fmla="*/ 3810000 h 3810000"/>
              <a:gd name="connsiteX6" fmla="*/ 0 w 7810500"/>
              <a:gd name="connsiteY6" fmla="*/ 3625329 h 3810000"/>
              <a:gd name="connsiteX7" fmla="*/ 0 w 7810500"/>
              <a:gd name="connsiteY7" fmla="*/ 1626032 h 3810000"/>
              <a:gd name="connsiteX8" fmla="*/ 1626032 w 7810500"/>
              <a:gd name="connsiteY8" fmla="*/ 0 h 3810000"/>
              <a:gd name="connsiteX0" fmla="*/ 1626032 w 7810500"/>
              <a:gd name="connsiteY0" fmla="*/ 0 h 3810000"/>
              <a:gd name="connsiteX1" fmla="*/ 6184468 w 7810500"/>
              <a:gd name="connsiteY1" fmla="*/ 0 h 3810000"/>
              <a:gd name="connsiteX2" fmla="*/ 7810500 w 7810500"/>
              <a:gd name="connsiteY2" fmla="*/ 3625329 h 3810000"/>
              <a:gd name="connsiteX3" fmla="*/ 7625829 w 7810500"/>
              <a:gd name="connsiteY3" fmla="*/ 3810000 h 3810000"/>
              <a:gd name="connsiteX4" fmla="*/ 184671 w 7810500"/>
              <a:gd name="connsiteY4" fmla="*/ 3810000 h 3810000"/>
              <a:gd name="connsiteX5" fmla="*/ 0 w 7810500"/>
              <a:gd name="connsiteY5" fmla="*/ 3625329 h 3810000"/>
              <a:gd name="connsiteX6" fmla="*/ 0 w 7810500"/>
              <a:gd name="connsiteY6" fmla="*/ 1626032 h 3810000"/>
              <a:gd name="connsiteX7" fmla="*/ 1626032 w 7810500"/>
              <a:gd name="connsiteY7" fmla="*/ 0 h 3810000"/>
              <a:gd name="connsiteX0" fmla="*/ 1626032 w 7963808"/>
              <a:gd name="connsiteY0" fmla="*/ 0 h 3810000"/>
              <a:gd name="connsiteX1" fmla="*/ 6184468 w 7963808"/>
              <a:gd name="connsiteY1" fmla="*/ 0 h 3810000"/>
              <a:gd name="connsiteX2" fmla="*/ 7625829 w 7963808"/>
              <a:gd name="connsiteY2" fmla="*/ 3810000 h 3810000"/>
              <a:gd name="connsiteX3" fmla="*/ 184671 w 7963808"/>
              <a:gd name="connsiteY3" fmla="*/ 3810000 h 3810000"/>
              <a:gd name="connsiteX4" fmla="*/ 0 w 7963808"/>
              <a:gd name="connsiteY4" fmla="*/ 3625329 h 3810000"/>
              <a:gd name="connsiteX5" fmla="*/ 0 w 7963808"/>
              <a:gd name="connsiteY5" fmla="*/ 1626032 h 3810000"/>
              <a:gd name="connsiteX6" fmla="*/ 1626032 w 7963808"/>
              <a:gd name="connsiteY6" fmla="*/ 0 h 3810000"/>
              <a:gd name="connsiteX0" fmla="*/ 1626032 w 6876799"/>
              <a:gd name="connsiteY0" fmla="*/ 0 h 3810000"/>
              <a:gd name="connsiteX1" fmla="*/ 6184468 w 6876799"/>
              <a:gd name="connsiteY1" fmla="*/ 0 h 3810000"/>
              <a:gd name="connsiteX2" fmla="*/ 6063729 w 6876799"/>
              <a:gd name="connsiteY2" fmla="*/ 3797300 h 3810000"/>
              <a:gd name="connsiteX3" fmla="*/ 184671 w 6876799"/>
              <a:gd name="connsiteY3" fmla="*/ 3810000 h 3810000"/>
              <a:gd name="connsiteX4" fmla="*/ 0 w 6876799"/>
              <a:gd name="connsiteY4" fmla="*/ 3625329 h 3810000"/>
              <a:gd name="connsiteX5" fmla="*/ 0 w 6876799"/>
              <a:gd name="connsiteY5" fmla="*/ 1626032 h 3810000"/>
              <a:gd name="connsiteX6" fmla="*/ 1626032 w 6876799"/>
              <a:gd name="connsiteY6" fmla="*/ 0 h 3810000"/>
              <a:gd name="connsiteX0" fmla="*/ 1626032 w 6601473"/>
              <a:gd name="connsiteY0" fmla="*/ 0 h 3810000"/>
              <a:gd name="connsiteX1" fmla="*/ 6184468 w 6601473"/>
              <a:gd name="connsiteY1" fmla="*/ 0 h 3810000"/>
              <a:gd name="connsiteX2" fmla="*/ 6063729 w 6601473"/>
              <a:gd name="connsiteY2" fmla="*/ 3797300 h 3810000"/>
              <a:gd name="connsiteX3" fmla="*/ 184671 w 6601473"/>
              <a:gd name="connsiteY3" fmla="*/ 3810000 h 3810000"/>
              <a:gd name="connsiteX4" fmla="*/ 0 w 6601473"/>
              <a:gd name="connsiteY4" fmla="*/ 3625329 h 3810000"/>
              <a:gd name="connsiteX5" fmla="*/ 0 w 6601473"/>
              <a:gd name="connsiteY5" fmla="*/ 1626032 h 3810000"/>
              <a:gd name="connsiteX6" fmla="*/ 1626032 w 6601473"/>
              <a:gd name="connsiteY6" fmla="*/ 0 h 3810000"/>
              <a:gd name="connsiteX0" fmla="*/ 1626032 w 6605873"/>
              <a:gd name="connsiteY0" fmla="*/ 0 h 3810000"/>
              <a:gd name="connsiteX1" fmla="*/ 6184468 w 6605873"/>
              <a:gd name="connsiteY1" fmla="*/ 0 h 3810000"/>
              <a:gd name="connsiteX2" fmla="*/ 6082779 w 6605873"/>
              <a:gd name="connsiteY2" fmla="*/ 3802063 h 3810000"/>
              <a:gd name="connsiteX3" fmla="*/ 184671 w 6605873"/>
              <a:gd name="connsiteY3" fmla="*/ 3810000 h 3810000"/>
              <a:gd name="connsiteX4" fmla="*/ 0 w 6605873"/>
              <a:gd name="connsiteY4" fmla="*/ 3625329 h 3810000"/>
              <a:gd name="connsiteX5" fmla="*/ 0 w 6605873"/>
              <a:gd name="connsiteY5" fmla="*/ 1626032 h 3810000"/>
              <a:gd name="connsiteX6" fmla="*/ 1626032 w 6605873"/>
              <a:gd name="connsiteY6" fmla="*/ 0 h 3810000"/>
              <a:gd name="connsiteX0" fmla="*/ 1626032 w 6524678"/>
              <a:gd name="connsiteY0" fmla="*/ 6350 h 3816350"/>
              <a:gd name="connsiteX1" fmla="*/ 6076518 w 6524678"/>
              <a:gd name="connsiteY1" fmla="*/ 0 h 3816350"/>
              <a:gd name="connsiteX2" fmla="*/ 6082779 w 6524678"/>
              <a:gd name="connsiteY2" fmla="*/ 3808413 h 3816350"/>
              <a:gd name="connsiteX3" fmla="*/ 184671 w 6524678"/>
              <a:gd name="connsiteY3" fmla="*/ 3816350 h 3816350"/>
              <a:gd name="connsiteX4" fmla="*/ 0 w 6524678"/>
              <a:gd name="connsiteY4" fmla="*/ 3631679 h 3816350"/>
              <a:gd name="connsiteX5" fmla="*/ 0 w 6524678"/>
              <a:gd name="connsiteY5" fmla="*/ 1632382 h 3816350"/>
              <a:gd name="connsiteX6" fmla="*/ 1626032 w 6524678"/>
              <a:gd name="connsiteY6" fmla="*/ 6350 h 3816350"/>
              <a:gd name="connsiteX0" fmla="*/ 1626032 w 6087407"/>
              <a:gd name="connsiteY0" fmla="*/ 6350 h 3816350"/>
              <a:gd name="connsiteX1" fmla="*/ 6076518 w 6087407"/>
              <a:gd name="connsiteY1" fmla="*/ 0 h 3816350"/>
              <a:gd name="connsiteX2" fmla="*/ 6082779 w 6087407"/>
              <a:gd name="connsiteY2" fmla="*/ 3808413 h 3816350"/>
              <a:gd name="connsiteX3" fmla="*/ 184671 w 6087407"/>
              <a:gd name="connsiteY3" fmla="*/ 3816350 h 3816350"/>
              <a:gd name="connsiteX4" fmla="*/ 0 w 6087407"/>
              <a:gd name="connsiteY4" fmla="*/ 3631679 h 3816350"/>
              <a:gd name="connsiteX5" fmla="*/ 0 w 6087407"/>
              <a:gd name="connsiteY5" fmla="*/ 1632382 h 3816350"/>
              <a:gd name="connsiteX6" fmla="*/ 1626032 w 6087407"/>
              <a:gd name="connsiteY6" fmla="*/ 6350 h 3816350"/>
              <a:gd name="connsiteX0" fmla="*/ 1626032 w 6100891"/>
              <a:gd name="connsiteY0" fmla="*/ 0 h 3810000"/>
              <a:gd name="connsiteX1" fmla="*/ 6097949 w 6100891"/>
              <a:gd name="connsiteY1" fmla="*/ 794 h 3810000"/>
              <a:gd name="connsiteX2" fmla="*/ 6082779 w 6100891"/>
              <a:gd name="connsiteY2" fmla="*/ 3802063 h 3810000"/>
              <a:gd name="connsiteX3" fmla="*/ 184671 w 6100891"/>
              <a:gd name="connsiteY3" fmla="*/ 3810000 h 3810000"/>
              <a:gd name="connsiteX4" fmla="*/ 0 w 6100891"/>
              <a:gd name="connsiteY4" fmla="*/ 3625329 h 3810000"/>
              <a:gd name="connsiteX5" fmla="*/ 0 w 6100891"/>
              <a:gd name="connsiteY5" fmla="*/ 1626032 h 3810000"/>
              <a:gd name="connsiteX6" fmla="*/ 1626032 w 6100891"/>
              <a:gd name="connsiteY6" fmla="*/ 0 h 3810000"/>
              <a:gd name="connsiteX0" fmla="*/ 1626032 w 6098322"/>
              <a:gd name="connsiteY0" fmla="*/ 0 h 3810000"/>
              <a:gd name="connsiteX1" fmla="*/ 6097949 w 6098322"/>
              <a:gd name="connsiteY1" fmla="*/ 794 h 3810000"/>
              <a:gd name="connsiteX2" fmla="*/ 6082779 w 6098322"/>
              <a:gd name="connsiteY2" fmla="*/ 3802063 h 3810000"/>
              <a:gd name="connsiteX3" fmla="*/ 184671 w 6098322"/>
              <a:gd name="connsiteY3" fmla="*/ 3810000 h 3810000"/>
              <a:gd name="connsiteX4" fmla="*/ 0 w 6098322"/>
              <a:gd name="connsiteY4" fmla="*/ 3625329 h 3810000"/>
              <a:gd name="connsiteX5" fmla="*/ 0 w 6098322"/>
              <a:gd name="connsiteY5" fmla="*/ 1626032 h 3810000"/>
              <a:gd name="connsiteX6" fmla="*/ 1626032 w 6098322"/>
              <a:gd name="connsiteY6" fmla="*/ 0 h 3810000"/>
              <a:gd name="connsiteX0" fmla="*/ 1626032 w 6102062"/>
              <a:gd name="connsiteY0" fmla="*/ 0 h 3810000"/>
              <a:gd name="connsiteX1" fmla="*/ 6097949 w 6102062"/>
              <a:gd name="connsiteY1" fmla="*/ 794 h 3810000"/>
              <a:gd name="connsiteX2" fmla="*/ 6097066 w 6102062"/>
              <a:gd name="connsiteY2" fmla="*/ 3806825 h 3810000"/>
              <a:gd name="connsiteX3" fmla="*/ 184671 w 6102062"/>
              <a:gd name="connsiteY3" fmla="*/ 3810000 h 3810000"/>
              <a:gd name="connsiteX4" fmla="*/ 0 w 6102062"/>
              <a:gd name="connsiteY4" fmla="*/ 3625329 h 3810000"/>
              <a:gd name="connsiteX5" fmla="*/ 0 w 6102062"/>
              <a:gd name="connsiteY5" fmla="*/ 1626032 h 3810000"/>
              <a:gd name="connsiteX6" fmla="*/ 1626032 w 6102062"/>
              <a:gd name="connsiteY6" fmla="*/ 0 h 3810000"/>
              <a:gd name="connsiteX0" fmla="*/ 1626032 w 6098726"/>
              <a:gd name="connsiteY0" fmla="*/ 0 h 3810000"/>
              <a:gd name="connsiteX1" fmla="*/ 6097949 w 6098726"/>
              <a:gd name="connsiteY1" fmla="*/ 794 h 3810000"/>
              <a:gd name="connsiteX2" fmla="*/ 6097066 w 6098726"/>
              <a:gd name="connsiteY2" fmla="*/ 3806825 h 3810000"/>
              <a:gd name="connsiteX3" fmla="*/ 184671 w 6098726"/>
              <a:gd name="connsiteY3" fmla="*/ 3810000 h 3810000"/>
              <a:gd name="connsiteX4" fmla="*/ 0 w 6098726"/>
              <a:gd name="connsiteY4" fmla="*/ 3625329 h 3810000"/>
              <a:gd name="connsiteX5" fmla="*/ 0 w 6098726"/>
              <a:gd name="connsiteY5" fmla="*/ 1626032 h 3810000"/>
              <a:gd name="connsiteX6" fmla="*/ 1626032 w 6098726"/>
              <a:gd name="connsiteY6" fmla="*/ 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8726" h="3810000">
                <a:moveTo>
                  <a:pt x="1626032" y="0"/>
                </a:moveTo>
                <a:lnTo>
                  <a:pt x="6097949" y="794"/>
                </a:lnTo>
                <a:cubicBezTo>
                  <a:pt x="6100171" y="1699419"/>
                  <a:pt x="6096907" y="2640806"/>
                  <a:pt x="6097066" y="3806825"/>
                </a:cubicBezTo>
                <a:lnTo>
                  <a:pt x="184671" y="3810000"/>
                </a:lnTo>
                <a:cubicBezTo>
                  <a:pt x="82680" y="3810000"/>
                  <a:pt x="0" y="3727320"/>
                  <a:pt x="0" y="3625329"/>
                </a:cubicBezTo>
                <a:lnTo>
                  <a:pt x="0" y="1626032"/>
                </a:lnTo>
                <a:cubicBezTo>
                  <a:pt x="0" y="727999"/>
                  <a:pt x="727999" y="0"/>
                  <a:pt x="1626032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28ED38-053B-074D-A6A5-1C9374EA7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810000"/>
            <a:ext cx="6096000" cy="304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5F86F0A-6A1A-3248-8370-3930F88101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1B5291B-A0B5-0A34-5C7E-79E2E3F68A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8D5457D4-902F-B0A0-0CA3-AB0C3D54F7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14F31047-4864-D68A-2944-4FD900DC04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04D3CA51-9B82-D8B8-96F1-42FE5F9B17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4" name="Picture 13" descr="The Open University Logo">
            <a:extLst>
              <a:ext uri="{FF2B5EF4-FFF2-40B4-BE49-F238E27FC236}">
                <a16:creationId xmlns:a16="http://schemas.microsoft.com/office/drawing/2014/main" id="{41C1F544-4F91-82A6-00C9-2CD07BD90F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1" y="1"/>
            <a:ext cx="3504968" cy="5119768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9A59EDF-990B-8A48-B3FB-ACAE78C6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0969" y="0"/>
            <a:ext cx="2599267" cy="5119769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395955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ED42EAE-A272-8E42-8B7F-417A3B4E72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46C18FF0-D05E-863E-8223-ABAFDFA6D7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74418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A3160A-FC53-80DA-EFCD-287B9BC384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9754968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370562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1A8FBF3E-643E-C283-20B7-9D35C17A87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B8435D6-0CC1-8718-167A-2904F3E65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9996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Blue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7866F1F2-E6A8-97CC-9915-9A8864215B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69D1CE6-1539-C9FF-428F-50E945C8CF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4AAC2A-4E35-E36E-9115-E0E3D0E313E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A176635-0D9A-318C-7E7A-70539D9E69F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3F1D352-AFC1-45BF-DC37-E6E2C2801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59154147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Green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8491E11-C10D-5DDF-F581-B813FF836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2A98FA0-A729-D60A-BCD1-960B3EC6A4F8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C48CE6A7-7BB7-C947-6B53-6E5F78A862D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3BDB31C-E836-A87A-D9AE-75FF184B4F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F720CE49-261A-B18A-CA8E-F12BDA3067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708842F-A283-9136-4756-08A1AAC018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388B64FB-ADBB-26BD-E337-6CF096A9320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D40E8B0-3B62-532E-CE42-A3E6FDDFDE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73667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Pink">
    <p:bg>
      <p:bgPr>
        <a:blipFill dpi="0" rotWithShape="1">
          <a:blip r:embed="rId2" cstate="screen">
            <a:alphaModFix amt="7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DC83551F-5FB0-9945-E01E-6CB9436CE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E748C8D-C469-D474-1D97-BF5F569F543B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1611A53-2566-911B-758A-BB85811FD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BDAAA47C-344B-A081-7D83-D9FAAD75EB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19787C0D-6642-0E1D-6AD0-4C7F5CDD7E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E70F6A9-1F2C-B996-D2AA-A91C91158B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DA136-F775-4E4C-35DB-866AF036B4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E1542C5E-68EC-8AF5-80D1-B28AD6CD2F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253933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- Yellow">
    <p:bg>
      <p:bgPr>
        <a:blipFill dpi="0" rotWithShape="1">
          <a:blip r:embed="rId2" cstate="screen">
            <a:alphaModFix amt="69965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C0329EC4-43A1-4C93-CC9C-F8056BDA6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711EE3C-D327-2D36-872A-6FFDFE494240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A411FBA2-250A-1C91-4112-94C1448712B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9D923CE2-295F-167C-F03F-85610416A0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6EE845F2-FF2D-A9D4-3ED4-93E968473C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9591229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C990BB7-CAE3-E4DB-4F60-3FD7EA815A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9591229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 as Poppins Regular.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24151-A80D-7D37-B014-1E2D90CE3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FEF65C5-460E-FA21-D5A4-89B945A15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01105" y="2668674"/>
            <a:ext cx="9591229" cy="1991249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 as Poppins Regular.</a:t>
            </a:r>
          </a:p>
        </p:txBody>
      </p:sp>
    </p:spTree>
    <p:extLst>
      <p:ext uri="{BB962C8B-B14F-4D97-AF65-F5344CB8AC3E}">
        <p14:creationId xmlns:p14="http://schemas.microsoft.com/office/powerpoint/2010/main" val="3138227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Blu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4F0EA2-EF9D-F005-352F-0ED7ED3B654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67088FD3-2668-7B24-DF83-94C7E0A31C2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C4507D10-D757-85E8-DCAB-5DE27031CB5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13AA83D-6834-E464-0BBA-BB0EAC8C261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17A9CF-DA6B-5003-7AB7-83F7002BC2F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5887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F8B6BF6-2B20-BAE1-496B-4CE3AF22F71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DA06FF-3584-5C18-7680-957EB66DCC1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576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18DBC1E-2F93-2120-01F2-76667F7A359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19B98AE-BA3F-CCAE-E04C-B8169D9363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2659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CB63D-4300-E62A-F48C-630CF6B9547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E6FAFF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490E080-95F7-C04E-1506-EAC0EB4C518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5983"/>
            <a:ext cx="2313071" cy="746515"/>
          </a:xfrm>
          <a:prstGeom prst="rect">
            <a:avLst/>
          </a:prstGeom>
          <a:solidFill>
            <a:srgbClr val="1C46C0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2FB48F-821A-CA54-A34E-E55E101C6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0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List - Orang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C107E3E2-7CA3-497F-C4E8-4ECE3460E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7568DA1-20C9-8598-44C7-76FE257E9D7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B5BDD1-EF18-E4A2-DE79-A8B3B7FCED9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8F030FA-FAE8-B846-F0B1-F69F3B3AB7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3915" y="912168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69C5B20-B0D8-1392-83E8-B19EE7BA6B2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86746" y="156244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1450AA39-F87C-B61C-59F0-76575DE5CC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7895" y="156244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8D84559-6512-8243-0E68-926840CCE5E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286746" y="245933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3CA98CFD-BEE6-B7D0-940B-408558AE3B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7895" y="245933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3173B8F-4A38-6A7C-3840-1B6791B615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286746" y="3356225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1258A6A1-7C96-27AC-C908-3BA13CCF1F6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87895" y="3356225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80D1A29E-8F23-E9BF-AE02-BAA15FD20AA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286746" y="4249549"/>
            <a:ext cx="7739063" cy="742950"/>
          </a:xfrm>
          <a:prstGeom prst="rect">
            <a:avLst/>
          </a:prstGeom>
          <a:solidFill>
            <a:srgbClr val="FFF0F3"/>
          </a:solidFill>
        </p:spPr>
        <p:txBody>
          <a:bodyPr lIns="216000" tIns="108000" rIns="216000" bIns="72000"/>
          <a:lstStyle>
            <a:lvl1pPr marL="0" indent="0">
              <a:lnSpc>
                <a:spcPct val="110000"/>
              </a:lnSpc>
              <a:buNone/>
              <a:defRPr sz="1500">
                <a:latin typeface="Poppins" panose="000005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sz="1500">
                <a:solidFill>
                  <a:srgbClr val="060645"/>
                </a:solidFill>
              </a:rPr>
              <a:t>Body copy goes here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DB928D05-8855-2639-E843-A1F7DC27F6E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7895" y="4249549"/>
            <a:ext cx="2313071" cy="746515"/>
          </a:xfrm>
          <a:prstGeom prst="rect">
            <a:avLst/>
          </a:prstGeom>
          <a:solidFill>
            <a:srgbClr val="FF8A77"/>
          </a:solidFill>
        </p:spPr>
        <p:txBody>
          <a:bodyPr lIns="216000" tIns="108000" rIns="216000" bIns="72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  <a:p>
            <a:pPr lvl="0"/>
            <a:r>
              <a:rPr lang="en-GB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D93BCC-9ABA-3DB6-4ED6-2BD13246C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713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2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5BD7FBF3-7226-2149-BBD3-098185173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DAAB76E-1BCE-CA53-ACE8-77F42754E1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FC210018-BF10-8707-6A21-CCCE83C373C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2B4FE0AC-2B61-A291-8C87-19783331AD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842125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334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31C04-0A53-3A47-8287-081AE26B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334000"/>
            <a:ext cx="6096000" cy="1524000"/>
          </a:xfrm>
          <a:prstGeom prst="rect">
            <a:avLst/>
          </a:prstGeom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557585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9E9177B3-5DDF-C49A-F04A-F97D821D76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8" y="2431330"/>
            <a:ext cx="5557584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D3418B85-C84C-B824-D28F-BA79F5E04C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AE5F6774-8098-996B-DB40-EA611D348D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02518C58-E2DB-02D3-8708-B87996A9E5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pic>
        <p:nvPicPr>
          <p:cNvPr id="15" name="Picture 14" descr="The Open University Logo">
            <a:extLst>
              <a:ext uri="{FF2B5EF4-FFF2-40B4-BE49-F238E27FC236}">
                <a16:creationId xmlns:a16="http://schemas.microsoft.com/office/drawing/2014/main" id="{95ADE654-C78D-7069-71BF-CB8E04298D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9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 &amp; Cop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025CC09-2BCF-3A4D-87E4-590716EC071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3565" y="2856109"/>
            <a:ext cx="4687053" cy="322102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Lorem ipsum </a:t>
            </a:r>
            <a:r>
              <a:rPr lang="en-GB" err="1"/>
              <a:t>dolor</a:t>
            </a:r>
            <a:r>
              <a:rPr lang="en-GB"/>
              <a:t> sit </a:t>
            </a:r>
            <a:r>
              <a:rPr lang="en-GB" err="1"/>
              <a:t>amet</a:t>
            </a:r>
            <a:r>
              <a:rPr lang="en-GB"/>
              <a:t>, </a:t>
            </a:r>
            <a:r>
              <a:rPr lang="en-GB" err="1"/>
              <a:t>consectetur</a:t>
            </a:r>
            <a:r>
              <a:rPr lang="en-GB"/>
              <a:t> </a:t>
            </a:r>
            <a:r>
              <a:rPr lang="en-GB" err="1"/>
              <a:t>adipiscing</a:t>
            </a:r>
            <a:r>
              <a:rPr lang="en-GB"/>
              <a:t> </a:t>
            </a:r>
            <a:r>
              <a:rPr lang="en-GB" err="1"/>
              <a:t>elit</a:t>
            </a:r>
            <a:r>
              <a:rPr lang="en-GB"/>
              <a:t>, </a:t>
            </a:r>
            <a:r>
              <a:rPr lang="en-GB" err="1"/>
              <a:t>sed</a:t>
            </a:r>
            <a:r>
              <a:rPr lang="en-GB"/>
              <a:t> do </a:t>
            </a:r>
            <a:r>
              <a:rPr lang="en-GB" err="1"/>
              <a:t>eiusmod</a:t>
            </a:r>
            <a:r>
              <a:rPr lang="en-GB"/>
              <a:t> </a:t>
            </a:r>
            <a:r>
              <a:rPr lang="en-GB" err="1"/>
              <a:t>tempor</a:t>
            </a:r>
            <a:r>
              <a:rPr lang="en-GB"/>
              <a:t> </a:t>
            </a:r>
            <a:r>
              <a:rPr lang="en-GB" err="1"/>
              <a:t>incididunt</a:t>
            </a:r>
            <a:r>
              <a:rPr lang="en-GB"/>
              <a:t>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labore</a:t>
            </a:r>
            <a:r>
              <a:rPr lang="en-GB"/>
              <a:t> et dolore magna </a:t>
            </a:r>
            <a:r>
              <a:rPr lang="en-GB" err="1"/>
              <a:t>aliqua</a:t>
            </a:r>
            <a:r>
              <a:rPr lang="en-GB"/>
              <a:t>. Ut </a:t>
            </a:r>
            <a:r>
              <a:rPr lang="en-GB" err="1"/>
              <a:t>enim</a:t>
            </a:r>
            <a:r>
              <a:rPr lang="en-GB"/>
              <a:t> ad minim </a:t>
            </a:r>
            <a:r>
              <a:rPr lang="en-GB" err="1"/>
              <a:t>veniam</a:t>
            </a:r>
            <a:r>
              <a:rPr lang="en-GB"/>
              <a:t>, </a:t>
            </a:r>
            <a:r>
              <a:rPr lang="en-GB" err="1"/>
              <a:t>quis</a:t>
            </a:r>
            <a:r>
              <a:rPr lang="en-GB"/>
              <a:t> </a:t>
            </a:r>
            <a:r>
              <a:rPr lang="en-GB" err="1"/>
              <a:t>nostrud</a:t>
            </a:r>
            <a:r>
              <a:rPr lang="en-GB"/>
              <a:t> exercitation </a:t>
            </a:r>
            <a:r>
              <a:rPr lang="en-GB" err="1"/>
              <a:t>ullamco</a:t>
            </a:r>
            <a:r>
              <a:rPr lang="en-GB"/>
              <a:t> </a:t>
            </a:r>
            <a:r>
              <a:rPr lang="en-GB" err="1"/>
              <a:t>laboris</a:t>
            </a:r>
            <a:r>
              <a:rPr lang="en-GB"/>
              <a:t> nisi </a:t>
            </a:r>
            <a:r>
              <a:rPr lang="en-GB" err="1"/>
              <a:t>ut</a:t>
            </a:r>
            <a:r>
              <a:rPr lang="en-GB"/>
              <a:t>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consequat</a:t>
            </a:r>
            <a:r>
              <a:rPr lang="en-GB"/>
              <a:t>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aliquip</a:t>
            </a:r>
            <a:r>
              <a:rPr lang="en-GB"/>
              <a:t> ex </a:t>
            </a:r>
            <a:r>
              <a:rPr lang="en-GB" err="1"/>
              <a:t>ea</a:t>
            </a:r>
            <a:r>
              <a:rPr lang="en-GB"/>
              <a:t> </a:t>
            </a:r>
            <a:r>
              <a:rPr lang="en-GB" err="1"/>
              <a:t>commodo</a:t>
            </a:r>
            <a:r>
              <a:rPr lang="en-GB"/>
              <a:t> consequat. Duis </a:t>
            </a:r>
            <a:r>
              <a:rPr lang="en-GB" err="1"/>
              <a:t>aute</a:t>
            </a:r>
            <a:r>
              <a:rPr lang="en-GB"/>
              <a:t> </a:t>
            </a:r>
            <a:r>
              <a:rPr lang="en-GB" err="1"/>
              <a:t>irure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 in </a:t>
            </a:r>
            <a:r>
              <a:rPr lang="en-GB" err="1"/>
              <a:t>reprehenderit</a:t>
            </a:r>
            <a:r>
              <a:rPr lang="en-GB"/>
              <a:t> in </a:t>
            </a:r>
            <a:r>
              <a:rPr lang="en-GB" err="1"/>
              <a:t>voluptate</a:t>
            </a:r>
            <a:r>
              <a:rPr lang="en-GB"/>
              <a:t> </a:t>
            </a:r>
            <a:r>
              <a:rPr lang="en-GB" err="1"/>
              <a:t>velit</a:t>
            </a:r>
            <a:r>
              <a:rPr lang="en-GB"/>
              <a:t> </a:t>
            </a:r>
            <a:r>
              <a:rPr lang="en-GB" err="1"/>
              <a:t>esse</a:t>
            </a:r>
            <a:r>
              <a:rPr lang="en-GB"/>
              <a:t> </a:t>
            </a:r>
            <a:r>
              <a:rPr lang="en-GB" err="1"/>
              <a:t>cillum</a:t>
            </a:r>
            <a:r>
              <a:rPr lang="en-GB"/>
              <a:t> dolore </a:t>
            </a:r>
            <a:r>
              <a:rPr lang="en-GB" err="1"/>
              <a:t>eu</a:t>
            </a:r>
            <a:r>
              <a:rPr lang="en-GB"/>
              <a:t> </a:t>
            </a:r>
            <a:r>
              <a:rPr lang="en-GB" err="1"/>
              <a:t>fugiat</a:t>
            </a:r>
            <a:r>
              <a:rPr lang="en-GB"/>
              <a:t> </a:t>
            </a:r>
            <a:r>
              <a:rPr lang="en-GB" err="1"/>
              <a:t>nulla</a:t>
            </a:r>
            <a:r>
              <a:rPr lang="en-GB"/>
              <a:t> </a:t>
            </a:r>
            <a:r>
              <a:rPr lang="en-GB" err="1"/>
              <a:t>pariatur</a:t>
            </a:r>
            <a:r>
              <a:rPr lang="en-GB"/>
              <a:t>. </a:t>
            </a:r>
            <a:r>
              <a:rPr lang="en-GB" err="1"/>
              <a:t>Excepteur</a:t>
            </a:r>
            <a:r>
              <a:rPr lang="en-GB"/>
              <a:t> </a:t>
            </a:r>
            <a:r>
              <a:rPr lang="en-GB" err="1"/>
              <a:t>sint</a:t>
            </a:r>
            <a:r>
              <a:rPr lang="en-GB"/>
              <a:t> </a:t>
            </a:r>
            <a:r>
              <a:rPr lang="en-GB" err="1"/>
              <a:t>occaecat</a:t>
            </a:r>
            <a:r>
              <a:rPr lang="en-GB"/>
              <a:t> </a:t>
            </a:r>
            <a:r>
              <a:rPr lang="en-GB" err="1"/>
              <a:t>cupidatat</a:t>
            </a:r>
            <a:r>
              <a:rPr lang="en-GB"/>
              <a:t> non </a:t>
            </a:r>
            <a:r>
              <a:rPr lang="en-GB" err="1"/>
              <a:t>proident</a:t>
            </a:r>
            <a:r>
              <a:rPr lang="en-GB"/>
              <a:t>, sunt in culpa qui </a:t>
            </a:r>
            <a:r>
              <a:rPr lang="en-GB" err="1"/>
              <a:t>officia</a:t>
            </a:r>
            <a:r>
              <a:rPr lang="en-GB"/>
              <a:t> </a:t>
            </a:r>
            <a:r>
              <a:rPr lang="en-GB" err="1"/>
              <a:t>deserunt</a:t>
            </a:r>
            <a:r>
              <a:rPr lang="en-GB"/>
              <a:t> </a:t>
            </a:r>
            <a:r>
              <a:rPr lang="en-GB" err="1"/>
              <a:t>mollit</a:t>
            </a:r>
            <a:r>
              <a:rPr lang="en-GB"/>
              <a:t> </a:t>
            </a:r>
            <a:r>
              <a:rPr lang="en-GB" err="1"/>
              <a:t>anim</a:t>
            </a:r>
            <a:r>
              <a:rPr lang="en-GB"/>
              <a:t> id </a:t>
            </a:r>
            <a:r>
              <a:rPr lang="en-GB" err="1"/>
              <a:t>est</a:t>
            </a:r>
            <a:r>
              <a:rPr lang="en-GB"/>
              <a:t> </a:t>
            </a:r>
            <a:r>
              <a:rPr lang="en-GB" err="1"/>
              <a:t>laborum</a:t>
            </a:r>
            <a:r>
              <a:rPr lang="en-GB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FCC4E-7800-CD8E-7918-FDBF10EDE7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910" y="0"/>
            <a:ext cx="12197909" cy="155125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5C6AF3-6B1E-0375-7D2A-5FD1C92321F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1FEAA9C-D9C5-C7E7-E834-0245869B2C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326028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AA7150EB-D92B-C450-9558-0D39CD35C84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833532"/>
            <a:ext cx="10766703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58BE8F5A-8A1A-5C53-72B2-42712E5453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61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3039355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Content - Tight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9931521C-CAF9-B57E-A59F-40B74F594929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Rectangle: Single Corner Rounded 1">
            <a:extLst>
              <a:ext uri="{FF2B5EF4-FFF2-40B4-BE49-F238E27FC236}">
                <a16:creationId xmlns:a16="http://schemas.microsoft.com/office/drawing/2014/main" id="{E24568D3-44DC-E35D-6A09-5B5154DCE05F}"/>
              </a:ext>
            </a:extLst>
          </p:cNvPr>
          <p:cNvSpPr/>
          <p:nvPr userDrawn="1"/>
        </p:nvSpPr>
        <p:spPr>
          <a:xfrm flipV="1">
            <a:off x="-5910" y="0"/>
            <a:ext cx="12197910" cy="823189"/>
          </a:xfrm>
          <a:prstGeom prst="round1Rect">
            <a:avLst>
              <a:gd name="adj" fmla="val 50000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4E490143-9197-1E5C-A155-ABAF72B3B09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163013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61C6824-08DF-793D-EE9A-11375C227AF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1105" y="1095780"/>
            <a:ext cx="10179513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chemeClr val="tx1"/>
                </a:solidFill>
                <a:latin typeface="+mn-lt"/>
                <a:cs typeface="Poppins" panose="00000500000000000000" pitchFamily="2" charset="0"/>
              </a:defRPr>
            </a:lvl1pPr>
            <a:lvl2pPr marL="457200" indent="0">
              <a:buNone/>
              <a:defRPr sz="1500">
                <a:ln>
                  <a:noFill/>
                </a:ln>
                <a:solidFill>
                  <a:schemeClr val="tx1"/>
                </a:solidFill>
                <a:latin typeface="+mn-lt"/>
              </a:defRPr>
            </a:lvl2pPr>
            <a:lvl3pPr>
              <a:defRPr sz="1500">
                <a:ln>
                  <a:noFill/>
                </a:ln>
                <a:solidFill>
                  <a:schemeClr val="tx1"/>
                </a:solidFill>
              </a:defRPr>
            </a:lvl3pPr>
            <a:lvl4pPr>
              <a:defRPr sz="1500">
                <a:ln>
                  <a:noFill/>
                </a:ln>
                <a:solidFill>
                  <a:schemeClr val="tx1"/>
                </a:solidFill>
              </a:defRPr>
            </a:lvl4pPr>
            <a:lvl5pPr>
              <a:defRPr sz="1500">
                <a:ln>
                  <a:noFill/>
                </a:ln>
                <a:solidFill>
                  <a:schemeClr val="tx1"/>
                </a:solidFill>
              </a:defRPr>
            </a:lvl5pPr>
            <a:lvl6pPr>
              <a:defRPr sz="1500">
                <a:solidFill>
                  <a:schemeClr val="tx1"/>
                </a:solidFill>
              </a:defRPr>
            </a:lvl6pPr>
            <a:lvl7pPr>
              <a:defRPr sz="1500">
                <a:solidFill>
                  <a:schemeClr val="tx1"/>
                </a:solidFill>
              </a:defRPr>
            </a:lvl7pPr>
            <a:lvl8pPr>
              <a:defRPr sz="1500">
                <a:solidFill>
                  <a:schemeClr val="tx1"/>
                </a:solidFill>
              </a:defRPr>
            </a:lvl8pPr>
            <a:lvl9pPr>
              <a:defRPr sz="15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Body copy goes here.</a:t>
            </a:r>
          </a:p>
        </p:txBody>
      </p:sp>
    </p:spTree>
    <p:extLst>
      <p:ext uri="{BB962C8B-B14F-4D97-AF65-F5344CB8AC3E}">
        <p14:creationId xmlns:p14="http://schemas.microsoft.com/office/powerpoint/2010/main" val="257315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Whit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0606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81C071C-5A64-4146-A308-DE2C7FB11B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460542D6-22F5-6141-8C6F-6937620487F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D9D407-A97D-E17E-DBFA-25ABF15C9A3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F331A0-8630-D550-918D-B67681D6E4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2E1D5FB1-6523-35BC-D888-0047E262787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A75198C-6ADB-FB44-7D03-6F5213AC31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C43D1CE-D536-7787-B56C-507BDEC316A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1926337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Blue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4C01CCF-0DB7-F246-ABF2-EC18516A0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AED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600"/>
              </a:spcAft>
            </a:pPr>
            <a:endParaRPr lang="en-US">
              <a:latin typeface="Poppins" panose="00000500000000000000" pitchFamily="2" charset="0"/>
            </a:endParaRP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441112C6-9F31-50D1-7D73-6298CB7F2E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C32AB5CB-C8A8-C7B0-84CC-CEA1640370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F44462-549C-8EC7-19AB-A506B51C3E6A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B2C4ECE-5A58-924D-D8E6-C4AE68AD8C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DDC83B33-527D-290B-B1B2-1DEADA31AE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65EE5AA7-CE9F-6795-3587-5FECAE5830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2BDC46EF-DAEB-0903-12EF-94C369E351C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968685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Green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D1F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F66FAE19-7B52-BB59-E57B-29D522C6BD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F77B454A-E504-0EE7-A8CA-E5D9EEC2F4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28A78-C513-C604-6CB6-28BAE7604C7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1EAD907-96B1-968B-D6C2-A05E0A48B0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A310DCE-936B-7A91-931F-F8940F242D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87A5F3DD-B4AB-BD17-596F-E74A62BFB6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39EF2175-79D4-C751-5757-BD3B632DF1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594643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Pink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E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02A26A26-C4B5-4D8E-73A4-981818756D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F8328C9E-9DA1-DF63-59C8-5F540DB4BB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E1A6B9E-E779-E0D7-BC86-EA660E9840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6F34F4-9E99-01A0-2C06-1C0C5E7762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77341710-98F6-F41B-8C50-352203DF2B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412ECB0-A0F7-C3C3-CD7E-53BD5017498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9E7BCFB4-52D8-AB3A-B496-979C9126C96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0785534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e Chart &amp; Copy - Yellow Light Mode">
    <p:bg>
      <p:bgPr>
        <a:blipFill dpi="0" rotWithShape="1">
          <a:blip r:embed="rId2" cstate="screen">
            <a:alphaModFix amt="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647B443-B36F-0143-9A72-596E9458A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7" name="Round Single Corner of Rectangle 6">
            <a:extLst>
              <a:ext uri="{FF2B5EF4-FFF2-40B4-BE49-F238E27FC236}">
                <a16:creationId xmlns:a16="http://schemas.microsoft.com/office/drawing/2014/main" id="{CDACC711-C51A-FB4F-8AD7-5F9DB35F7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6096000" y="0"/>
            <a:ext cx="6096000" cy="6858000"/>
          </a:xfrm>
          <a:prstGeom prst="round1Rect">
            <a:avLst>
              <a:gd name="adj" fmla="val 20797"/>
            </a:avLst>
          </a:prstGeom>
          <a:solidFill>
            <a:srgbClr val="FFFE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Poppins" panose="00000500000000000000" pitchFamily="2" charset="0"/>
            </a:endParaRP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AE055DE8-0C87-1B8E-B033-C6AACEF7E8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8"/>
            <a:ext cx="432580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A7B175B1-4990-DB78-B09A-5CABDC6E09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325807" cy="496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5C357FA-846B-A0EC-644D-8C00E0D073E6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rgbClr val="0606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91828A5-E0F9-F12F-D6E9-03BB177B08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4912997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9CF92BA-CA8F-0DC8-7240-3FE5CDE33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4912997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A1EF4921-C4EA-38D0-FDB1-827E4E6B7F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488D0769-700C-B45D-A282-AC13D3471A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01105" y="2668674"/>
            <a:ext cx="4325807" cy="304101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5"/>
              </a:buBlip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500">
                <a:ln>
                  <a:noFill/>
                </a:ln>
                <a:solidFill>
                  <a:srgbClr val="060645"/>
                </a:solidFill>
              </a:defRPr>
            </a:lvl2pPr>
            <a:lvl3pPr>
              <a:defRPr sz="1500">
                <a:ln>
                  <a:noFill/>
                </a:ln>
                <a:solidFill>
                  <a:srgbClr val="060645"/>
                </a:solidFill>
              </a:defRPr>
            </a:lvl3pPr>
            <a:lvl4pPr>
              <a:defRPr sz="1500">
                <a:ln>
                  <a:noFill/>
                </a:ln>
                <a:solidFill>
                  <a:srgbClr val="060645"/>
                </a:solidFill>
              </a:defRPr>
            </a:lvl4pPr>
            <a:lvl5pPr>
              <a:defRPr sz="1500">
                <a:ln>
                  <a:noFill/>
                </a:ln>
                <a:solidFill>
                  <a:srgbClr val="060645"/>
                </a:solidFill>
              </a:defRPr>
            </a:lvl5pPr>
            <a:lvl6pPr>
              <a:defRPr sz="1500">
                <a:solidFill>
                  <a:srgbClr val="060645"/>
                </a:solidFill>
              </a:defRPr>
            </a:lvl6pPr>
            <a:lvl7pPr>
              <a:defRPr sz="1500">
                <a:solidFill>
                  <a:srgbClr val="060645"/>
                </a:solidFill>
              </a:defRPr>
            </a:lvl7pPr>
            <a:lvl8pPr>
              <a:defRPr sz="1500">
                <a:solidFill>
                  <a:srgbClr val="060645"/>
                </a:solidFill>
              </a:defRPr>
            </a:lvl8pPr>
            <a:lvl9pPr>
              <a:defRPr sz="1500">
                <a:solidFill>
                  <a:srgbClr val="060645"/>
                </a:solidFill>
              </a:defRPr>
            </a:lvl9pPr>
          </a:lstStyle>
          <a:p>
            <a:pPr lvl="0"/>
            <a:r>
              <a:rPr lang="en-GB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460575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Blue">
    <p:bg>
      <p:bgPr>
        <a:blipFill dpi="0" rotWithShape="1">
          <a:blip r:embed="rId2" cstate="screen">
            <a:alphaModFix amt="8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A20ABB2-4946-8543-8051-832C526BDE7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05F2301F-306F-F745-8E98-23873CA633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560DF7B-AF74-3B4B-9618-C8D97385E9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16DB742-7748-6B47-8825-E1F742F7A3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D9318EE-FBC8-5864-3CD0-AE0098E538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E84F7B52-8D5A-AF1A-29EE-E205DB0920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7D29F004-17E9-56AE-60BE-6AF7E9D45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EA18CF2-7030-5F92-17DA-C816F4E6622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A096BC-E124-A3C8-7101-B7F957B01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F19E9F-F344-6302-5340-E96D54FF2151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38D216E0-7352-C52F-6A35-B80CBA1849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22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Green">
    <p:bg>
      <p:bgPr>
        <a:blipFill dpi="0" rotWithShape="1">
          <a:blip r:embed="rId2" cstate="screen">
            <a:alphaModFix amt="66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C2A4FC37-64F1-B22C-8E38-7A3C90DBFD8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0ABC2298-01AB-ED2E-6E05-CA32FACF9E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8FAAEB2F-DEF2-71DD-AF98-C0A446D1229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8EA9D7F9-BC14-C206-DFF8-5ABCD5E6E7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1C2A8E84-605E-EB25-4A36-3D3984B92A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C642D6-66F1-8A0A-CDDC-2EBC92AF862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CA09EE3C-F0CF-8B96-88AA-6DE36F7A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9391E2F5-B870-1650-36DA-566F186BE6B9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3714E0-498A-B29B-94FB-DA93A6A966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E8BF09-B464-A1E1-02C2-01D09400BA77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1EB04BC9-BBC1-9452-43AC-4FD759F04F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1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Pink">
    <p:bg>
      <p:bgPr>
        <a:blipFill dpi="0" rotWithShape="1">
          <a:blip r:embed="rId2" cstate="screen">
            <a:alphaModFix amt="5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DA1F39E-370E-9BF5-101D-A0A5D784F8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FB8AF0D-6CCE-C411-DB47-6E723C872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77B68DC7-43A5-C3AB-0F02-A24CE21AC0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998BAA85-672C-2406-1402-92D7361EB7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114C635-6BF1-6FFE-A4DB-8BB78F696D8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C530D6A-EBB8-CD26-B104-C0F70BBC94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E24F392-DCB7-9BFE-802F-2C3A475EA0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48C1F3A-E328-D7D8-0A81-F997F4F944D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5771C0-93BA-5ADF-64A4-2A43F86D5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BDBA90-2059-F1EB-DC4D-1F490EC5C85F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DBE218AA-1FFB-BE5D-8642-2B04DCCE99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7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Cov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28EB488-1C80-0E67-1A53-022688EC46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10740439" cy="1800200"/>
          </a:xfr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Front cover title goes here</a:t>
            </a:r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ACA2EAA2-94E2-6FA0-C059-2C890F8692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8208" y="3846892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96034E2F-27F1-1CF2-367B-4204B15ECE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8208" y="4198584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Department name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1276E79C-EF9C-9014-0C08-C31EE127DC5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8208" y="4545623"/>
            <a:ext cx="5557584" cy="347039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8D122DE-5974-E6F7-5A07-1674D74454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8208" y="2431330"/>
            <a:ext cx="10740438" cy="1305402"/>
          </a:xfr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</a:t>
            </a:r>
          </a:p>
        </p:txBody>
      </p:sp>
      <p:pic>
        <p:nvPicPr>
          <p:cNvPr id="6" name="Picture 5" descr="The Open University Logo">
            <a:extLst>
              <a:ext uri="{FF2B5EF4-FFF2-40B4-BE49-F238E27FC236}">
                <a16:creationId xmlns:a16="http://schemas.microsoft.com/office/drawing/2014/main" id="{21830BFA-19EA-B404-F805-72BD114E6B2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2059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Media - Yellow">
    <p:bg>
      <p:bgPr>
        <a:blipFill dpi="0" rotWithShape="1">
          <a:blip r:embed="rId2" cstate="screen">
            <a:alphaModFix amt="2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8EEEF07-1889-D507-89A8-BB2EE63EB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8BEC0FC6-0311-3559-C180-50FE399D9C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01105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D1F924AA-0E70-3369-B99A-AAFFD470F4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F87F5EB3-C62D-D57D-1AAE-737B9D43A0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88724" y="1676669"/>
            <a:ext cx="4128571" cy="2761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Section title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FD2D1B6-81BB-517B-130B-5D9202C4FA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88724" y="2093471"/>
            <a:ext cx="4922617" cy="4741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Body copy goes here.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DFA7EF7-2594-397E-B832-BCDBA1E05203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C2BD26A5-F2B2-8F17-EF04-893F385126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3915" y="404664"/>
            <a:ext cx="10797426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Page title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FA620FFB-407F-A512-2C9D-569EEBC1E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3915" y="912168"/>
            <a:ext cx="10797426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header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3F65C4A6-90EE-54F5-1CA2-BBB24F562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1105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801F7FFA-E94E-A280-B1B5-ACAC603AC4B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4922617" cy="307269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500"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5" name="Picture 4" descr="The Open University Logo">
            <a:extLst>
              <a:ext uri="{FF2B5EF4-FFF2-40B4-BE49-F238E27FC236}">
                <a16:creationId xmlns:a16="http://schemas.microsoft.com/office/drawing/2014/main" id="{5E1AC07D-4E2F-CEA1-4D8E-FFA7745DD9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78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6EB3-7E08-4748-B4D6-D8F8EC513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BA683-7D53-3F43-A927-5BF8E0358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AD291-AC7C-2747-A363-25B68B45A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9775-6B4A-544F-9D91-29BCAB99AD3E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E91D23-2190-5344-ABDB-A525E4A7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90982-2B52-0B4D-9EB3-BD8E63A0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58D27-D729-FE41-8816-A5AA900CB1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662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467C06D-0BA0-E66A-1254-70AFC15871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0167" y="3124517"/>
            <a:ext cx="7500938" cy="6089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bg1"/>
                </a:solidFill>
                <a:latin typeface="Poppins SemiBold" panose="00000700000000000000" pitchFamily="50" charset="0"/>
                <a:cs typeface="Poppins SemiBold" panose="00000700000000000000" pitchFamily="50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GB"/>
              <a:t>Type your message here</a:t>
            </a:r>
          </a:p>
        </p:txBody>
      </p:sp>
      <p:pic>
        <p:nvPicPr>
          <p:cNvPr id="2" name="Picture 1" descr="The Open University Logo">
            <a:extLst>
              <a:ext uri="{FF2B5EF4-FFF2-40B4-BE49-F238E27FC236}">
                <a16:creationId xmlns:a16="http://schemas.microsoft.com/office/drawing/2014/main" id="{98F1B169-2DA1-B49F-3EA1-DD312E568D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5" y="5829301"/>
            <a:ext cx="1709992" cy="58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260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Open University Logo">
            <a:extLst>
              <a:ext uri="{FF2B5EF4-FFF2-40B4-BE49-F238E27FC236}">
                <a16:creationId xmlns:a16="http://schemas.microsoft.com/office/drawing/2014/main" id="{EA88F0E0-0334-005F-5AE6-97F8EFADF0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4299" y="2622093"/>
            <a:ext cx="6043402" cy="202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B3B649-1EB8-9846-A24F-3002667E7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51118"/>
            <a:ext cx="4613762" cy="2306881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BBE70E-03E7-644A-BA5E-E3A0B913118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3" name="Picture Placeholder 14">
            <a:extLst>
              <a:ext uri="{FF2B5EF4-FFF2-40B4-BE49-F238E27FC236}">
                <a16:creationId xmlns:a16="http://schemas.microsoft.com/office/drawing/2014/main" id="{B1D217B3-A93E-1105-52D4-A2BC7A46BC3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31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C4D0DBB-988A-6342-8902-0563E9803C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75119" y="404664"/>
            <a:ext cx="471531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 title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BAD27DD2-BE62-DA40-8EBD-559298C562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12873" y="1539489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1254454E-2B5C-B046-98EC-9A0A923749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12873" y="2882868"/>
            <a:ext cx="4014180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 chapter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2B25C514-5CFA-FD4E-BB21-038E4D8FF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436918"/>
            <a:ext cx="4613763" cy="2421083"/>
          </a:xfrm>
          <a:prstGeom prst="rect">
            <a:avLst/>
          </a:prstGeom>
        </p:spPr>
      </p:pic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AB826CD5-5C92-B242-BB8B-DD1F5772801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275119" y="153948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9A813DF2-0556-7B4C-A30B-8A7253CE58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275119" y="2881839"/>
            <a:ext cx="747051" cy="2893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0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02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55C52EF6-7A1A-948C-942C-0339E091A77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2170" y="1896175"/>
            <a:ext cx="3118585" cy="810811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10000"/>
              </a:lnSpc>
              <a:spcBef>
                <a:spcPts val="0"/>
              </a:spcBef>
              <a:buFontTx/>
              <a:buBlip>
                <a:blip r:embed="rId3"/>
              </a:buBlip>
              <a:defRPr sz="15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Sub-content 01</a:t>
            </a:r>
          </a:p>
          <a:p>
            <a:pPr lvl="0"/>
            <a:r>
              <a:rPr lang="en-GB"/>
              <a:t>Sub-content 02</a:t>
            </a:r>
          </a:p>
          <a:p>
            <a:pPr lvl="0"/>
            <a:r>
              <a:rPr lang="en-GB"/>
              <a:t>Sub-content 03</a:t>
            </a:r>
          </a:p>
        </p:txBody>
      </p:sp>
      <p:sp>
        <p:nvSpPr>
          <p:cNvPr id="14" name="Picture Placeholder 14">
            <a:extLst>
              <a:ext uri="{FF2B5EF4-FFF2-40B4-BE49-F238E27FC236}">
                <a16:creationId xmlns:a16="http://schemas.microsoft.com/office/drawing/2014/main" id="{49448C27-4172-973B-4F33-BCE2BB9A8F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01" y="1"/>
            <a:ext cx="4611462" cy="4551117"/>
          </a:xfrm>
          <a:custGeom>
            <a:avLst/>
            <a:gdLst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0 w 9061155"/>
              <a:gd name="connsiteY7" fmla="*/ 19423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220593 w 9061155"/>
              <a:gd name="connsiteY5" fmla="*/ 45511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1942326 w 9061155"/>
              <a:gd name="connsiteY0" fmla="*/ 0 h 5191279"/>
              <a:gd name="connsiteX1" fmla="*/ 7118829 w 9061155"/>
              <a:gd name="connsiteY1" fmla="*/ 0 h 5191279"/>
              <a:gd name="connsiteX2" fmla="*/ 9061155 w 9061155"/>
              <a:gd name="connsiteY2" fmla="*/ 1942326 h 5191279"/>
              <a:gd name="connsiteX3" fmla="*/ 9061155 w 9061155"/>
              <a:gd name="connsiteY3" fmla="*/ 4330524 h 5191279"/>
              <a:gd name="connsiteX4" fmla="*/ 8840562 w 9061155"/>
              <a:gd name="connsiteY4" fmla="*/ 4551117 h 5191279"/>
              <a:gd name="connsiteX5" fmla="*/ 4449693 w 9061155"/>
              <a:gd name="connsiteY5" fmla="*/ 4538417 h 5191279"/>
              <a:gd name="connsiteX6" fmla="*/ 0 w 9061155"/>
              <a:gd name="connsiteY6" fmla="*/ 4330524 h 5191279"/>
              <a:gd name="connsiteX7" fmla="*/ 1905000 w 9061155"/>
              <a:gd name="connsiteY7" fmla="*/ 1955026 h 5191279"/>
              <a:gd name="connsiteX8" fmla="*/ 1942326 w 9061155"/>
              <a:gd name="connsiteY8" fmla="*/ 0 h 5191279"/>
              <a:gd name="connsiteX0" fmla="*/ 1942326 w 9061155"/>
              <a:gd name="connsiteY0" fmla="*/ 0 h 4551117"/>
              <a:gd name="connsiteX1" fmla="*/ 7118829 w 9061155"/>
              <a:gd name="connsiteY1" fmla="*/ 0 h 4551117"/>
              <a:gd name="connsiteX2" fmla="*/ 9061155 w 9061155"/>
              <a:gd name="connsiteY2" fmla="*/ 1942326 h 4551117"/>
              <a:gd name="connsiteX3" fmla="*/ 9061155 w 9061155"/>
              <a:gd name="connsiteY3" fmla="*/ 4330524 h 4551117"/>
              <a:gd name="connsiteX4" fmla="*/ 8840562 w 9061155"/>
              <a:gd name="connsiteY4" fmla="*/ 4551117 h 4551117"/>
              <a:gd name="connsiteX5" fmla="*/ 4449693 w 9061155"/>
              <a:gd name="connsiteY5" fmla="*/ 4538417 h 4551117"/>
              <a:gd name="connsiteX6" fmla="*/ 0 w 9061155"/>
              <a:gd name="connsiteY6" fmla="*/ 4330524 h 4551117"/>
              <a:gd name="connsiteX7" fmla="*/ 1905000 w 9061155"/>
              <a:gd name="connsiteY7" fmla="*/ 1955026 h 4551117"/>
              <a:gd name="connsiteX8" fmla="*/ 1942326 w 9061155"/>
              <a:gd name="connsiteY8" fmla="*/ 0 h 4551117"/>
              <a:gd name="connsiteX0" fmla="*/ 9669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9669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929640 w 8085795"/>
              <a:gd name="connsiteY7" fmla="*/ 1955026 h 4551117"/>
              <a:gd name="connsiteX8" fmla="*/ 3481566 w 8085795"/>
              <a:gd name="connsiteY8" fmla="*/ 0 h 4551117"/>
              <a:gd name="connsiteX0" fmla="*/ 3481566 w 8085795"/>
              <a:gd name="connsiteY0" fmla="*/ 0 h 4551117"/>
              <a:gd name="connsiteX1" fmla="*/ 6143469 w 8085795"/>
              <a:gd name="connsiteY1" fmla="*/ 0 h 4551117"/>
              <a:gd name="connsiteX2" fmla="*/ 8085795 w 8085795"/>
              <a:gd name="connsiteY2" fmla="*/ 1942326 h 4551117"/>
              <a:gd name="connsiteX3" fmla="*/ 8085795 w 8085795"/>
              <a:gd name="connsiteY3" fmla="*/ 4330524 h 4551117"/>
              <a:gd name="connsiteX4" fmla="*/ 7865202 w 8085795"/>
              <a:gd name="connsiteY4" fmla="*/ 4551117 h 4551117"/>
              <a:gd name="connsiteX5" fmla="*/ 3474333 w 8085795"/>
              <a:gd name="connsiteY5" fmla="*/ 4538417 h 4551117"/>
              <a:gd name="connsiteX6" fmla="*/ 0 w 8085795"/>
              <a:gd name="connsiteY6" fmla="*/ 3888564 h 4551117"/>
              <a:gd name="connsiteX7" fmla="*/ 3481566 w 8085795"/>
              <a:gd name="connsiteY7" fmla="*/ 0 h 4551117"/>
              <a:gd name="connsiteX0" fmla="*/ 451391 w 5055620"/>
              <a:gd name="connsiteY0" fmla="*/ 0 h 4551117"/>
              <a:gd name="connsiteX1" fmla="*/ 3113294 w 5055620"/>
              <a:gd name="connsiteY1" fmla="*/ 0 h 4551117"/>
              <a:gd name="connsiteX2" fmla="*/ 5055620 w 5055620"/>
              <a:gd name="connsiteY2" fmla="*/ 1942326 h 4551117"/>
              <a:gd name="connsiteX3" fmla="*/ 5055620 w 5055620"/>
              <a:gd name="connsiteY3" fmla="*/ 4330524 h 4551117"/>
              <a:gd name="connsiteX4" fmla="*/ 4835027 w 5055620"/>
              <a:gd name="connsiteY4" fmla="*/ 4551117 h 4551117"/>
              <a:gd name="connsiteX5" fmla="*/ 444158 w 5055620"/>
              <a:gd name="connsiteY5" fmla="*/ 4538417 h 4551117"/>
              <a:gd name="connsiteX6" fmla="*/ 451391 w 5055620"/>
              <a:gd name="connsiteY6" fmla="*/ 0 h 4551117"/>
              <a:gd name="connsiteX0" fmla="*/ 330721 w 4934950"/>
              <a:gd name="connsiteY0" fmla="*/ 0 h 4551117"/>
              <a:gd name="connsiteX1" fmla="*/ 2992624 w 4934950"/>
              <a:gd name="connsiteY1" fmla="*/ 0 h 4551117"/>
              <a:gd name="connsiteX2" fmla="*/ 4934950 w 4934950"/>
              <a:gd name="connsiteY2" fmla="*/ 1942326 h 4551117"/>
              <a:gd name="connsiteX3" fmla="*/ 4934950 w 4934950"/>
              <a:gd name="connsiteY3" fmla="*/ 4330524 h 4551117"/>
              <a:gd name="connsiteX4" fmla="*/ 4714357 w 4934950"/>
              <a:gd name="connsiteY4" fmla="*/ 4551117 h 4551117"/>
              <a:gd name="connsiteX5" fmla="*/ 323488 w 4934950"/>
              <a:gd name="connsiteY5" fmla="*/ 4538417 h 4551117"/>
              <a:gd name="connsiteX6" fmla="*/ 330721 w 4934950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  <a:gd name="connsiteX0" fmla="*/ 7233 w 4611462"/>
              <a:gd name="connsiteY0" fmla="*/ 0 h 4551117"/>
              <a:gd name="connsiteX1" fmla="*/ 2669136 w 4611462"/>
              <a:gd name="connsiteY1" fmla="*/ 0 h 4551117"/>
              <a:gd name="connsiteX2" fmla="*/ 4611462 w 4611462"/>
              <a:gd name="connsiteY2" fmla="*/ 1942326 h 4551117"/>
              <a:gd name="connsiteX3" fmla="*/ 4611462 w 4611462"/>
              <a:gd name="connsiteY3" fmla="*/ 4330524 h 4551117"/>
              <a:gd name="connsiteX4" fmla="*/ 4390869 w 4611462"/>
              <a:gd name="connsiteY4" fmla="*/ 4551117 h 4551117"/>
              <a:gd name="connsiteX5" fmla="*/ 0 w 4611462"/>
              <a:gd name="connsiteY5" fmla="*/ 4538417 h 4551117"/>
              <a:gd name="connsiteX6" fmla="*/ 7233 w 4611462"/>
              <a:gd name="connsiteY6" fmla="*/ 0 h 4551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11462" h="4551117">
                <a:moveTo>
                  <a:pt x="7233" y="0"/>
                </a:moveTo>
                <a:lnTo>
                  <a:pt x="2669136" y="0"/>
                </a:lnTo>
                <a:cubicBezTo>
                  <a:pt x="3741853" y="0"/>
                  <a:pt x="4611462" y="869609"/>
                  <a:pt x="4611462" y="1942326"/>
                </a:cubicBezTo>
                <a:lnTo>
                  <a:pt x="4611462" y="4330524"/>
                </a:lnTo>
                <a:cubicBezTo>
                  <a:pt x="4611462" y="4452354"/>
                  <a:pt x="4512699" y="4551117"/>
                  <a:pt x="4390869" y="4551117"/>
                </a:cubicBezTo>
                <a:lnTo>
                  <a:pt x="0" y="4538417"/>
                </a:lnTo>
                <a:cubicBezTo>
                  <a:pt x="8534" y="3642738"/>
                  <a:pt x="4337" y="1106923"/>
                  <a:pt x="7233" y="0"/>
                </a:cubicBez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22950F0-F837-3643-8F3C-58187D933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0618" y="5846618"/>
            <a:ext cx="1011382" cy="1011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FD82CE-01EC-B1CB-A6FD-FB39AAE27B82}"/>
              </a:ext>
            </a:extLst>
          </p:cNvPr>
          <p:cNvSpPr txBox="1"/>
          <p:nvPr userDrawn="1"/>
        </p:nvSpPr>
        <p:spPr>
          <a:xfrm>
            <a:off x="11515725" y="6493625"/>
            <a:ext cx="63225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23858C3-E774-4B3F-8AA9-3979BAFA574F}" type="slidenum">
              <a:rPr lang="en-GB" sz="1500" smtClean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‹#›</a:t>
            </a:fld>
            <a:endParaRPr lang="en-GB" sz="1500">
              <a:solidFill>
                <a:schemeClr val="bg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56F70F55-5634-E0E4-19BE-00F2336FEF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915" y="404664"/>
            <a:ext cx="10766703" cy="49716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1" i="0">
                <a:ln>
                  <a:noFill/>
                </a:ln>
                <a:solidFill>
                  <a:srgbClr val="060645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672EBB80-A06E-419B-5D88-C52E35F0845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0591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B202B306-D134-FDA1-EFFA-1473A26ED44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85486" y="1759363"/>
            <a:ext cx="572718" cy="31731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b="1" i="0">
                <a:ln>
                  <a:noFill/>
                </a:ln>
                <a:solidFill>
                  <a:srgbClr val="1C46C0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09</a:t>
            </a:r>
          </a:p>
        </p:txBody>
      </p:sp>
      <p:pic>
        <p:nvPicPr>
          <p:cNvPr id="7" name="Picture 6" descr="The Open University Logo">
            <a:extLst>
              <a:ext uri="{FF2B5EF4-FFF2-40B4-BE49-F238E27FC236}">
                <a16:creationId xmlns:a16="http://schemas.microsoft.com/office/drawing/2014/main" id="{E4D12D21-2F9E-2846-20E0-F0307CE0821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676" y="5829301"/>
            <a:ext cx="1709990" cy="584196"/>
          </a:xfrm>
          <a:prstGeom prst="rect">
            <a:avLst/>
          </a:prstGeom>
        </p:spPr>
      </p:pic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B2C029B1-D3AF-4207-4861-9E36D8537EA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1105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	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A7EBA30-5646-79F7-5FE5-811E66D703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6000" y="1759363"/>
            <a:ext cx="3691545" cy="31731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360363" algn="l"/>
              </a:tabLst>
              <a:defRPr sz="1500" b="0" i="0">
                <a:ln>
                  <a:noFill/>
                </a:ln>
                <a:solidFill>
                  <a:srgbClr val="060645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name:</a:t>
            </a:r>
          </a:p>
          <a:p>
            <a:pPr lvl="0"/>
            <a:r>
              <a:rPr lang="en-GB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036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15272609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1C3DB8-28FE-CD4A-AC01-87EE1020C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7770"/>
            <a:ext cx="10492353" cy="176023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3F6853B-E929-F241-91D8-856D67E45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390F52-05CD-A068-38A6-49F5DCC4B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7792215-3EBF-8AFE-D64C-230EB77D3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403275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509777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4E638D-6AD4-9B4C-B7A9-1F0500BFE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8" y="5097770"/>
            <a:ext cx="4417181" cy="1760230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58BB04F-25F0-024C-BD47-209C74A31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E36C6B16-6B0D-9EC9-CB32-E93F0F2560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99C368-7E26-527C-B143-BDB1D5B48D6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887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4">
            <a:extLst>
              <a:ext uri="{FF2B5EF4-FFF2-40B4-BE49-F238E27FC236}">
                <a16:creationId xmlns:a16="http://schemas.microsoft.com/office/drawing/2014/main" id="{79A3FDC1-DA18-B647-8002-951F8A277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4380854" cy="6858000"/>
          </a:xfrm>
          <a:prstGeom prst="round2SameRect">
            <a:avLst>
              <a:gd name="adj1" fmla="val 42678"/>
              <a:gd name="adj2" fmla="val 4847"/>
            </a:avLst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06383-A6CB-5648-834D-B48F23705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761708" y="1715146"/>
            <a:ext cx="5145438" cy="1715146"/>
          </a:xfrm>
          <a:prstGeom prst="rect">
            <a:avLst/>
          </a:prstGeom>
        </p:spPr>
      </p:pic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33B3489-D726-D446-9A29-05672FA50E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92353" y="5596325"/>
            <a:ext cx="1699647" cy="7637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01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6A7E64E4-287C-1FCE-9776-59EE01B204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207" y="559121"/>
            <a:ext cx="5328592" cy="1800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5500" b="1" i="0">
                <a:ln>
                  <a:noFill/>
                </a:ln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Chapter 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2966699-83CA-1202-E4B3-09DCD56EA7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8207" y="2431329"/>
            <a:ext cx="4824413" cy="24394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10000"/>
              </a:lnSpc>
              <a:buNone/>
              <a:defRPr sz="3000" b="0" i="0">
                <a:ln>
                  <a:noFill/>
                </a:ln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Sub title here</a:t>
            </a:r>
          </a:p>
        </p:txBody>
      </p:sp>
    </p:spTree>
    <p:extLst>
      <p:ext uri="{BB962C8B-B14F-4D97-AF65-F5344CB8AC3E}">
        <p14:creationId xmlns:p14="http://schemas.microsoft.com/office/powerpoint/2010/main" val="1462953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BB4780-4959-E441-87C3-B265F63A8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2B00EC-F294-CD4B-BCBA-AF4A8BC26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1ED8D8-BEBD-1B42-B387-F27F84E37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0AAA8F9F-42A8-344E-BFDB-6B187AAC9728}" type="datetimeFigureOut">
              <a:rPr lang="en-US" smtClean="0"/>
              <a:pPr/>
              <a:t>4/5/2024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480C4-4982-D141-B7F4-847D6255AB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1986B-A33C-FB46-96C5-A7D0198BBA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Poppins" panose="00000500000000000000" pitchFamily="2" charset="0"/>
              </a:defRPr>
            </a:lvl1pPr>
          </a:lstStyle>
          <a:p>
            <a:fld id="{60BAE0D0-DB37-5740-9BD9-F5C7BF39F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0" r:id="rId2"/>
    <p:sldLayoutId id="21474839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39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92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39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92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62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919" r:id="rId2"/>
    <p:sldLayoutId id="2147483828" r:id="rId3"/>
    <p:sldLayoutId id="2147483829" r:id="rId4"/>
    <p:sldLayoutId id="2147483830" r:id="rId5"/>
    <p:sldLayoutId id="2147483831" r:id="rId6"/>
    <p:sldLayoutId id="2147483835" r:id="rId7"/>
    <p:sldLayoutId id="2147483836" r:id="rId8"/>
    <p:sldLayoutId id="2147483839" r:id="rId9"/>
    <p:sldLayoutId id="2147483935" r:id="rId10"/>
    <p:sldLayoutId id="2147483842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  <p:sldLayoutId id="2147483852" r:id="rId18"/>
    <p:sldLayoutId id="2147483853" r:id="rId19"/>
    <p:sldLayoutId id="2147483936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606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01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5.open.ac.uk/scholarship-and-innovation/esteem/projects/themes/access-participation-and-success/investigating-motivations-female-students-choos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hyperlink" Target="https://www5.open.ac.uk/scholarship-and-innovation/esteem/projects/themes/access-participation-and-success/engineering-qualifications-ou-%E2%80%93-what-motivat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1.open.ac.uk/course/view.php?id=101015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AC98-8F4A-A002-FEDA-2D0C617B14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425903"/>
            <a:ext cx="10515600" cy="347039"/>
          </a:xfrm>
        </p:spPr>
        <p:txBody>
          <a:bodyPr>
            <a:normAutofit fontScale="90000"/>
          </a:bodyPr>
          <a:lstStyle/>
          <a:p>
            <a:r>
              <a:rPr lang="en-GB" sz="2000"/>
              <a:t>Intro</a:t>
            </a:r>
            <a:r>
              <a:rPr lang="en-GB" sz="2000" baseline="0"/>
              <a:t> </a:t>
            </a:r>
            <a:r>
              <a:rPr lang="en-GB" sz="2000"/>
              <a:t>Slide Title 1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CD67DD9-3DAA-313B-8305-6C266ED950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600" dirty="0"/>
              <a:t>Making space for women in Engineering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81A18EA-A9B5-381F-97C4-750E953780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2800" dirty="0"/>
              <a:t>Building networks for female engineering students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1E9862C-F9C6-300D-C161-CC5F2057C1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Fiona Gleed and Claudia Eckert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CCCC83C-A3BB-829E-51E0-D71CBA10B1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Engineering and Innovation</a:t>
            </a:r>
          </a:p>
          <a:p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C582E8A-5AC5-EBB0-D16B-4437F42A33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</a:t>
            </a:r>
            <a:r>
              <a:rPr lang="en-GB" dirty="0" err="1"/>
              <a:t>eSTEeM</a:t>
            </a:r>
            <a:r>
              <a:rPr lang="en-GB" dirty="0"/>
              <a:t> Annual Conference - April 2024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CCC0800B-D081-77FE-6156-6171166C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3" t="-42" r="8033" b="28350"/>
          <a:stretch/>
        </p:blipFill>
        <p:spPr>
          <a:xfrm>
            <a:off x="6095998" y="0"/>
            <a:ext cx="6098726" cy="3810000"/>
          </a:xfrm>
        </p:spPr>
      </p:pic>
    </p:spTree>
    <p:extLst>
      <p:ext uri="{BB962C8B-B14F-4D97-AF65-F5344CB8AC3E}">
        <p14:creationId xmlns:p14="http://schemas.microsoft.com/office/powerpoint/2010/main" val="3771289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D4AA5-34FF-C0B6-105D-B4ED6379A6D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UK Engineering profession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9B8CAB-1734-9038-78E8-E8E24DED48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Future skills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499E2-FD6B-1EEB-4FA9-216E6EBC6D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Open University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56AF00-C4D6-2737-EC72-02BF83D8210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Strength in numbers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94BC91-634F-4611-D3E9-60C9C99EF97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Need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25DD4-FDB0-9020-CFF2-FF396A94AB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For women in Engineering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A68C22E-D5A0-F30F-1496-8B95A4A4F71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More engineers</a:t>
            </a:r>
          </a:p>
          <a:p>
            <a:pPr lvl="1"/>
            <a:r>
              <a:rPr lang="en-GB" dirty="0"/>
              <a:t>Climate action</a:t>
            </a:r>
          </a:p>
          <a:p>
            <a:pPr lvl="1"/>
            <a:r>
              <a:rPr lang="en-GB" dirty="0"/>
              <a:t>Career progression </a:t>
            </a:r>
          </a:p>
          <a:p>
            <a:pPr lvl="1"/>
            <a:r>
              <a:rPr lang="en-GB" dirty="0"/>
              <a:t>Specialists and generalists</a:t>
            </a:r>
          </a:p>
          <a:p>
            <a:r>
              <a:rPr lang="en-GB" dirty="0"/>
              <a:t>With different knowledge, skills and behaviour</a:t>
            </a:r>
          </a:p>
          <a:p>
            <a:pPr lvl="1"/>
            <a:r>
              <a:rPr lang="en-GB" dirty="0"/>
              <a:t>Sustainability</a:t>
            </a:r>
          </a:p>
          <a:p>
            <a:pPr lvl="1"/>
            <a:r>
              <a:rPr lang="en-GB" dirty="0"/>
              <a:t>Systems thinking</a:t>
            </a:r>
          </a:p>
          <a:p>
            <a:pPr lvl="1"/>
            <a:r>
              <a:rPr lang="en-GB" dirty="0"/>
              <a:t>Creativity</a:t>
            </a:r>
          </a:p>
          <a:p>
            <a:r>
              <a:rPr lang="en-GB" dirty="0"/>
              <a:t>Increasing diversity addresses both aspects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6433428-1AB6-9F3F-C196-6AE01DC91B1B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5342444" cy="3072695"/>
          </a:xfrm>
        </p:spPr>
        <p:txBody>
          <a:bodyPr/>
          <a:lstStyle/>
          <a:p>
            <a:r>
              <a:rPr lang="en-GB" dirty="0"/>
              <a:t>Big in Engineering</a:t>
            </a:r>
          </a:p>
          <a:p>
            <a:pPr lvl="1"/>
            <a:r>
              <a:rPr lang="en-GB" dirty="0"/>
              <a:t>Most taught students in UK</a:t>
            </a:r>
          </a:p>
          <a:p>
            <a:pPr lvl="1"/>
            <a:r>
              <a:rPr lang="en-GB" dirty="0"/>
              <a:t>30% of all UK PT UG Engineering students</a:t>
            </a:r>
          </a:p>
          <a:p>
            <a:r>
              <a:rPr lang="en-GB" dirty="0"/>
              <a:t>Gender diverse</a:t>
            </a:r>
          </a:p>
          <a:p>
            <a:pPr lvl="1"/>
            <a:r>
              <a:rPr lang="en-GB" dirty="0"/>
              <a:t>E&amp;I Athena Swan Silver Award </a:t>
            </a:r>
          </a:p>
          <a:p>
            <a:pPr lvl="1"/>
            <a:r>
              <a:rPr lang="en-GB" dirty="0"/>
              <a:t>64% female Undergraduates</a:t>
            </a:r>
          </a:p>
          <a:p>
            <a:r>
              <a:rPr lang="en-GB" dirty="0"/>
              <a:t>But below UK average for female Engineering UG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901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Promoting engineering to women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90F7-9F95-C38C-3F32-6C0481282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OPEN STEM -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88724" y="1676669"/>
            <a:ext cx="4300028" cy="276120"/>
          </a:xfrm>
        </p:spPr>
        <p:txBody>
          <a:bodyPr/>
          <a:lstStyle/>
          <a:p>
            <a:r>
              <a:rPr lang="en-GB" dirty="0"/>
              <a:t>Supporting women in engineering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BDF61-33AB-40B0-55F0-4CE4F0513B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Degrees of diversity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Inputs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What can we do – previous </a:t>
            </a:r>
            <a:r>
              <a:rPr lang="en-GB" dirty="0" err="1"/>
              <a:t>eSTEeM</a:t>
            </a:r>
            <a:r>
              <a:rPr lang="en-GB" dirty="0"/>
              <a:t> projects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974B26-F79A-051A-DB80-2FF54EFB55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Elaine McPherson and Mary Keys (2020-2022)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Investigating the motivations of female students choosing an open versus named qualification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Women </a:t>
            </a: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Engineering entry module (T192 19J) 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16.4% of all students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33% of Combined STEM degree students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26A6C96-8F9F-548A-5175-6A72A75847DC}"/>
              </a:ext>
            </a:extLst>
          </p:cNvPr>
          <p:cNvSpPr>
            <a:spLocks noGrp="1"/>
          </p:cNvSpPr>
          <p:nvPr>
            <p:ph sz="half" idx="18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Carol Morris and Sally Organ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(2017-2019)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Engineering qualifications at the OU – what motivates women to study?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 on Engineering qualifications are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likely to be working in engineering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to have a degree already</a:t>
            </a:r>
          </a:p>
          <a:p>
            <a:pPr marL="914400" lvl="2" indent="0">
              <a:buNone/>
            </a:pP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 they are </a:t>
            </a:r>
            <a:r>
              <a:rPr lang="en-GB" dirty="0" err="1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minoritised</a:t>
            </a:r>
            <a:r>
              <a:rPr lang="en-GB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90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B866FB-C6BC-7280-B4A4-BF9279BE3E3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690F7-9F95-C38C-3F32-6C0481282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Timed for close to INWED (23 June) uno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5897F-D6D4-A607-E4DE-9D25406669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498080" y="1676669"/>
            <a:ext cx="4352544" cy="276120"/>
          </a:xfrm>
        </p:spPr>
        <p:txBody>
          <a:bodyPr/>
          <a:lstStyle/>
          <a:p>
            <a:r>
              <a:rPr lang="en-GB" dirty="0"/>
              <a:t>Face-to-face by default or design?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BDF61-33AB-40B0-55F0-4CE4F0513B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98080" y="2093471"/>
            <a:ext cx="4242816" cy="474148"/>
          </a:xfrm>
        </p:spPr>
        <p:txBody>
          <a:bodyPr/>
          <a:lstStyle/>
          <a:p>
            <a:r>
              <a:rPr lang="en-GB" dirty="0"/>
              <a:t>Ready to return from online?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49C326-7232-11D7-0292-685B20F608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Activities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98B4F7-C95F-F3C9-4924-95B78E7B991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13915" y="1063681"/>
            <a:ext cx="10797426" cy="289311"/>
          </a:xfrm>
        </p:spPr>
        <p:txBody>
          <a:bodyPr/>
          <a:lstStyle/>
          <a:p>
            <a:r>
              <a:rPr lang="en-GB" sz="1800" dirty="0"/>
              <a:t>Women in Engineering conferences</a:t>
            </a:r>
          </a:p>
        </p:txBody>
      </p:sp>
      <p:graphicFrame>
        <p:nvGraphicFramePr>
          <p:cNvPr id="79" name="Content Placeholder 78">
            <a:extLst>
              <a:ext uri="{FF2B5EF4-FFF2-40B4-BE49-F238E27FC236}">
                <a16:creationId xmlns:a16="http://schemas.microsoft.com/office/drawing/2014/main" id="{9FFE6949-9215-E69B-F00B-6DCBB29057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58419997"/>
              </p:ext>
            </p:extLst>
          </p:nvPr>
        </p:nvGraphicFramePr>
        <p:xfrm>
          <a:off x="1001105" y="2719193"/>
          <a:ext cx="6378103" cy="2770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766">
                  <a:extLst>
                    <a:ext uri="{9D8B030D-6E8A-4147-A177-3AD203B41FA5}">
                      <a16:colId xmlns:a16="http://schemas.microsoft.com/office/drawing/2014/main" val="203562435"/>
                    </a:ext>
                  </a:extLst>
                </a:gridCol>
                <a:gridCol w="3869312">
                  <a:extLst>
                    <a:ext uri="{9D8B030D-6E8A-4147-A177-3AD203B41FA5}">
                      <a16:colId xmlns:a16="http://schemas.microsoft.com/office/drawing/2014/main" val="3404288679"/>
                    </a:ext>
                  </a:extLst>
                </a:gridCol>
                <a:gridCol w="1769025">
                  <a:extLst>
                    <a:ext uri="{9D8B030D-6E8A-4147-A177-3AD203B41FA5}">
                      <a16:colId xmlns:a16="http://schemas.microsoft.com/office/drawing/2014/main" val="5274009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Year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Topic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Location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681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2016 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Making connections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Milton Keynes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37292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2017 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Creating supportive environments 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Milton Keynes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17887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2018 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Levelling the playing field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Milton Keynes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58204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2019 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Transforming the future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Birmingham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9536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2020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kern="0" dirty="0">
                          <a:effectLst/>
                        </a:rPr>
                        <a:t>cancelled</a:t>
                      </a:r>
                      <a:endParaRPr lang="en-GB" sz="1600" i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 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9356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2021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Engineering heroes 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Online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79371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2022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Webinar series (November)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Online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38031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2023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Boundless engineering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Milton Keynes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483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2024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Enhanced by Engineering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Online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2730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2025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>
                          <a:effectLst/>
                        </a:rPr>
                        <a:t>?</a:t>
                      </a:r>
                      <a:endParaRPr lang="en-GB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kern="0" dirty="0">
                          <a:effectLst/>
                        </a:rPr>
                        <a:t>?</a:t>
                      </a:r>
                      <a:endParaRPr lang="en-GB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5110929"/>
                  </a:ext>
                </a:extLst>
              </a:tr>
            </a:tbl>
          </a:graphicData>
        </a:graphic>
      </p:graphicFrame>
      <p:pic>
        <p:nvPicPr>
          <p:cNvPr id="76" name="Content Placeholder 75" descr="Infographic built up from icons. 6 people are arranged around a hexagon, including female and STEM coded icons. Inside the hexagon, a set of icons show meetings and networking, face to face and online">
            <a:extLst>
              <a:ext uri="{FF2B5EF4-FFF2-40B4-BE49-F238E27FC236}">
                <a16:creationId xmlns:a16="http://schemas.microsoft.com/office/drawing/2014/main" id="{4C951B7E-BB66-D130-62DD-6EAC9009922C}"/>
              </a:ext>
            </a:extLst>
          </p:cNvPr>
          <p:cNvPicPr>
            <a:picLocks noGrp="1" noChangeAspect="1"/>
          </p:cNvPicPr>
          <p:nvPr>
            <p:ph sz="half" idx="18"/>
          </p:nvPr>
        </p:nvPicPr>
        <p:blipFill>
          <a:blip r:embed="rId3"/>
          <a:stretch>
            <a:fillRect/>
          </a:stretch>
        </p:blipFill>
        <p:spPr>
          <a:xfrm>
            <a:off x="8322701" y="2567619"/>
            <a:ext cx="288864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39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D86170-6F10-BC75-7C99-EBC663D30D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Cohort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E3CB81-EBA5-1DAD-8BE6-09DEF5BC50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Conference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E9CD8-08C3-8C6D-13F0-BA51B1AFB08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/>
              <a:t>Engagement and experiences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F5C8185-F69C-3713-6907-64196A5A77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Outcomes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AA96C24-12B6-A590-A917-B75B1505891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Evaluating what matters - now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51F56A-BB43-D6D5-82BD-FBB85849E1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buNone/>
            </a:pPr>
            <a:r>
              <a:rPr lang="en-GB" sz="1800" dirty="0"/>
              <a:t>Demographics and motivations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Enrolments by qualification and module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Intersections – age, entry qualifications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Study – qualification, path, pace, 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Employment – relevance, sponsorship, time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 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support, commitments, role models</a:t>
            </a:r>
          </a:p>
          <a:p>
            <a:pPr lvl="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Profile – </a:t>
            </a:r>
            <a:r>
              <a:rPr lang="en-GB" sz="18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minoritised</a:t>
            </a: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21B531E-0F1E-42F8-31BD-0D2F7E74FCB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6288724" y="2642305"/>
            <a:ext cx="5196140" cy="3072695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Technologies, target audience and topics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Events attended – OU and external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Logistics – timing, travel,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People - meeting, connecting, listening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600" dirty="0"/>
              <a:t>Programme – focus and format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0E8B524-2A4E-850B-9B7E-2A247CAB0D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Comparison to previous and all students</a:t>
            </a:r>
          </a:p>
        </p:txBody>
      </p:sp>
      <p:grpSp>
        <p:nvGrpSpPr>
          <p:cNvPr id="10" name="Group 9" descr="Matrix of icons with associated text:&#10;paperclip - resources; flower - inspiration&#10;signpost - direction; head with gears - guidance&#10;">
            <a:extLst>
              <a:ext uri="{FF2B5EF4-FFF2-40B4-BE49-F238E27FC236}">
                <a16:creationId xmlns:a16="http://schemas.microsoft.com/office/drawing/2014/main" id="{6DFDB85C-B3C3-3FD1-E393-AADF86CEFBD0}"/>
              </a:ext>
            </a:extLst>
          </p:cNvPr>
          <p:cNvGrpSpPr/>
          <p:nvPr/>
        </p:nvGrpSpPr>
        <p:grpSpPr>
          <a:xfrm>
            <a:off x="7455353" y="4489139"/>
            <a:ext cx="3474775" cy="1134421"/>
            <a:chOff x="6906964" y="5452355"/>
            <a:chExt cx="3474775" cy="11344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32ABF23-5B17-F738-D13A-6E0387A9E9CF}"/>
                </a:ext>
              </a:extLst>
            </p:cNvPr>
            <p:cNvSpPr txBox="1"/>
            <p:nvPr/>
          </p:nvSpPr>
          <p:spPr>
            <a:xfrm>
              <a:off x="7433117" y="5564175"/>
              <a:ext cx="11073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resources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FDA3AE3-9E56-90EC-5503-10E490962B48}"/>
                </a:ext>
              </a:extLst>
            </p:cNvPr>
            <p:cNvSpPr txBox="1"/>
            <p:nvPr/>
          </p:nvSpPr>
          <p:spPr>
            <a:xfrm>
              <a:off x="9140170" y="5564175"/>
              <a:ext cx="12415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inspiration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27B08D-7497-3D78-5D0E-C2C3AB5CAAF4}"/>
                </a:ext>
              </a:extLst>
            </p:cNvPr>
            <p:cNvSpPr txBox="1"/>
            <p:nvPr/>
          </p:nvSpPr>
          <p:spPr>
            <a:xfrm>
              <a:off x="7433117" y="6167179"/>
              <a:ext cx="10486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direction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9AEA9E-C623-49A2-B706-CCAFD579BCE0}"/>
                </a:ext>
              </a:extLst>
            </p:cNvPr>
            <p:cNvSpPr txBox="1"/>
            <p:nvPr/>
          </p:nvSpPr>
          <p:spPr>
            <a:xfrm>
              <a:off x="9140170" y="6167179"/>
              <a:ext cx="10486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/>
                <a:t>guidance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612E6F1-654D-6599-0A5C-37361A7BD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06964" y="5452355"/>
              <a:ext cx="526153" cy="53141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8796528-4068-0384-57CB-3F1166003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9660" y="6055359"/>
              <a:ext cx="526153" cy="53141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AD05855-F265-9572-041C-B88F6E74E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2516" y="5452355"/>
              <a:ext cx="531417" cy="531417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1412CDE-31F8-A975-86AF-4F29D2CA9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15560" y="6057991"/>
              <a:ext cx="526153" cy="526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611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CBF5A-611E-2A9F-B5D5-2EBE77A8462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929497-1101-A503-669D-B3C31DB155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GB" dirty="0"/>
              <a:t>Getting permissions in place to engage with students at and after …</a:t>
            </a:r>
          </a:p>
        </p:txBody>
      </p:sp>
      <p:pic>
        <p:nvPicPr>
          <p:cNvPr id="7" name="Picture 6" descr="Banner featuring a graphic illustration (left) of a connected world with a backdrop of galaxies and text (right) reading &quot;Conference (virtual) Women in computing (WiC) Women in Design and Engineering (WiDE) 21/22 June 2024">
            <a:extLst>
              <a:ext uri="{FF2B5EF4-FFF2-40B4-BE49-F238E27FC236}">
                <a16:creationId xmlns:a16="http://schemas.microsoft.com/office/drawing/2014/main" id="{4ADCFDDF-9C85-426D-C674-93631199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139" y="2886317"/>
            <a:ext cx="12192000" cy="2667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C43656-844E-83F4-0828-039594CC85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1104" y="2089863"/>
            <a:ext cx="10179513" cy="496800"/>
          </a:xfrm>
        </p:spPr>
        <p:txBody>
          <a:bodyPr/>
          <a:lstStyle/>
          <a:p>
            <a:r>
              <a:rPr lang="en-GB" dirty="0">
                <a:hlinkClick r:id="rId3"/>
              </a:rPr>
              <a:t>Women in Computing and Women in Design and Engineering (Virtual) | learn1 (open.ac.uk)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691098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Custom 7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94E85A0E-8E0A-45F9-81BA-B6ED124559CC}"/>
    </a:ext>
  </a:extLst>
</a:theme>
</file>

<file path=ppt/theme/theme2.xml><?xml version="1.0" encoding="utf-8"?>
<a:theme xmlns:a="http://schemas.openxmlformats.org/drawingml/2006/main" name="Contents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4BB12A69-2195-4393-8DC0-EB9EE8397D91}"/>
    </a:ext>
  </a:extLst>
</a:theme>
</file>

<file path=ppt/theme/theme3.xml><?xml version="1.0" encoding="utf-8"?>
<a:theme xmlns:a="http://schemas.openxmlformats.org/drawingml/2006/main" name="Chapter Headings / Divider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E6697964-0098-45A5-A68F-45809E852513}"/>
    </a:ext>
  </a:extLst>
</a:theme>
</file>

<file path=ppt/theme/theme4.xml><?xml version="1.0" encoding="utf-8"?>
<a:theme xmlns:a="http://schemas.openxmlformats.org/drawingml/2006/main" name="Slide Options">
  <a:themeElements>
    <a:clrScheme name="Custom 1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FF8A77"/>
      </a:accent3>
      <a:accent4>
        <a:srgbClr val="7DFFD3"/>
      </a:accent4>
      <a:accent5>
        <a:srgbClr val="FFB3FF"/>
      </a:accent5>
      <a:accent6>
        <a:srgbClr val="FFF388"/>
      </a:accent6>
      <a:hlink>
        <a:srgbClr val="1C46C0"/>
      </a:hlink>
      <a:folHlink>
        <a:srgbClr val="FF8A77"/>
      </a:folHlink>
    </a:clrScheme>
    <a:fontScheme name="Custom 2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BF0D45D2-C1FF-4D88-9D45-1B3B67EB2D7C}"/>
    </a:ext>
  </a:extLst>
</a:theme>
</file>

<file path=ppt/theme/theme5.xml><?xml version="1.0" encoding="utf-8"?>
<a:theme xmlns:a="http://schemas.openxmlformats.org/drawingml/2006/main" name="End Slides">
  <a:themeElements>
    <a:clrScheme name="Open University ">
      <a:dk1>
        <a:srgbClr val="060645"/>
      </a:dk1>
      <a:lt1>
        <a:srgbClr val="FFFFFF"/>
      </a:lt1>
      <a:dk2>
        <a:srgbClr val="060645"/>
      </a:dk2>
      <a:lt2>
        <a:srgbClr val="FEFFFF"/>
      </a:lt2>
      <a:accent1>
        <a:srgbClr val="1C46C0"/>
      </a:accent1>
      <a:accent2>
        <a:srgbClr val="66EEFA"/>
      </a:accent2>
      <a:accent3>
        <a:srgbClr val="7DFFD3"/>
      </a:accent3>
      <a:accent4>
        <a:srgbClr val="FF8A77"/>
      </a:accent4>
      <a:accent5>
        <a:srgbClr val="FFB3FF"/>
      </a:accent5>
      <a:accent6>
        <a:srgbClr val="FFF388"/>
      </a:accent6>
      <a:hlink>
        <a:srgbClr val="FF8A77"/>
      </a:hlink>
      <a:folHlink>
        <a:srgbClr val="7DFFD3"/>
      </a:folHlink>
    </a:clrScheme>
    <a:fontScheme name="OU Poppins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U_Powerpoint Template_England_Accessable.potx" id="{2A2DC71C-83A7-4503-A10A-9A2277307DA4}" vid="{CB3D32D0-10AB-4988-B46F-32A3F4ABFA9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3E7A8613C21C848AD2F91B91A9AAB64" ma:contentTypeVersion="20" ma:contentTypeDescription="Create a new document." ma:contentTypeScope="" ma:versionID="c1d9353f12382b36ac3f9f5b2f1dd716">
  <xsd:schema xmlns:xsd="http://www.w3.org/2001/XMLSchema" xmlns:xs="http://www.w3.org/2001/XMLSchema" xmlns:p="http://schemas.microsoft.com/office/2006/metadata/properties" xmlns:ns2="4ed73a0e-c0f4-4682-9833-b80ae4bd0773" xmlns:ns3="23060362-3cc1-48ff-8e33-88570e39b161" xmlns:ns4="e4476828-269d-41e7-8c7f-463a607b843c" targetNamespace="http://schemas.microsoft.com/office/2006/metadata/properties" ma:root="true" ma:fieldsID="c254bfd5ec353ffdfb8a6f8fbb6c5717" ns2:_="" ns3:_="" ns4:_="">
    <xsd:import namespace="4ed73a0e-c0f4-4682-9833-b80ae4bd0773"/>
    <xsd:import namespace="23060362-3cc1-48ff-8e33-88570e39b161"/>
    <xsd:import namespace="e4476828-269d-41e7-8c7f-463a607b84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4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73a0e-c0f4-4682-9833-b80ae4bd07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bfb35f09-1364-44fa-bda6-079b81d03a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60362-3cc1-48ff-8e33-88570e39b16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76828-269d-41e7-8c7f-463a607b843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d206e9e1-5a8f-47ca-9c1f-db2539ee6553}" ma:internalName="TaxCatchAll" ma:showField="CatchAllData" ma:web="23060362-3cc1-48ff-8e33-88570e39b1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476828-269d-41e7-8c7f-463a607b843c" xsi:nil="true"/>
    <lcf76f155ced4ddcb4097134ff3c332f xmlns="4ed73a0e-c0f4-4682-9833-b80ae4bd077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D03CB-2A88-4644-BBA9-D7ABCC1D4135}">
  <ds:schemaRefs>
    <ds:schemaRef ds:uri="23060362-3cc1-48ff-8e33-88570e39b161"/>
    <ds:schemaRef ds:uri="4ed73a0e-c0f4-4682-9833-b80ae4bd0773"/>
    <ds:schemaRef ds:uri="e4476828-269d-41e7-8c7f-463a607b84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D1F123D-72E4-47AA-AF87-050EE8541186}">
  <ds:schemaRefs>
    <ds:schemaRef ds:uri="37366ac4-c030-4543-8cc8-88329e81ec50"/>
    <ds:schemaRef ds:uri="4ed73a0e-c0f4-4682-9833-b80ae4bd0773"/>
    <ds:schemaRef ds:uri="a4bbcd8a-0e99-45ba-ba54-c1f6b28a9aac"/>
    <ds:schemaRef ds:uri="e4476828-269d-41e7-8c7f-463a607b843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66CD3E3-2AD4-4BFA-B062-CD9F3FC377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444</Words>
  <Application>Microsoft Office PowerPoint</Application>
  <PresentationFormat>Widescreen</PresentationFormat>
  <Paragraphs>115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Poppins</vt:lpstr>
      <vt:lpstr>Poppins SemiBold</vt:lpstr>
      <vt:lpstr>Covers</vt:lpstr>
      <vt:lpstr>Contents Slides</vt:lpstr>
      <vt:lpstr>Chapter Headings / Dividers</vt:lpstr>
      <vt:lpstr>Slide Options</vt:lpstr>
      <vt:lpstr>End Slides</vt:lpstr>
      <vt:lpstr>Intro Slide Title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Open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 Master PowerPoint Template</dc:title>
  <dc:subject>OU Master PowerPoint Template with accessibility guidance and best practice tips</dc:subject>
  <dc:creator>brand-enquiries@open.ac.uk</dc:creator>
  <cp:keywords>OU Master PowerPoint Template</cp:keywords>
  <dc:description/>
  <cp:lastModifiedBy>Diane.Ford</cp:lastModifiedBy>
  <cp:revision>15</cp:revision>
  <dcterms:created xsi:type="dcterms:W3CDTF">2022-10-21T14:33:01Z</dcterms:created>
  <dcterms:modified xsi:type="dcterms:W3CDTF">2024-04-05T17:08:07Z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0x01010003E7A8613C21C848AD2F91B91A9AAB64</vt:lpwstr>
  </property>
  <property fmtid="{D5CDD505-2E9C-101B-9397-08002B2CF9AE}" pid="3" name="MediaServiceImageTags">
    <vt:lpwstr/>
  </property>
</Properties>
</file>