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7" r:id="rId5"/>
    <p:sldId id="309" r:id="rId6"/>
    <p:sldId id="1473760318" r:id="rId7"/>
    <p:sldId id="312" r:id="rId8"/>
    <p:sldId id="1473760299" r:id="rId9"/>
    <p:sldId id="1473760317" r:id="rId10"/>
    <p:sldId id="1473760284" r:id="rId11"/>
    <p:sldId id="1473760322" r:id="rId12"/>
    <p:sldId id="313" r:id="rId13"/>
    <p:sldId id="1473760320" r:id="rId14"/>
    <p:sldId id="1473760321" r:id="rId15"/>
    <p:sldId id="314" r:id="rId16"/>
    <p:sldId id="1473760323" r:id="rId17"/>
    <p:sldId id="1473760324"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6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A70F31-B4C7-40B0-A40F-CD9FC19E034D}" v="22" dt="2024-04-09T10:05:18.1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77778" autoAdjust="0"/>
  </p:normalViewPr>
  <p:slideViewPr>
    <p:cSldViewPr snapToGrid="0">
      <p:cViewPr varScale="1">
        <p:scale>
          <a:sx n="66" d="100"/>
          <a:sy n="66" d="100"/>
        </p:scale>
        <p:origin x="1301" y="6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BAA10-F0B0-4062-AEB5-BC225BF022DD}" type="datetimeFigureOut">
              <a:rPr lang="en-GB" smtClean="0"/>
              <a:t>09/04/2024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FCAE4-B7D1-4599-B343-7E7CCA1C0E47}" type="slidenum">
              <a:rPr lang="en-GB" smtClean="0"/>
              <a:t>‹#›</a:t>
            </a:fld>
            <a:endParaRPr lang="en-GB"/>
          </a:p>
        </p:txBody>
      </p:sp>
    </p:spTree>
    <p:extLst>
      <p:ext uri="{BB962C8B-B14F-4D97-AF65-F5344CB8AC3E}">
        <p14:creationId xmlns:p14="http://schemas.microsoft.com/office/powerpoint/2010/main" val="3745886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STEM OU vision focuses on </a:t>
            </a:r>
            <a:r>
              <a:rPr lang="en-GB" sz="1200" b="1" dirty="0">
                <a:solidFill>
                  <a:schemeClr val="accent4">
                    <a:lumMod val="50000"/>
                  </a:schemeClr>
                </a:solidFill>
                <a:effectLst/>
                <a:latin typeface="+mn-lt"/>
                <a:ea typeface="Times New Roman" panose="02020603050405020304" pitchFamily="18" charset="0"/>
                <a:cs typeface="Times New Roman" panose="02020603050405020304" pitchFamily="18" charset="0"/>
              </a:rPr>
              <a:t>Delivery of inclusive, innovative and high impact STEM teaching and research, equipping society for tomorrow’s challenges</a:t>
            </a:r>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2506987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accent4">
                    <a:lumMod val="50000"/>
                  </a:schemeClr>
                </a:solidFill>
                <a:effectLst/>
                <a:latin typeface="+mn-lt"/>
                <a:cs typeface="Calibri"/>
              </a:rPr>
              <a:t>Core to this is our </a:t>
            </a:r>
            <a:r>
              <a:rPr lang="en-GB" sz="1200" b="1" dirty="0">
                <a:solidFill>
                  <a:schemeClr val="accent4">
                    <a:lumMod val="50000"/>
                  </a:schemeClr>
                </a:solidFill>
                <a:effectLst/>
                <a:latin typeface="+mn-lt"/>
                <a:cs typeface="Calibri"/>
              </a:rPr>
              <a:t>students being knowledge sharers of the future</a:t>
            </a:r>
            <a:endParaRPr lang="en-GB" sz="1200" b="1" dirty="0">
              <a:solidFill>
                <a:schemeClr val="accent4">
                  <a:lumMod val="50000"/>
                </a:schemeClr>
              </a:solidFill>
              <a:latin typeface="+mn-lt"/>
              <a:cs typeface="Calibri"/>
            </a:endParaRPr>
          </a:p>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1908270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Key to delivering a </a:t>
            </a:r>
            <a:r>
              <a:rPr lang="en-GB" sz="1200" b="1" dirty="0"/>
              <a:t>Positive, Consistent and Inclusive Student </a:t>
            </a:r>
            <a:r>
              <a:rPr lang="en-GB" sz="1200" b="1" i="0" dirty="0"/>
              <a:t>Experience </a:t>
            </a:r>
            <a:r>
              <a:rPr lang="en-GB" sz="1200" i="0" dirty="0">
                <a:solidFill>
                  <a:schemeClr val="accent4">
                    <a:lumMod val="50000"/>
                  </a:schemeClr>
                </a:solidFill>
                <a:latin typeface="Poppins"/>
                <a:ea typeface="Times New Roman" panose="02020603050405020304" pitchFamily="18" charset="0"/>
                <a:cs typeface="Poppins"/>
              </a:rPr>
              <a:t>is a focus on Innovative STEM pedagogy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solidFill>
                <a:schemeClr val="accent4">
                  <a:lumMod val="50000"/>
                </a:schemeClr>
              </a:solidFill>
              <a:latin typeface="Poppins"/>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solidFill>
                  <a:schemeClr val="accent4">
                    <a:lumMod val="50000"/>
                  </a:schemeClr>
                </a:solidFill>
                <a:latin typeface="Poppins"/>
                <a:cs typeface="Poppins"/>
              </a:rPr>
              <a:t>Extract from the ‘STEM Five-Year Vision’ (due for internal </a:t>
            </a:r>
            <a:r>
              <a:rPr lang="en-GB" sz="1200" i="0">
                <a:solidFill>
                  <a:schemeClr val="accent4">
                    <a:lumMod val="50000"/>
                  </a:schemeClr>
                </a:solidFill>
                <a:latin typeface="Poppins"/>
                <a:cs typeface="Poppins"/>
              </a:rPr>
              <a:t>publication now)</a:t>
            </a:r>
            <a:endParaRPr lang="en-GB" sz="1200" i="0" dirty="0">
              <a:solidFill>
                <a:schemeClr val="accent4">
                  <a:lumMod val="50000"/>
                </a:schemeClr>
              </a:solidFill>
            </a:endParaRPr>
          </a:p>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2457727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C1762-CB5E-82FF-39D1-8A9B5AF9C4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D97F3A-E1FB-F173-AFA4-FD06041A95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E6D47D6-69FE-05E4-FD2D-B2045145DCBD}"/>
              </a:ext>
            </a:extLst>
          </p:cNvPr>
          <p:cNvSpPr>
            <a:spLocks noGrp="1"/>
          </p:cNvSpPr>
          <p:nvPr>
            <p:ph type="dt" sz="half" idx="10"/>
          </p:nvPr>
        </p:nvSpPr>
        <p:spPr/>
        <p:txBody>
          <a:bodyPr/>
          <a:lstStyle/>
          <a:p>
            <a:fld id="{962BFC37-9E43-4422-AB1F-8A43AA39B630}" type="datetimeFigureOut">
              <a:rPr lang="en-GB" smtClean="0"/>
              <a:t>09/04/2024</a:t>
            </a:fld>
            <a:endParaRPr lang="en-GB"/>
          </a:p>
        </p:txBody>
      </p:sp>
      <p:sp>
        <p:nvSpPr>
          <p:cNvPr id="5" name="Footer Placeholder 4">
            <a:extLst>
              <a:ext uri="{FF2B5EF4-FFF2-40B4-BE49-F238E27FC236}">
                <a16:creationId xmlns:a16="http://schemas.microsoft.com/office/drawing/2014/main" id="{FA78A209-D4C0-7556-658F-D36D04F08B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1BC9FA-9782-26B3-007A-72E5890C12EF}"/>
              </a:ext>
            </a:extLst>
          </p:cNvPr>
          <p:cNvSpPr>
            <a:spLocks noGrp="1"/>
          </p:cNvSpPr>
          <p:nvPr>
            <p:ph type="sldNum" sz="quarter" idx="12"/>
          </p:nvPr>
        </p:nvSpPr>
        <p:spPr/>
        <p:txBody>
          <a:bodyPr/>
          <a:lstStyle/>
          <a:p>
            <a:fld id="{B596D0B5-B1EA-458C-BE25-467D92A20D70}" type="slidenum">
              <a:rPr lang="en-GB" smtClean="0"/>
              <a:t>‹#›</a:t>
            </a:fld>
            <a:endParaRPr lang="en-GB"/>
          </a:p>
        </p:txBody>
      </p:sp>
    </p:spTree>
    <p:extLst>
      <p:ext uri="{BB962C8B-B14F-4D97-AF65-F5344CB8AC3E}">
        <p14:creationId xmlns:p14="http://schemas.microsoft.com/office/powerpoint/2010/main" val="694908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56DB-E81C-724F-4EEB-39ECE6A148D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738FD4-8621-8D14-22E5-A20436565A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CF897E-1CEC-69CD-A56D-E4BBE0EBA3E0}"/>
              </a:ext>
            </a:extLst>
          </p:cNvPr>
          <p:cNvSpPr>
            <a:spLocks noGrp="1"/>
          </p:cNvSpPr>
          <p:nvPr>
            <p:ph type="dt" sz="half" idx="10"/>
          </p:nvPr>
        </p:nvSpPr>
        <p:spPr/>
        <p:txBody>
          <a:bodyPr/>
          <a:lstStyle/>
          <a:p>
            <a:fld id="{962BFC37-9E43-4422-AB1F-8A43AA39B630}" type="datetimeFigureOut">
              <a:rPr lang="en-GB" smtClean="0"/>
              <a:t>09/04/2024</a:t>
            </a:fld>
            <a:endParaRPr lang="en-GB"/>
          </a:p>
        </p:txBody>
      </p:sp>
      <p:sp>
        <p:nvSpPr>
          <p:cNvPr id="5" name="Footer Placeholder 4">
            <a:extLst>
              <a:ext uri="{FF2B5EF4-FFF2-40B4-BE49-F238E27FC236}">
                <a16:creationId xmlns:a16="http://schemas.microsoft.com/office/drawing/2014/main" id="{0E686B94-4242-9462-AB6A-929C67E2AB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DE7030-0436-0670-90F6-333CAE01D987}"/>
              </a:ext>
            </a:extLst>
          </p:cNvPr>
          <p:cNvSpPr>
            <a:spLocks noGrp="1"/>
          </p:cNvSpPr>
          <p:nvPr>
            <p:ph type="sldNum" sz="quarter" idx="12"/>
          </p:nvPr>
        </p:nvSpPr>
        <p:spPr/>
        <p:txBody>
          <a:bodyPr/>
          <a:lstStyle/>
          <a:p>
            <a:fld id="{B596D0B5-B1EA-458C-BE25-467D92A20D70}" type="slidenum">
              <a:rPr lang="en-GB" smtClean="0"/>
              <a:t>‹#›</a:t>
            </a:fld>
            <a:endParaRPr lang="en-GB"/>
          </a:p>
        </p:txBody>
      </p:sp>
    </p:spTree>
    <p:extLst>
      <p:ext uri="{BB962C8B-B14F-4D97-AF65-F5344CB8AC3E}">
        <p14:creationId xmlns:p14="http://schemas.microsoft.com/office/powerpoint/2010/main" val="91557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91573D-C3BD-BBF2-CF49-EA8D71A098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9C1040-AC97-8348-15E5-608831653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7FCF5A-667C-67D3-4BAB-4DED3EC1B9B4}"/>
              </a:ext>
            </a:extLst>
          </p:cNvPr>
          <p:cNvSpPr>
            <a:spLocks noGrp="1"/>
          </p:cNvSpPr>
          <p:nvPr>
            <p:ph type="dt" sz="half" idx="10"/>
          </p:nvPr>
        </p:nvSpPr>
        <p:spPr/>
        <p:txBody>
          <a:bodyPr/>
          <a:lstStyle/>
          <a:p>
            <a:fld id="{962BFC37-9E43-4422-AB1F-8A43AA39B630}" type="datetimeFigureOut">
              <a:rPr lang="en-GB" smtClean="0"/>
              <a:t>09/04/2024</a:t>
            </a:fld>
            <a:endParaRPr lang="en-GB"/>
          </a:p>
        </p:txBody>
      </p:sp>
      <p:sp>
        <p:nvSpPr>
          <p:cNvPr id="5" name="Footer Placeholder 4">
            <a:extLst>
              <a:ext uri="{FF2B5EF4-FFF2-40B4-BE49-F238E27FC236}">
                <a16:creationId xmlns:a16="http://schemas.microsoft.com/office/drawing/2014/main" id="{E0873619-3953-DC58-98B8-78AA5056BE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8A4266-4A14-A000-2656-BA49C885BE21}"/>
              </a:ext>
            </a:extLst>
          </p:cNvPr>
          <p:cNvSpPr>
            <a:spLocks noGrp="1"/>
          </p:cNvSpPr>
          <p:nvPr>
            <p:ph type="sldNum" sz="quarter" idx="12"/>
          </p:nvPr>
        </p:nvSpPr>
        <p:spPr/>
        <p:txBody>
          <a:bodyPr/>
          <a:lstStyle/>
          <a:p>
            <a:fld id="{B596D0B5-B1EA-458C-BE25-467D92A20D70}" type="slidenum">
              <a:rPr lang="en-GB" smtClean="0"/>
              <a:t>‹#›</a:t>
            </a:fld>
            <a:endParaRPr lang="en-GB"/>
          </a:p>
        </p:txBody>
      </p:sp>
    </p:spTree>
    <p:extLst>
      <p:ext uri="{BB962C8B-B14F-4D97-AF65-F5344CB8AC3E}">
        <p14:creationId xmlns:p14="http://schemas.microsoft.com/office/powerpoint/2010/main" val="1276459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8" name="Picture 7">
            <a:extLst>
              <a:ext uri="{FF2B5EF4-FFF2-40B4-BE49-F238E27FC236}">
                <a16:creationId xmlns:a16="http://schemas.microsoft.com/office/drawing/2014/main" id="{80C98C54-E3BB-6758-54CF-5A28F76F67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3666278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amp; Media - Yellow">
    <p:bg>
      <p:bgPr>
        <a:solidFill>
          <a:schemeClr val="bg1"/>
        </a:solidFill>
        <a:effectLst/>
      </p:bgPr>
    </p:bg>
    <p:spTree>
      <p:nvGrpSpPr>
        <p:cNvPr id="1" name=""/>
        <p:cNvGrpSpPr/>
        <p:nvPr/>
      </p:nvGrpSpPr>
      <p:grpSpPr>
        <a:xfrm>
          <a:off x="0" y="0"/>
          <a:ext cx="0" cy="0"/>
          <a:chOff x="0" y="0"/>
          <a:chExt cx="0" cy="0"/>
        </a:xfrm>
      </p:grpSpPr>
      <p:pic>
        <p:nvPicPr>
          <p:cNvPr id="10" name="Picture 9" descr="A blue text on a black background&#10;&#10;Description automatically generated">
            <a:extLst>
              <a:ext uri="{FF2B5EF4-FFF2-40B4-BE49-F238E27FC236}">
                <a16:creationId xmlns:a16="http://schemas.microsoft.com/office/drawing/2014/main" id="{1370F4BB-014B-AF73-647F-03F7321437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675" y="5945832"/>
            <a:ext cx="1504866" cy="491089"/>
          </a:xfrm>
          <a:prstGeom prst="rect">
            <a:avLst/>
          </a:prstGeom>
        </p:spPr>
      </p:pic>
      <p:pic>
        <p:nvPicPr>
          <p:cNvPr id="15" name="Picture 14" descr="Shape&#10;&#10;Description automatically generated">
            <a:extLst>
              <a:ext uri="{FF2B5EF4-FFF2-40B4-BE49-F238E27FC236}">
                <a16:creationId xmlns:a16="http://schemas.microsoft.com/office/drawing/2014/main" id="{C8EEEF07-1889-D507-89A8-BB2EE63EB0B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69675" y="404664"/>
            <a:ext cx="10741665"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69675" y="912168"/>
            <a:ext cx="10741666" cy="27612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Content Placeholder 3">
            <a:extLst>
              <a:ext uri="{FF2B5EF4-FFF2-40B4-BE49-F238E27FC236}">
                <a16:creationId xmlns:a16="http://schemas.microsoft.com/office/drawing/2014/main" id="{1809435C-2D7C-BFD7-5F51-1ABA636D8661}"/>
              </a:ext>
            </a:extLst>
          </p:cNvPr>
          <p:cNvSpPr>
            <a:spLocks noGrp="1"/>
          </p:cNvSpPr>
          <p:nvPr>
            <p:ph sz="half" idx="2"/>
          </p:nvPr>
        </p:nvSpPr>
        <p:spPr>
          <a:xfrm>
            <a:off x="469676" y="1365337"/>
            <a:ext cx="5287619" cy="4349664"/>
          </a:xfrm>
          <a:prstGeom prst="rect">
            <a:avLst/>
          </a:prstGeom>
        </p:spPr>
        <p:txBody>
          <a:bodyPr>
            <a:noAutofit/>
          </a:bodyPr>
          <a:lstStyle>
            <a:lvl1pPr marL="228600" indent="-228600">
              <a:lnSpc>
                <a:spcPct val="108000"/>
              </a:lnSpc>
              <a:spcBef>
                <a:spcPts val="200"/>
              </a:spcBef>
              <a:spcAft>
                <a:spcPts val="200"/>
              </a:spcAft>
              <a:buFontTx/>
              <a:buBlip>
                <a:blip r:embed="rId4"/>
              </a:buBlip>
              <a:defRPr sz="2400">
                <a:solidFill>
                  <a:srgbClr val="060645"/>
                </a:solidFill>
                <a:latin typeface="Poppins" pitchFamily="2" charset="77"/>
                <a:cs typeface="Poppins" pitchFamily="2" charset="77"/>
              </a:defRPr>
            </a:lvl1pPr>
            <a:lvl2pPr>
              <a:lnSpc>
                <a:spcPct val="108000"/>
              </a:lnSpc>
              <a:spcBef>
                <a:spcPts val="200"/>
              </a:spcBef>
              <a:spcAft>
                <a:spcPts val="200"/>
              </a:spcAft>
              <a:defRPr sz="2400">
                <a:solidFill>
                  <a:srgbClr val="060645"/>
                </a:solidFill>
                <a:latin typeface="Poppins" pitchFamily="2" charset="77"/>
                <a:cs typeface="Poppins" pitchFamily="2" charset="77"/>
              </a:defRPr>
            </a:lvl2pPr>
            <a:lvl3pPr marL="1143000" indent="-228600">
              <a:lnSpc>
                <a:spcPct val="108000"/>
              </a:lnSpc>
              <a:spcBef>
                <a:spcPts val="200"/>
              </a:spcBef>
              <a:spcAft>
                <a:spcPts val="200"/>
              </a:spcAft>
              <a:buFont typeface="Poppins" panose="00000500000000000000" pitchFamily="2" charset="0"/>
              <a:buChar char="­"/>
              <a:defRPr sz="2000">
                <a:solidFill>
                  <a:srgbClr val="060645"/>
                </a:solidFill>
                <a:latin typeface="Poppins" pitchFamily="2" charset="77"/>
                <a:cs typeface="Poppins" pitchFamily="2" charset="77"/>
              </a:defRPr>
            </a:lvl3pPr>
            <a:lvl4pPr>
              <a:lnSpc>
                <a:spcPct val="108000"/>
              </a:lnSpc>
              <a:spcBef>
                <a:spcPts val="200"/>
              </a:spcBef>
              <a:spcAft>
                <a:spcPts val="200"/>
              </a:spcAft>
              <a:defRPr sz="2000">
                <a:solidFill>
                  <a:srgbClr val="060645"/>
                </a:solidFill>
                <a:latin typeface="Poppins" pitchFamily="2" charset="77"/>
                <a:cs typeface="Poppins" pitchFamily="2" charset="77"/>
              </a:defRPr>
            </a:lvl4pPr>
            <a:lvl5pPr marL="2057400" indent="-228600">
              <a:lnSpc>
                <a:spcPct val="108000"/>
              </a:lnSpc>
              <a:spcBef>
                <a:spcPts val="200"/>
              </a:spcBef>
              <a:spcAft>
                <a:spcPts val="200"/>
              </a:spcAft>
              <a:buFont typeface="Poppins" panose="00000500000000000000" pitchFamily="2" charset="0"/>
              <a:buChar char="­"/>
              <a:defRPr sz="1800">
                <a:solidFill>
                  <a:srgbClr val="060645"/>
                </a:solidFill>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3">
            <a:extLst>
              <a:ext uri="{FF2B5EF4-FFF2-40B4-BE49-F238E27FC236}">
                <a16:creationId xmlns:a16="http://schemas.microsoft.com/office/drawing/2014/main" id="{30058344-4FDB-8375-B1A0-B2F6D0B02847}"/>
              </a:ext>
            </a:extLst>
          </p:cNvPr>
          <p:cNvSpPr>
            <a:spLocks noGrp="1"/>
          </p:cNvSpPr>
          <p:nvPr>
            <p:ph sz="half" idx="23"/>
          </p:nvPr>
        </p:nvSpPr>
        <p:spPr>
          <a:xfrm>
            <a:off x="5923721" y="1365337"/>
            <a:ext cx="5287619" cy="4349664"/>
          </a:xfrm>
          <a:prstGeom prst="rect">
            <a:avLst/>
          </a:prstGeom>
        </p:spPr>
        <p:txBody>
          <a:bodyPr>
            <a:noAutofit/>
          </a:bodyPr>
          <a:lstStyle>
            <a:lvl1pPr marL="228600" indent="-228600">
              <a:lnSpc>
                <a:spcPct val="108000"/>
              </a:lnSpc>
              <a:spcBef>
                <a:spcPts val="200"/>
              </a:spcBef>
              <a:spcAft>
                <a:spcPts val="200"/>
              </a:spcAft>
              <a:buFontTx/>
              <a:buBlip>
                <a:blip r:embed="rId4"/>
              </a:buBlip>
              <a:defRPr sz="2400">
                <a:solidFill>
                  <a:srgbClr val="060645"/>
                </a:solidFill>
                <a:latin typeface="Poppins" pitchFamily="2" charset="77"/>
                <a:cs typeface="Poppins" pitchFamily="2" charset="77"/>
              </a:defRPr>
            </a:lvl1pPr>
            <a:lvl2pPr>
              <a:lnSpc>
                <a:spcPct val="108000"/>
              </a:lnSpc>
              <a:spcBef>
                <a:spcPts val="200"/>
              </a:spcBef>
              <a:spcAft>
                <a:spcPts val="200"/>
              </a:spcAft>
              <a:defRPr sz="2400">
                <a:solidFill>
                  <a:srgbClr val="060645"/>
                </a:solidFill>
                <a:latin typeface="Poppins" pitchFamily="2" charset="77"/>
                <a:cs typeface="Poppins" pitchFamily="2" charset="77"/>
              </a:defRPr>
            </a:lvl2pPr>
            <a:lvl3pPr marL="1143000" indent="-228600">
              <a:lnSpc>
                <a:spcPct val="108000"/>
              </a:lnSpc>
              <a:spcBef>
                <a:spcPts val="200"/>
              </a:spcBef>
              <a:spcAft>
                <a:spcPts val="200"/>
              </a:spcAft>
              <a:buFont typeface="Poppins" panose="00000500000000000000" pitchFamily="2" charset="0"/>
              <a:buChar char="­"/>
              <a:defRPr sz="2000">
                <a:solidFill>
                  <a:srgbClr val="060645"/>
                </a:solidFill>
                <a:latin typeface="Poppins" pitchFamily="2" charset="77"/>
                <a:cs typeface="Poppins" pitchFamily="2" charset="77"/>
              </a:defRPr>
            </a:lvl3pPr>
            <a:lvl4pPr>
              <a:lnSpc>
                <a:spcPct val="108000"/>
              </a:lnSpc>
              <a:spcBef>
                <a:spcPts val="200"/>
              </a:spcBef>
              <a:spcAft>
                <a:spcPts val="200"/>
              </a:spcAft>
              <a:defRPr sz="2000">
                <a:solidFill>
                  <a:srgbClr val="060645"/>
                </a:solidFill>
                <a:latin typeface="Poppins" pitchFamily="2" charset="77"/>
                <a:cs typeface="Poppins" pitchFamily="2" charset="77"/>
              </a:defRPr>
            </a:lvl4pPr>
            <a:lvl5pPr marL="2057400" indent="-228600">
              <a:lnSpc>
                <a:spcPct val="108000"/>
              </a:lnSpc>
              <a:spcBef>
                <a:spcPts val="200"/>
              </a:spcBef>
              <a:spcAft>
                <a:spcPts val="200"/>
              </a:spcAft>
              <a:buFont typeface="Poppins" panose="00000500000000000000" pitchFamily="2" charset="0"/>
              <a:buChar char="­"/>
              <a:defRPr sz="1800">
                <a:solidFill>
                  <a:srgbClr val="060645"/>
                </a:solidFill>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28297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amp; Media - Yellow">
    <p:bg>
      <p:bgPr>
        <a:solidFill>
          <a:schemeClr val="bg1"/>
        </a:solidFill>
        <a:effectLst/>
      </p:bgPr>
    </p:bg>
    <p:spTree>
      <p:nvGrpSpPr>
        <p:cNvPr id="1" name=""/>
        <p:cNvGrpSpPr/>
        <p:nvPr/>
      </p:nvGrpSpPr>
      <p:grpSpPr>
        <a:xfrm>
          <a:off x="0" y="0"/>
          <a:ext cx="0" cy="0"/>
          <a:chOff x="0" y="0"/>
          <a:chExt cx="0" cy="0"/>
        </a:xfrm>
      </p:grpSpPr>
      <p:pic>
        <p:nvPicPr>
          <p:cNvPr id="10" name="Picture 9" descr="A blue text on a black background&#10;&#10;Description automatically generated">
            <a:extLst>
              <a:ext uri="{FF2B5EF4-FFF2-40B4-BE49-F238E27FC236}">
                <a16:creationId xmlns:a16="http://schemas.microsoft.com/office/drawing/2014/main" id="{1370F4BB-014B-AF73-647F-03F7321437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675" y="5945832"/>
            <a:ext cx="1504866" cy="491089"/>
          </a:xfrm>
          <a:prstGeom prst="rect">
            <a:avLst/>
          </a:prstGeom>
        </p:spPr>
      </p:pic>
      <p:pic>
        <p:nvPicPr>
          <p:cNvPr id="15" name="Picture 14" descr="Shape&#10;&#10;Description automatically generated">
            <a:extLst>
              <a:ext uri="{FF2B5EF4-FFF2-40B4-BE49-F238E27FC236}">
                <a16:creationId xmlns:a16="http://schemas.microsoft.com/office/drawing/2014/main" id="{C8EEEF07-1889-D507-89A8-BB2EE63EB0B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69675" y="404664"/>
            <a:ext cx="10741665"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469676" y="1077238"/>
            <a:ext cx="5287619" cy="4637763"/>
          </a:xfrm>
          <a:prstGeom prst="rect">
            <a:avLst/>
          </a:prstGeom>
        </p:spPr>
        <p:txBody>
          <a:bodyPr>
            <a:noAutofit/>
          </a:bodyPr>
          <a:lstStyle>
            <a:lvl1pPr marL="228600" indent="-228600">
              <a:lnSpc>
                <a:spcPct val="108000"/>
              </a:lnSpc>
              <a:spcBef>
                <a:spcPts val="200"/>
              </a:spcBef>
              <a:spcAft>
                <a:spcPts val="200"/>
              </a:spcAft>
              <a:buFontTx/>
              <a:buBlip>
                <a:blip r:embed="rId4"/>
              </a:buBlip>
              <a:defRPr sz="2400">
                <a:solidFill>
                  <a:srgbClr val="060645"/>
                </a:solidFill>
                <a:latin typeface="Poppins" pitchFamily="2" charset="77"/>
                <a:cs typeface="Poppins" pitchFamily="2" charset="77"/>
              </a:defRPr>
            </a:lvl1pPr>
            <a:lvl2pPr>
              <a:lnSpc>
                <a:spcPct val="108000"/>
              </a:lnSpc>
              <a:spcBef>
                <a:spcPts val="200"/>
              </a:spcBef>
              <a:spcAft>
                <a:spcPts val="200"/>
              </a:spcAft>
              <a:defRPr sz="2400">
                <a:solidFill>
                  <a:srgbClr val="060645"/>
                </a:solidFill>
                <a:latin typeface="Poppins" pitchFamily="2" charset="77"/>
                <a:cs typeface="Poppins" pitchFamily="2" charset="77"/>
              </a:defRPr>
            </a:lvl2pPr>
            <a:lvl3pPr marL="1143000" indent="-228600">
              <a:lnSpc>
                <a:spcPct val="108000"/>
              </a:lnSpc>
              <a:spcBef>
                <a:spcPts val="200"/>
              </a:spcBef>
              <a:spcAft>
                <a:spcPts val="200"/>
              </a:spcAft>
              <a:buFont typeface="Poppins" panose="00000500000000000000" pitchFamily="2" charset="0"/>
              <a:buChar char="­"/>
              <a:defRPr sz="2000">
                <a:solidFill>
                  <a:srgbClr val="060645"/>
                </a:solidFill>
                <a:latin typeface="Poppins" pitchFamily="2" charset="77"/>
                <a:cs typeface="Poppins" pitchFamily="2" charset="77"/>
              </a:defRPr>
            </a:lvl3pPr>
            <a:lvl4pPr>
              <a:lnSpc>
                <a:spcPct val="108000"/>
              </a:lnSpc>
              <a:spcBef>
                <a:spcPts val="200"/>
              </a:spcBef>
              <a:spcAft>
                <a:spcPts val="200"/>
              </a:spcAft>
              <a:defRPr sz="2000">
                <a:solidFill>
                  <a:srgbClr val="060645"/>
                </a:solidFill>
                <a:latin typeface="Poppins" pitchFamily="2" charset="77"/>
                <a:cs typeface="Poppins" pitchFamily="2" charset="77"/>
              </a:defRPr>
            </a:lvl4pPr>
            <a:lvl5pPr marL="2057400" indent="-228600">
              <a:lnSpc>
                <a:spcPct val="108000"/>
              </a:lnSpc>
              <a:spcBef>
                <a:spcPts val="200"/>
              </a:spcBef>
              <a:spcAft>
                <a:spcPts val="200"/>
              </a:spcAft>
              <a:buFont typeface="Poppins" panose="00000500000000000000" pitchFamily="2" charset="0"/>
              <a:buChar char="­"/>
              <a:defRPr sz="1800">
                <a:solidFill>
                  <a:srgbClr val="060645"/>
                </a:solidFill>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AA92C733-C2C3-8CD4-28DC-67356C81119A}"/>
              </a:ext>
            </a:extLst>
          </p:cNvPr>
          <p:cNvSpPr>
            <a:spLocks noGrp="1"/>
          </p:cNvSpPr>
          <p:nvPr>
            <p:ph sz="half" idx="22"/>
          </p:nvPr>
        </p:nvSpPr>
        <p:spPr>
          <a:xfrm>
            <a:off x="5923721" y="1074201"/>
            <a:ext cx="5287619" cy="4637763"/>
          </a:xfrm>
          <a:prstGeom prst="rect">
            <a:avLst/>
          </a:prstGeom>
        </p:spPr>
        <p:txBody>
          <a:bodyPr>
            <a:noAutofit/>
          </a:bodyPr>
          <a:lstStyle>
            <a:lvl1pPr marL="228600" indent="-228600">
              <a:lnSpc>
                <a:spcPct val="108000"/>
              </a:lnSpc>
              <a:spcBef>
                <a:spcPts val="200"/>
              </a:spcBef>
              <a:spcAft>
                <a:spcPts val="200"/>
              </a:spcAft>
              <a:buFontTx/>
              <a:buBlip>
                <a:blip r:embed="rId4"/>
              </a:buBlip>
              <a:defRPr sz="2400">
                <a:solidFill>
                  <a:srgbClr val="060645"/>
                </a:solidFill>
                <a:latin typeface="Poppins" pitchFamily="2" charset="77"/>
                <a:cs typeface="Poppins" pitchFamily="2" charset="77"/>
              </a:defRPr>
            </a:lvl1pPr>
            <a:lvl2pPr>
              <a:lnSpc>
                <a:spcPct val="108000"/>
              </a:lnSpc>
              <a:spcBef>
                <a:spcPts val="200"/>
              </a:spcBef>
              <a:spcAft>
                <a:spcPts val="200"/>
              </a:spcAft>
              <a:defRPr sz="2400">
                <a:solidFill>
                  <a:srgbClr val="060645"/>
                </a:solidFill>
                <a:latin typeface="Poppins" pitchFamily="2" charset="77"/>
                <a:cs typeface="Poppins" pitchFamily="2" charset="77"/>
              </a:defRPr>
            </a:lvl2pPr>
            <a:lvl3pPr marL="1143000" indent="-228600">
              <a:lnSpc>
                <a:spcPct val="108000"/>
              </a:lnSpc>
              <a:spcBef>
                <a:spcPts val="200"/>
              </a:spcBef>
              <a:spcAft>
                <a:spcPts val="200"/>
              </a:spcAft>
              <a:buFont typeface="Poppins" panose="00000500000000000000" pitchFamily="2" charset="0"/>
              <a:buChar char="­"/>
              <a:defRPr sz="2000">
                <a:solidFill>
                  <a:srgbClr val="060645"/>
                </a:solidFill>
                <a:latin typeface="Poppins" pitchFamily="2" charset="77"/>
                <a:cs typeface="Poppins" pitchFamily="2" charset="77"/>
              </a:defRPr>
            </a:lvl3pPr>
            <a:lvl4pPr>
              <a:lnSpc>
                <a:spcPct val="108000"/>
              </a:lnSpc>
              <a:spcBef>
                <a:spcPts val="200"/>
              </a:spcBef>
              <a:spcAft>
                <a:spcPts val="200"/>
              </a:spcAft>
              <a:defRPr sz="2000">
                <a:solidFill>
                  <a:srgbClr val="060645"/>
                </a:solidFill>
                <a:latin typeface="Poppins" pitchFamily="2" charset="77"/>
                <a:cs typeface="Poppins" pitchFamily="2" charset="77"/>
              </a:defRPr>
            </a:lvl4pPr>
            <a:lvl5pPr marL="2057400" indent="-228600">
              <a:lnSpc>
                <a:spcPct val="108000"/>
              </a:lnSpc>
              <a:spcBef>
                <a:spcPts val="200"/>
              </a:spcBef>
              <a:spcAft>
                <a:spcPts val="200"/>
              </a:spcAft>
              <a:buFont typeface="Poppins" panose="00000500000000000000" pitchFamily="2" charset="0"/>
              <a:buChar char="­"/>
              <a:defRPr sz="1800">
                <a:solidFill>
                  <a:srgbClr val="060645"/>
                </a:solidFill>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965909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85426071"/>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2D0FD-3973-3492-D28E-345D88C23D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A4791D-D334-A651-EEFD-6F6F9162FC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29D341-70E3-5A9A-2571-1E425DDB1A20}"/>
              </a:ext>
            </a:extLst>
          </p:cNvPr>
          <p:cNvSpPr>
            <a:spLocks noGrp="1"/>
          </p:cNvSpPr>
          <p:nvPr>
            <p:ph type="dt" sz="half" idx="10"/>
          </p:nvPr>
        </p:nvSpPr>
        <p:spPr/>
        <p:txBody>
          <a:bodyPr/>
          <a:lstStyle/>
          <a:p>
            <a:fld id="{962BFC37-9E43-4422-AB1F-8A43AA39B630}" type="datetimeFigureOut">
              <a:rPr lang="en-GB" smtClean="0"/>
              <a:t>09/04/2024</a:t>
            </a:fld>
            <a:endParaRPr lang="en-GB"/>
          </a:p>
        </p:txBody>
      </p:sp>
      <p:sp>
        <p:nvSpPr>
          <p:cNvPr id="5" name="Footer Placeholder 4">
            <a:extLst>
              <a:ext uri="{FF2B5EF4-FFF2-40B4-BE49-F238E27FC236}">
                <a16:creationId xmlns:a16="http://schemas.microsoft.com/office/drawing/2014/main" id="{3251486D-6D80-E961-FD65-536DBBC21B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83B59F-91A9-4F5E-7979-8238890F29E8}"/>
              </a:ext>
            </a:extLst>
          </p:cNvPr>
          <p:cNvSpPr>
            <a:spLocks noGrp="1"/>
          </p:cNvSpPr>
          <p:nvPr>
            <p:ph type="sldNum" sz="quarter" idx="12"/>
          </p:nvPr>
        </p:nvSpPr>
        <p:spPr/>
        <p:txBody>
          <a:bodyPr/>
          <a:lstStyle/>
          <a:p>
            <a:fld id="{B596D0B5-B1EA-458C-BE25-467D92A20D70}" type="slidenum">
              <a:rPr lang="en-GB" smtClean="0"/>
              <a:t>‹#›</a:t>
            </a:fld>
            <a:endParaRPr lang="en-GB"/>
          </a:p>
        </p:txBody>
      </p:sp>
    </p:spTree>
    <p:extLst>
      <p:ext uri="{BB962C8B-B14F-4D97-AF65-F5344CB8AC3E}">
        <p14:creationId xmlns:p14="http://schemas.microsoft.com/office/powerpoint/2010/main" val="415367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B56D0-688B-FB45-05CB-F931BBD5DA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036188-7671-BCA0-A0BB-DD10E0DEB1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D196C9-3D3A-3BEA-C7D1-514490BAC1C7}"/>
              </a:ext>
            </a:extLst>
          </p:cNvPr>
          <p:cNvSpPr>
            <a:spLocks noGrp="1"/>
          </p:cNvSpPr>
          <p:nvPr>
            <p:ph type="dt" sz="half" idx="10"/>
          </p:nvPr>
        </p:nvSpPr>
        <p:spPr/>
        <p:txBody>
          <a:bodyPr/>
          <a:lstStyle/>
          <a:p>
            <a:fld id="{962BFC37-9E43-4422-AB1F-8A43AA39B630}" type="datetimeFigureOut">
              <a:rPr lang="en-GB" smtClean="0"/>
              <a:t>09/04/2024</a:t>
            </a:fld>
            <a:endParaRPr lang="en-GB"/>
          </a:p>
        </p:txBody>
      </p:sp>
      <p:sp>
        <p:nvSpPr>
          <p:cNvPr id="5" name="Footer Placeholder 4">
            <a:extLst>
              <a:ext uri="{FF2B5EF4-FFF2-40B4-BE49-F238E27FC236}">
                <a16:creationId xmlns:a16="http://schemas.microsoft.com/office/drawing/2014/main" id="{EA01822C-DBF0-1284-8885-945E1245F1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C23AF8-AE79-96DB-89E6-3A357273F817}"/>
              </a:ext>
            </a:extLst>
          </p:cNvPr>
          <p:cNvSpPr>
            <a:spLocks noGrp="1"/>
          </p:cNvSpPr>
          <p:nvPr>
            <p:ph type="sldNum" sz="quarter" idx="12"/>
          </p:nvPr>
        </p:nvSpPr>
        <p:spPr/>
        <p:txBody>
          <a:bodyPr/>
          <a:lstStyle/>
          <a:p>
            <a:fld id="{B596D0B5-B1EA-458C-BE25-467D92A20D70}" type="slidenum">
              <a:rPr lang="en-GB" smtClean="0"/>
              <a:t>‹#›</a:t>
            </a:fld>
            <a:endParaRPr lang="en-GB"/>
          </a:p>
        </p:txBody>
      </p:sp>
    </p:spTree>
    <p:extLst>
      <p:ext uri="{BB962C8B-B14F-4D97-AF65-F5344CB8AC3E}">
        <p14:creationId xmlns:p14="http://schemas.microsoft.com/office/powerpoint/2010/main" val="697962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A51D8-8CD2-0DA0-4855-642E744697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398CA1-86CC-EBD2-49F9-7E468BBC20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EB138FC-A955-6475-E08B-F4199795D5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DDAC779-298C-E092-7ABC-09D00D39849A}"/>
              </a:ext>
            </a:extLst>
          </p:cNvPr>
          <p:cNvSpPr>
            <a:spLocks noGrp="1"/>
          </p:cNvSpPr>
          <p:nvPr>
            <p:ph type="dt" sz="half" idx="10"/>
          </p:nvPr>
        </p:nvSpPr>
        <p:spPr/>
        <p:txBody>
          <a:bodyPr/>
          <a:lstStyle/>
          <a:p>
            <a:fld id="{962BFC37-9E43-4422-AB1F-8A43AA39B630}" type="datetimeFigureOut">
              <a:rPr lang="en-GB" smtClean="0"/>
              <a:t>09/04/2024</a:t>
            </a:fld>
            <a:endParaRPr lang="en-GB"/>
          </a:p>
        </p:txBody>
      </p:sp>
      <p:sp>
        <p:nvSpPr>
          <p:cNvPr id="6" name="Footer Placeholder 5">
            <a:extLst>
              <a:ext uri="{FF2B5EF4-FFF2-40B4-BE49-F238E27FC236}">
                <a16:creationId xmlns:a16="http://schemas.microsoft.com/office/drawing/2014/main" id="{012A1427-AE39-3F27-3BB0-513A7730CD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8D33E4-778A-1943-76B2-774E2CD89697}"/>
              </a:ext>
            </a:extLst>
          </p:cNvPr>
          <p:cNvSpPr>
            <a:spLocks noGrp="1"/>
          </p:cNvSpPr>
          <p:nvPr>
            <p:ph type="sldNum" sz="quarter" idx="12"/>
          </p:nvPr>
        </p:nvSpPr>
        <p:spPr/>
        <p:txBody>
          <a:bodyPr/>
          <a:lstStyle/>
          <a:p>
            <a:fld id="{B596D0B5-B1EA-458C-BE25-467D92A20D70}" type="slidenum">
              <a:rPr lang="en-GB" smtClean="0"/>
              <a:t>‹#›</a:t>
            </a:fld>
            <a:endParaRPr lang="en-GB"/>
          </a:p>
        </p:txBody>
      </p:sp>
    </p:spTree>
    <p:extLst>
      <p:ext uri="{BB962C8B-B14F-4D97-AF65-F5344CB8AC3E}">
        <p14:creationId xmlns:p14="http://schemas.microsoft.com/office/powerpoint/2010/main" val="526462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301FC-A29E-56EF-04A2-F4CB7223054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4CF61C-C804-362A-A6D5-97B9AAF70C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22615B-5FAB-A5A7-4D13-9A4C5DA109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3D5CDA-D38B-E176-E660-377BD2E709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0C0C67-8530-AA14-7F18-ED3E4DADC5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22226C-93DA-6926-EE7B-D580C7D49674}"/>
              </a:ext>
            </a:extLst>
          </p:cNvPr>
          <p:cNvSpPr>
            <a:spLocks noGrp="1"/>
          </p:cNvSpPr>
          <p:nvPr>
            <p:ph type="dt" sz="half" idx="10"/>
          </p:nvPr>
        </p:nvSpPr>
        <p:spPr/>
        <p:txBody>
          <a:bodyPr/>
          <a:lstStyle/>
          <a:p>
            <a:fld id="{962BFC37-9E43-4422-AB1F-8A43AA39B630}" type="datetimeFigureOut">
              <a:rPr lang="en-GB" smtClean="0"/>
              <a:t>09/04/2024</a:t>
            </a:fld>
            <a:endParaRPr lang="en-GB"/>
          </a:p>
        </p:txBody>
      </p:sp>
      <p:sp>
        <p:nvSpPr>
          <p:cNvPr id="8" name="Footer Placeholder 7">
            <a:extLst>
              <a:ext uri="{FF2B5EF4-FFF2-40B4-BE49-F238E27FC236}">
                <a16:creationId xmlns:a16="http://schemas.microsoft.com/office/drawing/2014/main" id="{9D7D66DA-163A-9B27-1D92-130245EE7E1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9952F3E-808F-8C46-F146-4E008FF86F82}"/>
              </a:ext>
            </a:extLst>
          </p:cNvPr>
          <p:cNvSpPr>
            <a:spLocks noGrp="1"/>
          </p:cNvSpPr>
          <p:nvPr>
            <p:ph type="sldNum" sz="quarter" idx="12"/>
          </p:nvPr>
        </p:nvSpPr>
        <p:spPr/>
        <p:txBody>
          <a:bodyPr/>
          <a:lstStyle/>
          <a:p>
            <a:fld id="{B596D0B5-B1EA-458C-BE25-467D92A20D70}" type="slidenum">
              <a:rPr lang="en-GB" smtClean="0"/>
              <a:t>‹#›</a:t>
            </a:fld>
            <a:endParaRPr lang="en-GB"/>
          </a:p>
        </p:txBody>
      </p:sp>
    </p:spTree>
    <p:extLst>
      <p:ext uri="{BB962C8B-B14F-4D97-AF65-F5344CB8AC3E}">
        <p14:creationId xmlns:p14="http://schemas.microsoft.com/office/powerpoint/2010/main" val="165578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D5FE-1B63-DE09-65D4-6895DB4B2B9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FFF797E-8C6A-0D2C-2AF0-091F86DD0E69}"/>
              </a:ext>
            </a:extLst>
          </p:cNvPr>
          <p:cNvSpPr>
            <a:spLocks noGrp="1"/>
          </p:cNvSpPr>
          <p:nvPr>
            <p:ph type="dt" sz="half" idx="10"/>
          </p:nvPr>
        </p:nvSpPr>
        <p:spPr/>
        <p:txBody>
          <a:bodyPr/>
          <a:lstStyle/>
          <a:p>
            <a:fld id="{962BFC37-9E43-4422-AB1F-8A43AA39B630}" type="datetimeFigureOut">
              <a:rPr lang="en-GB" smtClean="0"/>
              <a:t>09/04/2024</a:t>
            </a:fld>
            <a:endParaRPr lang="en-GB"/>
          </a:p>
        </p:txBody>
      </p:sp>
      <p:sp>
        <p:nvSpPr>
          <p:cNvPr id="4" name="Footer Placeholder 3">
            <a:extLst>
              <a:ext uri="{FF2B5EF4-FFF2-40B4-BE49-F238E27FC236}">
                <a16:creationId xmlns:a16="http://schemas.microsoft.com/office/drawing/2014/main" id="{ECAD440E-1089-4AF6-3352-C3AD70B5521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DD2E30-343E-8BB1-8777-05CC89F2A48B}"/>
              </a:ext>
            </a:extLst>
          </p:cNvPr>
          <p:cNvSpPr>
            <a:spLocks noGrp="1"/>
          </p:cNvSpPr>
          <p:nvPr>
            <p:ph type="sldNum" sz="quarter" idx="12"/>
          </p:nvPr>
        </p:nvSpPr>
        <p:spPr/>
        <p:txBody>
          <a:bodyPr/>
          <a:lstStyle/>
          <a:p>
            <a:fld id="{B596D0B5-B1EA-458C-BE25-467D92A20D70}" type="slidenum">
              <a:rPr lang="en-GB" smtClean="0"/>
              <a:t>‹#›</a:t>
            </a:fld>
            <a:endParaRPr lang="en-GB"/>
          </a:p>
        </p:txBody>
      </p:sp>
    </p:spTree>
    <p:extLst>
      <p:ext uri="{BB962C8B-B14F-4D97-AF65-F5344CB8AC3E}">
        <p14:creationId xmlns:p14="http://schemas.microsoft.com/office/powerpoint/2010/main" val="2270369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0EE195-0A50-66BA-25FD-96F22B03A21A}"/>
              </a:ext>
            </a:extLst>
          </p:cNvPr>
          <p:cNvSpPr>
            <a:spLocks noGrp="1"/>
          </p:cNvSpPr>
          <p:nvPr>
            <p:ph type="dt" sz="half" idx="10"/>
          </p:nvPr>
        </p:nvSpPr>
        <p:spPr/>
        <p:txBody>
          <a:bodyPr/>
          <a:lstStyle/>
          <a:p>
            <a:fld id="{962BFC37-9E43-4422-AB1F-8A43AA39B630}" type="datetimeFigureOut">
              <a:rPr lang="en-GB" smtClean="0"/>
              <a:t>09/04/2024</a:t>
            </a:fld>
            <a:endParaRPr lang="en-GB"/>
          </a:p>
        </p:txBody>
      </p:sp>
      <p:sp>
        <p:nvSpPr>
          <p:cNvPr id="3" name="Footer Placeholder 2">
            <a:extLst>
              <a:ext uri="{FF2B5EF4-FFF2-40B4-BE49-F238E27FC236}">
                <a16:creationId xmlns:a16="http://schemas.microsoft.com/office/drawing/2014/main" id="{30816A83-2158-EA25-786D-9D615B6D01E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2B019BB-1673-D06A-0B3E-95C89018EB78}"/>
              </a:ext>
            </a:extLst>
          </p:cNvPr>
          <p:cNvSpPr>
            <a:spLocks noGrp="1"/>
          </p:cNvSpPr>
          <p:nvPr>
            <p:ph type="sldNum" sz="quarter" idx="12"/>
          </p:nvPr>
        </p:nvSpPr>
        <p:spPr/>
        <p:txBody>
          <a:bodyPr/>
          <a:lstStyle/>
          <a:p>
            <a:fld id="{B596D0B5-B1EA-458C-BE25-467D92A20D70}" type="slidenum">
              <a:rPr lang="en-GB" smtClean="0"/>
              <a:t>‹#›</a:t>
            </a:fld>
            <a:endParaRPr lang="en-GB"/>
          </a:p>
        </p:txBody>
      </p:sp>
    </p:spTree>
    <p:extLst>
      <p:ext uri="{BB962C8B-B14F-4D97-AF65-F5344CB8AC3E}">
        <p14:creationId xmlns:p14="http://schemas.microsoft.com/office/powerpoint/2010/main" val="1366998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AB4D7-87E7-E31C-78FF-59083E5467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F82197C-FCFC-BF0A-4BFE-74EBDCB948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16D367-A1D3-C451-C971-DB5003488E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8C99B8-BBE5-123E-A822-ECC1102ADEA9}"/>
              </a:ext>
            </a:extLst>
          </p:cNvPr>
          <p:cNvSpPr>
            <a:spLocks noGrp="1"/>
          </p:cNvSpPr>
          <p:nvPr>
            <p:ph type="dt" sz="half" idx="10"/>
          </p:nvPr>
        </p:nvSpPr>
        <p:spPr/>
        <p:txBody>
          <a:bodyPr/>
          <a:lstStyle/>
          <a:p>
            <a:fld id="{962BFC37-9E43-4422-AB1F-8A43AA39B630}" type="datetimeFigureOut">
              <a:rPr lang="en-GB" smtClean="0"/>
              <a:t>09/04/2024</a:t>
            </a:fld>
            <a:endParaRPr lang="en-GB"/>
          </a:p>
        </p:txBody>
      </p:sp>
      <p:sp>
        <p:nvSpPr>
          <p:cNvPr id="6" name="Footer Placeholder 5">
            <a:extLst>
              <a:ext uri="{FF2B5EF4-FFF2-40B4-BE49-F238E27FC236}">
                <a16:creationId xmlns:a16="http://schemas.microsoft.com/office/drawing/2014/main" id="{9B5E5C68-DCA3-45FA-3149-74A39B27AA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FEB448-6837-916F-5625-9074E7B492B9}"/>
              </a:ext>
            </a:extLst>
          </p:cNvPr>
          <p:cNvSpPr>
            <a:spLocks noGrp="1"/>
          </p:cNvSpPr>
          <p:nvPr>
            <p:ph type="sldNum" sz="quarter" idx="12"/>
          </p:nvPr>
        </p:nvSpPr>
        <p:spPr/>
        <p:txBody>
          <a:bodyPr/>
          <a:lstStyle/>
          <a:p>
            <a:fld id="{B596D0B5-B1EA-458C-BE25-467D92A20D70}" type="slidenum">
              <a:rPr lang="en-GB" smtClean="0"/>
              <a:t>‹#›</a:t>
            </a:fld>
            <a:endParaRPr lang="en-GB"/>
          </a:p>
        </p:txBody>
      </p:sp>
    </p:spTree>
    <p:extLst>
      <p:ext uri="{BB962C8B-B14F-4D97-AF65-F5344CB8AC3E}">
        <p14:creationId xmlns:p14="http://schemas.microsoft.com/office/powerpoint/2010/main" val="1711975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48BF-CD3C-40BE-BDCA-AC32B37DD6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5958ED-284C-584D-9650-FC7D2B464F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A6A3372-5369-E9B3-4C6E-BFA908BB7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29630C-5167-263B-792A-E947856E1B96}"/>
              </a:ext>
            </a:extLst>
          </p:cNvPr>
          <p:cNvSpPr>
            <a:spLocks noGrp="1"/>
          </p:cNvSpPr>
          <p:nvPr>
            <p:ph type="dt" sz="half" idx="10"/>
          </p:nvPr>
        </p:nvSpPr>
        <p:spPr/>
        <p:txBody>
          <a:bodyPr/>
          <a:lstStyle/>
          <a:p>
            <a:fld id="{962BFC37-9E43-4422-AB1F-8A43AA39B630}" type="datetimeFigureOut">
              <a:rPr lang="en-GB" smtClean="0"/>
              <a:t>09/04/2024</a:t>
            </a:fld>
            <a:endParaRPr lang="en-GB"/>
          </a:p>
        </p:txBody>
      </p:sp>
      <p:sp>
        <p:nvSpPr>
          <p:cNvPr id="6" name="Footer Placeholder 5">
            <a:extLst>
              <a:ext uri="{FF2B5EF4-FFF2-40B4-BE49-F238E27FC236}">
                <a16:creationId xmlns:a16="http://schemas.microsoft.com/office/drawing/2014/main" id="{98EE79AF-887A-FC6B-5633-C6F44B5706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44A680-2BF9-F807-873D-8BBE58D39FF1}"/>
              </a:ext>
            </a:extLst>
          </p:cNvPr>
          <p:cNvSpPr>
            <a:spLocks noGrp="1"/>
          </p:cNvSpPr>
          <p:nvPr>
            <p:ph type="sldNum" sz="quarter" idx="12"/>
          </p:nvPr>
        </p:nvSpPr>
        <p:spPr/>
        <p:txBody>
          <a:bodyPr/>
          <a:lstStyle/>
          <a:p>
            <a:fld id="{B596D0B5-B1EA-458C-BE25-467D92A20D70}" type="slidenum">
              <a:rPr lang="en-GB" smtClean="0"/>
              <a:t>‹#›</a:t>
            </a:fld>
            <a:endParaRPr lang="en-GB"/>
          </a:p>
        </p:txBody>
      </p:sp>
    </p:spTree>
    <p:extLst>
      <p:ext uri="{BB962C8B-B14F-4D97-AF65-F5344CB8AC3E}">
        <p14:creationId xmlns:p14="http://schemas.microsoft.com/office/powerpoint/2010/main" val="1280571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0BDFAD-C21D-72C5-A3CA-275C3122FC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4B3215-DE16-4B3D-E7A4-39F4C2868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618704-E549-909E-94AB-3066DEE18B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BFC37-9E43-4422-AB1F-8A43AA39B630}" type="datetimeFigureOut">
              <a:rPr lang="en-GB" smtClean="0"/>
              <a:t>09/04/2024</a:t>
            </a:fld>
            <a:endParaRPr lang="en-GB"/>
          </a:p>
        </p:txBody>
      </p:sp>
      <p:sp>
        <p:nvSpPr>
          <p:cNvPr id="5" name="Footer Placeholder 4">
            <a:extLst>
              <a:ext uri="{FF2B5EF4-FFF2-40B4-BE49-F238E27FC236}">
                <a16:creationId xmlns:a16="http://schemas.microsoft.com/office/drawing/2014/main" id="{14879187-B45C-EFEC-AC79-ED3CF2BC84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ADE06E-DE0E-75E2-25C2-C1BD5A1355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96D0B5-B1EA-458C-BE25-467D92A20D70}" type="slidenum">
              <a:rPr lang="en-GB" smtClean="0"/>
              <a:t>‹#›</a:t>
            </a:fld>
            <a:endParaRPr lang="en-GB"/>
          </a:p>
        </p:txBody>
      </p:sp>
    </p:spTree>
    <p:extLst>
      <p:ext uri="{BB962C8B-B14F-4D97-AF65-F5344CB8AC3E}">
        <p14:creationId xmlns:p14="http://schemas.microsoft.com/office/powerpoint/2010/main" val="2639863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s://about.open.ac.uk/governance-ou/legal-regulatory-and-charitable-status"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openuniv.sharepoint.com/sites/intranet-stem-faculty/PublishingImages/pages/STEM-5-Year-Teaching,-Learning-and-Curriculum-Plan-2023-to-2028/v3.0_STEM%205%20Year%20Learning,%20Teaching%20and%20Curriculum%20Plan%202023_28.pdf"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60645"/>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9DA28F8-4728-E511-A603-AFC734982671}"/>
              </a:ext>
            </a:extLst>
          </p:cNvPr>
          <p:cNvSpPr/>
          <p:nvPr/>
        </p:nvSpPr>
        <p:spPr>
          <a:xfrm>
            <a:off x="326571" y="5758543"/>
            <a:ext cx="2057400" cy="742107"/>
          </a:xfrm>
          <a:prstGeom prst="rect">
            <a:avLst/>
          </a:prstGeom>
          <a:solidFill>
            <a:srgbClr val="060645"/>
          </a:solidFill>
          <a:ln>
            <a:solidFill>
              <a:srgbClr val="0606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26ECF4D1-9134-1239-D7F9-62E024FED092}"/>
              </a:ext>
            </a:extLst>
          </p:cNvPr>
          <p:cNvSpPr>
            <a:spLocks noGrp="1"/>
          </p:cNvSpPr>
          <p:nvPr>
            <p:ph type="body" sz="quarter" idx="11"/>
          </p:nvPr>
        </p:nvSpPr>
        <p:spPr>
          <a:xfrm>
            <a:off x="753932" y="831987"/>
            <a:ext cx="9867176" cy="1016488"/>
          </a:xfrm>
        </p:spPr>
        <p:txBody>
          <a:bodyPr anchor="ctr"/>
          <a:lstStyle/>
          <a:p>
            <a:r>
              <a:rPr lang="en-US" sz="4400" dirty="0"/>
              <a:t>A strategic approach to innovation in the curriculum</a:t>
            </a:r>
            <a:endParaRPr lang="en-GB" sz="4400" dirty="0"/>
          </a:p>
        </p:txBody>
      </p:sp>
      <p:sp>
        <p:nvSpPr>
          <p:cNvPr id="11" name="Text Placeholder 10">
            <a:extLst>
              <a:ext uri="{FF2B5EF4-FFF2-40B4-BE49-F238E27FC236}">
                <a16:creationId xmlns:a16="http://schemas.microsoft.com/office/drawing/2014/main" id="{6250FB06-85E5-ECA8-2D53-D9E3C38E307D}"/>
              </a:ext>
            </a:extLst>
          </p:cNvPr>
          <p:cNvSpPr>
            <a:spLocks noGrp="1"/>
          </p:cNvSpPr>
          <p:nvPr>
            <p:ph type="body" sz="quarter" idx="15"/>
          </p:nvPr>
        </p:nvSpPr>
        <p:spPr>
          <a:xfrm>
            <a:off x="753932" y="3592441"/>
            <a:ext cx="5687793" cy="933258"/>
          </a:xfrm>
        </p:spPr>
        <p:txBody>
          <a:bodyPr/>
          <a:lstStyle/>
          <a:p>
            <a:r>
              <a:rPr lang="en-GB" sz="2400" dirty="0"/>
              <a:t>eSTEeM Conference</a:t>
            </a:r>
          </a:p>
          <a:p>
            <a:r>
              <a:rPr lang="en-GB" sz="2400" dirty="0"/>
              <a:t>Wednesday 10</a:t>
            </a:r>
            <a:r>
              <a:rPr lang="en-GB" sz="2400" baseline="30000" dirty="0"/>
              <a:t>th</a:t>
            </a:r>
            <a:r>
              <a:rPr lang="en-GB" sz="2400" dirty="0"/>
              <a:t> April 2024</a:t>
            </a:r>
          </a:p>
        </p:txBody>
      </p:sp>
      <p:pic>
        <p:nvPicPr>
          <p:cNvPr id="19" name="Picture 18">
            <a:extLst>
              <a:ext uri="{FF2B5EF4-FFF2-40B4-BE49-F238E27FC236}">
                <a16:creationId xmlns:a16="http://schemas.microsoft.com/office/drawing/2014/main" id="{C1E74177-89B9-500B-2514-343BAA2778E9}"/>
              </a:ext>
            </a:extLst>
          </p:cNvPr>
          <p:cNvPicPr>
            <a:picLocks noChangeAspect="1"/>
          </p:cNvPicPr>
          <p:nvPr/>
        </p:nvPicPr>
        <p:blipFill>
          <a:blip r:embed="rId2"/>
          <a:stretch>
            <a:fillRect/>
          </a:stretch>
        </p:blipFill>
        <p:spPr>
          <a:xfrm>
            <a:off x="7263806" y="2325018"/>
            <a:ext cx="4024854" cy="3433525"/>
          </a:xfrm>
          <a:prstGeom prst="rect">
            <a:avLst/>
          </a:prstGeom>
        </p:spPr>
      </p:pic>
      <p:pic>
        <p:nvPicPr>
          <p:cNvPr id="3" name="Picture 2" descr="A black and white logo&#10;&#10;Description automatically generated">
            <a:extLst>
              <a:ext uri="{FF2B5EF4-FFF2-40B4-BE49-F238E27FC236}">
                <a16:creationId xmlns:a16="http://schemas.microsoft.com/office/drawing/2014/main" id="{A80C29AA-CA10-B299-759B-D078466A5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40" y="5000336"/>
            <a:ext cx="3002240" cy="1025677"/>
          </a:xfrm>
          <a:prstGeom prst="rect">
            <a:avLst/>
          </a:prstGeom>
        </p:spPr>
      </p:pic>
      <p:sp>
        <p:nvSpPr>
          <p:cNvPr id="4" name="Text Placeholder 3">
            <a:extLst>
              <a:ext uri="{FF2B5EF4-FFF2-40B4-BE49-F238E27FC236}">
                <a16:creationId xmlns:a16="http://schemas.microsoft.com/office/drawing/2014/main" id="{505C6694-F6AD-7761-FF93-EEC91ECAA71F}"/>
              </a:ext>
            </a:extLst>
          </p:cNvPr>
          <p:cNvSpPr>
            <a:spLocks noGrp="1"/>
          </p:cNvSpPr>
          <p:nvPr>
            <p:ph type="body" sz="quarter" idx="16"/>
          </p:nvPr>
        </p:nvSpPr>
        <p:spPr>
          <a:xfrm>
            <a:off x="753932" y="2319268"/>
            <a:ext cx="6566333" cy="1016488"/>
          </a:xfrm>
        </p:spPr>
        <p:txBody>
          <a:bodyPr/>
          <a:lstStyle/>
          <a:p>
            <a:r>
              <a:rPr lang="en-GB" sz="2800" dirty="0">
                <a:solidFill>
                  <a:schemeClr val="bg1"/>
                </a:solidFill>
                <a:latin typeface="Poppins" panose="00000500000000000000" pitchFamily="2" charset="0"/>
                <a:cs typeface="Poppins" panose="00000500000000000000" pitchFamily="2" charset="0"/>
              </a:rPr>
              <a:t>Trevor Collins, James Smith, Victoria Nicholas and Alexis Peters</a:t>
            </a:r>
          </a:p>
        </p:txBody>
      </p:sp>
    </p:spTree>
    <p:extLst>
      <p:ext uri="{BB962C8B-B14F-4D97-AF65-F5344CB8AC3E}">
        <p14:creationId xmlns:p14="http://schemas.microsoft.com/office/powerpoint/2010/main" val="3602108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B446B9-329E-7945-8783-E0CDB612A2ED}"/>
              </a:ext>
            </a:extLst>
          </p:cNvPr>
          <p:cNvSpPr>
            <a:spLocks noGrp="1"/>
          </p:cNvSpPr>
          <p:nvPr>
            <p:ph type="body" sz="quarter" idx="21"/>
          </p:nvPr>
        </p:nvSpPr>
        <p:spPr/>
        <p:txBody>
          <a:bodyPr/>
          <a:lstStyle/>
          <a:p>
            <a:r>
              <a:rPr lang="en-US" dirty="0"/>
              <a:t>Examples from The OpenSTEM Labs</a:t>
            </a:r>
            <a:endParaRPr lang="en-GB" dirty="0"/>
          </a:p>
        </p:txBody>
      </p:sp>
      <p:sp>
        <p:nvSpPr>
          <p:cNvPr id="3" name="Content Placeholder 2">
            <a:extLst>
              <a:ext uri="{FF2B5EF4-FFF2-40B4-BE49-F238E27FC236}">
                <a16:creationId xmlns:a16="http://schemas.microsoft.com/office/drawing/2014/main" id="{EE85B253-96CC-01C7-1B42-E52C7542D6AB}"/>
              </a:ext>
            </a:extLst>
          </p:cNvPr>
          <p:cNvSpPr>
            <a:spLocks noGrp="1"/>
          </p:cNvSpPr>
          <p:nvPr>
            <p:ph sz="half" idx="2"/>
          </p:nvPr>
        </p:nvSpPr>
        <p:spPr>
          <a:xfrm>
            <a:off x="469676" y="1077238"/>
            <a:ext cx="4926413" cy="4637763"/>
          </a:xfrm>
        </p:spPr>
        <p:txBody>
          <a:bodyPr/>
          <a:lstStyle/>
          <a:p>
            <a:r>
              <a:rPr lang="en-GB" dirty="0"/>
              <a:t>Virtual / Digital Microscopes</a:t>
            </a:r>
          </a:p>
          <a:p>
            <a:pPr lvl="1"/>
            <a:r>
              <a:rPr lang="en-GB" dirty="0" err="1"/>
              <a:t>KMi</a:t>
            </a:r>
            <a:endParaRPr lang="en-GB" dirty="0"/>
          </a:p>
          <a:p>
            <a:pPr lvl="1"/>
            <a:r>
              <a:rPr lang="en-GB" dirty="0"/>
              <a:t>EEEs</a:t>
            </a:r>
          </a:p>
          <a:p>
            <a:pPr lvl="1"/>
            <a:r>
              <a:rPr lang="en-GB" dirty="0"/>
              <a:t>LDS</a:t>
            </a:r>
          </a:p>
          <a:p>
            <a:pPr lvl="1"/>
            <a:r>
              <a:rPr lang="en-GB" dirty="0"/>
              <a:t>IET</a:t>
            </a:r>
          </a:p>
          <a:p>
            <a:r>
              <a:rPr lang="en-GB" dirty="0"/>
              <a:t>Ubiquitous practical activity across the OU ecosystem</a:t>
            </a:r>
          </a:p>
          <a:p>
            <a:r>
              <a:rPr lang="en-GB" dirty="0"/>
              <a:t>Evolves over time </a:t>
            </a:r>
            <a:br>
              <a:rPr lang="en-GB" dirty="0"/>
            </a:br>
            <a:r>
              <a:rPr lang="en-GB" dirty="0"/>
              <a:t>(pre-dates The </a:t>
            </a:r>
            <a:r>
              <a:rPr lang="en-GB" dirty="0" err="1"/>
              <a:t>OpenScience</a:t>
            </a:r>
            <a:r>
              <a:rPr lang="en-GB" dirty="0"/>
              <a:t> Lab and The OpenSTEM Labs)</a:t>
            </a:r>
          </a:p>
        </p:txBody>
      </p:sp>
      <p:pic>
        <p:nvPicPr>
          <p:cNvPr id="6" name="Content Placeholder 5" descr="A screenshot of a computer&#10;&#10;Description automatically generated">
            <a:extLst>
              <a:ext uri="{FF2B5EF4-FFF2-40B4-BE49-F238E27FC236}">
                <a16:creationId xmlns:a16="http://schemas.microsoft.com/office/drawing/2014/main" id="{EFBEB664-0925-1168-2279-651BA4D52798}"/>
              </a:ext>
            </a:extLst>
          </p:cNvPr>
          <p:cNvPicPr>
            <a:picLocks noGrp="1" noChangeAspect="1"/>
          </p:cNvPicPr>
          <p:nvPr>
            <p:ph sz="half" idx="22"/>
          </p:nvPr>
        </p:nvPicPr>
        <p:blipFill rotWithShape="1">
          <a:blip r:embed="rId2">
            <a:extLst>
              <a:ext uri="{28A0092B-C50C-407E-A947-70E740481C1C}">
                <a14:useLocalDpi xmlns:a14="http://schemas.microsoft.com/office/drawing/2010/main" val="0"/>
              </a:ext>
            </a:extLst>
          </a:blip>
          <a:srcRect l="832" t="261"/>
          <a:stretch/>
        </p:blipFill>
        <p:spPr>
          <a:xfrm>
            <a:off x="6096000" y="1077238"/>
            <a:ext cx="5111496" cy="5123088"/>
          </a:xfrm>
          <a:ln>
            <a:solidFill>
              <a:srgbClr val="060645"/>
            </a:solidFill>
          </a:ln>
        </p:spPr>
      </p:pic>
    </p:spTree>
    <p:extLst>
      <p:ext uri="{BB962C8B-B14F-4D97-AF65-F5344CB8AC3E}">
        <p14:creationId xmlns:p14="http://schemas.microsoft.com/office/powerpoint/2010/main" val="3699196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B446B9-329E-7945-8783-E0CDB612A2ED}"/>
              </a:ext>
            </a:extLst>
          </p:cNvPr>
          <p:cNvSpPr>
            <a:spLocks noGrp="1"/>
          </p:cNvSpPr>
          <p:nvPr>
            <p:ph type="body" sz="quarter" idx="21"/>
          </p:nvPr>
        </p:nvSpPr>
        <p:spPr/>
        <p:txBody>
          <a:bodyPr/>
          <a:lstStyle/>
          <a:p>
            <a:r>
              <a:rPr lang="en-US" dirty="0"/>
              <a:t>Examples from The OpenSTEM Labs</a:t>
            </a:r>
            <a:endParaRPr lang="en-GB" dirty="0"/>
          </a:p>
        </p:txBody>
      </p:sp>
      <p:sp>
        <p:nvSpPr>
          <p:cNvPr id="3" name="Content Placeholder 2">
            <a:extLst>
              <a:ext uri="{FF2B5EF4-FFF2-40B4-BE49-F238E27FC236}">
                <a16:creationId xmlns:a16="http://schemas.microsoft.com/office/drawing/2014/main" id="{EE85B253-96CC-01C7-1B42-E52C7542D6AB}"/>
              </a:ext>
            </a:extLst>
          </p:cNvPr>
          <p:cNvSpPr>
            <a:spLocks noGrp="1"/>
          </p:cNvSpPr>
          <p:nvPr>
            <p:ph sz="half" idx="2"/>
          </p:nvPr>
        </p:nvSpPr>
        <p:spPr>
          <a:xfrm>
            <a:off x="469675" y="1142999"/>
            <a:ext cx="4480011" cy="3797173"/>
          </a:xfrm>
        </p:spPr>
        <p:txBody>
          <a:bodyPr/>
          <a:lstStyle/>
          <a:p>
            <a:r>
              <a:rPr lang="en-GB" dirty="0" err="1"/>
              <a:t>Labcasts</a:t>
            </a:r>
            <a:r>
              <a:rPr lang="en-GB" dirty="0"/>
              <a:t> and </a:t>
            </a:r>
            <a:r>
              <a:rPr lang="en-GB" dirty="0" err="1"/>
              <a:t>Fieldcasts</a:t>
            </a:r>
            <a:endParaRPr lang="en-GB" dirty="0"/>
          </a:p>
          <a:p>
            <a:pPr lvl="1"/>
            <a:r>
              <a:rPr lang="en-GB" dirty="0"/>
              <a:t>Stadium</a:t>
            </a:r>
          </a:p>
          <a:p>
            <a:pPr lvl="1"/>
            <a:r>
              <a:rPr lang="en-GB" dirty="0"/>
              <a:t>Stadium Live</a:t>
            </a:r>
          </a:p>
          <a:p>
            <a:r>
              <a:rPr lang="en-GB" dirty="0"/>
              <a:t>Live broadcast with Question-and-Answer widgets for student responses</a:t>
            </a:r>
          </a:p>
          <a:p>
            <a:r>
              <a:rPr lang="en-GB" dirty="0"/>
              <a:t>XR </a:t>
            </a:r>
            <a:r>
              <a:rPr lang="en-GB" dirty="0" err="1"/>
              <a:t>Labcasts</a:t>
            </a:r>
            <a:r>
              <a:rPr lang="en-GB" dirty="0"/>
              <a:t> will be a focus for The </a:t>
            </a:r>
            <a:r>
              <a:rPr lang="en-GB" dirty="0" err="1"/>
              <a:t>OpenXR</a:t>
            </a:r>
            <a:r>
              <a:rPr lang="en-GB" dirty="0"/>
              <a:t> Studios</a:t>
            </a:r>
          </a:p>
        </p:txBody>
      </p:sp>
      <p:pic>
        <p:nvPicPr>
          <p:cNvPr id="4" name="Content Placeholder 3">
            <a:extLst>
              <a:ext uri="{FF2B5EF4-FFF2-40B4-BE49-F238E27FC236}">
                <a16:creationId xmlns:a16="http://schemas.microsoft.com/office/drawing/2014/main" id="{0CB1B287-016C-9436-B05B-F79860D3A64B}"/>
              </a:ext>
            </a:extLst>
          </p:cNvPr>
          <p:cNvPicPr>
            <a:picLocks noGrp="1" noChangeAspect="1"/>
          </p:cNvPicPr>
          <p:nvPr>
            <p:ph sz="half" idx="22"/>
          </p:nvPr>
        </p:nvPicPr>
        <p:blipFill>
          <a:blip r:embed="rId2"/>
          <a:stretch>
            <a:fillRect/>
          </a:stretch>
        </p:blipFill>
        <p:spPr>
          <a:xfrm>
            <a:off x="5120479" y="1142999"/>
            <a:ext cx="6387356" cy="3797173"/>
          </a:xfrm>
          <a:prstGeom prst="rect">
            <a:avLst/>
          </a:prstGeom>
          <a:ln>
            <a:solidFill>
              <a:srgbClr val="060645"/>
            </a:solidFill>
          </a:ln>
        </p:spPr>
      </p:pic>
    </p:spTree>
    <p:extLst>
      <p:ext uri="{BB962C8B-B14F-4D97-AF65-F5344CB8AC3E}">
        <p14:creationId xmlns:p14="http://schemas.microsoft.com/office/powerpoint/2010/main" val="3804211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21199-8AD6-4162-7F51-85C79223CDFE}"/>
              </a:ext>
            </a:extLst>
          </p:cNvPr>
          <p:cNvSpPr>
            <a:spLocks noGrp="1"/>
          </p:cNvSpPr>
          <p:nvPr>
            <p:ph type="body" sz="quarter" idx="21"/>
          </p:nvPr>
        </p:nvSpPr>
        <p:spPr/>
        <p:txBody>
          <a:bodyPr/>
          <a:lstStyle/>
          <a:p>
            <a:r>
              <a:rPr lang="en-US" dirty="0"/>
              <a:t>Reflections and Direction – The OpenSTEM Labs</a:t>
            </a:r>
            <a:endParaRPr lang="en-GB" dirty="0"/>
          </a:p>
        </p:txBody>
      </p:sp>
      <p:sp>
        <p:nvSpPr>
          <p:cNvPr id="3" name="Content Placeholder 2">
            <a:extLst>
              <a:ext uri="{FF2B5EF4-FFF2-40B4-BE49-F238E27FC236}">
                <a16:creationId xmlns:a16="http://schemas.microsoft.com/office/drawing/2014/main" id="{89B6F709-998A-2057-C4A9-D29710971C22}"/>
              </a:ext>
            </a:extLst>
          </p:cNvPr>
          <p:cNvSpPr>
            <a:spLocks noGrp="1"/>
          </p:cNvSpPr>
          <p:nvPr>
            <p:ph sz="half" idx="2"/>
          </p:nvPr>
        </p:nvSpPr>
        <p:spPr>
          <a:xfrm>
            <a:off x="6351495" y="1110118"/>
            <a:ext cx="5287619" cy="4637763"/>
          </a:xfrm>
        </p:spPr>
        <p:txBody>
          <a:bodyPr/>
          <a:lstStyle/>
          <a:p>
            <a:r>
              <a:rPr lang="en-GB" dirty="0"/>
              <a:t>Could the OpenSTEM Labs have happened as a result of a central OU initiative?</a:t>
            </a:r>
            <a:br>
              <a:rPr lang="en-GB" dirty="0"/>
            </a:br>
            <a:endParaRPr lang="en-GB" dirty="0"/>
          </a:p>
          <a:p>
            <a:r>
              <a:rPr lang="en-GB" dirty="0"/>
              <a:t>Are practical- and practice-based activities different to other module materials?</a:t>
            </a:r>
          </a:p>
          <a:p>
            <a:pPr marL="0" indent="0">
              <a:buNone/>
            </a:pPr>
            <a:endParaRPr lang="en-GB" dirty="0"/>
          </a:p>
        </p:txBody>
      </p:sp>
      <p:sp>
        <p:nvSpPr>
          <p:cNvPr id="4" name="Content Placeholder 3">
            <a:extLst>
              <a:ext uri="{FF2B5EF4-FFF2-40B4-BE49-F238E27FC236}">
                <a16:creationId xmlns:a16="http://schemas.microsoft.com/office/drawing/2014/main" id="{C9420676-61CC-E245-8062-9C02681C738C}"/>
              </a:ext>
            </a:extLst>
          </p:cNvPr>
          <p:cNvSpPr>
            <a:spLocks noGrp="1"/>
          </p:cNvSpPr>
          <p:nvPr>
            <p:ph sz="half" idx="22"/>
          </p:nvPr>
        </p:nvSpPr>
        <p:spPr>
          <a:xfrm>
            <a:off x="552888" y="1110118"/>
            <a:ext cx="5287619" cy="4637763"/>
          </a:xfrm>
        </p:spPr>
        <p:txBody>
          <a:bodyPr/>
          <a:lstStyle/>
          <a:p>
            <a:r>
              <a:rPr lang="en-GB" dirty="0"/>
              <a:t>Is the OpenSTEM Labs a flagship example of innovation in the curriculum?</a:t>
            </a:r>
            <a:br>
              <a:rPr lang="en-GB" dirty="0"/>
            </a:br>
            <a:endParaRPr lang="en-GB" dirty="0"/>
          </a:p>
          <a:p>
            <a:r>
              <a:rPr lang="en-GB" dirty="0"/>
              <a:t>Is the OpenSTEM Labs itself innovative or is it the discrete experiments?</a:t>
            </a:r>
          </a:p>
          <a:p>
            <a:endParaRPr lang="en-GB" dirty="0"/>
          </a:p>
          <a:p>
            <a:r>
              <a:rPr lang="en-GB" dirty="0"/>
              <a:t>How important is its scale and scope (more than the sum of its parts)?</a:t>
            </a:r>
          </a:p>
          <a:p>
            <a:endParaRPr lang="en-GB" dirty="0"/>
          </a:p>
          <a:p>
            <a:endParaRPr lang="en-GB" dirty="0"/>
          </a:p>
        </p:txBody>
      </p:sp>
    </p:spTree>
    <p:extLst>
      <p:ext uri="{BB962C8B-B14F-4D97-AF65-F5344CB8AC3E}">
        <p14:creationId xmlns:p14="http://schemas.microsoft.com/office/powerpoint/2010/main" val="463886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21199-8AD6-4162-7F51-85C79223CDFE}"/>
              </a:ext>
            </a:extLst>
          </p:cNvPr>
          <p:cNvSpPr>
            <a:spLocks noGrp="1"/>
          </p:cNvSpPr>
          <p:nvPr>
            <p:ph type="body" sz="quarter" idx="21"/>
          </p:nvPr>
        </p:nvSpPr>
        <p:spPr/>
        <p:txBody>
          <a:bodyPr/>
          <a:lstStyle/>
          <a:p>
            <a:r>
              <a:rPr lang="en-US" dirty="0"/>
              <a:t>Reflections and Direction – STEM Vision and Strategy </a:t>
            </a:r>
            <a:endParaRPr lang="en-GB" dirty="0"/>
          </a:p>
        </p:txBody>
      </p:sp>
      <p:sp>
        <p:nvSpPr>
          <p:cNvPr id="3" name="Content Placeholder 2">
            <a:extLst>
              <a:ext uri="{FF2B5EF4-FFF2-40B4-BE49-F238E27FC236}">
                <a16:creationId xmlns:a16="http://schemas.microsoft.com/office/drawing/2014/main" id="{89B6F709-998A-2057-C4A9-D29710971C22}"/>
              </a:ext>
            </a:extLst>
          </p:cNvPr>
          <p:cNvSpPr>
            <a:spLocks noGrp="1"/>
          </p:cNvSpPr>
          <p:nvPr>
            <p:ph sz="half" idx="2"/>
          </p:nvPr>
        </p:nvSpPr>
        <p:spPr/>
        <p:txBody>
          <a:bodyPr/>
          <a:lstStyle/>
          <a:p>
            <a:r>
              <a:rPr lang="en-GB" dirty="0"/>
              <a:t>We are required to be ‘innovative’ but who decides what that is?</a:t>
            </a:r>
            <a:br>
              <a:rPr lang="en-GB" dirty="0"/>
            </a:br>
            <a:endParaRPr lang="en-GB" dirty="0"/>
          </a:p>
          <a:p>
            <a:r>
              <a:rPr lang="en-GB" dirty="0"/>
              <a:t>What structures need to be in place (Faculty, University)?</a:t>
            </a:r>
            <a:br>
              <a:rPr lang="en-GB" dirty="0"/>
            </a:br>
            <a:endParaRPr lang="en-GB" dirty="0"/>
          </a:p>
          <a:p>
            <a:r>
              <a:rPr lang="en-GB" dirty="0"/>
              <a:t>What is tangible and actionable from the visions and strategies?</a:t>
            </a:r>
          </a:p>
        </p:txBody>
      </p:sp>
      <p:sp>
        <p:nvSpPr>
          <p:cNvPr id="4" name="Content Placeholder 3">
            <a:extLst>
              <a:ext uri="{FF2B5EF4-FFF2-40B4-BE49-F238E27FC236}">
                <a16:creationId xmlns:a16="http://schemas.microsoft.com/office/drawing/2014/main" id="{C9420676-61CC-E245-8062-9C02681C738C}"/>
              </a:ext>
            </a:extLst>
          </p:cNvPr>
          <p:cNvSpPr>
            <a:spLocks noGrp="1"/>
          </p:cNvSpPr>
          <p:nvPr>
            <p:ph sz="half" idx="22"/>
          </p:nvPr>
        </p:nvSpPr>
        <p:spPr>
          <a:xfrm>
            <a:off x="6274905" y="1110118"/>
            <a:ext cx="5287619" cy="4637763"/>
          </a:xfrm>
        </p:spPr>
        <p:txBody>
          <a:bodyPr/>
          <a:lstStyle/>
          <a:p>
            <a:r>
              <a:rPr lang="en-GB" dirty="0"/>
              <a:t>How can we close the gap between module production processes and University ‘innovation’ schemes?</a:t>
            </a:r>
            <a:br>
              <a:rPr lang="en-GB" dirty="0"/>
            </a:br>
            <a:endParaRPr lang="en-GB" dirty="0"/>
          </a:p>
          <a:p>
            <a:r>
              <a:rPr lang="en-GB" dirty="0"/>
              <a:t>What would activity in this gap look like?</a:t>
            </a:r>
          </a:p>
          <a:p>
            <a:pPr lvl="1"/>
            <a:r>
              <a:rPr lang="en-GB" dirty="0"/>
              <a:t>Timespan</a:t>
            </a:r>
          </a:p>
          <a:p>
            <a:pPr lvl="1"/>
            <a:r>
              <a:rPr lang="en-GB" dirty="0"/>
              <a:t>Resources</a:t>
            </a:r>
          </a:p>
          <a:p>
            <a:pPr lvl="1"/>
            <a:r>
              <a:rPr lang="en-GB" dirty="0"/>
              <a:t>Purpose</a:t>
            </a:r>
          </a:p>
        </p:txBody>
      </p:sp>
    </p:spTree>
    <p:extLst>
      <p:ext uri="{BB962C8B-B14F-4D97-AF65-F5344CB8AC3E}">
        <p14:creationId xmlns:p14="http://schemas.microsoft.com/office/powerpoint/2010/main" val="4127205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60645"/>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9DA28F8-4728-E511-A603-AFC734982671}"/>
              </a:ext>
            </a:extLst>
          </p:cNvPr>
          <p:cNvSpPr/>
          <p:nvPr/>
        </p:nvSpPr>
        <p:spPr>
          <a:xfrm>
            <a:off x="326571" y="5758543"/>
            <a:ext cx="2057400" cy="742107"/>
          </a:xfrm>
          <a:prstGeom prst="rect">
            <a:avLst/>
          </a:prstGeom>
          <a:solidFill>
            <a:srgbClr val="060645"/>
          </a:solidFill>
          <a:ln>
            <a:solidFill>
              <a:srgbClr val="0606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26ECF4D1-9134-1239-D7F9-62E024FED092}"/>
              </a:ext>
            </a:extLst>
          </p:cNvPr>
          <p:cNvSpPr>
            <a:spLocks noGrp="1"/>
          </p:cNvSpPr>
          <p:nvPr>
            <p:ph type="body" sz="quarter" idx="11"/>
          </p:nvPr>
        </p:nvSpPr>
        <p:spPr>
          <a:xfrm>
            <a:off x="753932" y="831987"/>
            <a:ext cx="9867176" cy="1016488"/>
          </a:xfrm>
        </p:spPr>
        <p:txBody>
          <a:bodyPr anchor="ctr"/>
          <a:lstStyle/>
          <a:p>
            <a:r>
              <a:rPr lang="en-US" sz="4400" dirty="0"/>
              <a:t>A strategic approach to innovation in the curriculum</a:t>
            </a:r>
            <a:endParaRPr lang="en-GB" sz="4400" dirty="0"/>
          </a:p>
        </p:txBody>
      </p:sp>
      <p:sp>
        <p:nvSpPr>
          <p:cNvPr id="11" name="Text Placeholder 10">
            <a:extLst>
              <a:ext uri="{FF2B5EF4-FFF2-40B4-BE49-F238E27FC236}">
                <a16:creationId xmlns:a16="http://schemas.microsoft.com/office/drawing/2014/main" id="{6250FB06-85E5-ECA8-2D53-D9E3C38E307D}"/>
              </a:ext>
            </a:extLst>
          </p:cNvPr>
          <p:cNvSpPr>
            <a:spLocks noGrp="1"/>
          </p:cNvSpPr>
          <p:nvPr>
            <p:ph type="body" sz="quarter" idx="15"/>
          </p:nvPr>
        </p:nvSpPr>
        <p:spPr>
          <a:xfrm>
            <a:off x="753932" y="3592441"/>
            <a:ext cx="5687793" cy="933258"/>
          </a:xfrm>
        </p:spPr>
        <p:txBody>
          <a:bodyPr/>
          <a:lstStyle/>
          <a:p>
            <a:r>
              <a:rPr lang="en-GB" sz="2400" dirty="0"/>
              <a:t>eSTEeM Conference</a:t>
            </a:r>
          </a:p>
          <a:p>
            <a:r>
              <a:rPr lang="en-GB" sz="2400" dirty="0"/>
              <a:t>Wednesday 10</a:t>
            </a:r>
            <a:r>
              <a:rPr lang="en-GB" sz="2400" baseline="30000" dirty="0"/>
              <a:t>th</a:t>
            </a:r>
            <a:r>
              <a:rPr lang="en-GB" sz="2400" dirty="0"/>
              <a:t> April 2024</a:t>
            </a:r>
          </a:p>
        </p:txBody>
      </p:sp>
      <p:pic>
        <p:nvPicPr>
          <p:cNvPr id="19" name="Picture 18">
            <a:extLst>
              <a:ext uri="{FF2B5EF4-FFF2-40B4-BE49-F238E27FC236}">
                <a16:creationId xmlns:a16="http://schemas.microsoft.com/office/drawing/2014/main" id="{C1E74177-89B9-500B-2514-343BAA2778E9}"/>
              </a:ext>
            </a:extLst>
          </p:cNvPr>
          <p:cNvPicPr>
            <a:picLocks noChangeAspect="1"/>
          </p:cNvPicPr>
          <p:nvPr/>
        </p:nvPicPr>
        <p:blipFill>
          <a:blip r:embed="rId2"/>
          <a:stretch>
            <a:fillRect/>
          </a:stretch>
        </p:blipFill>
        <p:spPr>
          <a:xfrm>
            <a:off x="7263806" y="2325018"/>
            <a:ext cx="4024854" cy="3433525"/>
          </a:xfrm>
          <a:prstGeom prst="rect">
            <a:avLst/>
          </a:prstGeom>
        </p:spPr>
      </p:pic>
      <p:pic>
        <p:nvPicPr>
          <p:cNvPr id="3" name="Picture 2" descr="A black and white logo&#10;&#10;Description automatically generated">
            <a:extLst>
              <a:ext uri="{FF2B5EF4-FFF2-40B4-BE49-F238E27FC236}">
                <a16:creationId xmlns:a16="http://schemas.microsoft.com/office/drawing/2014/main" id="{A80C29AA-CA10-B299-759B-D078466A5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40" y="5000336"/>
            <a:ext cx="3002240" cy="1025677"/>
          </a:xfrm>
          <a:prstGeom prst="rect">
            <a:avLst/>
          </a:prstGeom>
        </p:spPr>
      </p:pic>
      <p:sp>
        <p:nvSpPr>
          <p:cNvPr id="4" name="Text Placeholder 3">
            <a:extLst>
              <a:ext uri="{FF2B5EF4-FFF2-40B4-BE49-F238E27FC236}">
                <a16:creationId xmlns:a16="http://schemas.microsoft.com/office/drawing/2014/main" id="{505C6694-F6AD-7761-FF93-EEC91ECAA71F}"/>
              </a:ext>
            </a:extLst>
          </p:cNvPr>
          <p:cNvSpPr>
            <a:spLocks noGrp="1"/>
          </p:cNvSpPr>
          <p:nvPr>
            <p:ph type="body" sz="quarter" idx="16"/>
          </p:nvPr>
        </p:nvSpPr>
        <p:spPr>
          <a:xfrm>
            <a:off x="753932" y="2319268"/>
            <a:ext cx="6566333" cy="1016488"/>
          </a:xfrm>
        </p:spPr>
        <p:txBody>
          <a:bodyPr/>
          <a:lstStyle/>
          <a:p>
            <a:r>
              <a:rPr lang="en-GB" sz="2800" dirty="0">
                <a:solidFill>
                  <a:schemeClr val="bg1"/>
                </a:solidFill>
                <a:latin typeface="Poppins" panose="00000500000000000000" pitchFamily="2" charset="0"/>
                <a:cs typeface="Poppins" panose="00000500000000000000" pitchFamily="2" charset="0"/>
              </a:rPr>
              <a:t>Trevor Collins, James Smith, Victoria Nicholas and Alexis Peters</a:t>
            </a:r>
          </a:p>
        </p:txBody>
      </p:sp>
    </p:spTree>
    <p:extLst>
      <p:ext uri="{BB962C8B-B14F-4D97-AF65-F5344CB8AC3E}">
        <p14:creationId xmlns:p14="http://schemas.microsoft.com/office/powerpoint/2010/main" val="2390274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EAAD3A-79EE-6FDD-EF49-13E568144C54}"/>
              </a:ext>
            </a:extLst>
          </p:cNvPr>
          <p:cNvSpPr>
            <a:spLocks noGrp="1"/>
          </p:cNvSpPr>
          <p:nvPr>
            <p:ph type="body" sz="quarter" idx="21"/>
          </p:nvPr>
        </p:nvSpPr>
        <p:spPr>
          <a:xfrm>
            <a:off x="469676" y="404664"/>
            <a:ext cx="5287619" cy="497161"/>
          </a:xfrm>
        </p:spPr>
        <p:txBody>
          <a:bodyPr/>
          <a:lstStyle/>
          <a:p>
            <a:r>
              <a:rPr lang="en-US" dirty="0"/>
              <a:t>Overview</a:t>
            </a:r>
            <a:endParaRPr lang="en-GB" dirty="0"/>
          </a:p>
        </p:txBody>
      </p:sp>
      <p:sp>
        <p:nvSpPr>
          <p:cNvPr id="3" name="Content Placeholder 2">
            <a:extLst>
              <a:ext uri="{FF2B5EF4-FFF2-40B4-BE49-F238E27FC236}">
                <a16:creationId xmlns:a16="http://schemas.microsoft.com/office/drawing/2014/main" id="{01470640-7EB0-D88F-5BA3-374C7A182948}"/>
              </a:ext>
            </a:extLst>
          </p:cNvPr>
          <p:cNvSpPr>
            <a:spLocks noGrp="1"/>
          </p:cNvSpPr>
          <p:nvPr>
            <p:ph sz="half" idx="2"/>
          </p:nvPr>
        </p:nvSpPr>
        <p:spPr>
          <a:xfrm>
            <a:off x="469676" y="1077239"/>
            <a:ext cx="5964991" cy="2862584"/>
          </a:xfrm>
        </p:spPr>
        <p:txBody>
          <a:bodyPr/>
          <a:lstStyle/>
          <a:p>
            <a:r>
              <a:rPr lang="en-US" dirty="0"/>
              <a:t>OU Charter and Strategy</a:t>
            </a:r>
          </a:p>
          <a:p>
            <a:r>
              <a:rPr lang="en-US" dirty="0"/>
              <a:t>Teaching and Learning Plan</a:t>
            </a:r>
          </a:p>
          <a:p>
            <a:r>
              <a:rPr lang="en-US" dirty="0"/>
              <a:t>STEM Vision and Plan</a:t>
            </a:r>
          </a:p>
          <a:p>
            <a:r>
              <a:rPr lang="en-GB" dirty="0"/>
              <a:t>Innovation in the Curriculum</a:t>
            </a:r>
          </a:p>
          <a:p>
            <a:r>
              <a:rPr lang="en-GB" dirty="0"/>
              <a:t>Examples from The OpenSTEM Labs</a:t>
            </a:r>
          </a:p>
          <a:p>
            <a:r>
              <a:rPr lang="en-GB" dirty="0"/>
              <a:t>Reflections and direction</a:t>
            </a:r>
          </a:p>
        </p:txBody>
      </p:sp>
      <p:sp>
        <p:nvSpPr>
          <p:cNvPr id="5" name="Content Placeholder 4">
            <a:extLst>
              <a:ext uri="{FF2B5EF4-FFF2-40B4-BE49-F238E27FC236}">
                <a16:creationId xmlns:a16="http://schemas.microsoft.com/office/drawing/2014/main" id="{5B40D938-F9AB-3BF8-F110-91BB2FC6B985}"/>
              </a:ext>
            </a:extLst>
          </p:cNvPr>
          <p:cNvSpPr>
            <a:spLocks noGrp="1"/>
          </p:cNvSpPr>
          <p:nvPr>
            <p:ph sz="half" idx="22"/>
          </p:nvPr>
        </p:nvSpPr>
        <p:spPr>
          <a:xfrm>
            <a:off x="6547556" y="1074201"/>
            <a:ext cx="5174768" cy="4999221"/>
          </a:xfrm>
        </p:spPr>
        <p:txBody>
          <a:bodyPr/>
          <a:lstStyle/>
          <a:p>
            <a:r>
              <a:rPr lang="en-GB" dirty="0"/>
              <a:t>“3. The objects of the University shall be the advancement and dissemination of learning and knowledge by teaching and research by a </a:t>
            </a:r>
            <a:r>
              <a:rPr lang="en-GB" b="1" dirty="0"/>
              <a:t>diversity of means such as broadcasting and technological devices appropriate to higher education </a:t>
            </a:r>
            <a:r>
              <a:rPr lang="en-GB" dirty="0"/>
              <a:t>…” (</a:t>
            </a:r>
            <a:r>
              <a:rPr lang="en-GB" dirty="0">
                <a:hlinkClick r:id="rId2"/>
              </a:rPr>
              <a:t>OU Charter and Statutes, 1969</a:t>
            </a:r>
            <a:r>
              <a:rPr lang="en-GB" dirty="0"/>
              <a:t>)</a:t>
            </a:r>
          </a:p>
          <a:p>
            <a:endParaRPr lang="en-GB" dirty="0"/>
          </a:p>
        </p:txBody>
      </p:sp>
      <p:sp>
        <p:nvSpPr>
          <p:cNvPr id="4" name="Text Placeholder 1">
            <a:extLst>
              <a:ext uri="{FF2B5EF4-FFF2-40B4-BE49-F238E27FC236}">
                <a16:creationId xmlns:a16="http://schemas.microsoft.com/office/drawing/2014/main" id="{8D0C3228-54AA-C8CF-EA53-523C364572FD}"/>
              </a:ext>
            </a:extLst>
          </p:cNvPr>
          <p:cNvSpPr txBox="1">
            <a:spLocks/>
          </p:cNvSpPr>
          <p:nvPr/>
        </p:nvSpPr>
        <p:spPr>
          <a:xfrm>
            <a:off x="6547556" y="404663"/>
            <a:ext cx="4982610" cy="497161"/>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3000" b="1" i="0" kern="1200">
                <a:ln>
                  <a:noFill/>
                </a:ln>
                <a:solidFill>
                  <a:srgbClr val="060645"/>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OU Charter</a:t>
            </a:r>
            <a:endParaRPr lang="en-GB" dirty="0"/>
          </a:p>
          <a:p>
            <a:endParaRPr lang="en-GB" dirty="0"/>
          </a:p>
        </p:txBody>
      </p:sp>
    </p:spTree>
    <p:extLst>
      <p:ext uri="{BB962C8B-B14F-4D97-AF65-F5344CB8AC3E}">
        <p14:creationId xmlns:p14="http://schemas.microsoft.com/office/powerpoint/2010/main" val="162067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337911-ACB1-D2E7-1903-1C0DE16964CE}"/>
              </a:ext>
            </a:extLst>
          </p:cNvPr>
          <p:cNvSpPr>
            <a:spLocks noGrp="1"/>
          </p:cNvSpPr>
          <p:nvPr>
            <p:ph type="body" sz="quarter" idx="21"/>
          </p:nvPr>
        </p:nvSpPr>
        <p:spPr/>
        <p:txBody>
          <a:bodyPr/>
          <a:lstStyle/>
          <a:p>
            <a:r>
              <a:rPr lang="en-US" dirty="0"/>
              <a:t>OU Strategy 2022-27: Learn and Live</a:t>
            </a:r>
            <a:endParaRPr lang="en-GB" dirty="0"/>
          </a:p>
        </p:txBody>
      </p:sp>
      <p:sp>
        <p:nvSpPr>
          <p:cNvPr id="3" name="Content Placeholder 2">
            <a:extLst>
              <a:ext uri="{FF2B5EF4-FFF2-40B4-BE49-F238E27FC236}">
                <a16:creationId xmlns:a16="http://schemas.microsoft.com/office/drawing/2014/main" id="{D9861B1B-348D-B923-BCD7-3B160C90EBFA}"/>
              </a:ext>
            </a:extLst>
          </p:cNvPr>
          <p:cNvSpPr>
            <a:spLocks noGrp="1"/>
          </p:cNvSpPr>
          <p:nvPr>
            <p:ph sz="half" idx="2"/>
          </p:nvPr>
        </p:nvSpPr>
        <p:spPr>
          <a:xfrm>
            <a:off x="469677" y="1077239"/>
            <a:ext cx="5039026" cy="4230742"/>
          </a:xfrm>
        </p:spPr>
        <p:txBody>
          <a:bodyPr/>
          <a:lstStyle/>
          <a:p>
            <a:r>
              <a:rPr lang="en-GB" dirty="0"/>
              <a:t>Mission: open to people, places, methods and ideas</a:t>
            </a:r>
          </a:p>
          <a:p>
            <a:r>
              <a:rPr lang="en-GB" dirty="0"/>
              <a:t>Vision: life-changing learning that enriches society</a:t>
            </a:r>
          </a:p>
          <a:p>
            <a:r>
              <a:rPr lang="en-GB" dirty="0"/>
              <a:t>Values: inclusive, innovative, responsive</a:t>
            </a:r>
          </a:p>
          <a:p>
            <a:r>
              <a:rPr lang="en-GB" dirty="0"/>
              <a:t>Goals: greater reach, success for our students, societal impact, equity and sustainability</a:t>
            </a:r>
          </a:p>
        </p:txBody>
      </p:sp>
      <p:sp>
        <p:nvSpPr>
          <p:cNvPr id="4" name="Content Placeholder 3">
            <a:extLst>
              <a:ext uri="{FF2B5EF4-FFF2-40B4-BE49-F238E27FC236}">
                <a16:creationId xmlns:a16="http://schemas.microsoft.com/office/drawing/2014/main" id="{70DF256D-CD11-1AFF-D6BC-DA3B70F7DF89}"/>
              </a:ext>
            </a:extLst>
          </p:cNvPr>
          <p:cNvSpPr>
            <a:spLocks noGrp="1"/>
          </p:cNvSpPr>
          <p:nvPr>
            <p:ph sz="half" idx="22"/>
          </p:nvPr>
        </p:nvSpPr>
        <p:spPr>
          <a:xfrm>
            <a:off x="6200078" y="1074202"/>
            <a:ext cx="5011262" cy="4055360"/>
          </a:xfrm>
        </p:spPr>
        <p:txBody>
          <a:bodyPr/>
          <a:lstStyle/>
          <a:p>
            <a:r>
              <a:rPr lang="en-GB" dirty="0"/>
              <a:t>Enablers</a:t>
            </a:r>
          </a:p>
          <a:p>
            <a:pPr lvl="1"/>
            <a:r>
              <a:rPr lang="en-GB" dirty="0"/>
              <a:t>Living our values</a:t>
            </a:r>
          </a:p>
          <a:p>
            <a:pPr lvl="1"/>
            <a:r>
              <a:rPr lang="en-GB" dirty="0"/>
              <a:t>Supporting each other</a:t>
            </a:r>
          </a:p>
          <a:p>
            <a:pPr lvl="1"/>
            <a:r>
              <a:rPr lang="en-GB" dirty="0"/>
              <a:t>Continuously improving</a:t>
            </a:r>
          </a:p>
          <a:p>
            <a:pPr lvl="1"/>
            <a:r>
              <a:rPr lang="en-GB" dirty="0"/>
              <a:t>Employing secure and effective technologies</a:t>
            </a:r>
          </a:p>
          <a:p>
            <a:pPr lvl="1"/>
            <a:r>
              <a:rPr lang="en-GB" dirty="0"/>
              <a:t>Using data and evidence</a:t>
            </a:r>
          </a:p>
          <a:p>
            <a:pPr lvl="1"/>
            <a:r>
              <a:rPr lang="en-GB" dirty="0"/>
              <a:t>Building on our uniqueness</a:t>
            </a:r>
          </a:p>
          <a:p>
            <a:pPr lvl="1"/>
            <a:r>
              <a:rPr lang="en-GB" dirty="0"/>
              <a:t>Stewarding our finances</a:t>
            </a:r>
          </a:p>
        </p:txBody>
      </p:sp>
      <p:sp>
        <p:nvSpPr>
          <p:cNvPr id="5" name="Left Brace 4">
            <a:extLst>
              <a:ext uri="{FF2B5EF4-FFF2-40B4-BE49-F238E27FC236}">
                <a16:creationId xmlns:a16="http://schemas.microsoft.com/office/drawing/2014/main" id="{667EE29F-2DA0-8671-6962-5C5119AB7396}"/>
              </a:ext>
            </a:extLst>
          </p:cNvPr>
          <p:cNvSpPr/>
          <p:nvPr/>
        </p:nvSpPr>
        <p:spPr>
          <a:xfrm flipH="1">
            <a:off x="5728011" y="1074201"/>
            <a:ext cx="263912" cy="4230743"/>
          </a:xfrm>
          <a:prstGeom prst="leftBrace">
            <a:avLst>
              <a:gd name="adj1" fmla="val 8333"/>
              <a:gd name="adj2" fmla="val 14111"/>
            </a:avLst>
          </a:prstGeom>
          <a:ln>
            <a:solidFill>
              <a:srgbClr val="060645"/>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04379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8CB026-5BA8-A5EA-A26E-7C3F065334CB}"/>
              </a:ext>
            </a:extLst>
          </p:cNvPr>
          <p:cNvSpPr>
            <a:spLocks noGrp="1"/>
          </p:cNvSpPr>
          <p:nvPr>
            <p:ph type="body" sz="quarter" idx="21"/>
          </p:nvPr>
        </p:nvSpPr>
        <p:spPr/>
        <p:txBody>
          <a:bodyPr/>
          <a:lstStyle/>
          <a:p>
            <a:r>
              <a:rPr lang="en-GB" dirty="0"/>
              <a:t>Teaching and Learning Plan 2022-27</a:t>
            </a:r>
          </a:p>
        </p:txBody>
      </p:sp>
      <p:sp>
        <p:nvSpPr>
          <p:cNvPr id="3" name="Content Placeholder 2">
            <a:extLst>
              <a:ext uri="{FF2B5EF4-FFF2-40B4-BE49-F238E27FC236}">
                <a16:creationId xmlns:a16="http://schemas.microsoft.com/office/drawing/2014/main" id="{78AA7F71-107D-0C1D-A3C2-825F8199D644}"/>
              </a:ext>
            </a:extLst>
          </p:cNvPr>
          <p:cNvSpPr>
            <a:spLocks noGrp="1"/>
          </p:cNvSpPr>
          <p:nvPr>
            <p:ph sz="half" idx="2"/>
          </p:nvPr>
        </p:nvSpPr>
        <p:spPr>
          <a:xfrm>
            <a:off x="469677" y="1077238"/>
            <a:ext cx="10207970" cy="4637763"/>
          </a:xfrm>
        </p:spPr>
        <p:txBody>
          <a:bodyPr/>
          <a:lstStyle/>
          <a:p>
            <a:r>
              <a:rPr lang="en-GB" b="1" dirty="0"/>
              <a:t>1. A high-quality, supported distance learning experience is enabled through innovative teaching and assessment.</a:t>
            </a:r>
          </a:p>
          <a:p>
            <a:r>
              <a:rPr lang="en-GB" dirty="0"/>
              <a:t>2. Students are supported to begin and progress through their OU journey at the appropriate level and intensity for their needs.</a:t>
            </a:r>
          </a:p>
          <a:p>
            <a:r>
              <a:rPr lang="en-GB" dirty="0"/>
              <a:t>3. Learning is designed and delivered as anti-racist, anti-discriminatory, accessible and inclusive.</a:t>
            </a:r>
          </a:p>
          <a:p>
            <a:r>
              <a:rPr lang="en-GB" dirty="0"/>
              <a:t>4. Students and their voice are integrated into the planning of our teaching to enhance the quality of our provision.</a:t>
            </a:r>
          </a:p>
          <a:p>
            <a:r>
              <a:rPr lang="en-GB" b="1" dirty="0"/>
              <a:t>5. Teaching and learning are designed and delivered as an academically rigorous, research-informed process</a:t>
            </a:r>
          </a:p>
        </p:txBody>
      </p:sp>
    </p:spTree>
    <p:extLst>
      <p:ext uri="{BB962C8B-B14F-4D97-AF65-F5344CB8AC3E}">
        <p14:creationId xmlns:p14="http://schemas.microsoft.com/office/powerpoint/2010/main" val="129758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6947DB-0E98-02E0-7A76-9C4AF8C398A3}"/>
              </a:ext>
            </a:extLst>
          </p:cNvPr>
          <p:cNvPicPr>
            <a:picLocks noChangeAspect="1"/>
          </p:cNvPicPr>
          <p:nvPr/>
        </p:nvPicPr>
        <p:blipFill rotWithShape="1">
          <a:blip r:embed="rId3"/>
          <a:srcRect l="14380" r="12753"/>
          <a:stretch/>
        </p:blipFill>
        <p:spPr>
          <a:xfrm>
            <a:off x="0" y="910303"/>
            <a:ext cx="8746836" cy="5953024"/>
          </a:xfrm>
          <a:prstGeom prst="rect">
            <a:avLst/>
          </a:prstGeom>
        </p:spPr>
      </p:pic>
      <p:sp>
        <p:nvSpPr>
          <p:cNvPr id="9" name="TextBox 8">
            <a:extLst>
              <a:ext uri="{FF2B5EF4-FFF2-40B4-BE49-F238E27FC236}">
                <a16:creationId xmlns:a16="http://schemas.microsoft.com/office/drawing/2014/main" id="{9B059F75-A784-E4D7-2505-1423860A7D1E}"/>
              </a:ext>
            </a:extLst>
          </p:cNvPr>
          <p:cNvSpPr txBox="1"/>
          <p:nvPr/>
        </p:nvSpPr>
        <p:spPr>
          <a:xfrm>
            <a:off x="255525" y="163951"/>
            <a:ext cx="11352275" cy="452156"/>
          </a:xfrm>
          <a:prstGeom prst="rect">
            <a:avLst/>
          </a:prstGeom>
        </p:spPr>
        <p:txBody>
          <a:bodyPr>
            <a:noAutofit/>
          </a:bodyPr>
          <a:lstStyle>
            <a:defPPr>
              <a:defRPr lang="en-US"/>
            </a:defPPr>
            <a:lvl1pPr indent="0">
              <a:lnSpc>
                <a:spcPct val="110000"/>
              </a:lnSpc>
              <a:spcBef>
                <a:spcPts val="1000"/>
              </a:spcBef>
              <a:buFont typeface="Arial" panose="020B0604020202020204" pitchFamily="34" charset="0"/>
              <a:buNone/>
              <a:defRPr sz="2400" b="0" i="0">
                <a:ln>
                  <a:noFill/>
                </a:ln>
                <a:solidFill>
                  <a:srgbClr val="060645"/>
                </a:solidFill>
                <a:latin typeface="Poppins SemiBold" pitchFamily="2" charset="77"/>
                <a:cs typeface="Poppins SemiBold" pitchFamily="2" charset="77"/>
              </a:defRPr>
            </a:lvl1pPr>
            <a:lvl2pPr marL="685800" indent="-228600">
              <a:lnSpc>
                <a:spcPct val="90000"/>
              </a:lnSpc>
              <a:spcBef>
                <a:spcPts val="500"/>
              </a:spcBef>
              <a:buFont typeface="Arial" panose="020B0604020202020204" pitchFamily="34" charset="0"/>
              <a:buChar char="•"/>
              <a:defRPr sz="2400">
                <a:ln>
                  <a:noFill/>
                </a:ln>
                <a:solidFill>
                  <a:schemeClr val="bg1"/>
                </a:solidFill>
              </a:defRPr>
            </a:lvl2pPr>
            <a:lvl3pPr marL="1143000" indent="-228600">
              <a:lnSpc>
                <a:spcPct val="90000"/>
              </a:lnSpc>
              <a:spcBef>
                <a:spcPts val="500"/>
              </a:spcBef>
              <a:buFont typeface="Arial" panose="020B0604020202020204" pitchFamily="34" charset="0"/>
              <a:buChar char="•"/>
              <a:defRPr sz="2000">
                <a:ln>
                  <a:noFill/>
                </a:ln>
                <a:solidFill>
                  <a:schemeClr val="bg1"/>
                </a:solidFill>
              </a:defRPr>
            </a:lvl3pPr>
            <a:lvl4pPr marL="1600200" indent="-228600">
              <a:lnSpc>
                <a:spcPct val="90000"/>
              </a:lnSpc>
              <a:spcBef>
                <a:spcPts val="500"/>
              </a:spcBef>
              <a:buFont typeface="Arial" panose="020B0604020202020204" pitchFamily="34" charset="0"/>
              <a:buChar char="•"/>
              <a:defRPr>
                <a:ln>
                  <a:noFill/>
                </a:ln>
                <a:solidFill>
                  <a:schemeClr val="bg1"/>
                </a:solidFill>
              </a:defRPr>
            </a:lvl4pPr>
            <a:lvl5pPr marL="2057400" indent="-228600">
              <a:lnSpc>
                <a:spcPct val="90000"/>
              </a:lnSpc>
              <a:spcBef>
                <a:spcPts val="500"/>
              </a:spcBef>
              <a:buFont typeface="Arial" panose="020B0604020202020204" pitchFamily="34" charset="0"/>
              <a:buChar char="•"/>
              <a:defRPr>
                <a:ln>
                  <a:noFill/>
                </a:ln>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STEM Vision: Bringing the vision to life</a:t>
            </a:r>
          </a:p>
        </p:txBody>
      </p:sp>
      <p:sp>
        <p:nvSpPr>
          <p:cNvPr id="6" name="TextBox 5">
            <a:extLst>
              <a:ext uri="{FF2B5EF4-FFF2-40B4-BE49-F238E27FC236}">
                <a16:creationId xmlns:a16="http://schemas.microsoft.com/office/drawing/2014/main" id="{D4D3BCCC-A294-ECC1-9707-E9EDE60EAA04}"/>
              </a:ext>
            </a:extLst>
          </p:cNvPr>
          <p:cNvSpPr txBox="1"/>
          <p:nvPr/>
        </p:nvSpPr>
        <p:spPr>
          <a:xfrm>
            <a:off x="8630537" y="910303"/>
            <a:ext cx="3317227" cy="541686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sz="1400" dirty="0">
                <a:latin typeface="Poppins" panose="00000500000000000000" pitchFamily="2" charset="0"/>
              </a:rPr>
              <a:t>To prepare our future knowledge sharers, we will move from a subject focus to themes that embrace </a:t>
            </a:r>
            <a:r>
              <a:rPr lang="en-GB" sz="1400" b="1" dirty="0">
                <a:solidFill>
                  <a:srgbClr val="00BE7E"/>
                </a:solidFill>
                <a:latin typeface="Poppins SemiBold" panose="00000700000000000000" pitchFamily="2" charset="0"/>
                <a:cs typeface="Poppins SemiBold" panose="00000700000000000000" pitchFamily="2" charset="0"/>
              </a:rPr>
              <a:t>complexity</a:t>
            </a:r>
            <a:r>
              <a:rPr lang="en-GB" sz="1400" dirty="0">
                <a:latin typeface="Poppins" panose="00000500000000000000" pitchFamily="2" charset="0"/>
              </a:rPr>
              <a:t> and provide </a:t>
            </a:r>
            <a:r>
              <a:rPr lang="en-GB" sz="1400" b="1" dirty="0">
                <a:solidFill>
                  <a:srgbClr val="00BE7E"/>
                </a:solidFill>
                <a:latin typeface="Poppins SemiBold" panose="00000700000000000000" pitchFamily="2" charset="0"/>
                <a:cs typeface="Poppins SemiBold" panose="00000700000000000000" pitchFamily="2" charset="0"/>
              </a:rPr>
              <a:t>boundaryless, multidisciplinary education</a:t>
            </a:r>
            <a:r>
              <a:rPr lang="en-GB" sz="1400" dirty="0">
                <a:latin typeface="Poppins" panose="00000500000000000000" pitchFamily="2" charset="0"/>
              </a:rPr>
              <a:t>. Our themes are:</a:t>
            </a:r>
          </a:p>
          <a:p>
            <a:pPr marL="271463" lvl="1" indent="-180975">
              <a:lnSpc>
                <a:spcPct val="150000"/>
              </a:lnSpc>
              <a:spcBef>
                <a:spcPts val="600"/>
              </a:spcBef>
              <a:buFont typeface="Arial" panose="020B0604020202020204" pitchFamily="34" charset="0"/>
              <a:buChar char="•"/>
            </a:pPr>
            <a:r>
              <a:rPr lang="en-GB" sz="1400" b="1" dirty="0">
                <a:solidFill>
                  <a:srgbClr val="00BE7E"/>
                </a:solidFill>
                <a:effectLst/>
                <a:latin typeface="Poppins SemiBold" panose="00000700000000000000" pitchFamily="2" charset="0"/>
                <a:ea typeface="Times New Roman" panose="02020603050405020304" pitchFamily="18" charset="0"/>
                <a:cs typeface="Poppins SemiBold" panose="00000700000000000000" pitchFamily="2" charset="0"/>
              </a:rPr>
              <a:t>Digital thinking</a:t>
            </a:r>
          </a:p>
          <a:p>
            <a:pPr marL="271463" lvl="1" indent="-180975">
              <a:lnSpc>
                <a:spcPct val="150000"/>
              </a:lnSpc>
              <a:buFont typeface="Arial" panose="020B0604020202020204" pitchFamily="34" charset="0"/>
              <a:buChar char="•"/>
            </a:pPr>
            <a:r>
              <a:rPr lang="en-GB" sz="1400" b="1" dirty="0">
                <a:solidFill>
                  <a:srgbClr val="00BE7E"/>
                </a:solidFill>
                <a:effectLst/>
                <a:latin typeface="Poppins SemiBold" panose="00000700000000000000" pitchFamily="2" charset="0"/>
                <a:ea typeface="Times New Roman" panose="02020603050405020304" pitchFamily="18" charset="0"/>
                <a:cs typeface="Poppins SemiBold" panose="00000700000000000000" pitchFamily="2" charset="0"/>
              </a:rPr>
              <a:t>Sustainable Environments</a:t>
            </a:r>
          </a:p>
          <a:p>
            <a:pPr marL="271463" lvl="1" indent="-180975">
              <a:lnSpc>
                <a:spcPct val="150000"/>
              </a:lnSpc>
              <a:buFont typeface="Arial" panose="020B0604020202020204" pitchFamily="34" charset="0"/>
              <a:buChar char="•"/>
            </a:pPr>
            <a:r>
              <a:rPr lang="en-GB" sz="1400" b="1" dirty="0">
                <a:solidFill>
                  <a:srgbClr val="00BE7E"/>
                </a:solidFill>
                <a:effectLst/>
                <a:latin typeface="Poppins SemiBold" panose="00000700000000000000" pitchFamily="2" charset="0"/>
                <a:ea typeface="Times New Roman" panose="02020603050405020304" pitchFamily="18" charset="0"/>
                <a:cs typeface="Poppins SemiBold" panose="00000700000000000000" pitchFamily="2" charset="0"/>
              </a:rPr>
              <a:t>Data and Information</a:t>
            </a:r>
          </a:p>
          <a:p>
            <a:pPr marL="271463" lvl="1" indent="-180975">
              <a:lnSpc>
                <a:spcPct val="150000"/>
              </a:lnSpc>
              <a:spcAft>
                <a:spcPts val="600"/>
              </a:spcAft>
              <a:buFont typeface="Arial" panose="020B0604020202020204" pitchFamily="34" charset="0"/>
              <a:buChar char="•"/>
            </a:pPr>
            <a:r>
              <a:rPr lang="en-GB" sz="1400" b="1" dirty="0">
                <a:solidFill>
                  <a:srgbClr val="00BE7E"/>
                </a:solidFill>
                <a:effectLst/>
                <a:latin typeface="Poppins SemiBold" panose="00000700000000000000" pitchFamily="2" charset="0"/>
                <a:ea typeface="Times New Roman" panose="02020603050405020304" pitchFamily="18" charset="0"/>
                <a:cs typeface="Poppins SemiBold" panose="00000700000000000000" pitchFamily="2" charset="0"/>
              </a:rPr>
              <a:t>Life and Health</a:t>
            </a:r>
          </a:p>
          <a:p>
            <a:pPr lvl="0"/>
            <a:r>
              <a:rPr lang="en-GB" sz="1400" dirty="0">
                <a:latin typeface="Poppins" panose="00000500000000000000" pitchFamily="2" charset="0"/>
              </a:rPr>
              <a:t>These are considered within the context of the needs of external collaborators and funders, the changing external environment and in partnership across the University</a:t>
            </a:r>
          </a:p>
          <a:p>
            <a:pPr lvl="0"/>
            <a:br>
              <a:rPr lang="en-GB" sz="1400" dirty="0">
                <a:latin typeface="Poppins" panose="00000500000000000000" pitchFamily="2" charset="0"/>
              </a:rPr>
            </a:br>
            <a:r>
              <a:rPr lang="en-GB" sz="1400" dirty="0">
                <a:latin typeface="Poppins" panose="00000500000000000000" pitchFamily="2" charset="0"/>
              </a:rPr>
              <a:t>We recognise the marketing challenge for students’ recognition of single versus multidisciplinary subjects and will work with Marcomms for a solution.</a:t>
            </a:r>
          </a:p>
        </p:txBody>
      </p:sp>
      <p:sp>
        <p:nvSpPr>
          <p:cNvPr id="3" name="TextBox 2">
            <a:extLst>
              <a:ext uri="{FF2B5EF4-FFF2-40B4-BE49-F238E27FC236}">
                <a16:creationId xmlns:a16="http://schemas.microsoft.com/office/drawing/2014/main" id="{394B120F-2E5C-DACF-3951-650F5327A8EC}"/>
              </a:ext>
            </a:extLst>
          </p:cNvPr>
          <p:cNvSpPr txBox="1"/>
          <p:nvPr/>
        </p:nvSpPr>
        <p:spPr>
          <a:xfrm>
            <a:off x="255525" y="571749"/>
            <a:ext cx="11936475" cy="307777"/>
          </a:xfrm>
          <a:prstGeom prst="rect">
            <a:avLst/>
          </a:prstGeom>
          <a:noFill/>
        </p:spPr>
        <p:txBody>
          <a:bodyPr wrap="square">
            <a:spAutoFit/>
          </a:bodyPr>
          <a:lstStyle/>
          <a:p>
            <a:r>
              <a:rPr lang="en-GB" sz="1400" dirty="0">
                <a:solidFill>
                  <a:schemeClr val="accent4">
                    <a:lumMod val="50000"/>
                  </a:schemeClr>
                </a:solidFill>
                <a:effectLst/>
                <a:latin typeface="Poppins SemiBold" panose="00000700000000000000" pitchFamily="2" charset="0"/>
                <a:ea typeface="Times New Roman" panose="02020603050405020304" pitchFamily="18" charset="0"/>
                <a:cs typeface="Poppins SemiBold" panose="00000700000000000000" pitchFamily="2" charset="0"/>
              </a:rPr>
              <a:t>Inclusive, innovative and high impact STEM teaching and research, equipping society for tomorrow’s challenges</a:t>
            </a:r>
            <a:endParaRPr lang="en-GB" sz="1400" dirty="0">
              <a:latin typeface="Poppins SemiBold" panose="00000700000000000000" pitchFamily="2" charset="0"/>
              <a:cs typeface="Poppins SemiBold" panose="00000700000000000000" pitchFamily="2" charset="0"/>
            </a:endParaRPr>
          </a:p>
        </p:txBody>
      </p:sp>
    </p:spTree>
    <p:extLst>
      <p:ext uri="{BB962C8B-B14F-4D97-AF65-F5344CB8AC3E}">
        <p14:creationId xmlns:p14="http://schemas.microsoft.com/office/powerpoint/2010/main" val="338811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E96AF3-3505-0973-7DBD-7BBD3261EED8}"/>
              </a:ext>
            </a:extLst>
          </p:cNvPr>
          <p:cNvPicPr>
            <a:picLocks noChangeAspect="1"/>
          </p:cNvPicPr>
          <p:nvPr/>
        </p:nvPicPr>
        <p:blipFill rotWithShape="1">
          <a:blip r:embed="rId3"/>
          <a:srcRect l="12903" r="11883"/>
          <a:stretch/>
        </p:blipFill>
        <p:spPr>
          <a:xfrm>
            <a:off x="2598056" y="805787"/>
            <a:ext cx="9593944" cy="6325796"/>
          </a:xfrm>
          <a:prstGeom prst="rect">
            <a:avLst/>
          </a:prstGeom>
        </p:spPr>
      </p:pic>
      <p:sp>
        <p:nvSpPr>
          <p:cNvPr id="2" name="Title 1">
            <a:extLst>
              <a:ext uri="{FF2B5EF4-FFF2-40B4-BE49-F238E27FC236}">
                <a16:creationId xmlns:a16="http://schemas.microsoft.com/office/drawing/2014/main" id="{F423E51C-2900-718B-5BDE-B5816A5EE154}"/>
              </a:ext>
            </a:extLst>
          </p:cNvPr>
          <p:cNvSpPr txBox="1">
            <a:spLocks/>
          </p:cNvSpPr>
          <p:nvPr/>
        </p:nvSpPr>
        <p:spPr>
          <a:xfrm>
            <a:off x="208752" y="207689"/>
            <a:ext cx="10515600" cy="443341"/>
          </a:xfrm>
          <a:prstGeom prst="rect">
            <a:avLst/>
          </a:prstGeom>
        </p:spPr>
        <p:txBody>
          <a:bodyPr>
            <a:noAutofit/>
          </a:bodyPr>
          <a:lstStyle>
            <a:lvl1pPr indent="0">
              <a:lnSpc>
                <a:spcPct val="110000"/>
              </a:lnSpc>
              <a:spcBef>
                <a:spcPts val="1000"/>
              </a:spcBef>
              <a:buFont typeface="Arial" panose="020B0604020202020204" pitchFamily="34" charset="0"/>
              <a:buNone/>
              <a:defRPr sz="2400" b="0" i="0">
                <a:ln>
                  <a:noFill/>
                </a:ln>
                <a:solidFill>
                  <a:srgbClr val="060645"/>
                </a:solidFill>
                <a:latin typeface="Poppins SemiBold" pitchFamily="2" charset="77"/>
                <a:cs typeface="Poppins SemiBold" pitchFamily="2" charset="77"/>
              </a:defRPr>
            </a:lvl1pPr>
            <a:lvl2pPr marL="685800" indent="-228600">
              <a:lnSpc>
                <a:spcPct val="90000"/>
              </a:lnSpc>
              <a:spcBef>
                <a:spcPts val="500"/>
              </a:spcBef>
              <a:buFont typeface="Arial" panose="020B0604020202020204" pitchFamily="34" charset="0"/>
              <a:buChar char="•"/>
              <a:defRPr sz="2400">
                <a:ln>
                  <a:noFill/>
                </a:ln>
                <a:solidFill>
                  <a:schemeClr val="bg1"/>
                </a:solidFill>
              </a:defRPr>
            </a:lvl2pPr>
            <a:lvl3pPr marL="1143000" indent="-228600">
              <a:lnSpc>
                <a:spcPct val="90000"/>
              </a:lnSpc>
              <a:spcBef>
                <a:spcPts val="500"/>
              </a:spcBef>
              <a:buFont typeface="Arial" panose="020B0604020202020204" pitchFamily="34" charset="0"/>
              <a:buChar char="•"/>
              <a:defRPr sz="2000">
                <a:ln>
                  <a:noFill/>
                </a:ln>
                <a:solidFill>
                  <a:schemeClr val="bg1"/>
                </a:solidFill>
              </a:defRPr>
            </a:lvl3pPr>
            <a:lvl4pPr marL="1600200" indent="-228600">
              <a:lnSpc>
                <a:spcPct val="90000"/>
              </a:lnSpc>
              <a:spcBef>
                <a:spcPts val="500"/>
              </a:spcBef>
              <a:buFont typeface="Arial" panose="020B0604020202020204" pitchFamily="34" charset="0"/>
              <a:buChar char="•"/>
              <a:defRPr>
                <a:ln>
                  <a:noFill/>
                </a:ln>
                <a:solidFill>
                  <a:schemeClr val="bg1"/>
                </a:solidFill>
              </a:defRPr>
            </a:lvl4pPr>
            <a:lvl5pPr marL="2057400" indent="-228600">
              <a:lnSpc>
                <a:spcPct val="90000"/>
              </a:lnSpc>
              <a:spcBef>
                <a:spcPts val="500"/>
              </a:spcBef>
              <a:buFont typeface="Arial" panose="020B0604020202020204" pitchFamily="34" charset="0"/>
              <a:buChar char="•"/>
              <a:defRPr>
                <a:ln>
                  <a:noFill/>
                </a:ln>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STEM knowledge sharers of the future…</a:t>
            </a:r>
          </a:p>
        </p:txBody>
      </p:sp>
      <p:sp>
        <p:nvSpPr>
          <p:cNvPr id="5" name="TextBox 4">
            <a:extLst>
              <a:ext uri="{FF2B5EF4-FFF2-40B4-BE49-F238E27FC236}">
                <a16:creationId xmlns:a16="http://schemas.microsoft.com/office/drawing/2014/main" id="{C795A84C-1171-80E9-881A-B89F9F6A3183}"/>
              </a:ext>
            </a:extLst>
          </p:cNvPr>
          <p:cNvSpPr txBox="1"/>
          <p:nvPr/>
        </p:nvSpPr>
        <p:spPr>
          <a:xfrm>
            <a:off x="316088" y="1767006"/>
            <a:ext cx="2551289" cy="332398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t">
            <a:spAutoFit/>
          </a:bodyPr>
          <a:lstStyle>
            <a:defPPr>
              <a:defRPr lang="en-US"/>
            </a:defPPr>
            <a:lvl1pPr>
              <a:defRPr sz="1400">
                <a:latin typeface="Poppins" panose="00000500000000000000" pitchFamily="2" charset="0"/>
              </a:defRPr>
            </a:lvl1pPr>
          </a:lstStyle>
          <a:p>
            <a:r>
              <a:rPr lang="en-GB" dirty="0">
                <a:latin typeface="Poppins"/>
                <a:cs typeface="Poppins"/>
              </a:rPr>
              <a:t>To meet tomorrow’s societal challenges, our students and researchers must  have the skills to </a:t>
            </a:r>
            <a:r>
              <a:rPr lang="en-GB" dirty="0">
                <a:solidFill>
                  <a:srgbClr val="00BE7E"/>
                </a:solidFill>
                <a:latin typeface="Poppins SemiBold" panose="00000700000000000000" pitchFamily="2" charset="0"/>
                <a:cs typeface="Poppins SemiBold" panose="00000700000000000000" pitchFamily="2" charset="0"/>
              </a:rPr>
              <a:t>share and communicate</a:t>
            </a:r>
            <a:r>
              <a:rPr lang="en-GB" dirty="0">
                <a:latin typeface="Poppins"/>
                <a:cs typeface="Poppins"/>
              </a:rPr>
              <a:t>. </a:t>
            </a:r>
            <a:endParaRPr lang="en-GB" dirty="0"/>
          </a:p>
          <a:p>
            <a:endParaRPr lang="en-GB" dirty="0"/>
          </a:p>
          <a:p>
            <a:r>
              <a:rPr lang="en-GB" dirty="0">
                <a:latin typeface="Poppins"/>
                <a:cs typeface="Poppins"/>
              </a:rPr>
              <a:t>They will develop cross discipline solutions that </a:t>
            </a:r>
            <a:r>
              <a:rPr lang="en-GB" b="1" dirty="0">
                <a:solidFill>
                  <a:srgbClr val="00BE7E"/>
                </a:solidFill>
                <a:latin typeface="Poppins SemiBold" panose="00000700000000000000" pitchFamily="2" charset="0"/>
                <a:cs typeface="Poppins SemiBold" panose="00000700000000000000" pitchFamily="2" charset="0"/>
              </a:rPr>
              <a:t>embrace complexity</a:t>
            </a:r>
            <a:r>
              <a:rPr lang="en-GB" dirty="0">
                <a:latin typeface="Poppins SemiBold" panose="00000700000000000000" pitchFamily="2" charset="0"/>
                <a:cs typeface="Poppins SemiBold" panose="00000700000000000000" pitchFamily="2" charset="0"/>
              </a:rPr>
              <a:t> </a:t>
            </a:r>
            <a:r>
              <a:rPr lang="en-GB" dirty="0">
                <a:latin typeface="Poppins"/>
                <a:cs typeface="Poppins"/>
              </a:rPr>
              <a:t>and </a:t>
            </a:r>
            <a:r>
              <a:rPr lang="en-GB" dirty="0">
                <a:solidFill>
                  <a:srgbClr val="00BE7E"/>
                </a:solidFill>
                <a:latin typeface="Poppins SemiBold" panose="00000700000000000000" pitchFamily="2" charset="0"/>
                <a:cs typeface="Poppins SemiBold" panose="00000700000000000000" pitchFamily="2" charset="0"/>
              </a:rPr>
              <a:t>manage risk</a:t>
            </a:r>
            <a:r>
              <a:rPr lang="en-GB" dirty="0">
                <a:latin typeface="Poppins"/>
                <a:cs typeface="Poppins"/>
              </a:rPr>
              <a:t>.  </a:t>
            </a:r>
            <a:endParaRPr lang="en-GB" dirty="0">
              <a:cs typeface="Poppins"/>
            </a:endParaRPr>
          </a:p>
          <a:p>
            <a:endParaRPr lang="en-GB" dirty="0"/>
          </a:p>
          <a:p>
            <a:r>
              <a:rPr lang="en-GB" dirty="0">
                <a:latin typeface="Poppins"/>
                <a:cs typeface="Poppins"/>
              </a:rPr>
              <a:t>Their knowledge should provide </a:t>
            </a:r>
            <a:r>
              <a:rPr lang="en-GB" dirty="0">
                <a:solidFill>
                  <a:srgbClr val="00BE7E"/>
                </a:solidFill>
                <a:latin typeface="Poppins SemiBold" panose="00000700000000000000" pitchFamily="2" charset="0"/>
                <a:cs typeface="Poppins SemiBold" panose="00000700000000000000" pitchFamily="2" charset="0"/>
              </a:rPr>
              <a:t>impactful solutions </a:t>
            </a:r>
            <a:r>
              <a:rPr lang="en-GB" dirty="0">
                <a:latin typeface="Poppins"/>
                <a:cs typeface="Poppins"/>
              </a:rPr>
              <a:t>that benefit wider society</a:t>
            </a:r>
          </a:p>
        </p:txBody>
      </p:sp>
      <p:sp>
        <p:nvSpPr>
          <p:cNvPr id="6" name="TextBox 5">
            <a:extLst>
              <a:ext uri="{FF2B5EF4-FFF2-40B4-BE49-F238E27FC236}">
                <a16:creationId xmlns:a16="http://schemas.microsoft.com/office/drawing/2014/main" id="{AB009B49-358A-1263-B05B-60AAB01FC65E}"/>
              </a:ext>
            </a:extLst>
          </p:cNvPr>
          <p:cNvSpPr txBox="1"/>
          <p:nvPr/>
        </p:nvSpPr>
        <p:spPr>
          <a:xfrm>
            <a:off x="208752" y="654928"/>
            <a:ext cx="11957848" cy="315536"/>
          </a:xfrm>
          <a:prstGeom prst="rect">
            <a:avLst/>
          </a:prstGeom>
          <a:noFill/>
        </p:spPr>
        <p:txBody>
          <a:bodyPr wrap="square">
            <a:spAutoFit/>
          </a:bodyPr>
          <a:lstStyle/>
          <a:p>
            <a:pPr marL="0" indent="0">
              <a:lnSpc>
                <a:spcPct val="107000"/>
              </a:lnSpc>
              <a:spcAft>
                <a:spcPts val="0"/>
              </a:spcAft>
              <a:buNone/>
            </a:pPr>
            <a:r>
              <a:rPr lang="en-GB" sz="1400" dirty="0">
                <a:solidFill>
                  <a:schemeClr val="accent4">
                    <a:lumMod val="50000"/>
                  </a:schemeClr>
                </a:solidFill>
                <a:effectLst/>
                <a:latin typeface="Poppins SemiBold" panose="00000700000000000000" pitchFamily="2" charset="0"/>
                <a:ea typeface="Times New Roman" panose="02020603050405020304" pitchFamily="18" charset="0"/>
                <a:cs typeface="Poppins SemiBold" panose="00000700000000000000" pitchFamily="2" charset="0"/>
              </a:rPr>
              <a:t>Deliver inclusive, innovative and high impact STEM teaching and research, equipping society for tomorrow’s challenges</a:t>
            </a:r>
            <a:endParaRPr lang="en-GB" sz="1400" dirty="0">
              <a:solidFill>
                <a:schemeClr val="accent4">
                  <a:lumMod val="50000"/>
                </a:schemeClr>
              </a:solidFill>
              <a:latin typeface="Poppins SemiBold" panose="00000700000000000000" pitchFamily="2" charset="0"/>
              <a:cs typeface="Poppins SemiBold" panose="00000700000000000000" pitchFamily="2" charset="0"/>
            </a:endParaRPr>
          </a:p>
        </p:txBody>
      </p:sp>
    </p:spTree>
    <p:extLst>
      <p:ext uri="{BB962C8B-B14F-4D97-AF65-F5344CB8AC3E}">
        <p14:creationId xmlns:p14="http://schemas.microsoft.com/office/powerpoint/2010/main" val="2378382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98243D-B436-F0E6-6BEB-29C5C903EB3E}"/>
              </a:ext>
            </a:extLst>
          </p:cNvPr>
          <p:cNvSpPr/>
          <p:nvPr/>
        </p:nvSpPr>
        <p:spPr>
          <a:xfrm>
            <a:off x="182880" y="5617029"/>
            <a:ext cx="2573383" cy="99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423E51C-2900-718B-5BDE-B5816A5EE154}"/>
              </a:ext>
            </a:extLst>
          </p:cNvPr>
          <p:cNvSpPr txBox="1">
            <a:spLocks/>
          </p:cNvSpPr>
          <p:nvPr/>
        </p:nvSpPr>
        <p:spPr>
          <a:xfrm>
            <a:off x="340024" y="249386"/>
            <a:ext cx="10515600" cy="4433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a:p>
        </p:txBody>
      </p:sp>
      <p:sp>
        <p:nvSpPr>
          <p:cNvPr id="5" name="TextBox 4">
            <a:extLst>
              <a:ext uri="{FF2B5EF4-FFF2-40B4-BE49-F238E27FC236}">
                <a16:creationId xmlns:a16="http://schemas.microsoft.com/office/drawing/2014/main" id="{DFD6D2A1-C2B2-6E1F-4B18-6009A25A3245}"/>
              </a:ext>
            </a:extLst>
          </p:cNvPr>
          <p:cNvSpPr txBox="1"/>
          <p:nvPr/>
        </p:nvSpPr>
        <p:spPr>
          <a:xfrm>
            <a:off x="478752" y="312760"/>
            <a:ext cx="11197433" cy="5909310"/>
          </a:xfrm>
          <a:prstGeom prst="rect">
            <a:avLst/>
          </a:prstGeom>
          <a:noFill/>
        </p:spPr>
        <p:txBody>
          <a:bodyPr wrap="square" lIns="91440" tIns="45720" rIns="91440" bIns="45720" anchor="t">
            <a:spAutoFit/>
          </a:bodyPr>
          <a:lstStyle/>
          <a:p>
            <a:r>
              <a:rPr lang="en-GB" b="1" dirty="0">
                <a:solidFill>
                  <a:srgbClr val="060645"/>
                </a:solidFill>
                <a:latin typeface="+mj-lt"/>
                <a:cs typeface="Poppins"/>
              </a:rPr>
              <a:t>1: Deliver a Positive, Consistent and Inclusive Student Experience</a:t>
            </a:r>
            <a:endParaRPr lang="en-GB" b="1" dirty="0">
              <a:solidFill>
                <a:srgbClr val="060645"/>
              </a:solidFill>
              <a:effectLst/>
              <a:latin typeface="+mj-lt"/>
              <a:ea typeface="Times New Roman" panose="02020603050405020304" pitchFamily="18" charset="0"/>
              <a:cs typeface="Poppins"/>
            </a:endParaRPr>
          </a:p>
          <a:p>
            <a:endParaRPr lang="en-GB" sz="1400" dirty="0">
              <a:solidFill>
                <a:schemeClr val="bg1">
                  <a:lumMod val="65000"/>
                </a:schemeClr>
              </a:solidFill>
              <a:latin typeface="Poppins"/>
              <a:ea typeface="Times New Roman" panose="02020603050405020304" pitchFamily="18" charset="0"/>
              <a:cs typeface="Times New Roman"/>
            </a:endParaRPr>
          </a:p>
          <a:p>
            <a:r>
              <a:rPr lang="en-GB" sz="1200" dirty="0">
                <a:solidFill>
                  <a:schemeClr val="bg1">
                    <a:lumMod val="65000"/>
                  </a:schemeClr>
                </a:solidFill>
                <a:latin typeface="Poppins"/>
                <a:ea typeface="Times New Roman" panose="02020603050405020304" pitchFamily="18" charset="0"/>
                <a:cs typeface="Times New Roman"/>
              </a:rPr>
              <a:t>Provide a positive, consistent and more inclusive student experience driven by the </a:t>
            </a:r>
            <a:r>
              <a:rPr lang="en-GB" sz="1200" b="1" dirty="0">
                <a:solidFill>
                  <a:schemeClr val="bg1">
                    <a:lumMod val="65000"/>
                  </a:schemeClr>
                </a:solidFill>
                <a:latin typeface="Poppins"/>
                <a:ea typeface="Times New Roman" panose="02020603050405020304" pitchFamily="18" charset="0"/>
                <a:cs typeface="Times New Roman"/>
                <a:hlinkClick r:id="rId3">
                  <a:extLst>
                    <a:ext uri="{A12FA001-AC4F-418D-AE19-62706E023703}">
                      <ahyp:hlinkClr xmlns:ahyp="http://schemas.microsoft.com/office/drawing/2018/hyperlinkcolor" val="tx"/>
                    </a:ext>
                  </a:extLst>
                </a:hlinkClick>
              </a:rPr>
              <a:t>Teaching and Learning Plan</a:t>
            </a:r>
            <a:r>
              <a:rPr lang="en-GB" sz="1200" dirty="0">
                <a:solidFill>
                  <a:schemeClr val="bg1">
                    <a:lumMod val="65000"/>
                  </a:schemeClr>
                </a:solidFill>
                <a:latin typeface="Poppins"/>
                <a:ea typeface="Times New Roman" panose="02020603050405020304" pitchFamily="18" charset="0"/>
                <a:cs typeface="Times New Roman"/>
              </a:rPr>
              <a:t>, particularly integrating students and their voice into our plans to enhance the quality of provision. It’s recognised that some of our aims are driven from specific STEM requirements and others are more collaborative activity driven by and/or including colleagues across the OU.</a:t>
            </a:r>
          </a:p>
          <a:p>
            <a:endParaRPr lang="en-GB" sz="1200" dirty="0">
              <a:solidFill>
                <a:schemeClr val="bg1">
                  <a:lumMod val="65000"/>
                </a:schemeClr>
              </a:solidFill>
              <a:latin typeface="Poppins"/>
              <a:ea typeface="Times New Roman" panose="02020603050405020304" pitchFamily="18" charset="0"/>
              <a:cs typeface="Times New Roman"/>
            </a:endParaRPr>
          </a:p>
          <a:p>
            <a:endParaRPr lang="en-GB" sz="1400" dirty="0">
              <a:solidFill>
                <a:srgbClr val="060645"/>
              </a:solidFill>
              <a:latin typeface="Poppins" panose="00000500000000000000" pitchFamily="2" charset="0"/>
              <a:ea typeface="Times New Roman" panose="02020603050405020304" pitchFamily="18" charset="0"/>
              <a:cs typeface="Poppins" panose="00000500000000000000" pitchFamily="2" charset="0"/>
            </a:endParaRPr>
          </a:p>
          <a:p>
            <a:pPr>
              <a:spcAft>
                <a:spcPts val="300"/>
              </a:spcAft>
            </a:pPr>
            <a:r>
              <a:rPr lang="en-GB" sz="1400" b="1" dirty="0">
                <a:solidFill>
                  <a:srgbClr val="00B050"/>
                </a:solidFill>
                <a:latin typeface="Poppins SemiBold" panose="00000700000000000000" pitchFamily="2" charset="0"/>
                <a:ea typeface="Times New Roman" panose="02020603050405020304" pitchFamily="18" charset="0"/>
                <a:cs typeface="Poppins SemiBold" panose="00000700000000000000" pitchFamily="2" charset="0"/>
              </a:rPr>
              <a:t>Continue to enhance innovative STEM pedagogy </a:t>
            </a:r>
            <a:endParaRPr lang="en-GB" sz="1400" dirty="0">
              <a:solidFill>
                <a:srgbClr val="00B050"/>
              </a:solidFill>
              <a:latin typeface="Poppins SemiBold" panose="00000700000000000000" pitchFamily="2" charset="0"/>
              <a:ea typeface="Times New Roman" panose="02020603050405020304" pitchFamily="18" charset="0"/>
              <a:cs typeface="Poppins SemiBold" panose="00000700000000000000" pitchFamily="2" charset="0"/>
            </a:endParaRPr>
          </a:p>
          <a:p>
            <a:r>
              <a:rPr lang="en-GB" sz="1400" dirty="0">
                <a:latin typeface="Poppins" panose="00000500000000000000" pitchFamily="2" charset="0"/>
                <a:ea typeface="Times New Roman" panose="02020603050405020304" pitchFamily="18" charset="0"/>
                <a:cs typeface="Poppins" panose="00000500000000000000" pitchFamily="2" charset="0"/>
              </a:rPr>
              <a:t>We will use our unique competitive position delivering authentic online practical work (OpenSTEM Labs, </a:t>
            </a:r>
            <a:r>
              <a:rPr lang="en-GB" sz="1400" dirty="0" err="1">
                <a:latin typeface="Poppins" panose="00000500000000000000" pitchFamily="2" charset="0"/>
                <a:ea typeface="Times New Roman" panose="02020603050405020304" pitchFamily="18" charset="0"/>
                <a:cs typeface="Poppins" panose="00000500000000000000" pitchFamily="2" charset="0"/>
              </a:rPr>
              <a:t>OpenLivingLab</a:t>
            </a:r>
            <a:r>
              <a:rPr lang="en-GB" sz="1400" dirty="0">
                <a:latin typeface="Poppins" panose="00000500000000000000" pitchFamily="2" charset="0"/>
                <a:ea typeface="Times New Roman" panose="02020603050405020304" pitchFamily="18" charset="0"/>
                <a:cs typeface="Poppins" panose="00000500000000000000" pitchFamily="2" charset="0"/>
              </a:rPr>
              <a:t>, </a:t>
            </a:r>
            <a:r>
              <a:rPr lang="en-GB" sz="1400" dirty="0" err="1">
                <a:latin typeface="Poppins" panose="00000500000000000000" pitchFamily="2" charset="0"/>
                <a:ea typeface="Times New Roman" panose="02020603050405020304" pitchFamily="18" charset="0"/>
                <a:cs typeface="Poppins" panose="00000500000000000000" pitchFamily="2" charset="0"/>
              </a:rPr>
              <a:t>OpenComputing</a:t>
            </a:r>
            <a:r>
              <a:rPr lang="en-GB" sz="1400" dirty="0">
                <a:latin typeface="Poppins" panose="00000500000000000000" pitchFamily="2" charset="0"/>
                <a:ea typeface="Times New Roman" panose="02020603050405020304" pitchFamily="18" charset="0"/>
                <a:cs typeface="Poppins" panose="00000500000000000000" pitchFamily="2" charset="0"/>
              </a:rPr>
              <a:t> Lab) and immersive environments for skills development (</a:t>
            </a:r>
            <a:r>
              <a:rPr lang="en-GB" sz="1400" dirty="0" err="1">
                <a:latin typeface="Poppins" panose="00000500000000000000" pitchFamily="2" charset="0"/>
                <a:ea typeface="Times New Roman" panose="02020603050405020304" pitchFamily="18" charset="0"/>
                <a:cs typeface="Poppins" panose="00000500000000000000" pitchFamily="2" charset="0"/>
              </a:rPr>
              <a:t>OpenXR</a:t>
            </a:r>
            <a:r>
              <a:rPr lang="en-GB" sz="1400" dirty="0">
                <a:latin typeface="Poppins" panose="00000500000000000000" pitchFamily="2" charset="0"/>
                <a:ea typeface="Times New Roman" panose="02020603050405020304" pitchFamily="18" charset="0"/>
                <a:cs typeface="Poppins" panose="00000500000000000000" pitchFamily="2" charset="0"/>
              </a:rPr>
              <a:t>), harnessing the power of artificial intelligence, for an outstanding student experience.  </a:t>
            </a:r>
            <a:endParaRPr lang="en-GB" sz="1400" dirty="0">
              <a:latin typeface="Poppins" panose="00000500000000000000" pitchFamily="2" charset="0"/>
              <a:cs typeface="Poppins" panose="00000500000000000000" pitchFamily="2" charset="0"/>
            </a:endParaRPr>
          </a:p>
          <a:p>
            <a:endParaRPr lang="en-GB" sz="1200" b="1" dirty="0">
              <a:solidFill>
                <a:schemeClr val="accent3"/>
              </a:solidFill>
              <a:cs typeface="Times New Roman"/>
            </a:endParaRPr>
          </a:p>
          <a:p>
            <a:endParaRPr lang="en-GB" sz="1200" b="1" dirty="0">
              <a:solidFill>
                <a:schemeClr val="bg1">
                  <a:lumMod val="65000"/>
                </a:schemeClr>
              </a:solidFill>
              <a:cs typeface="Times New Roman"/>
            </a:endParaRPr>
          </a:p>
          <a:p>
            <a:r>
              <a:rPr lang="en-GB" sz="1200" b="1" dirty="0">
                <a:solidFill>
                  <a:schemeClr val="bg1">
                    <a:lumMod val="65000"/>
                  </a:schemeClr>
                </a:solidFill>
                <a:latin typeface="Poppins" panose="00000500000000000000" pitchFamily="2" charset="0"/>
                <a:cs typeface="Poppins" panose="00000500000000000000" pitchFamily="2" charset="0"/>
              </a:rPr>
              <a:t>Focus on Continuation, Completion and Progression </a:t>
            </a:r>
          </a:p>
          <a:p>
            <a:r>
              <a:rPr lang="en-GB" sz="1200" dirty="0">
                <a:solidFill>
                  <a:schemeClr val="bg1">
                    <a:lumMod val="65000"/>
                  </a:schemeClr>
                </a:solidFill>
                <a:latin typeface="Poppins" panose="00000500000000000000" pitchFamily="2" charset="0"/>
                <a:ea typeface="Times New Roman" panose="02020603050405020304" pitchFamily="18" charset="0"/>
                <a:cs typeface="Poppins" panose="00000500000000000000" pitchFamily="2" charset="0"/>
              </a:rPr>
              <a:t>The following projects will be prioritised in line with the teaching and learning plan principles.</a:t>
            </a:r>
            <a:endParaRPr lang="en-GB" sz="1200" dirty="0">
              <a:solidFill>
                <a:schemeClr val="bg1">
                  <a:lumMod val="65000"/>
                </a:schemeClr>
              </a:solidFill>
              <a:latin typeface="Poppins" panose="00000500000000000000" pitchFamily="2" charset="0"/>
              <a:cs typeface="Poppins" panose="00000500000000000000" pitchFamily="2" charset="0"/>
            </a:endParaRPr>
          </a:p>
          <a:p>
            <a:pPr marL="452120" lvl="1" indent="-182245">
              <a:buFont typeface="Arial" panose="020B0604020202020204" pitchFamily="34" charset="0"/>
              <a:buChar char="•"/>
            </a:pPr>
            <a:r>
              <a:rPr lang="en-GB" sz="1200" b="1" dirty="0">
                <a:solidFill>
                  <a:schemeClr val="bg1">
                    <a:lumMod val="65000"/>
                  </a:schemeClr>
                </a:solidFill>
                <a:latin typeface="Poppins" panose="00000500000000000000" pitchFamily="2" charset="0"/>
                <a:ea typeface="Times New Roman" panose="02020603050405020304" pitchFamily="18" charset="0"/>
                <a:cs typeface="Poppins" panose="00000500000000000000" pitchFamily="2" charset="0"/>
              </a:rPr>
              <a:t>Address awarding gaps for students prioritising those for Black students, those in the Index of Multiple Deprivation quintile 1 and students with mental health issues </a:t>
            </a:r>
            <a:r>
              <a:rPr lang="en-GB" sz="1200" dirty="0">
                <a:solidFill>
                  <a:schemeClr val="bg1">
                    <a:lumMod val="65000"/>
                  </a:schemeClr>
                </a:solidFill>
                <a:latin typeface="Poppins" panose="00000500000000000000" pitchFamily="2" charset="0"/>
                <a:ea typeface="Times New Roman" panose="02020603050405020304" pitchFamily="18" charset="0"/>
                <a:cs typeface="Poppins" panose="00000500000000000000" pitchFamily="2" charset="0"/>
              </a:rPr>
              <a:t>in line with OU APP priorities.</a:t>
            </a:r>
            <a:endParaRPr lang="en-GB" sz="1200" b="1" dirty="0">
              <a:solidFill>
                <a:schemeClr val="bg1">
                  <a:lumMod val="65000"/>
                </a:schemeClr>
              </a:solidFill>
              <a:latin typeface="Poppins" panose="00000500000000000000" pitchFamily="2" charset="0"/>
              <a:ea typeface="Times New Roman" panose="02020603050405020304" pitchFamily="18" charset="0"/>
              <a:cs typeface="Poppins" panose="00000500000000000000" pitchFamily="2" charset="0"/>
            </a:endParaRPr>
          </a:p>
          <a:p>
            <a:pPr marL="452120" lvl="1" indent="-182245">
              <a:buFont typeface="Arial" panose="020B0604020202020204" pitchFamily="34" charset="0"/>
              <a:buChar char="•"/>
            </a:pPr>
            <a:r>
              <a:rPr lang="en-GB" sz="1200" dirty="0">
                <a:solidFill>
                  <a:schemeClr val="bg1">
                    <a:lumMod val="65000"/>
                  </a:schemeClr>
                </a:solidFill>
                <a:latin typeface="Poppins" panose="00000500000000000000" pitchFamily="2" charset="0"/>
                <a:ea typeface="Times New Roman" panose="02020603050405020304" pitchFamily="18" charset="0"/>
                <a:cs typeface="Poppins" panose="00000500000000000000" pitchFamily="2" charset="0"/>
              </a:rPr>
              <a:t>Disseminate good practice in </a:t>
            </a:r>
            <a:r>
              <a:rPr lang="en-GB" sz="1200" b="1" dirty="0">
                <a:solidFill>
                  <a:schemeClr val="bg1">
                    <a:lumMod val="65000"/>
                  </a:schemeClr>
                </a:solidFill>
                <a:latin typeface="Poppins" panose="00000500000000000000" pitchFamily="2" charset="0"/>
                <a:ea typeface="Times New Roman" panose="02020603050405020304" pitchFamily="18" charset="0"/>
                <a:cs typeface="Poppins" panose="00000500000000000000" pitchFamily="2" charset="0"/>
              </a:rPr>
              <a:t>high quality and timely feedback to students</a:t>
            </a:r>
          </a:p>
          <a:p>
            <a:pPr marL="452120" lvl="1" indent="-182245">
              <a:buFont typeface="Arial" panose="020B0604020202020204" pitchFamily="34" charset="0"/>
              <a:buChar char="•"/>
            </a:pPr>
            <a:r>
              <a:rPr lang="en-GB" sz="1200" dirty="0">
                <a:solidFill>
                  <a:schemeClr val="bg1">
                    <a:lumMod val="65000"/>
                  </a:schemeClr>
                </a:solidFill>
                <a:latin typeface="Poppins" panose="00000500000000000000" pitchFamily="2" charset="0"/>
                <a:ea typeface="Times New Roman" panose="02020603050405020304" pitchFamily="18" charset="0"/>
                <a:cs typeface="Poppins" panose="00000500000000000000" pitchFamily="2" charset="0"/>
              </a:rPr>
              <a:t>Ensuring students with low PEQs are encouraged to take </a:t>
            </a:r>
            <a:r>
              <a:rPr lang="en-GB" sz="1200" b="1" dirty="0">
                <a:solidFill>
                  <a:schemeClr val="bg1">
                    <a:lumMod val="65000"/>
                  </a:schemeClr>
                </a:solidFill>
                <a:latin typeface="Poppins" panose="00000500000000000000" pitchFamily="2" charset="0"/>
                <a:ea typeface="Times New Roman" panose="02020603050405020304" pitchFamily="18" charset="0"/>
                <a:cs typeface="Poppins" panose="00000500000000000000" pitchFamily="2" charset="0"/>
              </a:rPr>
              <a:t>fast track Access</a:t>
            </a:r>
            <a:r>
              <a:rPr lang="en-GB" sz="1200" dirty="0">
                <a:solidFill>
                  <a:schemeClr val="bg1">
                    <a:lumMod val="65000"/>
                  </a:schemeClr>
                </a:solidFill>
                <a:latin typeface="Poppins" panose="00000500000000000000" pitchFamily="2" charset="0"/>
                <a:ea typeface="Times New Roman" panose="02020603050405020304" pitchFamily="18" charset="0"/>
                <a:cs typeface="Poppins" panose="00000500000000000000" pitchFamily="2" charset="0"/>
              </a:rPr>
              <a:t> prior to stage 1 study.</a:t>
            </a:r>
          </a:p>
          <a:p>
            <a:pPr marL="452120" lvl="1" indent="-182245">
              <a:buFont typeface="Arial" panose="020B0604020202020204" pitchFamily="34" charset="0"/>
              <a:buChar char="•"/>
            </a:pPr>
            <a:r>
              <a:rPr lang="en-GB" sz="1200" dirty="0">
                <a:solidFill>
                  <a:schemeClr val="bg1">
                    <a:lumMod val="65000"/>
                  </a:schemeClr>
                </a:solidFill>
                <a:latin typeface="Poppins" panose="00000500000000000000" pitchFamily="2" charset="0"/>
                <a:ea typeface="Times New Roman" panose="02020603050405020304" pitchFamily="18" charset="0"/>
                <a:cs typeface="Poppins" panose="00000500000000000000" pitchFamily="2" charset="0"/>
              </a:rPr>
              <a:t>Use our academic experience and capabilities to influence </a:t>
            </a:r>
            <a:r>
              <a:rPr lang="en-GB" sz="1200" b="1" dirty="0">
                <a:solidFill>
                  <a:schemeClr val="bg1">
                    <a:lumMod val="65000"/>
                  </a:schemeClr>
                </a:solidFill>
                <a:latin typeface="Poppins" panose="00000500000000000000" pitchFamily="2" charset="0"/>
                <a:ea typeface="Times New Roman" panose="02020603050405020304" pitchFamily="18" charset="0"/>
                <a:cs typeface="Poppins" panose="00000500000000000000" pitchFamily="2" charset="0"/>
              </a:rPr>
              <a:t>OU wide projects related to student progression</a:t>
            </a:r>
          </a:p>
          <a:p>
            <a:pPr marL="452120" lvl="1" indent="-182245">
              <a:buFont typeface="Arial" panose="020B0604020202020204" pitchFamily="34" charset="0"/>
              <a:buChar char="•"/>
            </a:pPr>
            <a:r>
              <a:rPr lang="en-GB" sz="1200" dirty="0">
                <a:solidFill>
                  <a:schemeClr val="bg1">
                    <a:lumMod val="65000"/>
                  </a:schemeClr>
                </a:solidFill>
                <a:latin typeface="Poppins" panose="00000500000000000000" pitchFamily="2" charset="0"/>
                <a:ea typeface="Times New Roman" panose="02020603050405020304" pitchFamily="18" charset="0"/>
                <a:cs typeface="Poppins" panose="00000500000000000000" pitchFamily="2" charset="0"/>
              </a:rPr>
              <a:t>Improve processes for </a:t>
            </a:r>
            <a:r>
              <a:rPr lang="en-GB" sz="1200" b="1" dirty="0">
                <a:solidFill>
                  <a:schemeClr val="bg1">
                    <a:lumMod val="65000"/>
                  </a:schemeClr>
                </a:solidFill>
                <a:latin typeface="Poppins" panose="00000500000000000000" pitchFamily="2" charset="0"/>
                <a:ea typeface="Times New Roman" panose="02020603050405020304" pitchFamily="18" charset="0"/>
                <a:cs typeface="Poppins" panose="00000500000000000000" pitchFamily="2" charset="0"/>
              </a:rPr>
              <a:t>managing academic conduct and complaints </a:t>
            </a:r>
            <a:r>
              <a:rPr lang="en-GB" sz="1200" dirty="0">
                <a:solidFill>
                  <a:schemeClr val="bg1">
                    <a:lumMod val="65000"/>
                  </a:schemeClr>
                </a:solidFill>
                <a:effectLst/>
                <a:latin typeface="Poppins" panose="00000500000000000000" pitchFamily="2" charset="0"/>
                <a:ea typeface="Times New Roman" panose="02020603050405020304" pitchFamily="18" charset="0"/>
                <a:cs typeface="Poppins" panose="00000500000000000000" pitchFamily="2" charset="0"/>
              </a:rPr>
              <a:t>that inhibit progression</a:t>
            </a:r>
          </a:p>
          <a:p>
            <a:pPr marL="452120" lvl="1" indent="-182245">
              <a:buFont typeface="Arial" panose="020B0604020202020204" pitchFamily="34" charset="0"/>
              <a:buChar char="•"/>
            </a:pPr>
            <a:r>
              <a:rPr lang="en-GB" sz="1200" dirty="0">
                <a:solidFill>
                  <a:schemeClr val="bg1">
                    <a:lumMod val="65000"/>
                  </a:schemeClr>
                </a:solidFill>
                <a:effectLst/>
                <a:latin typeface="Poppins" panose="00000500000000000000" pitchFamily="2" charset="0"/>
                <a:ea typeface="Times New Roman" panose="02020603050405020304" pitchFamily="18" charset="0"/>
                <a:cs typeface="Poppins" panose="00000500000000000000" pitchFamily="2" charset="0"/>
              </a:rPr>
              <a:t>Support and influence the OU in addressing environmental and system </a:t>
            </a:r>
            <a:r>
              <a:rPr lang="en-GB" sz="1200" b="1" dirty="0">
                <a:solidFill>
                  <a:schemeClr val="bg1">
                    <a:lumMod val="65000"/>
                  </a:schemeClr>
                </a:solidFill>
                <a:effectLst/>
                <a:latin typeface="Poppins" panose="00000500000000000000" pitchFamily="2" charset="0"/>
                <a:ea typeface="Times New Roman" panose="02020603050405020304" pitchFamily="18" charset="0"/>
                <a:cs typeface="Poppins" panose="00000500000000000000" pitchFamily="2" charset="0"/>
              </a:rPr>
              <a:t>issues impacting assessment and tuition</a:t>
            </a:r>
          </a:p>
          <a:p>
            <a:pPr marL="452120" lvl="1" indent="-182245">
              <a:buFont typeface="Arial" panose="020B0604020202020204" pitchFamily="34" charset="0"/>
              <a:buChar char="•"/>
            </a:pPr>
            <a:r>
              <a:rPr lang="en-GB" sz="1200" dirty="0">
                <a:solidFill>
                  <a:schemeClr val="bg1">
                    <a:lumMod val="65000"/>
                  </a:schemeClr>
                </a:solidFill>
                <a:latin typeface="Poppins" panose="00000500000000000000" pitchFamily="2" charset="0"/>
                <a:cs typeface="Poppins" panose="00000500000000000000" pitchFamily="2" charset="0"/>
              </a:rPr>
              <a:t>Ensure </a:t>
            </a:r>
            <a:r>
              <a:rPr lang="en-GB" sz="1200" b="1" dirty="0">
                <a:solidFill>
                  <a:schemeClr val="bg1">
                    <a:lumMod val="65000"/>
                  </a:schemeClr>
                </a:solidFill>
                <a:latin typeface="Poppins" panose="00000500000000000000" pitchFamily="2" charset="0"/>
                <a:cs typeface="Poppins" panose="00000500000000000000" pitchFamily="2" charset="0"/>
              </a:rPr>
              <a:t>opportunities for students to develop their research and enquiry skills </a:t>
            </a:r>
            <a:r>
              <a:rPr lang="en-GB" sz="1200" dirty="0">
                <a:solidFill>
                  <a:schemeClr val="bg1">
                    <a:lumMod val="65000"/>
                  </a:schemeClr>
                </a:solidFill>
                <a:latin typeface="Poppins" panose="00000500000000000000" pitchFamily="2" charset="0"/>
                <a:cs typeface="Poppins" panose="00000500000000000000" pitchFamily="2" charset="0"/>
              </a:rPr>
              <a:t>as per the Teaching and Learning plan.</a:t>
            </a:r>
            <a:endParaRPr lang="en-GB" sz="1200" b="1" dirty="0">
              <a:solidFill>
                <a:schemeClr val="bg1">
                  <a:lumMod val="65000"/>
                </a:schemeClr>
              </a:solidFill>
              <a:effectLst/>
              <a:latin typeface="Poppins" panose="00000500000000000000" pitchFamily="2" charset="0"/>
              <a:ea typeface="Times New Roman" panose="02020603050405020304" pitchFamily="18" charset="0"/>
              <a:cs typeface="Poppins" panose="00000500000000000000" pitchFamily="2" charset="0"/>
            </a:endParaRPr>
          </a:p>
          <a:p>
            <a:pPr indent="-187325"/>
            <a:endParaRPr lang="en-GB" sz="1200" dirty="0">
              <a:solidFill>
                <a:schemeClr val="bg1">
                  <a:lumMod val="65000"/>
                </a:schemeClr>
              </a:solidFill>
              <a:latin typeface="Poppins" panose="00000500000000000000" pitchFamily="2" charset="0"/>
              <a:ea typeface="Times New Roman" panose="02020603050405020304" pitchFamily="18" charset="0"/>
              <a:cs typeface="Poppins" panose="00000500000000000000" pitchFamily="2" charset="0"/>
            </a:endParaRPr>
          </a:p>
          <a:p>
            <a:pPr indent="-187325"/>
            <a:r>
              <a:rPr lang="en-GB" sz="1200" dirty="0">
                <a:solidFill>
                  <a:schemeClr val="bg1">
                    <a:lumMod val="65000"/>
                  </a:schemeClr>
                </a:solidFill>
                <a:latin typeface="Poppins" panose="00000500000000000000" pitchFamily="2" charset="0"/>
                <a:ea typeface="Times New Roman" panose="02020603050405020304" pitchFamily="18" charset="0"/>
                <a:cs typeface="Poppins" panose="00000500000000000000" pitchFamily="2" charset="0"/>
              </a:rPr>
              <a:t>We will also continue to </a:t>
            </a:r>
            <a:r>
              <a:rPr lang="en-GB" sz="1200" b="1" dirty="0">
                <a:solidFill>
                  <a:schemeClr val="bg1">
                    <a:lumMod val="65000"/>
                  </a:schemeClr>
                </a:solidFill>
                <a:latin typeface="Poppins" panose="00000500000000000000" pitchFamily="2" charset="0"/>
                <a:ea typeface="Times New Roman" panose="02020603050405020304" pitchFamily="18" charset="0"/>
                <a:cs typeface="Poppins" panose="00000500000000000000" pitchFamily="2" charset="0"/>
              </a:rPr>
              <a:t>improve student outcomes </a:t>
            </a:r>
            <a:r>
              <a:rPr lang="en-GB" sz="1200" dirty="0">
                <a:solidFill>
                  <a:schemeClr val="bg1">
                    <a:lumMod val="65000"/>
                  </a:schemeClr>
                </a:solidFill>
                <a:latin typeface="Poppins" panose="00000500000000000000" pitchFamily="2" charset="0"/>
                <a:ea typeface="Times New Roman" panose="02020603050405020304" pitchFamily="18" charset="0"/>
                <a:cs typeface="Poppins" panose="00000500000000000000" pitchFamily="2" charset="0"/>
              </a:rPr>
              <a:t>through</a:t>
            </a:r>
            <a:r>
              <a:rPr lang="en-GB" sz="1200" dirty="0">
                <a:solidFill>
                  <a:schemeClr val="bg1">
                    <a:lumMod val="65000"/>
                  </a:schemeClr>
                </a:solidFill>
                <a:effectLst/>
                <a:latin typeface="Poppins" panose="00000500000000000000" pitchFamily="2" charset="0"/>
                <a:ea typeface="Times New Roman" panose="02020603050405020304" pitchFamily="18" charset="0"/>
                <a:cs typeface="Poppins" panose="00000500000000000000" pitchFamily="2" charset="0"/>
              </a:rPr>
              <a:t> ongoing student engagement, quality monitoring, </a:t>
            </a:r>
            <a:r>
              <a:rPr lang="en-GB" sz="1200" dirty="0">
                <a:solidFill>
                  <a:schemeClr val="bg1">
                    <a:lumMod val="65000"/>
                  </a:schemeClr>
                </a:solidFill>
                <a:latin typeface="Poppins" panose="00000500000000000000" pitchFamily="2" charset="0"/>
                <a:ea typeface="Times New Roman" panose="02020603050405020304" pitchFamily="18" charset="0"/>
                <a:cs typeface="Poppins" panose="00000500000000000000" pitchFamily="2" charset="0"/>
              </a:rPr>
              <a:t>scholarship through </a:t>
            </a:r>
            <a:r>
              <a:rPr lang="en-GB" sz="1200" dirty="0" err="1">
                <a:solidFill>
                  <a:schemeClr val="bg1">
                    <a:lumMod val="65000"/>
                  </a:schemeClr>
                </a:solidFill>
                <a:latin typeface="Poppins" panose="00000500000000000000" pitchFamily="2" charset="0"/>
                <a:ea typeface="Times New Roman" panose="02020603050405020304" pitchFamily="18" charset="0"/>
                <a:cs typeface="Poppins" panose="00000500000000000000" pitchFamily="2" charset="0"/>
              </a:rPr>
              <a:t>eSTEeM</a:t>
            </a:r>
            <a:r>
              <a:rPr lang="en-GB" sz="1200" dirty="0">
                <a:solidFill>
                  <a:schemeClr val="bg1">
                    <a:lumMod val="65000"/>
                  </a:schemeClr>
                </a:solidFill>
                <a:latin typeface="Poppins" panose="00000500000000000000" pitchFamily="2" charset="0"/>
                <a:ea typeface="Times New Roman" panose="02020603050405020304" pitchFamily="18" charset="0"/>
                <a:cs typeface="Poppins" panose="00000500000000000000" pitchFamily="2" charset="0"/>
              </a:rPr>
              <a:t> and schools’ </a:t>
            </a:r>
            <a:r>
              <a:rPr lang="en-GB" sz="1200" dirty="0">
                <a:solidFill>
                  <a:schemeClr val="bg1">
                    <a:lumMod val="65000"/>
                  </a:schemeClr>
                </a:solidFill>
                <a:effectLst/>
                <a:latin typeface="Poppins" panose="00000500000000000000" pitchFamily="2" charset="0"/>
                <a:ea typeface="Times New Roman" panose="02020603050405020304" pitchFamily="18" charset="0"/>
                <a:cs typeface="Poppins" panose="00000500000000000000" pitchFamily="2" charset="0"/>
              </a:rPr>
              <a:t>progression plans</a:t>
            </a:r>
            <a:r>
              <a:rPr lang="en-GB" sz="1200" dirty="0">
                <a:solidFill>
                  <a:schemeClr val="bg1">
                    <a:lumMod val="65000"/>
                  </a:schemeClr>
                </a:solidFill>
                <a:latin typeface="Poppins" panose="00000500000000000000" pitchFamily="2" charset="0"/>
                <a:ea typeface="Times New Roman" panose="02020603050405020304" pitchFamily="18" charset="0"/>
                <a:cs typeface="Poppins" panose="00000500000000000000" pitchFamily="2" charset="0"/>
              </a:rPr>
              <a:t>.</a:t>
            </a:r>
            <a:endParaRPr lang="en-GB" sz="1200" b="1" dirty="0">
              <a:solidFill>
                <a:schemeClr val="bg1">
                  <a:lumMod val="65000"/>
                </a:schemeClr>
              </a:solidFill>
              <a:effectLst/>
              <a:latin typeface="Poppins" panose="00000500000000000000" pitchFamily="2" charset="0"/>
              <a:ea typeface="Times New Roman" panose="02020603050405020304" pitchFamily="18" charset="0"/>
              <a:cs typeface="Poppins" panose="00000500000000000000" pitchFamily="2" charset="0"/>
            </a:endParaRPr>
          </a:p>
          <a:p>
            <a:endParaRPr lang="en-GB" sz="1200" b="1" dirty="0">
              <a:solidFill>
                <a:schemeClr val="bg1">
                  <a:lumMod val="65000"/>
                </a:schemeClr>
              </a:solidFill>
              <a:effectLst/>
              <a:latin typeface="Poppins" panose="00000500000000000000" pitchFamily="2" charset="0"/>
              <a:ea typeface="Times New Roman" panose="02020603050405020304" pitchFamily="18" charset="0"/>
              <a:cs typeface="Poppins" panose="00000500000000000000" pitchFamily="2" charset="0"/>
            </a:endParaRPr>
          </a:p>
          <a:p>
            <a:r>
              <a:rPr lang="en-GB" sz="1200" b="1" dirty="0">
                <a:solidFill>
                  <a:schemeClr val="bg1">
                    <a:lumMod val="65000"/>
                  </a:schemeClr>
                </a:solidFill>
                <a:effectLst/>
                <a:latin typeface="Poppins" panose="00000500000000000000" pitchFamily="2" charset="0"/>
                <a:ea typeface="Times New Roman" panose="02020603050405020304" pitchFamily="18" charset="0"/>
                <a:cs typeface="Poppins" panose="00000500000000000000" pitchFamily="2" charset="0"/>
              </a:rPr>
              <a:t>Revise </a:t>
            </a:r>
            <a:r>
              <a:rPr lang="en-GB" sz="1200" b="1" dirty="0">
                <a:solidFill>
                  <a:schemeClr val="bg1">
                    <a:lumMod val="65000"/>
                  </a:schemeClr>
                </a:solidFill>
                <a:latin typeface="Poppins" panose="00000500000000000000" pitchFamily="2" charset="0"/>
                <a:ea typeface="Times New Roman" panose="02020603050405020304" pitchFamily="18" charset="0"/>
                <a:cs typeface="Poppins" panose="00000500000000000000" pitchFamily="2" charset="0"/>
              </a:rPr>
              <a:t>and simplify assessment</a:t>
            </a:r>
          </a:p>
          <a:p>
            <a:r>
              <a:rPr lang="en-GB" sz="1200" dirty="0">
                <a:solidFill>
                  <a:schemeClr val="bg1">
                    <a:lumMod val="65000"/>
                  </a:schemeClr>
                </a:solidFill>
                <a:latin typeface="Poppins" panose="00000500000000000000" pitchFamily="2" charset="0"/>
                <a:ea typeface="Times New Roman" panose="02020603050405020304" pitchFamily="18" charset="0"/>
                <a:cs typeface="Poppins" panose="00000500000000000000" pitchFamily="2" charset="0"/>
              </a:rPr>
              <a:t>Provide a better STEM student experience by implementing the </a:t>
            </a:r>
            <a:r>
              <a:rPr lang="en-GB" sz="1200" b="1" dirty="0">
                <a:solidFill>
                  <a:schemeClr val="bg1">
                    <a:lumMod val="65000"/>
                  </a:schemeClr>
                </a:solidFill>
                <a:latin typeface="Poppins" panose="00000500000000000000" pitchFamily="2" charset="0"/>
                <a:ea typeface="Times New Roman" panose="02020603050405020304" pitchFamily="18" charset="0"/>
                <a:cs typeface="Poppins" panose="00000500000000000000" pitchFamily="2" charset="0"/>
              </a:rPr>
              <a:t>simplified Assessment Framework and consistent word limit guidance</a:t>
            </a:r>
            <a:r>
              <a:rPr lang="en-GB" sz="1200" dirty="0">
                <a:solidFill>
                  <a:schemeClr val="bg1">
                    <a:lumMod val="65000"/>
                  </a:schemeClr>
                </a:solidFill>
                <a:latin typeface="Poppins" panose="00000500000000000000" pitchFamily="2" charset="0"/>
                <a:ea typeface="Times New Roman" panose="02020603050405020304" pitchFamily="18" charset="0"/>
                <a:cs typeface="Poppins" panose="00000500000000000000" pitchFamily="2" charset="0"/>
              </a:rPr>
              <a:t>.</a:t>
            </a:r>
          </a:p>
        </p:txBody>
      </p:sp>
      <p:sp>
        <p:nvSpPr>
          <p:cNvPr id="4" name="Rectangle 3">
            <a:extLst>
              <a:ext uri="{FF2B5EF4-FFF2-40B4-BE49-F238E27FC236}">
                <a16:creationId xmlns:a16="http://schemas.microsoft.com/office/drawing/2014/main" id="{D2CEBE14-F541-7EF3-55CC-84481AE50395}"/>
              </a:ext>
            </a:extLst>
          </p:cNvPr>
          <p:cNvSpPr/>
          <p:nvPr/>
        </p:nvSpPr>
        <p:spPr>
          <a:xfrm>
            <a:off x="8251976" y="257837"/>
            <a:ext cx="3600000" cy="447484"/>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r"/>
            <a:r>
              <a:rPr lang="en-GB" sz="1000" dirty="0">
                <a:solidFill>
                  <a:schemeClr val="bg2"/>
                </a:solidFill>
              </a:rPr>
              <a:t>AD Student Experience: AD Faculty and Strategy, </a:t>
            </a:r>
          </a:p>
          <a:p>
            <a:pPr algn="r"/>
            <a:r>
              <a:rPr lang="en-GB" sz="1000" dirty="0">
                <a:solidFill>
                  <a:schemeClr val="bg2"/>
                </a:solidFill>
              </a:rPr>
              <a:t>PVC-S, Academic Services, Academic Strategy</a:t>
            </a:r>
          </a:p>
        </p:txBody>
      </p:sp>
      <p:pic>
        <p:nvPicPr>
          <p:cNvPr id="7" name="Graphic 6" descr="Cycle with people with solid fill">
            <a:extLst>
              <a:ext uri="{FF2B5EF4-FFF2-40B4-BE49-F238E27FC236}">
                <a16:creationId xmlns:a16="http://schemas.microsoft.com/office/drawing/2014/main" id="{7A521629-03BE-6F1E-FC99-EAF8C2896E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13035" y="261980"/>
            <a:ext cx="512619" cy="512619"/>
          </a:xfrm>
          <a:prstGeom prst="rect">
            <a:avLst/>
          </a:prstGeom>
        </p:spPr>
      </p:pic>
      <p:sp>
        <p:nvSpPr>
          <p:cNvPr id="6" name="Rectangle 5">
            <a:extLst>
              <a:ext uri="{FF2B5EF4-FFF2-40B4-BE49-F238E27FC236}">
                <a16:creationId xmlns:a16="http://schemas.microsoft.com/office/drawing/2014/main" id="{2061283B-4408-5A39-689D-D7EECF2625E0}"/>
              </a:ext>
            </a:extLst>
          </p:cNvPr>
          <p:cNvSpPr/>
          <p:nvPr/>
        </p:nvSpPr>
        <p:spPr>
          <a:xfrm>
            <a:off x="340024" y="1559110"/>
            <a:ext cx="11128258" cy="1280343"/>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388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631174-9D14-2AA9-49C1-DE47B57129DF}"/>
              </a:ext>
            </a:extLst>
          </p:cNvPr>
          <p:cNvSpPr>
            <a:spLocks noGrp="1"/>
          </p:cNvSpPr>
          <p:nvPr>
            <p:ph type="body" sz="quarter" idx="21"/>
          </p:nvPr>
        </p:nvSpPr>
        <p:spPr/>
        <p:txBody>
          <a:bodyPr/>
          <a:lstStyle/>
          <a:p>
            <a:r>
              <a:rPr lang="en-GB" dirty="0"/>
              <a:t>Innovation in the Curriculum</a:t>
            </a:r>
          </a:p>
        </p:txBody>
      </p:sp>
      <p:sp>
        <p:nvSpPr>
          <p:cNvPr id="5" name="Oval 4">
            <a:extLst>
              <a:ext uri="{FF2B5EF4-FFF2-40B4-BE49-F238E27FC236}">
                <a16:creationId xmlns:a16="http://schemas.microsoft.com/office/drawing/2014/main" id="{E15A4B33-D43F-7D78-DA56-93E3725E4B65}"/>
              </a:ext>
            </a:extLst>
          </p:cNvPr>
          <p:cNvSpPr/>
          <p:nvPr/>
        </p:nvSpPr>
        <p:spPr>
          <a:xfrm>
            <a:off x="656293" y="2274994"/>
            <a:ext cx="3015574" cy="1502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Module Team Ideas</a:t>
            </a:r>
          </a:p>
        </p:txBody>
      </p:sp>
      <p:sp>
        <p:nvSpPr>
          <p:cNvPr id="7" name="Oval 6">
            <a:extLst>
              <a:ext uri="{FF2B5EF4-FFF2-40B4-BE49-F238E27FC236}">
                <a16:creationId xmlns:a16="http://schemas.microsoft.com/office/drawing/2014/main" id="{BF246C45-F336-0701-750E-34167DDB90BA}"/>
              </a:ext>
            </a:extLst>
          </p:cNvPr>
          <p:cNvSpPr/>
          <p:nvPr/>
        </p:nvSpPr>
        <p:spPr>
          <a:xfrm>
            <a:off x="8589309" y="2313781"/>
            <a:ext cx="3015574" cy="1502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University Plans, Frameworks and Innovation Projects</a:t>
            </a:r>
          </a:p>
        </p:txBody>
      </p:sp>
      <p:sp>
        <p:nvSpPr>
          <p:cNvPr id="9" name="Oval 8">
            <a:extLst>
              <a:ext uri="{FF2B5EF4-FFF2-40B4-BE49-F238E27FC236}">
                <a16:creationId xmlns:a16="http://schemas.microsoft.com/office/drawing/2014/main" id="{FC2F0516-19FB-671A-973B-DE967D68D9B8}"/>
              </a:ext>
            </a:extLst>
          </p:cNvPr>
          <p:cNvSpPr/>
          <p:nvPr/>
        </p:nvSpPr>
        <p:spPr>
          <a:xfrm>
            <a:off x="4622801" y="2308782"/>
            <a:ext cx="3015574" cy="1502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Faculty Vision, Plans and Frameworks </a:t>
            </a:r>
          </a:p>
        </p:txBody>
      </p:sp>
      <p:cxnSp>
        <p:nvCxnSpPr>
          <p:cNvPr id="15" name="Straight Arrow Connector 14">
            <a:extLst>
              <a:ext uri="{FF2B5EF4-FFF2-40B4-BE49-F238E27FC236}">
                <a16:creationId xmlns:a16="http://schemas.microsoft.com/office/drawing/2014/main" id="{B3FAECF7-34C1-4F27-01B7-6366A725BE6C}"/>
              </a:ext>
            </a:extLst>
          </p:cNvPr>
          <p:cNvCxnSpPr/>
          <p:nvPr/>
        </p:nvCxnSpPr>
        <p:spPr>
          <a:xfrm>
            <a:off x="2164080" y="4518038"/>
            <a:ext cx="4165600"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AE348B9-62A7-95A6-2BE5-A07FB9036591}"/>
              </a:ext>
            </a:extLst>
          </p:cNvPr>
          <p:cNvCxnSpPr>
            <a:cxnSpLocks/>
          </p:cNvCxnSpPr>
          <p:nvPr/>
        </p:nvCxnSpPr>
        <p:spPr>
          <a:xfrm>
            <a:off x="2164080" y="5147958"/>
            <a:ext cx="7894320"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145915F-01EF-E230-07CF-D5926AF9CAAC}"/>
              </a:ext>
            </a:extLst>
          </p:cNvPr>
          <p:cNvSpPr txBox="1"/>
          <p:nvPr/>
        </p:nvSpPr>
        <p:spPr>
          <a:xfrm>
            <a:off x="2959974" y="3979990"/>
            <a:ext cx="2774782" cy="461665"/>
          </a:xfrm>
          <a:prstGeom prst="rect">
            <a:avLst/>
          </a:prstGeom>
          <a:noFill/>
        </p:spPr>
        <p:txBody>
          <a:bodyPr wrap="square" rtlCol="0">
            <a:spAutoFit/>
          </a:bodyPr>
          <a:lstStyle/>
          <a:p>
            <a:r>
              <a:rPr lang="en-GB" sz="2400" b="1" dirty="0">
                <a:solidFill>
                  <a:srgbClr val="0070C0"/>
                </a:solidFill>
              </a:rPr>
              <a:t>The OpenSTEM Labs</a:t>
            </a:r>
          </a:p>
        </p:txBody>
      </p:sp>
      <p:sp>
        <p:nvSpPr>
          <p:cNvPr id="20" name="TextBox 19">
            <a:extLst>
              <a:ext uri="{FF2B5EF4-FFF2-40B4-BE49-F238E27FC236}">
                <a16:creationId xmlns:a16="http://schemas.microsoft.com/office/drawing/2014/main" id="{B95147C1-C541-7FDB-FDE1-8E9B9C4589AE}"/>
              </a:ext>
            </a:extLst>
          </p:cNvPr>
          <p:cNvSpPr txBox="1"/>
          <p:nvPr/>
        </p:nvSpPr>
        <p:spPr>
          <a:xfrm>
            <a:off x="6773334" y="4602166"/>
            <a:ext cx="2842437" cy="461665"/>
          </a:xfrm>
          <a:prstGeom prst="rect">
            <a:avLst/>
          </a:prstGeom>
          <a:noFill/>
        </p:spPr>
        <p:txBody>
          <a:bodyPr wrap="square" rtlCol="0">
            <a:spAutoFit/>
          </a:bodyPr>
          <a:lstStyle/>
          <a:p>
            <a:r>
              <a:rPr lang="en-GB" sz="2400" b="1" dirty="0">
                <a:solidFill>
                  <a:srgbClr val="0070C0"/>
                </a:solidFill>
              </a:rPr>
              <a:t>The </a:t>
            </a:r>
            <a:r>
              <a:rPr lang="en-GB" sz="2400" b="1" dirty="0" err="1">
                <a:solidFill>
                  <a:srgbClr val="0070C0"/>
                </a:solidFill>
              </a:rPr>
              <a:t>OpenXR</a:t>
            </a:r>
            <a:r>
              <a:rPr lang="en-GB" sz="2400" b="1" dirty="0">
                <a:solidFill>
                  <a:srgbClr val="0070C0"/>
                </a:solidFill>
              </a:rPr>
              <a:t> Studios</a:t>
            </a:r>
          </a:p>
        </p:txBody>
      </p:sp>
      <p:sp>
        <p:nvSpPr>
          <p:cNvPr id="21" name="Content Placeholder 2">
            <a:extLst>
              <a:ext uri="{FF2B5EF4-FFF2-40B4-BE49-F238E27FC236}">
                <a16:creationId xmlns:a16="http://schemas.microsoft.com/office/drawing/2014/main" id="{8AB4FF0A-C6DC-DEDF-AFA2-176CF2BA6FAE}"/>
              </a:ext>
            </a:extLst>
          </p:cNvPr>
          <p:cNvSpPr>
            <a:spLocks noGrp="1"/>
          </p:cNvSpPr>
          <p:nvPr>
            <p:ph sz="half" idx="2"/>
          </p:nvPr>
        </p:nvSpPr>
        <p:spPr>
          <a:xfrm>
            <a:off x="616994" y="1066654"/>
            <a:ext cx="10741664" cy="1318758"/>
          </a:xfrm>
        </p:spPr>
        <p:txBody>
          <a:bodyPr/>
          <a:lstStyle/>
          <a:p>
            <a:r>
              <a:rPr kumimoji="0" lang="en-GB" sz="2400" b="0" i="0" u="none" strike="noStrike" kern="1200" cap="none" spc="0" normalizeH="0" baseline="0" noProof="0" dirty="0">
                <a:ln>
                  <a:noFill/>
                </a:ln>
                <a:solidFill>
                  <a:srgbClr val="060645"/>
                </a:solidFill>
                <a:effectLst/>
                <a:uLnTx/>
                <a:uFillTx/>
                <a:latin typeface="Poppins" pitchFamily="2" charset="77"/>
                <a:ea typeface="+mn-ea"/>
                <a:cs typeface="Poppins" pitchFamily="2" charset="77"/>
              </a:rPr>
              <a:t>How can the ‘innovation’ referred to be expressed and delivered</a:t>
            </a:r>
            <a:endParaRPr lang="en-GB" dirty="0"/>
          </a:p>
          <a:p>
            <a:r>
              <a:rPr lang="en-GB" dirty="0"/>
              <a:t> </a:t>
            </a:r>
            <a:r>
              <a:rPr lang="en-GB" sz="2400" dirty="0">
                <a:solidFill>
                  <a:srgbClr val="060645"/>
                </a:solidFill>
                <a:latin typeface="Poppins" pitchFamily="2" charset="77"/>
                <a:cs typeface="Poppins" pitchFamily="2" charset="77"/>
              </a:rPr>
              <a:t>Where does it happen?</a:t>
            </a:r>
            <a:endParaRPr lang="en-GB" dirty="0">
              <a:latin typeface="Poppins" panose="00000500000000000000" pitchFamily="2" charset="0"/>
              <a:cs typeface="Poppins" panose="00000500000000000000" pitchFamily="2" charset="0"/>
            </a:endParaRPr>
          </a:p>
          <a:p>
            <a:pPr marL="0" indent="0">
              <a:buNone/>
            </a:pPr>
            <a:br>
              <a:rPr lang="en-GB" dirty="0"/>
            </a:br>
            <a:endParaRPr lang="en-GB" dirty="0"/>
          </a:p>
        </p:txBody>
      </p:sp>
    </p:spTree>
    <p:extLst>
      <p:ext uri="{BB962C8B-B14F-4D97-AF65-F5344CB8AC3E}">
        <p14:creationId xmlns:p14="http://schemas.microsoft.com/office/powerpoint/2010/main" val="4012530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B446B9-329E-7945-8783-E0CDB612A2ED}"/>
              </a:ext>
            </a:extLst>
          </p:cNvPr>
          <p:cNvSpPr>
            <a:spLocks noGrp="1"/>
          </p:cNvSpPr>
          <p:nvPr>
            <p:ph type="body" sz="quarter" idx="21"/>
          </p:nvPr>
        </p:nvSpPr>
        <p:spPr/>
        <p:txBody>
          <a:bodyPr/>
          <a:lstStyle/>
          <a:p>
            <a:r>
              <a:rPr lang="en-US" dirty="0"/>
              <a:t>Examples from The OpenSTEM Labs</a:t>
            </a:r>
            <a:endParaRPr lang="en-GB" dirty="0"/>
          </a:p>
        </p:txBody>
      </p:sp>
      <p:sp>
        <p:nvSpPr>
          <p:cNvPr id="3" name="Content Placeholder 2">
            <a:extLst>
              <a:ext uri="{FF2B5EF4-FFF2-40B4-BE49-F238E27FC236}">
                <a16:creationId xmlns:a16="http://schemas.microsoft.com/office/drawing/2014/main" id="{EE85B253-96CC-01C7-1B42-E52C7542D6AB}"/>
              </a:ext>
            </a:extLst>
          </p:cNvPr>
          <p:cNvSpPr>
            <a:spLocks noGrp="1"/>
          </p:cNvSpPr>
          <p:nvPr>
            <p:ph sz="half" idx="2"/>
          </p:nvPr>
        </p:nvSpPr>
        <p:spPr>
          <a:xfrm>
            <a:off x="469676" y="1077238"/>
            <a:ext cx="5152191" cy="4329687"/>
          </a:xfrm>
        </p:spPr>
        <p:txBody>
          <a:bodyPr/>
          <a:lstStyle/>
          <a:p>
            <a:r>
              <a:rPr lang="en-GB" dirty="0" err="1"/>
              <a:t>OpenScience</a:t>
            </a:r>
            <a:r>
              <a:rPr lang="en-GB" dirty="0"/>
              <a:t> Observatories</a:t>
            </a:r>
          </a:p>
          <a:p>
            <a:pPr lvl="1"/>
            <a:r>
              <a:rPr lang="en-GB" dirty="0"/>
              <a:t>Teaching</a:t>
            </a:r>
          </a:p>
          <a:p>
            <a:pPr lvl="1"/>
            <a:r>
              <a:rPr lang="en-GB" dirty="0"/>
              <a:t>Research</a:t>
            </a:r>
          </a:p>
          <a:p>
            <a:pPr lvl="1"/>
            <a:r>
              <a:rPr lang="en-GB" dirty="0"/>
              <a:t>Outreach</a:t>
            </a:r>
          </a:p>
          <a:p>
            <a:pPr lvl="1"/>
            <a:r>
              <a:rPr lang="en-GB" dirty="0"/>
              <a:t>Enterprise</a:t>
            </a:r>
          </a:p>
          <a:p>
            <a:r>
              <a:rPr lang="en-GB" dirty="0"/>
              <a:t>A flagship example of OpenSTEM Labs activity</a:t>
            </a:r>
          </a:p>
          <a:p>
            <a:r>
              <a:rPr lang="en-GB" dirty="0"/>
              <a:t>Evolved over 15 years</a:t>
            </a:r>
            <a:br>
              <a:rPr lang="en-GB" dirty="0"/>
            </a:br>
            <a:r>
              <a:rPr lang="en-GB" dirty="0"/>
              <a:t>(pre-dates The OpenScience Lab and The OpenSTEM Labs)</a:t>
            </a:r>
          </a:p>
        </p:txBody>
      </p:sp>
      <p:pic>
        <p:nvPicPr>
          <p:cNvPr id="6" name="Content Placeholder 5" descr="A white object with a blue sky&#10;&#10;Description automatically generated">
            <a:extLst>
              <a:ext uri="{FF2B5EF4-FFF2-40B4-BE49-F238E27FC236}">
                <a16:creationId xmlns:a16="http://schemas.microsoft.com/office/drawing/2014/main" id="{286E1275-0095-5A7D-3723-81105FEE5058}"/>
              </a:ext>
            </a:extLst>
          </p:cNvPr>
          <p:cNvPicPr>
            <a:picLocks noGrp="1" noChangeAspect="1"/>
          </p:cNvPicPr>
          <p:nvPr>
            <p:ph sz="half" idx="22"/>
          </p:nvPr>
        </p:nvPicPr>
        <p:blipFill>
          <a:blip r:embed="rId2">
            <a:extLst>
              <a:ext uri="{28A0092B-C50C-407E-A947-70E740481C1C}">
                <a14:useLocalDpi xmlns:a14="http://schemas.microsoft.com/office/drawing/2010/main" val="0"/>
              </a:ext>
            </a:extLst>
          </a:blip>
          <a:stretch>
            <a:fillRect/>
          </a:stretch>
        </p:blipFill>
        <p:spPr>
          <a:xfrm>
            <a:off x="5840507" y="1231275"/>
            <a:ext cx="5538428" cy="4021612"/>
          </a:xfrm>
          <a:ln>
            <a:solidFill>
              <a:srgbClr val="060645"/>
            </a:solidFill>
          </a:ln>
        </p:spPr>
      </p:pic>
    </p:spTree>
    <p:extLst>
      <p:ext uri="{BB962C8B-B14F-4D97-AF65-F5344CB8AC3E}">
        <p14:creationId xmlns:p14="http://schemas.microsoft.com/office/powerpoint/2010/main" val="33263143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6b365318-cf6f-40ec-a215-9df1b5f53da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861079C6F1B740BB92775632ABFCAB" ma:contentTypeVersion="14" ma:contentTypeDescription="Create a new document." ma:contentTypeScope="" ma:versionID="026f7301951c26a2c4eb72e9af514bbd">
  <xsd:schema xmlns:xsd="http://www.w3.org/2001/XMLSchema" xmlns:xs="http://www.w3.org/2001/XMLSchema" xmlns:p="http://schemas.microsoft.com/office/2006/metadata/properties" xmlns:ns2="260b262e-e1ab-437d-8bbb-0625501d6190" xmlns:ns3="4ed3a250-1bc9-4f75-a327-ba4fad4b1b15" targetNamespace="http://schemas.microsoft.com/office/2006/metadata/properties" ma:root="true" ma:fieldsID="6c78b2709da9a7b647d6ada843c108e6" ns2:_="" ns3:_="">
    <xsd:import namespace="260b262e-e1ab-437d-8bbb-0625501d6190"/>
    <xsd:import namespace="4ed3a250-1bc9-4f75-a327-ba4fad4b1b1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0b262e-e1ab-437d-8bbb-0625501d61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d3a250-1bc9-4f75-a327-ba4fad4b1b1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b7a4570-1425-47dc-b11a-acf9f8473f7c}" ma:internalName="TaxCatchAll" ma:showField="CatchAllData" ma:web="4ed3a250-1bc9-4f75-a327-ba4fad4b1b15">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ed3a250-1bc9-4f75-a327-ba4fad4b1b15" xsi:nil="true"/>
    <lcf76f155ced4ddcb4097134ff3c332f xmlns="260b262e-e1ab-437d-8bbb-0625501d6190">
      <Terms xmlns="http://schemas.microsoft.com/office/infopath/2007/PartnerControls"/>
    </lcf76f155ced4ddcb4097134ff3c332f>
    <SharedWithUsers xmlns="4ed3a250-1bc9-4f75-a327-ba4fad4b1b15">
      <UserInfo>
        <DisplayName>James.Smith</DisplayName>
        <AccountId>9</AccountId>
        <AccountType/>
      </UserInfo>
      <UserInfo>
        <DisplayName>Victoria.Nicholas [she/her]</DisplayName>
        <AccountId>33</AccountId>
        <AccountType/>
      </UserInfo>
      <UserInfo>
        <DisplayName>Alexis.Peters</DisplayName>
        <AccountId>34</AccountId>
        <AccountType/>
      </UserInfo>
      <UserInfo>
        <DisplayName>Trevor.Collins</DisplayName>
        <AccountId>12</AccountId>
        <AccountType/>
      </UserInfo>
    </SharedWithUsers>
  </documentManagement>
</p:properties>
</file>

<file path=customXml/itemProps1.xml><?xml version="1.0" encoding="utf-8"?>
<ds:datastoreItem xmlns:ds="http://schemas.openxmlformats.org/officeDocument/2006/customXml" ds:itemID="{1BB046FB-19A1-4454-A254-D244EA7A14F5}">
  <ds:schemaRefs>
    <ds:schemaRef ds:uri="http://schemas.microsoft.com/sharepoint/v3/contenttype/forms"/>
  </ds:schemaRefs>
</ds:datastoreItem>
</file>

<file path=customXml/itemProps2.xml><?xml version="1.0" encoding="utf-8"?>
<ds:datastoreItem xmlns:ds="http://schemas.openxmlformats.org/officeDocument/2006/customXml" ds:itemID="{079F9BEB-C266-4E7C-8190-564DD19F92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0b262e-e1ab-437d-8bbb-0625501d6190"/>
    <ds:schemaRef ds:uri="4ed3a250-1bc9-4f75-a327-ba4fad4b1b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64F886-8BB3-4C54-968B-E96EF36277FF}">
  <ds:schemaRefs>
    <ds:schemaRef ds:uri="http://schemas.microsoft.com/office/2006/metadata/properties"/>
    <ds:schemaRef ds:uri="http://purl.org/dc/elements/1.1/"/>
    <ds:schemaRef ds:uri="http://purl.org/dc/terms/"/>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4ed3a250-1bc9-4f75-a327-ba4fad4b1b15"/>
    <ds:schemaRef ds:uri="260b262e-e1ab-437d-8bbb-0625501d619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4224</TotalTime>
  <Words>1174</Words>
  <Application>Microsoft Office PowerPoint</Application>
  <PresentationFormat>Widescreen</PresentationFormat>
  <Paragraphs>132</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Poppins</vt:lpstr>
      <vt:lpstr>Poppins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Trevor.Collins</dc:creator>
  <cp:lastModifiedBy>Diane.Ford</cp:lastModifiedBy>
  <cp:revision>15</cp:revision>
  <cp:lastPrinted>2023-04-22T16:29:50Z</cp:lastPrinted>
  <dcterms:created xsi:type="dcterms:W3CDTF">2023-01-31T18:40:23Z</dcterms:created>
  <dcterms:modified xsi:type="dcterms:W3CDTF">2024-04-09T10:43:12Z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0x01010012861079C6F1B740BB92775632ABFCAB</vt:lpwstr>
  </property>
</Properties>
</file>