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2"/>
  </p:notesMasterIdLst>
  <p:handoutMasterIdLst>
    <p:handoutMasterId r:id="rId23"/>
  </p:handoutMasterIdLst>
  <p:sldIdLst>
    <p:sldId id="256" r:id="rId9"/>
    <p:sldId id="317" r:id="rId10"/>
    <p:sldId id="327" r:id="rId11"/>
    <p:sldId id="280" r:id="rId12"/>
    <p:sldId id="320" r:id="rId13"/>
    <p:sldId id="325" r:id="rId14"/>
    <p:sldId id="323" r:id="rId15"/>
    <p:sldId id="321" r:id="rId16"/>
    <p:sldId id="322" r:id="rId17"/>
    <p:sldId id="324" r:id="rId18"/>
    <p:sldId id="319" r:id="rId19"/>
    <p:sldId id="304" r:id="rId20"/>
    <p:sldId id="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1" d="100"/>
          <a:sy n="81" d="100"/>
        </p:scale>
        <p:origin x="725"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bg1"/>
                </a:solidFill>
                <a:effectLst/>
              </a:rPr>
              <a:t>Descriptive Chart Title</a:t>
            </a:r>
            <a:endParaRPr lang="en-GB">
              <a:solidFill>
                <a:schemeClr val="bg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bg1"/>
                </a:solidFill>
                <a:effectLst/>
              </a:rPr>
              <a:t>Descriptive Chart Title</a:t>
            </a:r>
            <a:endParaRPr lang="en-GB">
              <a:solidFill>
                <a:schemeClr val="bg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bg1"/>
                </a:solidFill>
                <a:effectLst/>
              </a:rPr>
              <a:t>Descriptive Chart Title</a:t>
            </a:r>
            <a:endParaRPr lang="en-GB">
              <a:solidFill>
                <a:schemeClr val="bg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bg1"/>
                </a:solidFill>
                <a:effectLst/>
              </a:rPr>
              <a:t>Descriptive Chart Title</a:t>
            </a:r>
            <a:endParaRPr lang="en-GB">
              <a:solidFill>
                <a:schemeClr val="bg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bg1"/>
                </a:solidFill>
                <a:effectLst/>
              </a:rPr>
              <a:t>Descriptive Chart Title</a:t>
            </a:r>
            <a:endParaRPr lang="en-GB">
              <a:solidFill>
                <a:schemeClr val="bg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bg1"/>
                </a:solidFill>
                <a:effectLst/>
              </a:rPr>
              <a:t>Descriptive Chart Title</a:t>
            </a:r>
            <a:endParaRPr lang="en-GB">
              <a:solidFill>
                <a:schemeClr val="bg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bg1"/>
                </a:solidFill>
                <a:effectLst/>
              </a:rPr>
              <a:t>Descriptive Chart Title</a:t>
            </a:r>
            <a:endParaRPr lang="en-GB">
              <a:solidFill>
                <a:schemeClr val="bg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0.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2.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3.png"/></Relationships>
</file>

<file path=ppt/drawings/_rels/drawing5.xml.rels><?xml version="1.0" encoding="UTF-8" standalone="yes"?>
<Relationships xmlns="http://schemas.openxmlformats.org/package/2006/relationships"><Relationship Id="rId1" Type="http://schemas.openxmlformats.org/officeDocument/2006/relationships/image" Target="../media/image34.png"/></Relationships>
</file>

<file path=ppt/drawings/_rels/drawing6.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0.09304</cdr:x>
      <cdr:y>0.19003</cdr:y>
    </cdr:from>
    <cdr:to>
      <cdr:x>0.9024</cdr:x>
      <cdr:y>0.89865</cdr:y>
    </cdr:to>
    <cdr:pic>
      <cdr:nvPicPr>
        <cdr:cNvPr id="2" name="Picture 1">
          <a:extLst xmlns:a="http://schemas.openxmlformats.org/drawingml/2006/main">
            <a:ext uri="{FF2B5EF4-FFF2-40B4-BE49-F238E27FC236}">
              <a16:creationId xmlns:a16="http://schemas.microsoft.com/office/drawing/2014/main" id="{FB302C39-0BDE-D327-95D9-A972983BF18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4785" y="931255"/>
          <a:ext cx="4651899" cy="347258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0.20416</cdr:y>
    </cdr:from>
    <cdr:to>
      <cdr:x>1</cdr:x>
      <cdr:y>1</cdr:y>
    </cdr:to>
    <cdr:pic>
      <cdr:nvPicPr>
        <cdr:cNvPr id="3" name="Picture 2">
          <a:extLst xmlns:a="http://schemas.openxmlformats.org/drawingml/2006/main">
            <a:ext uri="{FF2B5EF4-FFF2-40B4-BE49-F238E27FC236}">
              <a16:creationId xmlns:a16="http://schemas.microsoft.com/office/drawing/2014/main" id="{2C0F33D7-3E9F-8108-6C0F-86541FA0EA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73698" y="1620981"/>
          <a:ext cx="5850083" cy="3900055"/>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B55FEEDE-627E-AABB-B338-E5DF606928C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28572" y="1510146"/>
          <a:ext cx="7360227" cy="490681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0.15948</cdr:y>
    </cdr:from>
    <cdr:to>
      <cdr:x>1</cdr:x>
      <cdr:y>1</cdr:y>
    </cdr:to>
    <cdr:pic>
      <cdr:nvPicPr>
        <cdr:cNvPr id="2" name="Picture 1">
          <a:extLst xmlns:a="http://schemas.openxmlformats.org/drawingml/2006/main">
            <a:ext uri="{FF2B5EF4-FFF2-40B4-BE49-F238E27FC236}">
              <a16:creationId xmlns:a16="http://schemas.microsoft.com/office/drawing/2014/main" id="{26D9BA3A-876C-30B4-46EA-BD6751ED11A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33734" y="1636319"/>
          <a:ext cx="6178494" cy="4118996"/>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0.0185</cdr:x>
      <cdr:y>0.23255</cdr:y>
    </cdr:from>
    <cdr:to>
      <cdr:x>1</cdr:x>
      <cdr:y>1</cdr:y>
    </cdr:to>
    <cdr:pic>
      <cdr:nvPicPr>
        <cdr:cNvPr id="2" name="Picture 1">
          <a:extLst xmlns:a="http://schemas.openxmlformats.org/drawingml/2006/main">
            <a:ext uri="{FF2B5EF4-FFF2-40B4-BE49-F238E27FC236}">
              <a16:creationId xmlns:a16="http://schemas.microsoft.com/office/drawing/2014/main" id="{42285DBF-8B8F-6BEA-F6AC-13ED901EAE4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63260" y="1725930"/>
          <a:ext cx="5641340" cy="3760893"/>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cdr:x>
      <cdr:y>0.17311</cdr:y>
    </cdr:from>
    <cdr:to>
      <cdr:x>1</cdr:x>
      <cdr:y>0.86308</cdr:y>
    </cdr:to>
    <cdr:pic>
      <cdr:nvPicPr>
        <cdr:cNvPr id="2" name="Picture 1">
          <a:extLst xmlns:a="http://schemas.openxmlformats.org/drawingml/2006/main">
            <a:ext uri="{FF2B5EF4-FFF2-40B4-BE49-F238E27FC236}">
              <a16:creationId xmlns:a16="http://schemas.microsoft.com/office/drawing/2014/main" id="{1E7CAA2A-B359-AD57-7A22-6DAB015EB49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848338"/>
          <a:ext cx="5747658" cy="338118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05/04/2024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64408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90018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85497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5182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46050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95318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40033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05875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8746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767322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4/5/2024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3600" b="1" dirty="0">
                <a:effectLst/>
                <a:latin typeface="Calibri" panose="020F0502020204030204" pitchFamily="34" charset="0"/>
                <a:ea typeface="Calibri" panose="020F0502020204030204" pitchFamily="34" charset="0"/>
                <a:cs typeface="Times New Roman" panose="02020603050405020304" pitchFamily="18" charset="0"/>
              </a:rPr>
              <a:t>Assessment and feedback on the introduction of group work on M140</a:t>
            </a:r>
            <a:endParaRPr lang="en-GB" sz="3600" dirty="0"/>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p:txBody>
          <a:bodyPr/>
          <a:lstStyle/>
          <a:p>
            <a:r>
              <a:rPr lang="en-GB" dirty="0"/>
              <a:t>Preliminary findings</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Ruth Neal, Kaustubh Adhikari and Kellee Patterson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Maths and Stats</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3</a:t>
            </a:r>
            <a:r>
              <a:rPr lang="en-GB" baseline="30000" dirty="0"/>
              <a:t>rd</a:t>
            </a:r>
            <a:r>
              <a:rPr lang="en-GB" dirty="0"/>
              <a:t> April 2024</a:t>
            </a:r>
          </a:p>
        </p:txBody>
      </p:sp>
      <p:pic>
        <p:nvPicPr>
          <p:cNvPr id="7" name="Picture Placeholder 6">
            <a:extLst>
              <a:ext uri="{FF2B5EF4-FFF2-40B4-BE49-F238E27FC236}">
                <a16:creationId xmlns:a16="http://schemas.microsoft.com/office/drawing/2014/main" id="{0CC74E6F-EC4E-F3A3-6B96-2ACBC861ED09}"/>
              </a:ext>
            </a:extLst>
          </p:cNvPr>
          <p:cNvPicPr>
            <a:picLocks noGrp="1" noChangeAspect="1"/>
          </p:cNvPicPr>
          <p:nvPr>
            <p:ph type="pic" sz="quarter" idx="10"/>
          </p:nvPr>
        </p:nvPicPr>
        <p:blipFill>
          <a:blip r:embed="rId3"/>
          <a:srcRect l="6756" r="6756"/>
          <a:stretch>
            <a:fillRect/>
          </a:stretch>
        </p:blipFill>
        <p:spPr>
          <a:xfrm>
            <a:off x="7959630" y="1075071"/>
            <a:ext cx="2675819" cy="1671516"/>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0A2D83-9A52-A7A1-7890-F4884A4273E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21</a:t>
            </a:r>
          </a:p>
        </p:txBody>
      </p:sp>
      <p:sp>
        <p:nvSpPr>
          <p:cNvPr id="6" name="Text Placeholder 5">
            <a:extLst>
              <a:ext uri="{FF2B5EF4-FFF2-40B4-BE49-F238E27FC236}">
                <a16:creationId xmlns:a16="http://schemas.microsoft.com/office/drawing/2014/main" id="{DF6A48F8-B764-27E4-532F-2695B76ADAFF}"/>
              </a:ext>
            </a:extLst>
          </p:cNvPr>
          <p:cNvSpPr>
            <a:spLocks noGrp="1"/>
          </p:cNvSpPr>
          <p:nvPr>
            <p:ph type="body" sz="quarter" idx="21"/>
          </p:nvPr>
        </p:nvSpPr>
        <p:spPr/>
        <p:txBody>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G</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roup work on M140</a:t>
            </a:r>
            <a:endParaRPr lang="en-GB" sz="2400" dirty="0"/>
          </a:p>
          <a:p>
            <a:endParaRPr lang="en-GB" sz="2400" dirty="0"/>
          </a:p>
        </p:txBody>
      </p:sp>
      <p:sp>
        <p:nvSpPr>
          <p:cNvPr id="3" name="Text Placeholder 2">
            <a:extLst>
              <a:ext uri="{FF2B5EF4-FFF2-40B4-BE49-F238E27FC236}">
                <a16:creationId xmlns:a16="http://schemas.microsoft.com/office/drawing/2014/main" id="{B9135203-51E8-DABB-8B4E-3DD4A6EA6FF6}"/>
              </a:ext>
            </a:extLst>
          </p:cNvPr>
          <p:cNvSpPr>
            <a:spLocks noGrp="1"/>
          </p:cNvSpPr>
          <p:nvPr>
            <p:ph type="body" sz="quarter" idx="12"/>
          </p:nvPr>
        </p:nvSpPr>
        <p:spPr>
          <a:xfrm>
            <a:off x="1001106" y="1676668"/>
            <a:ext cx="4236720" cy="649282"/>
          </a:xfrm>
        </p:spPr>
        <p:txBody>
          <a:bodyPr/>
          <a:lstStyle/>
          <a:p>
            <a:r>
              <a:rPr lang="en-GB" sz="1800" dirty="0"/>
              <a:t>How do students feel about group work?</a:t>
            </a:r>
          </a:p>
          <a:p>
            <a:endParaRPr lang="en-GB" dirty="0"/>
          </a:p>
        </p:txBody>
      </p:sp>
      <p:sp>
        <p:nvSpPr>
          <p:cNvPr id="5" name="Text Placeholder 4">
            <a:extLst>
              <a:ext uri="{FF2B5EF4-FFF2-40B4-BE49-F238E27FC236}">
                <a16:creationId xmlns:a16="http://schemas.microsoft.com/office/drawing/2014/main" id="{BCBB6DDB-2F7E-CE0C-7553-C7D505822CF7}"/>
              </a:ext>
            </a:extLst>
          </p:cNvPr>
          <p:cNvSpPr>
            <a:spLocks noGrp="1"/>
          </p:cNvSpPr>
          <p:nvPr>
            <p:ph type="body" sz="quarter" idx="15"/>
          </p:nvPr>
        </p:nvSpPr>
        <p:spPr/>
        <p:txBody>
          <a:bodyPr/>
          <a:lstStyle/>
          <a:p>
            <a:r>
              <a:rPr lang="en-GB" dirty="0"/>
              <a:t>Words that stand out are nervous, apprehensive and unsure</a:t>
            </a:r>
          </a:p>
          <a:p>
            <a:r>
              <a:rPr lang="en-GB" dirty="0"/>
              <a:t>But it is good to see that excited, curious and happy are also prominent</a:t>
            </a:r>
          </a:p>
        </p:txBody>
      </p:sp>
      <p:graphicFrame>
        <p:nvGraphicFramePr>
          <p:cNvPr id="7" name="Chart 6" descr="Chart Example">
            <a:extLst>
              <a:ext uri="{FF2B5EF4-FFF2-40B4-BE49-F238E27FC236}">
                <a16:creationId xmlns:a16="http://schemas.microsoft.com/office/drawing/2014/main" id="{B9A72A09-B5CD-FD33-0256-E686C4F267F0}"/>
              </a:ext>
            </a:extLst>
          </p:cNvPr>
          <p:cNvGraphicFramePr/>
          <p:nvPr>
            <p:extLst>
              <p:ext uri="{D42A27DB-BD31-4B8C-83A1-F6EECF244321}">
                <p14:modId xmlns:p14="http://schemas.microsoft.com/office/powerpoint/2010/main" val="4171707681"/>
              </p:ext>
            </p:extLst>
          </p:nvPr>
        </p:nvGraphicFramePr>
        <p:xfrm>
          <a:off x="6238876" y="890068"/>
          <a:ext cx="5747658" cy="490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760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Assessment and feedback on the introduction of group work on M140</a:t>
            </a:r>
            <a:endParaRPr lang="en-GB" sz="4000" dirty="0"/>
          </a:p>
          <a:p>
            <a:endParaRPr lang="en-GB"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2431329"/>
            <a:ext cx="9754968" cy="3028438"/>
          </a:xfrm>
        </p:spPr>
        <p:txBody>
          <a:bodyPr/>
          <a:lstStyle/>
          <a:p>
            <a:r>
              <a:rPr lang="en-GB" sz="1800" dirty="0">
                <a:effectLst/>
                <a:ea typeface="Calibri" panose="020F0502020204030204" pitchFamily="34" charset="0"/>
              </a:rPr>
              <a:t>The group work will take place at the end of April and the beginning of May</a:t>
            </a:r>
          </a:p>
          <a:p>
            <a:r>
              <a:rPr lang="en-GB" sz="1800" dirty="0">
                <a:ea typeface="Calibri" panose="020F0502020204030204" pitchFamily="34" charset="0"/>
              </a:rPr>
              <a:t>We sent invitations the M140 students asking them to take part in the group work discussions. These are to take place in closed forums, 10 to 15 students per forum and a tutor to supervise and direct where necessary. </a:t>
            </a:r>
          </a:p>
          <a:p>
            <a:r>
              <a:rPr lang="en-GB" sz="1800" dirty="0">
                <a:ea typeface="Calibri" panose="020F0502020204030204" pitchFamily="34" charset="0"/>
              </a:rPr>
              <a:t>W</a:t>
            </a:r>
            <a:r>
              <a:rPr lang="en-GB" sz="1800" dirty="0">
                <a:effectLst/>
                <a:ea typeface="Calibri" panose="020F0502020204030204" pitchFamily="34" charset="0"/>
              </a:rPr>
              <a:t>e have a group of volunteer M140 students, so far, we have 64 volunteers, invites were sent to 683 students.</a:t>
            </a:r>
          </a:p>
          <a:p>
            <a:r>
              <a:rPr lang="en-GB" sz="1800" dirty="0"/>
              <a:t>After the group work, we will survey the students again to assess how the activity has gone.</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5274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2388093"/>
            <a:ext cx="7500938" cy="2175029"/>
          </a:xfrm>
        </p:spPr>
        <p:txBody>
          <a:bodyPr/>
          <a:lstStyle/>
          <a:p>
            <a:r>
              <a:rPr lang="en-GB" dirty="0"/>
              <a:t>Thank you</a:t>
            </a:r>
          </a:p>
          <a:p>
            <a:endParaRPr lang="en-GB" dirty="0"/>
          </a:p>
          <a:p>
            <a:r>
              <a:rPr lang="en-GB" dirty="0"/>
              <a:t>Any questions?</a:t>
            </a:r>
          </a:p>
        </p:txBody>
      </p:sp>
    </p:spTree>
    <p:extLst>
      <p:ext uri="{BB962C8B-B14F-4D97-AF65-F5344CB8AC3E}">
        <p14:creationId xmlns:p14="http://schemas.microsoft.com/office/powerpoint/2010/main" val="133914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Assessment and feedback on the introduction of group work on M140</a:t>
            </a:r>
            <a:endParaRPr lang="en-GB" sz="4000" dirty="0"/>
          </a:p>
          <a:p>
            <a:endParaRPr lang="en-GB"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2281561"/>
            <a:ext cx="9754968" cy="3400148"/>
          </a:xfrm>
        </p:spPr>
        <p:txBody>
          <a:bodyPr/>
          <a:lstStyle/>
          <a:p>
            <a:r>
              <a:rPr lang="en-GB" sz="1800" dirty="0"/>
              <a:t>Our project aims to find a method of introducing group work on a level 1 statistics module, M140 </a:t>
            </a:r>
            <a:r>
              <a:rPr lang="en-GB" sz="1800" dirty="0">
                <a:effectLst/>
                <a:ea typeface="Calibri" panose="020F0502020204030204" pitchFamily="34" charset="0"/>
              </a:rPr>
              <a:t>and to take this forward to level 2 and 3 statistics modules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GB" sz="1800" dirty="0">
                <a:effectLst/>
                <a:ea typeface="Calibri" panose="020F0502020204030204" pitchFamily="34" charset="0"/>
              </a:rPr>
              <a:t>We have sent an initial survey to all M140 students to ascertain their views on group work.</a:t>
            </a:r>
          </a:p>
          <a:p>
            <a:r>
              <a:rPr lang="en-GB" sz="1800" dirty="0">
                <a:ea typeface="Calibri" panose="020F0502020204030204" pitchFamily="34" charset="0"/>
              </a:rPr>
              <a:t>The survey was sent to 683 M140 students and 119 students responded.</a:t>
            </a:r>
          </a:p>
          <a:p>
            <a:endParaRPr lang="en-GB" sz="1800" dirty="0">
              <a:ea typeface="Calibri" panose="020F0502020204030204" pitchFamily="34" charset="0"/>
            </a:endParaRPr>
          </a:p>
          <a:p>
            <a:r>
              <a:rPr lang="en-GB" sz="1800" dirty="0">
                <a:ea typeface="Calibri" panose="020F0502020204030204" pitchFamily="34" charset="0"/>
              </a:rPr>
              <a:t>Why are we doing this?</a:t>
            </a:r>
          </a:p>
          <a:p>
            <a:r>
              <a:rPr lang="en-GB" sz="1800" dirty="0">
                <a:ea typeface="Calibri" panose="020F0502020204030204" pitchFamily="34" charset="0"/>
              </a:rPr>
              <a:t>We want to find a method of successfully introducing group work on a level 1 statistics module and take this forward to level 2 and 3 statistics modules.</a:t>
            </a:r>
          </a:p>
          <a:p>
            <a:endParaRPr lang="en-GB" sz="1800" dirty="0">
              <a:effectLst/>
              <a:ea typeface="Calibri" panose="020F0502020204030204" pitchFamily="34" charset="0"/>
            </a:endParaRPr>
          </a:p>
          <a:p>
            <a:endParaRPr lang="en-GB" sz="18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59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Assessment and feedback on the introduction of group work on M140</a:t>
            </a:r>
            <a:endParaRPr lang="en-GB" sz="4000" dirty="0"/>
          </a:p>
          <a:p>
            <a:endParaRPr lang="en-GB"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2254927"/>
            <a:ext cx="9754968" cy="3497803"/>
          </a:xfrm>
        </p:spPr>
        <p:txBody>
          <a:bodyPr/>
          <a:lstStyle/>
          <a:p>
            <a:r>
              <a:rPr lang="en-GB" sz="1800" dirty="0">
                <a:effectLst/>
                <a:ea typeface="Calibri" panose="020F0502020204030204" pitchFamily="34" charset="0"/>
              </a:rPr>
              <a:t>What is the group work?</a:t>
            </a:r>
          </a:p>
          <a:p>
            <a:r>
              <a:rPr lang="en-GB" sz="1800" dirty="0">
                <a:effectLst/>
                <a:ea typeface="Calibri" panose="020F0502020204030204" pitchFamily="34" charset="0"/>
              </a:rPr>
              <a:t>TMA04 of M140 has a seed growing experiment. Students are asked to grow some mustard or cress seeds in light and dark conditions. The students measure the length of the roots and analyse these results using a statistical test. The students are also asked to upload their results to a shared database.</a:t>
            </a:r>
          </a:p>
          <a:p>
            <a:r>
              <a:rPr lang="en-GB" sz="1800" dirty="0">
                <a:ea typeface="Calibri" panose="020F0502020204030204" pitchFamily="34" charset="0"/>
              </a:rPr>
              <a:t>We would like the volunteer students to discuss their experiment and results. How the experiment went for them and what issues they found.</a:t>
            </a:r>
          </a:p>
          <a:p>
            <a:r>
              <a:rPr lang="en-GB" sz="1800" dirty="0">
                <a:effectLst/>
                <a:ea typeface="Calibri" panose="020F0502020204030204" pitchFamily="34" charset="0"/>
              </a:rPr>
              <a:t>We would then like them to download the data from all students and analyse this. They can plot this data, calculate data summaries and suggest tests to run on the data.</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88385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0A2D83-9A52-A7A1-7890-F4884A4273E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21</a:t>
            </a:r>
          </a:p>
        </p:txBody>
      </p:sp>
      <p:sp>
        <p:nvSpPr>
          <p:cNvPr id="6" name="Text Placeholder 5">
            <a:extLst>
              <a:ext uri="{FF2B5EF4-FFF2-40B4-BE49-F238E27FC236}">
                <a16:creationId xmlns:a16="http://schemas.microsoft.com/office/drawing/2014/main" id="{DF6A48F8-B764-27E4-532F-2695B76ADAFF}"/>
              </a:ext>
            </a:extLst>
          </p:cNvPr>
          <p:cNvSpPr>
            <a:spLocks noGrp="1"/>
          </p:cNvSpPr>
          <p:nvPr>
            <p:ph type="body" sz="quarter" idx="21"/>
          </p:nvPr>
        </p:nvSpPr>
        <p:spPr/>
        <p:txBody>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G</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roup work on M140</a:t>
            </a:r>
            <a:endParaRPr lang="en-GB" sz="2400" dirty="0"/>
          </a:p>
          <a:p>
            <a:endParaRPr lang="en-GB" sz="2400" dirty="0"/>
          </a:p>
        </p:txBody>
      </p:sp>
      <p:sp>
        <p:nvSpPr>
          <p:cNvPr id="3" name="Text Placeholder 2">
            <a:extLst>
              <a:ext uri="{FF2B5EF4-FFF2-40B4-BE49-F238E27FC236}">
                <a16:creationId xmlns:a16="http://schemas.microsoft.com/office/drawing/2014/main" id="{B9135203-51E8-DABB-8B4E-3DD4A6EA6FF6}"/>
              </a:ext>
            </a:extLst>
          </p:cNvPr>
          <p:cNvSpPr>
            <a:spLocks noGrp="1"/>
          </p:cNvSpPr>
          <p:nvPr>
            <p:ph type="body" sz="quarter" idx="12"/>
          </p:nvPr>
        </p:nvSpPr>
        <p:spPr/>
        <p:txBody>
          <a:bodyPr/>
          <a:lstStyle/>
          <a:p>
            <a:r>
              <a:rPr lang="en-GB" sz="1800" dirty="0"/>
              <a:t>Have you participated in group work before?</a:t>
            </a:r>
          </a:p>
          <a:p>
            <a:endParaRPr lang="en-GB" dirty="0"/>
          </a:p>
        </p:txBody>
      </p:sp>
      <p:sp>
        <p:nvSpPr>
          <p:cNvPr id="5" name="Text Placeholder 4">
            <a:extLst>
              <a:ext uri="{FF2B5EF4-FFF2-40B4-BE49-F238E27FC236}">
                <a16:creationId xmlns:a16="http://schemas.microsoft.com/office/drawing/2014/main" id="{BCBB6DDB-2F7E-CE0C-7553-C7D505822CF7}"/>
              </a:ext>
            </a:extLst>
          </p:cNvPr>
          <p:cNvSpPr>
            <a:spLocks noGrp="1"/>
          </p:cNvSpPr>
          <p:nvPr>
            <p:ph type="body" sz="quarter" idx="15"/>
          </p:nvPr>
        </p:nvSpPr>
        <p:spPr/>
        <p:txBody>
          <a:bodyPr/>
          <a:lstStyle/>
          <a:p>
            <a:r>
              <a:rPr lang="en-GB" dirty="0"/>
              <a:t>34% had participated in group work before</a:t>
            </a:r>
          </a:p>
          <a:p>
            <a:r>
              <a:rPr lang="en-GB" dirty="0"/>
              <a:t>66% had not taken part in group work before</a:t>
            </a:r>
          </a:p>
          <a:p>
            <a:endParaRPr lang="en-GB" dirty="0"/>
          </a:p>
          <a:p>
            <a:r>
              <a:rPr lang="en-GB" dirty="0"/>
              <a:t>Most students had not taken part in group work before</a:t>
            </a:r>
          </a:p>
        </p:txBody>
      </p:sp>
      <p:graphicFrame>
        <p:nvGraphicFramePr>
          <p:cNvPr id="7" name="Chart 6" descr="Chart Example">
            <a:extLst>
              <a:ext uri="{FF2B5EF4-FFF2-40B4-BE49-F238E27FC236}">
                <a16:creationId xmlns:a16="http://schemas.microsoft.com/office/drawing/2014/main" id="{B9A72A09-B5CD-FD33-0256-E686C4F267F0}"/>
              </a:ext>
            </a:extLst>
          </p:cNvPr>
          <p:cNvGraphicFramePr/>
          <p:nvPr>
            <p:extLst>
              <p:ext uri="{D42A27DB-BD31-4B8C-83A1-F6EECF244321}">
                <p14:modId xmlns:p14="http://schemas.microsoft.com/office/powerpoint/2010/main" val="826367619"/>
              </p:ext>
            </p:extLst>
          </p:nvPr>
        </p:nvGraphicFramePr>
        <p:xfrm>
          <a:off x="6238876" y="890068"/>
          <a:ext cx="5747658" cy="490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197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0A2D83-9A52-A7A1-7890-F4884A4273E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21</a:t>
            </a:r>
          </a:p>
        </p:txBody>
      </p:sp>
      <p:sp>
        <p:nvSpPr>
          <p:cNvPr id="6" name="Text Placeholder 5">
            <a:extLst>
              <a:ext uri="{FF2B5EF4-FFF2-40B4-BE49-F238E27FC236}">
                <a16:creationId xmlns:a16="http://schemas.microsoft.com/office/drawing/2014/main" id="{DF6A48F8-B764-27E4-532F-2695B76ADAFF}"/>
              </a:ext>
            </a:extLst>
          </p:cNvPr>
          <p:cNvSpPr>
            <a:spLocks noGrp="1"/>
          </p:cNvSpPr>
          <p:nvPr>
            <p:ph type="body" sz="quarter" idx="21"/>
          </p:nvPr>
        </p:nvSpPr>
        <p:spPr/>
        <p:txBody>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G</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roup work on M140</a:t>
            </a:r>
            <a:endParaRPr lang="en-GB" sz="2400" dirty="0"/>
          </a:p>
          <a:p>
            <a:endParaRPr lang="en-GB" sz="2400" dirty="0"/>
          </a:p>
        </p:txBody>
      </p:sp>
      <p:sp>
        <p:nvSpPr>
          <p:cNvPr id="3" name="Text Placeholder 2">
            <a:extLst>
              <a:ext uri="{FF2B5EF4-FFF2-40B4-BE49-F238E27FC236}">
                <a16:creationId xmlns:a16="http://schemas.microsoft.com/office/drawing/2014/main" id="{B9135203-51E8-DABB-8B4E-3DD4A6EA6FF6}"/>
              </a:ext>
            </a:extLst>
          </p:cNvPr>
          <p:cNvSpPr>
            <a:spLocks noGrp="1"/>
          </p:cNvSpPr>
          <p:nvPr>
            <p:ph type="body" sz="quarter" idx="12"/>
          </p:nvPr>
        </p:nvSpPr>
        <p:spPr>
          <a:xfrm>
            <a:off x="1001106" y="1676668"/>
            <a:ext cx="4236720" cy="649282"/>
          </a:xfrm>
        </p:spPr>
        <p:txBody>
          <a:bodyPr/>
          <a:lstStyle/>
          <a:p>
            <a:r>
              <a:rPr lang="en-GB" sz="1800" dirty="0"/>
              <a:t>What was the purpose of this group work?</a:t>
            </a:r>
          </a:p>
          <a:p>
            <a:endParaRPr lang="en-GB" dirty="0"/>
          </a:p>
        </p:txBody>
      </p:sp>
      <p:sp>
        <p:nvSpPr>
          <p:cNvPr id="5" name="Text Placeholder 4">
            <a:extLst>
              <a:ext uri="{FF2B5EF4-FFF2-40B4-BE49-F238E27FC236}">
                <a16:creationId xmlns:a16="http://schemas.microsoft.com/office/drawing/2014/main" id="{BCBB6DDB-2F7E-CE0C-7553-C7D505822CF7}"/>
              </a:ext>
            </a:extLst>
          </p:cNvPr>
          <p:cNvSpPr>
            <a:spLocks noGrp="1"/>
          </p:cNvSpPr>
          <p:nvPr>
            <p:ph type="body" sz="quarter" idx="15"/>
          </p:nvPr>
        </p:nvSpPr>
        <p:spPr/>
        <p:txBody>
          <a:bodyPr/>
          <a:lstStyle/>
          <a:p>
            <a:r>
              <a:rPr lang="en-GB" dirty="0"/>
              <a:t>Study comprises of 55%</a:t>
            </a:r>
          </a:p>
          <a:p>
            <a:r>
              <a:rPr lang="en-GB" dirty="0"/>
              <a:t>Work comprises of 38% </a:t>
            </a:r>
          </a:p>
          <a:p>
            <a:r>
              <a:rPr lang="en-GB" dirty="0"/>
              <a:t>Other is 8%</a:t>
            </a:r>
          </a:p>
          <a:p>
            <a:endParaRPr lang="en-GB" dirty="0"/>
          </a:p>
          <a:p>
            <a:r>
              <a:rPr lang="en-GB" dirty="0"/>
              <a:t>Most students had experienced group work as part of their studies</a:t>
            </a:r>
          </a:p>
        </p:txBody>
      </p:sp>
      <p:graphicFrame>
        <p:nvGraphicFramePr>
          <p:cNvPr id="7" name="Chart 6" descr="Chart Example">
            <a:extLst>
              <a:ext uri="{FF2B5EF4-FFF2-40B4-BE49-F238E27FC236}">
                <a16:creationId xmlns:a16="http://schemas.microsoft.com/office/drawing/2014/main" id="{B9A72A09-B5CD-FD33-0256-E686C4F267F0}"/>
              </a:ext>
            </a:extLst>
          </p:cNvPr>
          <p:cNvGraphicFramePr/>
          <p:nvPr>
            <p:extLst>
              <p:ext uri="{D42A27DB-BD31-4B8C-83A1-F6EECF244321}">
                <p14:modId xmlns:p14="http://schemas.microsoft.com/office/powerpoint/2010/main" val="2753998927"/>
              </p:ext>
            </p:extLst>
          </p:nvPr>
        </p:nvGraphicFramePr>
        <p:xfrm>
          <a:off x="6238876" y="890068"/>
          <a:ext cx="5747658" cy="490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73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0A2D83-9A52-A7A1-7890-F4884A4273E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21</a:t>
            </a:r>
          </a:p>
        </p:txBody>
      </p:sp>
      <p:sp>
        <p:nvSpPr>
          <p:cNvPr id="6" name="Text Placeholder 5">
            <a:extLst>
              <a:ext uri="{FF2B5EF4-FFF2-40B4-BE49-F238E27FC236}">
                <a16:creationId xmlns:a16="http://schemas.microsoft.com/office/drawing/2014/main" id="{DF6A48F8-B764-27E4-532F-2695B76ADAFF}"/>
              </a:ext>
            </a:extLst>
          </p:cNvPr>
          <p:cNvSpPr>
            <a:spLocks noGrp="1"/>
          </p:cNvSpPr>
          <p:nvPr>
            <p:ph type="body" sz="quarter" idx="21"/>
          </p:nvPr>
        </p:nvSpPr>
        <p:spPr/>
        <p:txBody>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G</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roup work on M140</a:t>
            </a:r>
            <a:endParaRPr lang="en-GB" sz="2400" dirty="0"/>
          </a:p>
          <a:p>
            <a:endParaRPr lang="en-GB" sz="2400" dirty="0"/>
          </a:p>
        </p:txBody>
      </p:sp>
      <p:sp>
        <p:nvSpPr>
          <p:cNvPr id="3" name="Text Placeholder 2">
            <a:extLst>
              <a:ext uri="{FF2B5EF4-FFF2-40B4-BE49-F238E27FC236}">
                <a16:creationId xmlns:a16="http://schemas.microsoft.com/office/drawing/2014/main" id="{B9135203-51E8-DABB-8B4E-3DD4A6EA6FF6}"/>
              </a:ext>
            </a:extLst>
          </p:cNvPr>
          <p:cNvSpPr>
            <a:spLocks noGrp="1"/>
          </p:cNvSpPr>
          <p:nvPr>
            <p:ph type="body" sz="quarter" idx="12"/>
          </p:nvPr>
        </p:nvSpPr>
        <p:spPr>
          <a:xfrm>
            <a:off x="1001106" y="1676668"/>
            <a:ext cx="4236720" cy="649282"/>
          </a:xfrm>
        </p:spPr>
        <p:txBody>
          <a:bodyPr/>
          <a:lstStyle/>
          <a:p>
            <a:r>
              <a:rPr lang="en-GB" sz="1800" dirty="0"/>
              <a:t>Expectations from the group work</a:t>
            </a:r>
          </a:p>
          <a:p>
            <a:endParaRPr lang="en-GB" dirty="0"/>
          </a:p>
        </p:txBody>
      </p:sp>
      <p:sp>
        <p:nvSpPr>
          <p:cNvPr id="5" name="Text Placeholder 4">
            <a:extLst>
              <a:ext uri="{FF2B5EF4-FFF2-40B4-BE49-F238E27FC236}">
                <a16:creationId xmlns:a16="http://schemas.microsoft.com/office/drawing/2014/main" id="{BCBB6DDB-2F7E-CE0C-7553-C7D505822CF7}"/>
              </a:ext>
            </a:extLst>
          </p:cNvPr>
          <p:cNvSpPr>
            <a:spLocks noGrp="1"/>
          </p:cNvSpPr>
          <p:nvPr>
            <p:ph type="body" sz="quarter" idx="15"/>
          </p:nvPr>
        </p:nvSpPr>
        <p:spPr/>
        <p:txBody>
          <a:bodyPr/>
          <a:lstStyle/>
          <a:p>
            <a:r>
              <a:rPr lang="en-GB" dirty="0"/>
              <a:t>Most students wanted better understanding of the module materials.</a:t>
            </a:r>
          </a:p>
          <a:p>
            <a:r>
              <a:rPr lang="en-GB" dirty="0"/>
              <a:t>Also important were collaboration skills and working together</a:t>
            </a:r>
          </a:p>
          <a:p>
            <a:r>
              <a:rPr lang="en-GB" dirty="0"/>
              <a:t>Of least importance was better empathy, improve their module outcome and help with the module</a:t>
            </a:r>
          </a:p>
        </p:txBody>
      </p:sp>
      <p:graphicFrame>
        <p:nvGraphicFramePr>
          <p:cNvPr id="7" name="Chart 6" descr="Chart Example">
            <a:extLst>
              <a:ext uri="{FF2B5EF4-FFF2-40B4-BE49-F238E27FC236}">
                <a16:creationId xmlns:a16="http://schemas.microsoft.com/office/drawing/2014/main" id="{B9A72A09-B5CD-FD33-0256-E686C4F267F0}"/>
              </a:ext>
            </a:extLst>
          </p:cNvPr>
          <p:cNvGraphicFramePr/>
          <p:nvPr/>
        </p:nvGraphicFramePr>
        <p:xfrm>
          <a:off x="6238876" y="890068"/>
          <a:ext cx="5747658" cy="490052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538FD610-4797-9BF1-6C96-2DD0AF89B339}"/>
              </a:ext>
            </a:extLst>
          </p:cNvPr>
          <p:cNvPicPr>
            <a:picLocks noChangeAspect="1"/>
          </p:cNvPicPr>
          <p:nvPr/>
        </p:nvPicPr>
        <p:blipFill>
          <a:blip r:embed="rId4"/>
          <a:stretch>
            <a:fillRect/>
          </a:stretch>
        </p:blipFill>
        <p:spPr>
          <a:xfrm>
            <a:off x="6169981" y="1500326"/>
            <a:ext cx="5930154" cy="2975313"/>
          </a:xfrm>
          <a:prstGeom prst="rect">
            <a:avLst/>
          </a:prstGeom>
        </p:spPr>
      </p:pic>
    </p:spTree>
    <p:extLst>
      <p:ext uri="{BB962C8B-B14F-4D97-AF65-F5344CB8AC3E}">
        <p14:creationId xmlns:p14="http://schemas.microsoft.com/office/powerpoint/2010/main" val="120232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0A2D83-9A52-A7A1-7890-F4884A4273E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21</a:t>
            </a:r>
          </a:p>
        </p:txBody>
      </p:sp>
      <p:sp>
        <p:nvSpPr>
          <p:cNvPr id="6" name="Text Placeholder 5">
            <a:extLst>
              <a:ext uri="{FF2B5EF4-FFF2-40B4-BE49-F238E27FC236}">
                <a16:creationId xmlns:a16="http://schemas.microsoft.com/office/drawing/2014/main" id="{DF6A48F8-B764-27E4-532F-2695B76ADAFF}"/>
              </a:ext>
            </a:extLst>
          </p:cNvPr>
          <p:cNvSpPr>
            <a:spLocks noGrp="1"/>
          </p:cNvSpPr>
          <p:nvPr>
            <p:ph type="body" sz="quarter" idx="21"/>
          </p:nvPr>
        </p:nvSpPr>
        <p:spPr/>
        <p:txBody>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G</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roup work on M140</a:t>
            </a:r>
            <a:endParaRPr lang="en-GB" sz="2400" dirty="0"/>
          </a:p>
          <a:p>
            <a:endParaRPr lang="en-GB" sz="2400" dirty="0"/>
          </a:p>
        </p:txBody>
      </p:sp>
      <p:sp>
        <p:nvSpPr>
          <p:cNvPr id="3" name="Text Placeholder 2">
            <a:extLst>
              <a:ext uri="{FF2B5EF4-FFF2-40B4-BE49-F238E27FC236}">
                <a16:creationId xmlns:a16="http://schemas.microsoft.com/office/drawing/2014/main" id="{B9135203-51E8-DABB-8B4E-3DD4A6EA6FF6}"/>
              </a:ext>
            </a:extLst>
          </p:cNvPr>
          <p:cNvSpPr>
            <a:spLocks noGrp="1"/>
          </p:cNvSpPr>
          <p:nvPr>
            <p:ph type="body" sz="quarter" idx="12"/>
          </p:nvPr>
        </p:nvSpPr>
        <p:spPr>
          <a:xfrm>
            <a:off x="1001106" y="1676668"/>
            <a:ext cx="4236720" cy="649282"/>
          </a:xfrm>
        </p:spPr>
        <p:txBody>
          <a:bodyPr/>
          <a:lstStyle/>
          <a:p>
            <a:r>
              <a:rPr lang="en-GB" sz="1800" dirty="0"/>
              <a:t>What were the student expectations of this group work?</a:t>
            </a:r>
          </a:p>
          <a:p>
            <a:endParaRPr lang="en-GB" dirty="0"/>
          </a:p>
        </p:txBody>
      </p:sp>
      <p:sp>
        <p:nvSpPr>
          <p:cNvPr id="5" name="Text Placeholder 4">
            <a:extLst>
              <a:ext uri="{FF2B5EF4-FFF2-40B4-BE49-F238E27FC236}">
                <a16:creationId xmlns:a16="http://schemas.microsoft.com/office/drawing/2014/main" id="{BCBB6DDB-2F7E-CE0C-7553-C7D505822CF7}"/>
              </a:ext>
            </a:extLst>
          </p:cNvPr>
          <p:cNvSpPr>
            <a:spLocks noGrp="1"/>
          </p:cNvSpPr>
          <p:nvPr>
            <p:ph type="body" sz="quarter" idx="15"/>
          </p:nvPr>
        </p:nvSpPr>
        <p:spPr/>
        <p:txBody>
          <a:bodyPr/>
          <a:lstStyle/>
          <a:p>
            <a:r>
              <a:rPr lang="en-GB" dirty="0"/>
              <a:t>All categories were identified as important</a:t>
            </a:r>
          </a:p>
          <a:p>
            <a:r>
              <a:rPr lang="en-GB" dirty="0"/>
              <a:t>The most important areas were communications between team members and meeting the project deadlines</a:t>
            </a:r>
          </a:p>
          <a:p>
            <a:r>
              <a:rPr lang="en-GB" dirty="0"/>
              <a:t>Also important were working successfully as a group and collaboration</a:t>
            </a:r>
          </a:p>
        </p:txBody>
      </p:sp>
      <p:graphicFrame>
        <p:nvGraphicFramePr>
          <p:cNvPr id="7" name="Chart 6" descr="Chart Example">
            <a:extLst>
              <a:ext uri="{FF2B5EF4-FFF2-40B4-BE49-F238E27FC236}">
                <a16:creationId xmlns:a16="http://schemas.microsoft.com/office/drawing/2014/main" id="{B9A72A09-B5CD-FD33-0256-E686C4F267F0}"/>
              </a:ext>
            </a:extLst>
          </p:cNvPr>
          <p:cNvGraphicFramePr/>
          <p:nvPr>
            <p:extLst>
              <p:ext uri="{D42A27DB-BD31-4B8C-83A1-F6EECF244321}">
                <p14:modId xmlns:p14="http://schemas.microsoft.com/office/powerpoint/2010/main" val="2217208148"/>
              </p:ext>
            </p:extLst>
          </p:nvPr>
        </p:nvGraphicFramePr>
        <p:xfrm>
          <a:off x="6238876" y="890068"/>
          <a:ext cx="5747658" cy="4072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656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0A2D83-9A52-A7A1-7890-F4884A4273E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21</a:t>
            </a:r>
          </a:p>
        </p:txBody>
      </p:sp>
      <p:sp>
        <p:nvSpPr>
          <p:cNvPr id="6" name="Text Placeholder 5">
            <a:extLst>
              <a:ext uri="{FF2B5EF4-FFF2-40B4-BE49-F238E27FC236}">
                <a16:creationId xmlns:a16="http://schemas.microsoft.com/office/drawing/2014/main" id="{DF6A48F8-B764-27E4-532F-2695B76ADAFF}"/>
              </a:ext>
            </a:extLst>
          </p:cNvPr>
          <p:cNvSpPr>
            <a:spLocks noGrp="1"/>
          </p:cNvSpPr>
          <p:nvPr>
            <p:ph type="body" sz="quarter" idx="21"/>
          </p:nvPr>
        </p:nvSpPr>
        <p:spPr/>
        <p:txBody>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G</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roup work on M140</a:t>
            </a:r>
            <a:endParaRPr lang="en-GB" sz="2400" dirty="0"/>
          </a:p>
          <a:p>
            <a:endParaRPr lang="en-GB" sz="2400" dirty="0"/>
          </a:p>
        </p:txBody>
      </p:sp>
      <p:sp>
        <p:nvSpPr>
          <p:cNvPr id="3" name="Text Placeholder 2">
            <a:extLst>
              <a:ext uri="{FF2B5EF4-FFF2-40B4-BE49-F238E27FC236}">
                <a16:creationId xmlns:a16="http://schemas.microsoft.com/office/drawing/2014/main" id="{B9135203-51E8-DABB-8B4E-3DD4A6EA6FF6}"/>
              </a:ext>
            </a:extLst>
          </p:cNvPr>
          <p:cNvSpPr>
            <a:spLocks noGrp="1"/>
          </p:cNvSpPr>
          <p:nvPr>
            <p:ph type="body" sz="quarter" idx="12"/>
          </p:nvPr>
        </p:nvSpPr>
        <p:spPr>
          <a:xfrm>
            <a:off x="1001106" y="1676668"/>
            <a:ext cx="4236720" cy="649282"/>
          </a:xfrm>
        </p:spPr>
        <p:txBody>
          <a:bodyPr/>
          <a:lstStyle/>
          <a:p>
            <a:r>
              <a:rPr lang="en-GB" sz="1800" dirty="0"/>
              <a:t>Previous education background of the students responding</a:t>
            </a:r>
          </a:p>
          <a:p>
            <a:endParaRPr lang="en-GB" dirty="0"/>
          </a:p>
        </p:txBody>
      </p:sp>
      <p:sp>
        <p:nvSpPr>
          <p:cNvPr id="5" name="Text Placeholder 4">
            <a:extLst>
              <a:ext uri="{FF2B5EF4-FFF2-40B4-BE49-F238E27FC236}">
                <a16:creationId xmlns:a16="http://schemas.microsoft.com/office/drawing/2014/main" id="{BCBB6DDB-2F7E-CE0C-7553-C7D505822CF7}"/>
              </a:ext>
            </a:extLst>
          </p:cNvPr>
          <p:cNvSpPr>
            <a:spLocks noGrp="1"/>
          </p:cNvSpPr>
          <p:nvPr>
            <p:ph type="body" sz="quarter" idx="15"/>
          </p:nvPr>
        </p:nvSpPr>
        <p:spPr/>
        <p:txBody>
          <a:bodyPr/>
          <a:lstStyle/>
          <a:p>
            <a:r>
              <a:rPr lang="en-GB" dirty="0"/>
              <a:t>The largest category of student responding is A levels or equivalent</a:t>
            </a:r>
          </a:p>
          <a:p>
            <a:endParaRPr lang="en-GB" dirty="0"/>
          </a:p>
          <a:p>
            <a:r>
              <a:rPr lang="en-GB" sz="1600" dirty="0">
                <a:ea typeface="Calibri" panose="020F0502020204030204" pitchFamily="34" charset="0"/>
              </a:rPr>
              <a:t>P</a:t>
            </a:r>
            <a:r>
              <a:rPr lang="en-GB" sz="1600" dirty="0">
                <a:effectLst/>
                <a:ea typeface="Calibri" panose="020F0502020204030204" pitchFamily="34" charset="0"/>
              </a:rPr>
              <a:t>erhaps surprising is the large numbers of responses from students who already have higher education and post graduate qualifications</a:t>
            </a:r>
          </a:p>
          <a:p>
            <a:endParaRPr lang="en-GB" dirty="0"/>
          </a:p>
        </p:txBody>
      </p:sp>
      <p:graphicFrame>
        <p:nvGraphicFramePr>
          <p:cNvPr id="7" name="Chart 6" descr="Chart Example">
            <a:extLst>
              <a:ext uri="{FF2B5EF4-FFF2-40B4-BE49-F238E27FC236}">
                <a16:creationId xmlns:a16="http://schemas.microsoft.com/office/drawing/2014/main" id="{B9A72A09-B5CD-FD33-0256-E686C4F267F0}"/>
              </a:ext>
            </a:extLst>
          </p:cNvPr>
          <p:cNvGraphicFramePr/>
          <p:nvPr>
            <p:extLst>
              <p:ext uri="{D42A27DB-BD31-4B8C-83A1-F6EECF244321}">
                <p14:modId xmlns:p14="http://schemas.microsoft.com/office/powerpoint/2010/main" val="3613722968"/>
              </p:ext>
            </p:extLst>
          </p:nvPr>
        </p:nvGraphicFramePr>
        <p:xfrm>
          <a:off x="6238876" y="890068"/>
          <a:ext cx="5747658" cy="490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4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0A2D83-9A52-A7A1-7890-F4884A4273E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21</a:t>
            </a:r>
          </a:p>
        </p:txBody>
      </p:sp>
      <p:sp>
        <p:nvSpPr>
          <p:cNvPr id="6" name="Text Placeholder 5">
            <a:extLst>
              <a:ext uri="{FF2B5EF4-FFF2-40B4-BE49-F238E27FC236}">
                <a16:creationId xmlns:a16="http://schemas.microsoft.com/office/drawing/2014/main" id="{DF6A48F8-B764-27E4-532F-2695B76ADAFF}"/>
              </a:ext>
            </a:extLst>
          </p:cNvPr>
          <p:cNvSpPr>
            <a:spLocks noGrp="1"/>
          </p:cNvSpPr>
          <p:nvPr>
            <p:ph type="body" sz="quarter" idx="21"/>
          </p:nvPr>
        </p:nvSpPr>
        <p:spPr/>
        <p:txBody>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G</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roup work on M140</a:t>
            </a:r>
            <a:endParaRPr lang="en-GB" sz="2400" dirty="0"/>
          </a:p>
          <a:p>
            <a:endParaRPr lang="en-GB" sz="2400" dirty="0"/>
          </a:p>
        </p:txBody>
      </p:sp>
      <p:sp>
        <p:nvSpPr>
          <p:cNvPr id="3" name="Text Placeholder 2">
            <a:extLst>
              <a:ext uri="{FF2B5EF4-FFF2-40B4-BE49-F238E27FC236}">
                <a16:creationId xmlns:a16="http://schemas.microsoft.com/office/drawing/2014/main" id="{B9135203-51E8-DABB-8B4E-3DD4A6EA6FF6}"/>
              </a:ext>
            </a:extLst>
          </p:cNvPr>
          <p:cNvSpPr>
            <a:spLocks noGrp="1"/>
          </p:cNvSpPr>
          <p:nvPr>
            <p:ph type="body" sz="quarter" idx="12"/>
          </p:nvPr>
        </p:nvSpPr>
        <p:spPr>
          <a:xfrm>
            <a:off x="1001106" y="1676668"/>
            <a:ext cx="4236720" cy="649282"/>
          </a:xfrm>
        </p:spPr>
        <p:txBody>
          <a:bodyPr/>
          <a:lstStyle/>
          <a:p>
            <a:r>
              <a:rPr lang="en-GB" sz="1800" dirty="0"/>
              <a:t>Ethnicity of the students responding</a:t>
            </a:r>
          </a:p>
          <a:p>
            <a:endParaRPr lang="en-GB" dirty="0"/>
          </a:p>
        </p:txBody>
      </p:sp>
      <p:sp>
        <p:nvSpPr>
          <p:cNvPr id="5" name="Text Placeholder 4">
            <a:extLst>
              <a:ext uri="{FF2B5EF4-FFF2-40B4-BE49-F238E27FC236}">
                <a16:creationId xmlns:a16="http://schemas.microsoft.com/office/drawing/2014/main" id="{BCBB6DDB-2F7E-CE0C-7553-C7D505822CF7}"/>
              </a:ext>
            </a:extLst>
          </p:cNvPr>
          <p:cNvSpPr>
            <a:spLocks noGrp="1"/>
          </p:cNvSpPr>
          <p:nvPr>
            <p:ph type="body" sz="quarter" idx="15"/>
          </p:nvPr>
        </p:nvSpPr>
        <p:spPr/>
        <p:txBody>
          <a:bodyPr/>
          <a:lstStyle/>
          <a:p>
            <a:r>
              <a:rPr lang="en-GB" sz="1600" dirty="0">
                <a:effectLst/>
                <a:ea typeface="Calibri" panose="020F0502020204030204" pitchFamily="34" charset="0"/>
              </a:rPr>
              <a:t>The largest category of students answering the survey is white.</a:t>
            </a:r>
          </a:p>
          <a:p>
            <a:r>
              <a:rPr lang="en-GB" sz="1600" dirty="0">
                <a:ea typeface="Calibri" panose="020F0502020204030204" pitchFamily="34" charset="0"/>
              </a:rPr>
              <a:t>The smallest categories are black, Asian, or mixed. </a:t>
            </a:r>
          </a:p>
        </p:txBody>
      </p:sp>
      <p:graphicFrame>
        <p:nvGraphicFramePr>
          <p:cNvPr id="7" name="Chart 6" descr="Chart Example">
            <a:extLst>
              <a:ext uri="{FF2B5EF4-FFF2-40B4-BE49-F238E27FC236}">
                <a16:creationId xmlns:a16="http://schemas.microsoft.com/office/drawing/2014/main" id="{B9A72A09-B5CD-FD33-0256-E686C4F267F0}"/>
              </a:ext>
            </a:extLst>
          </p:cNvPr>
          <p:cNvGraphicFramePr/>
          <p:nvPr>
            <p:extLst>
              <p:ext uri="{D42A27DB-BD31-4B8C-83A1-F6EECF244321}">
                <p14:modId xmlns:p14="http://schemas.microsoft.com/office/powerpoint/2010/main" val="2160912212"/>
              </p:ext>
            </p:extLst>
          </p:nvPr>
        </p:nvGraphicFramePr>
        <p:xfrm>
          <a:off x="6238876" y="890068"/>
          <a:ext cx="5747658" cy="490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9762792"/>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TotalTime>
  <Words>733</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Calibri</vt:lpstr>
      <vt:lpstr>Poppins</vt:lpstr>
      <vt:lpstr>Poppins SemiBold</vt:lpstr>
      <vt:lpstr>Covers</vt:lpstr>
      <vt:lpstr>Contents Slides</vt:lpstr>
      <vt:lpstr>Chapter Headings / Dividers</vt:lpstr>
      <vt:lpstr>Slide Options</vt:lpstr>
      <vt:lpstr>End Slides</vt:lpstr>
      <vt:lpstr>Intro Slide Title 1</vt:lpstr>
      <vt:lpstr>Slide Title 6</vt:lpstr>
      <vt:lpstr>Slide Title 6</vt:lpstr>
      <vt:lpstr>Slide Title 21</vt:lpstr>
      <vt:lpstr>Slide Title 21</vt:lpstr>
      <vt:lpstr>Slide Title 21</vt:lpstr>
      <vt:lpstr>Slide Title 21</vt:lpstr>
      <vt:lpstr>Slide Title 21</vt:lpstr>
      <vt:lpstr>Slide Title 21</vt:lpstr>
      <vt:lpstr>Slide Title 21</vt:lpstr>
      <vt:lpstr>Slide Title 6</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24</cp:revision>
  <dcterms:created xsi:type="dcterms:W3CDTF">2022-10-21T14:33:01Z</dcterms:created>
  <dcterms:modified xsi:type="dcterms:W3CDTF">2024-04-05T14:32:25Z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