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41"/>
  </p:notesMasterIdLst>
  <p:handoutMasterIdLst>
    <p:handoutMasterId r:id="rId42"/>
  </p:handoutMasterIdLst>
  <p:sldIdLst>
    <p:sldId id="256" r:id="rId9"/>
    <p:sldId id="384" r:id="rId10"/>
    <p:sldId id="385" r:id="rId11"/>
    <p:sldId id="333" r:id="rId12"/>
    <p:sldId id="350" r:id="rId13"/>
    <p:sldId id="334" r:id="rId14"/>
    <p:sldId id="352" r:id="rId15"/>
    <p:sldId id="377" r:id="rId16"/>
    <p:sldId id="356" r:id="rId17"/>
    <p:sldId id="351" r:id="rId18"/>
    <p:sldId id="360" r:id="rId19"/>
    <p:sldId id="361" r:id="rId20"/>
    <p:sldId id="379" r:id="rId21"/>
    <p:sldId id="357" r:id="rId22"/>
    <p:sldId id="364" r:id="rId23"/>
    <p:sldId id="366" r:id="rId24"/>
    <p:sldId id="363" r:id="rId25"/>
    <p:sldId id="365" r:id="rId26"/>
    <p:sldId id="369" r:id="rId27"/>
    <p:sldId id="367" r:id="rId28"/>
    <p:sldId id="368" r:id="rId29"/>
    <p:sldId id="371" r:id="rId30"/>
    <p:sldId id="370" r:id="rId31"/>
    <p:sldId id="372" r:id="rId32"/>
    <p:sldId id="373" r:id="rId33"/>
    <p:sldId id="374" r:id="rId34"/>
    <p:sldId id="383" r:id="rId35"/>
    <p:sldId id="380" r:id="rId36"/>
    <p:sldId id="349" r:id="rId37"/>
    <p:sldId id="378" r:id="rId38"/>
    <p:sldId id="375" r:id="rId39"/>
    <p:sldId id="31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A9B73-81BA-422C-B677-1A29FCE73F26}" v="38" dt="2024-04-05T11:38:36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48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aj928_open_ac_uk/Documents/Research/Tutorial%20Research/OUT18_2_AttendersReversed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aj928_open_ac_uk/Documents/Research/Tutorial%20Research/OUT18_2_AttendersReversed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aj928_open_ac_uk/Documents/Research/Tutorial%20Research/OUT18_2_AttendersReversed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-my.sharepoint.com/personal/aj928_open_ac_uk/Documents/Research/Tutorial%20Research/OUT18_2_AttendersReversed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01470529256847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Sheet5!$A$20</c:f>
              <c:strCache>
                <c:ptCount val="1"/>
                <c:pt idx="0">
                  <c:v>Happy to Listen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Sheet5!$B$19:$D$19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Sheet5!$B$20:$D$20</c:f>
              <c:numCache>
                <c:formatCode>0.00</c:formatCode>
                <c:ptCount val="3"/>
                <c:pt idx="0">
                  <c:v>30.674846625766872</c:v>
                </c:pt>
                <c:pt idx="1">
                  <c:v>20.618556701030926</c:v>
                </c:pt>
                <c:pt idx="2">
                  <c:v>5.6603773584905666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99-475F-83A4-5FA48680E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133048"/>
        <c:axId val="680127648"/>
      </c:scatterChart>
      <c:valAx>
        <c:axId val="680133048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127648"/>
        <c:crosses val="autoZero"/>
        <c:crossBetween val="midCat"/>
        <c:majorUnit val="1"/>
      </c:valAx>
      <c:valAx>
        <c:axId val="68012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133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2000" b="0" i="0" u="none" strike="noStrike" kern="1200" cap="none" spc="120" normalizeH="0" baseline="0" dirty="0" smtClean="0">
                <a:solidFill>
                  <a:srgbClr val="06064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2000" b="0" i="0" u="none" strike="noStrike" kern="1200" cap="none" spc="120" normalizeH="0" baseline="0" dirty="0">
                <a:solidFill>
                  <a:srgbClr val="06064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Motivation: Wanted to meet Tutor</a:t>
            </a:r>
          </a:p>
        </c:rich>
      </c:tx>
      <c:layout>
        <c:manualLayout>
          <c:xMode val="edge"/>
          <c:yMode val="edge"/>
          <c:x val="0.1875277777777777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2000" b="0" i="0" u="none" strike="noStrike" kern="1200" cap="none" spc="120" normalizeH="0" baseline="0" dirty="0" smtClean="0">
              <a:solidFill>
                <a:srgbClr val="060645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Sheet4!$A$20</c:f>
              <c:strCache>
                <c:ptCount val="1"/>
                <c:pt idx="0">
                  <c:v>Wanted to meet Tutor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Sheet4!$B$19:$D$19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Sheet4!$B$20:$D$20</c:f>
              <c:numCache>
                <c:formatCode>0.00</c:formatCode>
                <c:ptCount val="3"/>
                <c:pt idx="0">
                  <c:v>23.926380368098162</c:v>
                </c:pt>
                <c:pt idx="1">
                  <c:v>34.536082474226802</c:v>
                </c:pt>
                <c:pt idx="2">
                  <c:v>50.943396226415096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E6D-4061-910C-8A4FEC611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0461464"/>
        <c:axId val="900463624"/>
      </c:scatterChart>
      <c:valAx>
        <c:axId val="900461464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463624"/>
        <c:crosses val="autoZero"/>
        <c:crossBetween val="midCat"/>
        <c:majorUnit val="1"/>
      </c:valAx>
      <c:valAx>
        <c:axId val="90046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461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Believe: Tutor's role is to teach facts</a:t>
            </a:r>
          </a:p>
        </c:rich>
      </c:tx>
      <c:layout>
        <c:manualLayout>
          <c:xMode val="edge"/>
          <c:yMode val="edge"/>
          <c:x val="0.1130555555555555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Sheet3!$A$34</c:f>
              <c:strCache>
                <c:ptCount val="1"/>
                <c:pt idx="0">
                  <c:v>Tutor's role is to teach facts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Sheet3!$B$33:$D$33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Sheet3!$B$34:$D$34</c:f>
              <c:numCache>
                <c:formatCode>General</c:formatCode>
                <c:ptCount val="3"/>
                <c:pt idx="0">
                  <c:v>35.153374233128837</c:v>
                </c:pt>
                <c:pt idx="1">
                  <c:v>34.226804123711339</c:v>
                </c:pt>
                <c:pt idx="2">
                  <c:v>33.710691823899374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21-4E00-9408-41132B03F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8333472"/>
        <c:axId val="798334192"/>
      </c:scatterChart>
      <c:valAx>
        <c:axId val="798333472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334192"/>
        <c:crosses val="autoZero"/>
        <c:crossBetween val="midCat"/>
        <c:majorUnit val="1"/>
      </c:valAx>
      <c:valAx>
        <c:axId val="79833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33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cap="none" dirty="0"/>
              <a:t>Active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Sheet9!$A$21</c:f>
              <c:strCache>
                <c:ptCount val="1"/>
                <c:pt idx="0">
                  <c:v>Sum of participate</c:v>
                </c:pt>
              </c:strCache>
            </c:strRef>
          </c:tx>
          <c:spPr>
            <a:ln w="2222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  <a:round/>
              </a:ln>
              <a:effectLst/>
            </c:spPr>
          </c:marker>
          <c:xVal>
            <c:numRef>
              <c:f>Sheet9!$B$19:$D$19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Sheet9!$B$21:$D$21</c:f>
              <c:numCache>
                <c:formatCode>0.00</c:formatCode>
                <c:ptCount val="3"/>
                <c:pt idx="0">
                  <c:v>28.895705521472394</c:v>
                </c:pt>
                <c:pt idx="1">
                  <c:v>30.721649484536083</c:v>
                </c:pt>
                <c:pt idx="2">
                  <c:v>37.421383647798741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46-4F40-B9F0-41A71F5AD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379664"/>
        <c:axId val="800384344"/>
      </c:scatterChart>
      <c:valAx>
        <c:axId val="800379664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84344"/>
        <c:crosses val="autoZero"/>
        <c:crossBetween val="midCat"/>
        <c:majorUnit val="1"/>
      </c:valAx>
      <c:valAx>
        <c:axId val="80038434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Indicative Score</a:t>
                </a:r>
              </a:p>
            </c:rich>
          </c:tx>
          <c:layout>
            <c:manualLayout>
              <c:xMode val="edge"/>
              <c:yMode val="edge"/>
              <c:x val="2.77779434777508E-2"/>
              <c:y val="0.12709873564937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79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Faculties</a:t>
            </a:r>
            <a:r>
              <a:rPr lang="en-US" sz="2400" baseline="0" dirty="0"/>
              <a:t> </a:t>
            </a:r>
            <a:r>
              <a:rPr lang="en-US" sz="2400" dirty="0"/>
              <a:t>By Percentage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Sheet10!$E$13</c:f>
              <c:strCache>
                <c:ptCount val="1"/>
                <c:pt idx="0">
                  <c:v>FASS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Sheet10!$F$12:$H$12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Sheet10!$F$13:$H$13</c:f>
              <c:numCache>
                <c:formatCode>0.00</c:formatCode>
                <c:ptCount val="3"/>
                <c:pt idx="0">
                  <c:v>33.699633699633701</c:v>
                </c:pt>
                <c:pt idx="1">
                  <c:v>39.194139194139197</c:v>
                </c:pt>
                <c:pt idx="2">
                  <c:v>27.106227106227106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A8-4012-8851-000B50B0E8E4}"/>
            </c:ext>
          </c:extLst>
        </c:ser>
        <c:ser>
          <c:idx val="1"/>
          <c:order val="1"/>
          <c:tx>
            <c:strRef>
              <c:f>Sheet10!$E$14</c:f>
              <c:strCache>
                <c:ptCount val="1"/>
                <c:pt idx="0">
                  <c:v>WELS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Sheet10!$F$12:$H$12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Sheet10!$F$14:$H$14</c:f>
              <c:numCache>
                <c:formatCode>0.00</c:formatCode>
                <c:ptCount val="3"/>
                <c:pt idx="0">
                  <c:v>25</c:v>
                </c:pt>
                <c:pt idx="1">
                  <c:v>40.178571428571431</c:v>
                </c:pt>
                <c:pt idx="2">
                  <c:v>34.821428571428569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A8-4012-8851-000B50B0E8E4}"/>
            </c:ext>
          </c:extLst>
        </c:ser>
        <c:ser>
          <c:idx val="2"/>
          <c:order val="2"/>
          <c:tx>
            <c:strRef>
              <c:f>Sheet10!$E$15</c:f>
              <c:strCache>
                <c:ptCount val="1"/>
                <c:pt idx="0">
                  <c:v>FBL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xVal>
            <c:numRef>
              <c:f>Sheet10!$F$12:$H$12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Sheet10!$F$15:$H$15</c:f>
              <c:numCache>
                <c:formatCode>0.00</c:formatCode>
                <c:ptCount val="3"/>
                <c:pt idx="0">
                  <c:v>31.481481481481481</c:v>
                </c:pt>
                <c:pt idx="1">
                  <c:v>25.925925925925924</c:v>
                </c:pt>
                <c:pt idx="2">
                  <c:v>42.592592592592595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FA8-4012-8851-000B50B0E8E4}"/>
            </c:ext>
          </c:extLst>
        </c:ser>
        <c:ser>
          <c:idx val="3"/>
          <c:order val="3"/>
          <c:tx>
            <c:strRef>
              <c:f>Sheet10!$E$16</c:f>
              <c:strCache>
                <c:ptCount val="1"/>
                <c:pt idx="0">
                  <c:v>STEM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effectLst/>
            </c:spPr>
          </c:marker>
          <c:xVal>
            <c:numRef>
              <c:f>Sheet10!$F$12:$H$12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Sheet10!$F$16:$H$16</c:f>
              <c:numCache>
                <c:formatCode>0.00</c:formatCode>
                <c:ptCount val="3"/>
                <c:pt idx="0">
                  <c:v>33.766233766233768</c:v>
                </c:pt>
                <c:pt idx="1">
                  <c:v>36.363636363636367</c:v>
                </c:pt>
                <c:pt idx="2">
                  <c:v>29.870129870129869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FA8-4012-8851-000B50B0E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931072"/>
        <c:axId val="749940072"/>
      </c:scatterChart>
      <c:valAx>
        <c:axId val="749931072"/>
        <c:scaling>
          <c:orientation val="minMax"/>
          <c:max val="3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940072"/>
        <c:crosses val="autoZero"/>
        <c:crossBetween val="midCat"/>
        <c:majorUnit val="1"/>
      </c:valAx>
      <c:valAx>
        <c:axId val="74994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931072"/>
        <c:crosses val="autoZero"/>
        <c:crossBetween val="midCat"/>
      </c:valAx>
      <c:spPr>
        <a:solidFill>
          <a:schemeClr val="tx1">
            <a:lumMod val="25000"/>
            <a:lumOff val="75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25000"/>
        <a:lumOff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05/04/2024</a:t>
            </a:fld>
            <a:endParaRPr lang="en-GB" dirty="0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 dirty="0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Quiet tutorials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67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in more background – use slide from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06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in more background – use slide from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2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in more background – use slide from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8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stats for 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5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Active Participation: Did you take part in activities? (Yes, quite a lot; Yes, a little, No, not really, No, not at 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7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one of the three main types of conflict as described by the German–US psychologist Kurt Lewin in 1931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the pace too fast  - 14 in group 2, 11 in group 1 and 1 in group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4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percentages – why is FBL different? Law and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7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408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4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4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193186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20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  <a:p>
            <a:pPr lvl="1"/>
            <a:r>
              <a:rPr lang="en-GB" dirty="0"/>
              <a:t>subpoint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/>
              <a:t>Synchronous Online tutorials: analysis to identify groupings or types of student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8" y="2431330"/>
            <a:ext cx="5557584" cy="679860"/>
          </a:xfrm>
        </p:spPr>
        <p:txBody>
          <a:bodyPr/>
          <a:lstStyle/>
          <a:p>
            <a:r>
              <a:rPr lang="en-GB" dirty="0"/>
              <a:t>eSTEeM Conference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3122589"/>
            <a:ext cx="5557584" cy="347039"/>
          </a:xfrm>
        </p:spPr>
        <p:txBody>
          <a:bodyPr/>
          <a:lstStyle/>
          <a:p>
            <a:r>
              <a:rPr lang="en-GB" sz="1600" b="1" dirty="0"/>
              <a:t>Team members</a:t>
            </a:r>
          </a:p>
          <a:p>
            <a:r>
              <a:rPr lang="en-GB" sz="1600" dirty="0"/>
              <a:t>STEM: Karen Kear, Helen Donelan, Jon Rosewell</a:t>
            </a:r>
          </a:p>
          <a:p>
            <a:r>
              <a:rPr lang="en-GB" sz="1600" dirty="0">
                <a:cs typeface="Arial"/>
              </a:rPr>
              <a:t>FASS: Paige Cuffe, Tracey Elder</a:t>
            </a:r>
          </a:p>
          <a:p>
            <a:r>
              <a:rPr lang="en-GB" sz="1600" dirty="0">
                <a:cs typeface="Arial"/>
              </a:rPr>
              <a:t>FBL: Allan Mooney, Kevin Amor, Carol Edwards</a:t>
            </a:r>
          </a:p>
          <a:p>
            <a:r>
              <a:rPr lang="en-GB" sz="1600" dirty="0">
                <a:cs typeface="Arial"/>
              </a:rPr>
              <a:t>WELS: Kieron Sheehy, Ale Okada</a:t>
            </a:r>
          </a:p>
          <a:p>
            <a:endParaRPr lang="en-GB" sz="1600" dirty="0">
              <a:cs typeface="Arial"/>
            </a:endParaRPr>
          </a:p>
          <a:p>
            <a:r>
              <a:rPr lang="en-GB" dirty="0"/>
              <a:t>Anthony Johnston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8" y="5049657"/>
            <a:ext cx="5557584" cy="347039"/>
          </a:xfrm>
        </p:spPr>
        <p:txBody>
          <a:bodyPr/>
          <a:lstStyle/>
          <a:p>
            <a:r>
              <a:rPr lang="en-GB" dirty="0"/>
              <a:t>April 2024</a:t>
            </a:r>
          </a:p>
        </p:txBody>
      </p:sp>
      <p:pic>
        <p:nvPicPr>
          <p:cNvPr id="11" name="Picture Placeholder 10" descr="A person talking to a group of people&#10;&#10;Description automatically generated">
            <a:extLst>
              <a:ext uri="{FF2B5EF4-FFF2-40B4-BE49-F238E27FC236}">
                <a16:creationId xmlns:a16="http://schemas.microsoft.com/office/drawing/2014/main" id="{6C0602A8-CE78-278F-79DA-5600BAD6F2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744"/>
          <a:stretch>
            <a:fillRect/>
          </a:stretch>
        </p:blipFill>
        <p:spPr/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633D86A-53AE-BC92-F775-728572293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4" y="5895477"/>
            <a:ext cx="3544067" cy="5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6ECCF-CD27-56F8-4971-3F52DFF4C6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2648" y="916379"/>
            <a:ext cx="10362894" cy="5022084"/>
          </a:xfrm>
        </p:spPr>
        <p:txBody>
          <a:bodyPr/>
          <a:lstStyle/>
          <a:p>
            <a:r>
              <a:rPr lang="en-GB" sz="2800" dirty="0"/>
              <a:t>SPSS allows for different techniques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Hierarchical Cluster Analysis</a:t>
            </a:r>
          </a:p>
          <a:p>
            <a:pPr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Groups data from top down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2400" dirty="0"/>
              <a:t>K-Means</a:t>
            </a:r>
          </a:p>
          <a:p>
            <a:pPr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Initial cluster centres determined</a:t>
            </a:r>
          </a:p>
          <a:p>
            <a:pPr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Assigns cases to nearest centre</a:t>
            </a:r>
          </a:p>
          <a:p>
            <a:pPr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Iteratively moves cluster centres based on mean value of the cases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Two-Step </a:t>
            </a:r>
          </a:p>
          <a:p>
            <a:pPr lvl="1" indent="0">
              <a:lnSpc>
                <a:spcPct val="107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Forms pre-clusters from “dense” regions in the attribute-space</a:t>
            </a:r>
          </a:p>
          <a:p>
            <a:pPr lvl="1" indent="0">
              <a:lnSpc>
                <a:spcPct val="107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Merges pre-clusters that are close to each other</a:t>
            </a:r>
          </a:p>
          <a:p>
            <a:pPr lvl="1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r>
              <a:rPr lang="en-GB" sz="2400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A9D40-9695-B773-C1FB-471275E10B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648" y="288484"/>
            <a:ext cx="10766703" cy="497161"/>
          </a:xfrm>
        </p:spPr>
        <p:txBody>
          <a:bodyPr/>
          <a:lstStyle/>
          <a:p>
            <a:r>
              <a:rPr lang="en-GB" dirty="0"/>
              <a:t>Cluster Analysis</a:t>
            </a:r>
          </a:p>
        </p:txBody>
      </p:sp>
    </p:spTree>
    <p:extLst>
      <p:ext uri="{BB962C8B-B14F-4D97-AF65-F5344CB8AC3E}">
        <p14:creationId xmlns:p14="http://schemas.microsoft.com/office/powerpoint/2010/main" val="253971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6ECCF-CD27-56F8-4971-3F52DFF4C6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0558" y="1337620"/>
            <a:ext cx="9395622" cy="40563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/>
              <a:t>Both Hierarchical and K-Means work best with continuous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We have categorical data </a:t>
            </a:r>
          </a:p>
          <a:p>
            <a:pPr marL="1143000" lvl="1" indent="-457200"/>
            <a:r>
              <a:rPr lang="en-GB" sz="2000" dirty="0">
                <a:solidFill>
                  <a:schemeClr val="tx1"/>
                </a:solidFill>
              </a:rPr>
              <a:t>Likert scale – strongly agree, agree, neutral, disagree, strongly disagree</a:t>
            </a:r>
          </a:p>
          <a:p>
            <a:pPr marL="1143000" lvl="1" indent="-457200"/>
            <a:r>
              <a:rPr lang="en-GB" sz="2000" dirty="0">
                <a:solidFill>
                  <a:schemeClr val="tx1"/>
                </a:solidFill>
              </a:rPr>
              <a:t>yes/no data (binomial)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/>
              <a:t>Two-Step Cluster Analysis</a:t>
            </a:r>
          </a:p>
          <a:p>
            <a:pPr lvl="1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Works with both Continuous and Categorical variables </a:t>
            </a:r>
            <a:r>
              <a:rPr lang="en-GB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GB" dirty="0">
              <a:solidFill>
                <a:schemeClr val="tx1"/>
              </a:solidFill>
            </a:endParaRPr>
          </a:p>
          <a:p>
            <a:pPr marL="1143000" lvl="1" indent="-457200"/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A9D40-9695-B773-C1FB-471275E10B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Cluster Analysis</a:t>
            </a:r>
          </a:p>
        </p:txBody>
      </p:sp>
    </p:spTree>
    <p:extLst>
      <p:ext uri="{BB962C8B-B14F-4D97-AF65-F5344CB8AC3E}">
        <p14:creationId xmlns:p14="http://schemas.microsoft.com/office/powerpoint/2010/main" val="80260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6ECCF-CD27-56F8-4971-3F52DFF4C6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6" y="1060704"/>
            <a:ext cx="9395622" cy="470001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an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exploratory</a:t>
            </a:r>
            <a:r>
              <a:rPr lang="en-GB" sz="2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tool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provides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automatic cluster selection </a:t>
            </a:r>
            <a:r>
              <a:rPr lang="en-GB" sz="2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and in this case the software determined the number of clusters to be 3</a:t>
            </a:r>
            <a:r>
              <a:rPr lang="en-GB" sz="2400" b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</a:t>
            </a:r>
            <a:endParaRPr lang="en-GB" sz="2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box </a:t>
            </a:r>
            <a:r>
              <a:rPr lang="en-GB" sz="2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hard to determine reasoning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</a:t>
            </a:r>
            <a:r>
              <a:rPr lang="en-GB" sz="2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categorical variables should be multinomially distributed, the data order may make a difference and should be random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familiar with normal distribution for continuous data, put simply multinomial distribution looks similar but is for discrete data where there is a limited number of outcomes. </a:t>
            </a:r>
            <a:endParaRPr lang="en-GB" sz="24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A9D40-9695-B773-C1FB-471275E10B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3200" dirty="0"/>
              <a:t>Two-Step Cluster Analysis</a:t>
            </a:r>
          </a:p>
        </p:txBody>
      </p:sp>
    </p:spTree>
    <p:extLst>
      <p:ext uri="{BB962C8B-B14F-4D97-AF65-F5344CB8AC3E}">
        <p14:creationId xmlns:p14="http://schemas.microsoft.com/office/powerpoint/2010/main" val="299703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9050-5814-C875-18C6-50829B4777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6134636" cy="1800200"/>
          </a:xfrm>
        </p:spPr>
        <p:txBody>
          <a:bodyPr/>
          <a:lstStyle/>
          <a:p>
            <a:r>
              <a:rPr lang="en-GB" dirty="0"/>
              <a:t>Investigations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8B55471-EAA0-D0F2-61BE-FA3EBCB4A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26" y="559121"/>
            <a:ext cx="3544067" cy="5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23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1F83F-B379-CA6E-5E6B-47AD7149EA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Choosing the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0F6AE-96F7-563C-209F-8D32A652A5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Investigation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89FC-939A-A655-7533-D0BE04BDC3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Some examples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0FCE57-EC35-3408-C509-216BF9EA4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179858"/>
            <a:ext cx="9591229" cy="3001474"/>
          </a:xfrm>
        </p:spPr>
        <p:txBody>
          <a:bodyPr/>
          <a:lstStyle/>
          <a:p>
            <a:r>
              <a:rPr lang="en-GB" dirty="0"/>
              <a:t>Boolean Type</a:t>
            </a:r>
          </a:p>
          <a:p>
            <a:pPr lvl="1"/>
            <a:r>
              <a:rPr lang="en-GB" dirty="0"/>
              <a:t>“I wanted to meet my tutor” – option on why attended tutorial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Likert Scale (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Please indicate how you feel about the following statements)</a:t>
            </a:r>
            <a:endParaRPr lang="en-GB" dirty="0"/>
          </a:p>
          <a:p>
            <a:pPr lvl="1"/>
            <a:r>
              <a:rPr lang="en-GB" dirty="0"/>
              <a:t>“Students learn best through collaborative activities”</a:t>
            </a:r>
          </a:p>
          <a:p>
            <a:pPr lvl="1"/>
            <a:r>
              <a:rPr lang="en-GB" dirty="0"/>
              <a:t>Strongly Disagree   &gt;   &gt;   &gt;   Strongly Agree</a:t>
            </a:r>
          </a:p>
          <a:p>
            <a:pPr lvl="1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1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1F83F-B379-CA6E-5E6B-47AD7149EA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Trial &amp; Error and Intuition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0F6AE-96F7-563C-209F-8D32A652A5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Investigation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0FCE57-EC35-3408-C509-216BF9EA4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6" y="2179858"/>
            <a:ext cx="10179512" cy="3529566"/>
          </a:xfrm>
        </p:spPr>
        <p:txBody>
          <a:bodyPr/>
          <a:lstStyle/>
          <a:p>
            <a:r>
              <a:rPr lang="en-GB" dirty="0"/>
              <a:t>Tried various combinations of Questions</a:t>
            </a:r>
          </a:p>
          <a:p>
            <a:r>
              <a:rPr lang="en-GB" dirty="0"/>
              <a:t>Software determines number of clusters</a:t>
            </a:r>
          </a:p>
          <a:p>
            <a:r>
              <a:rPr lang="en-GB" dirty="0"/>
              <a:t>Hierarchical and K-Means pointed towards three clusters</a:t>
            </a:r>
          </a:p>
          <a:p>
            <a:r>
              <a:rPr lang="en-GB" dirty="0"/>
              <a:t>Two-step gives the Silhouette Value</a:t>
            </a:r>
          </a:p>
          <a:p>
            <a:r>
              <a:rPr lang="en-GB" dirty="0"/>
              <a:t>Aimed for a Silhouette Value greater than 0.1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1F83F-B379-CA6E-5E6B-47AD7149EA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Questions Chosen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0F6AE-96F7-563C-209F-8D32A652A5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Investigation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0FCE57-EC35-3408-C509-216BF9EA4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6" y="2179858"/>
            <a:ext cx="8243478" cy="3529566"/>
          </a:xfrm>
        </p:spPr>
        <p:txBody>
          <a:bodyPr/>
          <a:lstStyle/>
          <a:p>
            <a:r>
              <a:rPr lang="en-GB" sz="2200" dirty="0"/>
              <a:t>I enjoy online tutorials where I can actively take part</a:t>
            </a:r>
          </a:p>
          <a:p>
            <a:r>
              <a:rPr lang="en-GB" sz="2200" dirty="0"/>
              <a:t>Helping students to talk to one another productively is a good way of teaching</a:t>
            </a:r>
          </a:p>
          <a:p>
            <a:r>
              <a:rPr lang="en-GB" sz="2200" dirty="0"/>
              <a:t>Students learn best through collaborative activities</a:t>
            </a:r>
          </a:p>
          <a:p>
            <a:r>
              <a:rPr lang="en-GB" sz="2200" dirty="0"/>
              <a:t>I think there is a benefit to me if I actively take part in online tutorials</a:t>
            </a:r>
          </a:p>
          <a:p>
            <a:r>
              <a:rPr lang="en-GB" sz="2200" dirty="0"/>
              <a:t>I feel stressed in online tutorials when I am expected to actively take part</a:t>
            </a:r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8" name="Picture 7" descr="Wooden blocks with question marks">
            <a:extLst>
              <a:ext uri="{FF2B5EF4-FFF2-40B4-BE49-F238E27FC236}">
                <a16:creationId xmlns:a16="http://schemas.microsoft.com/office/drawing/2014/main" id="{D90135D4-264F-CECF-B844-A33AC39FB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44" y="48637"/>
            <a:ext cx="3305556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8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A95AD-BAF1-1585-770F-10B1EF2125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Relative influence of questions on the clusters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C2B0A-8F76-7E0B-EA1D-6802ABF9D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9"/>
          <a:stretch/>
        </p:blipFill>
        <p:spPr>
          <a:xfrm>
            <a:off x="89210" y="971659"/>
            <a:ext cx="11864897" cy="5864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F7D5C-1873-D833-75F4-FC6DDAC7C830}"/>
              </a:ext>
            </a:extLst>
          </p:cNvPr>
          <p:cNvSpPr txBox="1"/>
          <p:nvPr/>
        </p:nvSpPr>
        <p:spPr>
          <a:xfrm>
            <a:off x="323385" y="1684311"/>
            <a:ext cx="841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enjoy online tutorials where I can actively take part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B96B6-2AF5-5AFA-94A1-9DB4CE032D6B}"/>
              </a:ext>
            </a:extLst>
          </p:cNvPr>
          <p:cNvSpPr txBox="1"/>
          <p:nvPr/>
        </p:nvSpPr>
        <p:spPr>
          <a:xfrm>
            <a:off x="413915" y="2491712"/>
            <a:ext cx="730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Helping students to talk to one another productively is a good way of teaching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58483-34D7-B685-505F-E0F37AAC2A45}"/>
              </a:ext>
            </a:extLst>
          </p:cNvPr>
          <p:cNvSpPr txBox="1"/>
          <p:nvPr/>
        </p:nvSpPr>
        <p:spPr>
          <a:xfrm>
            <a:off x="413915" y="3691074"/>
            <a:ext cx="813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Students learn best through collaborative activities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038DB-BB0D-154C-4BE8-A6266C4B1548}"/>
              </a:ext>
            </a:extLst>
          </p:cNvPr>
          <p:cNvSpPr txBox="1"/>
          <p:nvPr/>
        </p:nvSpPr>
        <p:spPr>
          <a:xfrm>
            <a:off x="323385" y="4521105"/>
            <a:ext cx="772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think there is a benefit to me if I actively take part in online tutorials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B0235-6492-FED2-0DA3-20705BAAB060}"/>
              </a:ext>
            </a:extLst>
          </p:cNvPr>
          <p:cNvSpPr txBox="1"/>
          <p:nvPr/>
        </p:nvSpPr>
        <p:spPr>
          <a:xfrm>
            <a:off x="2924249" y="5470842"/>
            <a:ext cx="6343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feel stressed in online tutorials when I am expected to actively take part</a:t>
            </a:r>
          </a:p>
        </p:txBody>
      </p:sp>
    </p:spTree>
    <p:extLst>
      <p:ext uri="{BB962C8B-B14F-4D97-AF65-F5344CB8AC3E}">
        <p14:creationId xmlns:p14="http://schemas.microsoft.com/office/powerpoint/2010/main" val="121726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46DE12-FE45-7436-F524-7F4DDF77AE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Cluster Sizes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51191C-8FCE-FD6B-F390-21C8CE050C9B}"/>
              </a:ext>
            </a:extLst>
          </p:cNvPr>
          <p:cNvSpPr txBox="1"/>
          <p:nvPr/>
        </p:nvSpPr>
        <p:spPr>
          <a:xfrm>
            <a:off x="6990476" y="2446423"/>
            <a:ext cx="3501483" cy="1965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 sizes: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163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194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159</a:t>
            </a:r>
          </a:p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B1617E-B454-6025-07AF-3682C728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63" y="1476184"/>
            <a:ext cx="5224088" cy="37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75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D5FAF-983B-B36C-A989-58E3904FB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Group 3: tend to be more active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634368-9136-B772-AAF7-9BF3F376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8" y="1118355"/>
            <a:ext cx="11549865" cy="56724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F55FEE-60AB-7982-E06B-69F424906D69}"/>
              </a:ext>
            </a:extLst>
          </p:cNvPr>
          <p:cNvSpPr txBox="1"/>
          <p:nvPr/>
        </p:nvSpPr>
        <p:spPr>
          <a:xfrm>
            <a:off x="181218" y="1293691"/>
            <a:ext cx="51940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 enjoy Active online tutorials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CC351-4A51-C786-3729-F8DE108A3AD0}"/>
              </a:ext>
            </a:extLst>
          </p:cNvPr>
          <p:cNvSpPr txBox="1"/>
          <p:nvPr/>
        </p:nvSpPr>
        <p:spPr>
          <a:xfrm>
            <a:off x="181218" y="2369317"/>
            <a:ext cx="52960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Talk productively is good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669D8-C919-762A-7F25-0C5B6606BCA5}"/>
              </a:ext>
            </a:extLst>
          </p:cNvPr>
          <p:cNvSpPr txBox="1"/>
          <p:nvPr/>
        </p:nvSpPr>
        <p:spPr>
          <a:xfrm>
            <a:off x="181219" y="3492900"/>
            <a:ext cx="52960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Learn through collaboration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454DC-AB4E-5707-EC7B-4B85AB11D191}"/>
              </a:ext>
            </a:extLst>
          </p:cNvPr>
          <p:cNvSpPr txBox="1"/>
          <p:nvPr/>
        </p:nvSpPr>
        <p:spPr>
          <a:xfrm>
            <a:off x="181219" y="4650795"/>
            <a:ext cx="52960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Benefit if active in online tutorials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DDAB91-36E0-8AC0-46DF-DC085210C743}"/>
              </a:ext>
            </a:extLst>
          </p:cNvPr>
          <p:cNvSpPr txBox="1"/>
          <p:nvPr/>
        </p:nvSpPr>
        <p:spPr>
          <a:xfrm>
            <a:off x="181219" y="5774378"/>
            <a:ext cx="52960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Stressed when have to take part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83DA1-B87F-3DF1-F93B-77653466C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255" y="1135703"/>
            <a:ext cx="6253828" cy="55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54B6BB-DC8E-5652-EC21-157DB90EC6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271017"/>
            <a:ext cx="9591229" cy="388661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Online synchronous tutorials, using Adobe Connect, are an important part of our teaching.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However, there is often a lack of active participation by students. </a:t>
            </a:r>
          </a:p>
          <a:p>
            <a:r>
              <a:rPr lang="en-GB" sz="2000" dirty="0">
                <a:latin typeface="Arial" panose="020B0604020202020204" pitchFamily="34" charset="0"/>
              </a:rPr>
              <a:t>Our project </a:t>
            </a:r>
            <a:r>
              <a:rPr lang="en-GB" sz="2000" dirty="0">
                <a:latin typeface="Arial" panose="020B0604020202020204" pitchFamily="34" charset="0"/>
                <a:cs typeface="Times New Roman" panose="02020603050405020304" pitchFamily="18" charset="0"/>
              </a:rPr>
              <a:t>addressed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following research questions:</a:t>
            </a:r>
          </a:p>
          <a:p>
            <a:pPr marL="285750" indent="-285750">
              <a:buChar char="•"/>
            </a:pPr>
            <a:r>
              <a:rPr lang="en-GB" sz="2000" i="1" dirty="0">
                <a:latin typeface="Calibri"/>
                <a:cs typeface="Calibri"/>
              </a:rPr>
              <a:t>What are the factors affecting active student participation in online tutorials? </a:t>
            </a:r>
            <a:endParaRPr lang="en-GB" sz="2000" dirty="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Calibri"/>
                <a:ea typeface="Calibri" panose="020F0502020204030204" pitchFamily="34" charset="0"/>
                <a:cs typeface="Times New Roman"/>
              </a:rPr>
              <a:t>To what extent do the challenges of active student participation vary across faculties?  </a:t>
            </a:r>
            <a:endParaRPr lang="en-GB" sz="2000" i="1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these challenges be addressed?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B15B0-68DC-F588-2C7C-C78DF28A2F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23654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D5FAF-983B-B36C-A989-58E3904FB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Group 1: tend to be more passive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634368-9136-B772-AAF7-9BF3F376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8" y="1118355"/>
            <a:ext cx="11549865" cy="56724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F55FEE-60AB-7982-E06B-69F424906D69}"/>
              </a:ext>
            </a:extLst>
          </p:cNvPr>
          <p:cNvSpPr txBox="1"/>
          <p:nvPr/>
        </p:nvSpPr>
        <p:spPr>
          <a:xfrm>
            <a:off x="181218" y="1293691"/>
            <a:ext cx="51940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 enjoy Active online tutorials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CC351-4A51-C786-3729-F8DE108A3AD0}"/>
              </a:ext>
            </a:extLst>
          </p:cNvPr>
          <p:cNvSpPr txBox="1"/>
          <p:nvPr/>
        </p:nvSpPr>
        <p:spPr>
          <a:xfrm>
            <a:off x="181218" y="2369317"/>
            <a:ext cx="52960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Talk productively is good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669D8-C919-762A-7F25-0C5B6606BCA5}"/>
              </a:ext>
            </a:extLst>
          </p:cNvPr>
          <p:cNvSpPr txBox="1"/>
          <p:nvPr/>
        </p:nvSpPr>
        <p:spPr>
          <a:xfrm>
            <a:off x="181219" y="3492900"/>
            <a:ext cx="52960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Learn through collaboration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454DC-AB4E-5707-EC7B-4B85AB11D191}"/>
              </a:ext>
            </a:extLst>
          </p:cNvPr>
          <p:cNvSpPr txBox="1"/>
          <p:nvPr/>
        </p:nvSpPr>
        <p:spPr>
          <a:xfrm>
            <a:off x="181219" y="4650795"/>
            <a:ext cx="52960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Benefit if active in online tutorials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DDAB91-36E0-8AC0-46DF-DC085210C743}"/>
              </a:ext>
            </a:extLst>
          </p:cNvPr>
          <p:cNvSpPr txBox="1"/>
          <p:nvPr/>
        </p:nvSpPr>
        <p:spPr>
          <a:xfrm>
            <a:off x="181219" y="5774378"/>
            <a:ext cx="52960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Stressed when have to take part</a:t>
            </a:r>
          </a:p>
        </p:txBody>
      </p:sp>
    </p:spTree>
    <p:extLst>
      <p:ext uri="{BB962C8B-B14F-4D97-AF65-F5344CB8AC3E}">
        <p14:creationId xmlns:p14="http://schemas.microsoft.com/office/powerpoint/2010/main" val="400142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D5FAF-983B-B36C-A989-58E3904FB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Group 2: Middle Group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634368-9136-B772-AAF7-9BF3F376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8" y="1118355"/>
            <a:ext cx="11549865" cy="56724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F55FEE-60AB-7982-E06B-69F424906D69}"/>
              </a:ext>
            </a:extLst>
          </p:cNvPr>
          <p:cNvSpPr txBox="1"/>
          <p:nvPr/>
        </p:nvSpPr>
        <p:spPr>
          <a:xfrm>
            <a:off x="181218" y="1293691"/>
            <a:ext cx="51940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 enjoy Active online tutorials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CC351-4A51-C786-3729-F8DE108A3AD0}"/>
              </a:ext>
            </a:extLst>
          </p:cNvPr>
          <p:cNvSpPr txBox="1"/>
          <p:nvPr/>
        </p:nvSpPr>
        <p:spPr>
          <a:xfrm>
            <a:off x="181218" y="2369317"/>
            <a:ext cx="52960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Talk productively is good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669D8-C919-762A-7F25-0C5B6606BCA5}"/>
              </a:ext>
            </a:extLst>
          </p:cNvPr>
          <p:cNvSpPr txBox="1"/>
          <p:nvPr/>
        </p:nvSpPr>
        <p:spPr>
          <a:xfrm>
            <a:off x="181219" y="3492900"/>
            <a:ext cx="52960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Learn through collaboration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454DC-AB4E-5707-EC7B-4B85AB11D191}"/>
              </a:ext>
            </a:extLst>
          </p:cNvPr>
          <p:cNvSpPr txBox="1"/>
          <p:nvPr/>
        </p:nvSpPr>
        <p:spPr>
          <a:xfrm>
            <a:off x="181219" y="4650795"/>
            <a:ext cx="52960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Benefit if active in online tutorials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DDAB91-36E0-8AC0-46DF-DC085210C743}"/>
              </a:ext>
            </a:extLst>
          </p:cNvPr>
          <p:cNvSpPr txBox="1"/>
          <p:nvPr/>
        </p:nvSpPr>
        <p:spPr>
          <a:xfrm>
            <a:off x="181219" y="5774378"/>
            <a:ext cx="52960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Stressed when have to take part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51498-886D-B800-5522-ABFEDF5D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255" y="1154753"/>
            <a:ext cx="6253828" cy="54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73E46-3A95-3979-3505-7FDD656691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Use of Pivot Tables to Compare Groups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489BF2B-2B47-F18E-0521-CF4A6B219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668498"/>
              </p:ext>
            </p:extLst>
          </p:nvPr>
        </p:nvGraphicFramePr>
        <p:xfrm>
          <a:off x="6394734" y="1193005"/>
          <a:ext cx="4572000" cy="230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EAC5FA1-DBB0-7A2E-B249-39B275096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680200"/>
              </p:ext>
            </p:extLst>
          </p:nvPr>
        </p:nvGraphicFramePr>
        <p:xfrm>
          <a:off x="1091702" y="3803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54FA49-0870-005B-25F3-ACB7F29BA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30976"/>
              </p:ext>
            </p:extLst>
          </p:nvPr>
        </p:nvGraphicFramePr>
        <p:xfrm>
          <a:off x="6394734" y="3803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D145124-9C87-EFDA-6FD1-7758FA14E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542573"/>
              </p:ext>
            </p:extLst>
          </p:nvPr>
        </p:nvGraphicFramePr>
        <p:xfrm>
          <a:off x="634532" y="1193005"/>
          <a:ext cx="5029170" cy="237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3283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3A33-F403-C6AA-5448-39F20DDBBE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Group 3: Most active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52A0A-8C1D-F642-94D7-92B31F22AC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30.5% of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D292-A024-EE9E-544B-662F78200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682496"/>
            <a:ext cx="9591229" cy="3498836"/>
          </a:xfrm>
        </p:spPr>
        <p:txBody>
          <a:bodyPr/>
          <a:lstStyle/>
          <a:p>
            <a:r>
              <a:rPr lang="en-GB" b="1" dirty="0"/>
              <a:t>Want to interact and can see the value of interaction </a:t>
            </a:r>
          </a:p>
          <a:p>
            <a:r>
              <a:rPr lang="en-GB" b="1" dirty="0"/>
              <a:t>Tend to be those who would:</a:t>
            </a:r>
          </a:p>
          <a:p>
            <a:pPr lvl="1"/>
            <a:r>
              <a:rPr lang="en-GB" dirty="0"/>
              <a:t>Be prepared to use microphone and camera, </a:t>
            </a:r>
          </a:p>
          <a:p>
            <a:pPr lvl="1"/>
            <a:r>
              <a:rPr lang="en-GB" dirty="0"/>
              <a:t>Ask questions </a:t>
            </a:r>
          </a:p>
          <a:p>
            <a:pPr lvl="1"/>
            <a:r>
              <a:rPr lang="en-GB" dirty="0"/>
              <a:t>Agree that collaboration is important</a:t>
            </a:r>
          </a:p>
          <a:p>
            <a:pPr lvl="1"/>
            <a:r>
              <a:rPr lang="en-GB" dirty="0"/>
              <a:t>Feel confident speaking in online tutorials</a:t>
            </a:r>
          </a:p>
        </p:txBody>
      </p:sp>
    </p:spTree>
    <p:extLst>
      <p:ext uri="{BB962C8B-B14F-4D97-AF65-F5344CB8AC3E}">
        <p14:creationId xmlns:p14="http://schemas.microsoft.com/office/powerpoint/2010/main" val="4135421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3A33-F403-C6AA-5448-39F20DDBBE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Group 1: </a:t>
            </a:r>
            <a:r>
              <a:rPr lang="en-GB" b="1" dirty="0"/>
              <a:t>More passive students 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52A0A-8C1D-F642-94D7-92B31F22AC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32% of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D292-A024-EE9E-544B-662F78200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682496"/>
            <a:ext cx="9591229" cy="3498836"/>
          </a:xfrm>
        </p:spPr>
        <p:txBody>
          <a:bodyPr/>
          <a:lstStyle/>
          <a:p>
            <a:r>
              <a:rPr lang="en-GB" b="1" dirty="0"/>
              <a:t>Don’t agree that students learn through collaboration </a:t>
            </a:r>
          </a:p>
          <a:p>
            <a:r>
              <a:rPr lang="en-GB" b="1" dirty="0"/>
              <a:t>Tend to be those who would:</a:t>
            </a:r>
          </a:p>
          <a:p>
            <a:pPr lvl="1"/>
            <a:r>
              <a:rPr lang="en-GB" dirty="0"/>
              <a:t>Be somewhat anxious </a:t>
            </a:r>
          </a:p>
          <a:p>
            <a:pPr lvl="1"/>
            <a:r>
              <a:rPr lang="en-GB" dirty="0"/>
              <a:t>Feel main role of tutors is to teach facts</a:t>
            </a:r>
          </a:p>
        </p:txBody>
      </p:sp>
    </p:spTree>
    <p:extLst>
      <p:ext uri="{BB962C8B-B14F-4D97-AF65-F5344CB8AC3E}">
        <p14:creationId xmlns:p14="http://schemas.microsoft.com/office/powerpoint/2010/main" val="2842671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3A33-F403-C6AA-5448-39F20DDBBE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Group 2: Middle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52A0A-8C1D-F642-94D7-92B31F22AC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37.5% of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D292-A024-EE9E-544B-662F78200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682496"/>
            <a:ext cx="9591229" cy="3498836"/>
          </a:xfrm>
        </p:spPr>
        <p:txBody>
          <a:bodyPr/>
          <a:lstStyle/>
          <a:p>
            <a:r>
              <a:rPr lang="en-GB" b="1" dirty="0"/>
              <a:t>Agree that students learn through collaboration </a:t>
            </a:r>
          </a:p>
          <a:p>
            <a:r>
              <a:rPr lang="en-GB" b="1" dirty="0"/>
              <a:t>Their own participation levels are not high</a:t>
            </a:r>
          </a:p>
          <a:p>
            <a:r>
              <a:rPr lang="en-GB" b="1" dirty="0"/>
              <a:t>Tend to be those who would:</a:t>
            </a:r>
          </a:p>
          <a:p>
            <a:pPr lvl="1"/>
            <a:r>
              <a:rPr lang="en-GB" dirty="0"/>
              <a:t>Lack confidence in speaking in online tutorials</a:t>
            </a:r>
          </a:p>
          <a:p>
            <a:endParaRPr lang="en-GB" b="1" dirty="0"/>
          </a:p>
          <a:p>
            <a:r>
              <a:rPr lang="en-GB" b="1" dirty="0"/>
              <a:t>An Interesting Group!</a:t>
            </a:r>
          </a:p>
          <a:p>
            <a:r>
              <a:rPr lang="en-GB" b="1" dirty="0"/>
              <a:t>Approach-Avoid Conflict</a:t>
            </a:r>
          </a:p>
        </p:txBody>
      </p:sp>
    </p:spTree>
    <p:extLst>
      <p:ext uri="{BB962C8B-B14F-4D97-AF65-F5344CB8AC3E}">
        <p14:creationId xmlns:p14="http://schemas.microsoft.com/office/powerpoint/2010/main" val="3166248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3A33-F403-C6AA-5448-39F20DDBBE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Group 2: Middle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52A0A-8C1D-F642-94D7-92B31F22AC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37.5% of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D292-A024-EE9E-544B-662F78200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682496"/>
            <a:ext cx="9591229" cy="3498836"/>
          </a:xfrm>
        </p:spPr>
        <p:txBody>
          <a:bodyPr/>
          <a:lstStyle/>
          <a:p>
            <a:r>
              <a:rPr lang="en-GB" b="1" dirty="0"/>
              <a:t>Agree that students learn through collaboration </a:t>
            </a:r>
          </a:p>
          <a:p>
            <a:r>
              <a:rPr lang="en-GB" b="1" dirty="0"/>
              <a:t>Their own participation levels is not high</a:t>
            </a:r>
          </a:p>
          <a:p>
            <a:r>
              <a:rPr lang="en-GB" b="1" dirty="0"/>
              <a:t>Tend to be those who would:</a:t>
            </a:r>
          </a:p>
          <a:p>
            <a:pPr lvl="1"/>
            <a:r>
              <a:rPr lang="en-GB" dirty="0"/>
              <a:t>Lack confidence in speaking in online tutorials</a:t>
            </a:r>
          </a:p>
          <a:p>
            <a:endParaRPr lang="en-GB" b="1" dirty="0"/>
          </a:p>
          <a:p>
            <a:r>
              <a:rPr lang="en-GB" b="1" dirty="0"/>
              <a:t>An Interesting Group!</a:t>
            </a:r>
          </a:p>
          <a:p>
            <a:r>
              <a:rPr lang="en-GB" b="1" dirty="0"/>
              <a:t>Approach-Avoid Conflict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17B320-50E8-ACCA-745C-575C80E6D292}"/>
              </a:ext>
            </a:extLst>
          </p:cNvPr>
          <p:cNvSpPr/>
          <p:nvPr/>
        </p:nvSpPr>
        <p:spPr>
          <a:xfrm>
            <a:off x="6500407" y="804672"/>
            <a:ext cx="5277678" cy="5212080"/>
          </a:xfrm>
          <a:prstGeom prst="wedgeRoundRectCallout">
            <a:avLst>
              <a:gd name="adj1" fmla="val -107224"/>
              <a:gd name="adj2" fmla="val 784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Perceive a benefit in active participation but they also perceive barriers</a:t>
            </a:r>
            <a:endParaRPr lang="en-GB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Barriers could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lack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confidence,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worry about what other students or tutor would think of their contribution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the pace too fast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conscious of being behind in their studies</a:t>
            </a:r>
            <a:endParaRPr lang="en-GB" sz="2800" dirty="0"/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22109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EBF9-F8B2-EC14-FD10-52A8668513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Cluster Composition by Faculty - percentage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9FDAC4-45EB-4F12-2A8F-6A5A81A19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838311"/>
              </p:ext>
            </p:extLst>
          </p:nvPr>
        </p:nvGraphicFramePr>
        <p:xfrm>
          <a:off x="1828801" y="1204332"/>
          <a:ext cx="8474926" cy="549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417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5608A-F2C3-721E-6C42-4357E1B9AD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6" y="1676668"/>
            <a:ext cx="3704710" cy="408164"/>
          </a:xfrm>
        </p:spPr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44381-F079-5AC4-7CFD-BBF577ABF2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Further Investigations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2847E-06D8-6097-7F7D-5923892952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8500" y="2237232"/>
            <a:ext cx="5120915" cy="1955627"/>
          </a:xfrm>
        </p:spPr>
        <p:txBody>
          <a:bodyPr/>
          <a:lstStyle/>
          <a:p>
            <a:r>
              <a:rPr lang="en-GB" dirty="0"/>
              <a:t>Consolidation cluster analysis</a:t>
            </a:r>
          </a:p>
          <a:p>
            <a:r>
              <a:rPr lang="en-GB" dirty="0"/>
              <a:t>How much influence is technology?</a:t>
            </a:r>
          </a:p>
          <a:p>
            <a:r>
              <a:rPr lang="en-GB" dirty="0"/>
              <a:t>Does one group influence another?</a:t>
            </a:r>
          </a:p>
          <a:p>
            <a:r>
              <a:rPr lang="en-GB" dirty="0"/>
              <a:t>Difference between Faculties</a:t>
            </a:r>
          </a:p>
          <a:p>
            <a:endParaRPr lang="en-GB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7899345-F757-FE43-24C9-68D6783699A4}"/>
              </a:ext>
            </a:extLst>
          </p:cNvPr>
          <p:cNvSpPr txBox="1">
            <a:spLocks/>
          </p:cNvSpPr>
          <p:nvPr/>
        </p:nvSpPr>
        <p:spPr>
          <a:xfrm>
            <a:off x="5528501" y="1676668"/>
            <a:ext cx="3704710" cy="408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For Further Research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73D860C-19A7-3524-E695-C5726B733F06}"/>
              </a:ext>
            </a:extLst>
          </p:cNvPr>
          <p:cNvSpPr txBox="1">
            <a:spLocks/>
          </p:cNvSpPr>
          <p:nvPr/>
        </p:nvSpPr>
        <p:spPr>
          <a:xfrm>
            <a:off x="1153506" y="2345586"/>
            <a:ext cx="4039246" cy="107412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Human nature is complex</a:t>
            </a:r>
          </a:p>
          <a:p>
            <a:r>
              <a:rPr lang="en-GB" dirty="0"/>
              <a:t>Overlap between clusters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621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9050-5814-C875-18C6-50829B4777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6134636" cy="1800200"/>
          </a:xfrm>
        </p:spPr>
        <p:txBody>
          <a:bodyPr/>
          <a:lstStyle/>
          <a:p>
            <a:r>
              <a:rPr lang="en-GB" dirty="0"/>
              <a:t>Suggestions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92E61BD-E80D-6140-771D-AF1F686E8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26" y="559121"/>
            <a:ext cx="3544067" cy="5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54B6BB-DC8E-5652-EC21-157DB90EC6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5348" y="1034711"/>
            <a:ext cx="9591229" cy="388661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Two large-scale surveys - of students and of tutors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Included 18 modules covering all four faculties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Similar questions in both surveys</a:t>
            </a:r>
          </a:p>
          <a:p>
            <a:pPr lvl="1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620 students responded (8% response rate)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197 tutors responded (22% response rate)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Quantitative and qualitative data</a:t>
            </a:r>
          </a:p>
          <a:p>
            <a:r>
              <a:rPr lang="en-GB" sz="2000" dirty="0">
                <a:latin typeface="Arial" panose="020B0604020202020204" pitchFamily="34" charset="0"/>
              </a:rPr>
              <a:t>Focus groups - with students and with tutors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B15B0-68DC-F588-2C7C-C78DF28A2F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Research Methods to Date</a:t>
            </a:r>
          </a:p>
        </p:txBody>
      </p:sp>
    </p:spTree>
    <p:extLst>
      <p:ext uri="{BB962C8B-B14F-4D97-AF65-F5344CB8AC3E}">
        <p14:creationId xmlns:p14="http://schemas.microsoft.com/office/powerpoint/2010/main" val="2940265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17C77-94D0-C83D-7CF1-E510E0955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6" y="1676668"/>
            <a:ext cx="3961188" cy="408164"/>
          </a:xfrm>
        </p:spPr>
        <p:txBody>
          <a:bodyPr/>
          <a:lstStyle/>
          <a:p>
            <a:r>
              <a:rPr lang="en-GB" dirty="0"/>
              <a:t>Different Events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2E7B00-B6EE-44BA-D5DB-0CE85363D8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Suggestions for Tuition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7A42E-A1EC-5C47-2AFB-9960FE18D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193186"/>
            <a:ext cx="4462993" cy="2501477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Lecture-event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tutorial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Safe-Tutorials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Confidence-building tutorial</a:t>
            </a:r>
            <a:endParaRPr lang="en-GB" sz="24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E3D086-8102-AA21-F7D3-74A417FDFCC5}"/>
              </a:ext>
            </a:extLst>
          </p:cNvPr>
          <p:cNvSpPr txBox="1">
            <a:spLocks/>
          </p:cNvSpPr>
          <p:nvPr/>
        </p:nvSpPr>
        <p:spPr>
          <a:xfrm>
            <a:off x="6450335" y="1672292"/>
            <a:ext cx="3961188" cy="408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Standard Tutorial Slot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E48D04A-B0A4-8979-AA34-6BE10D735FAA}"/>
              </a:ext>
            </a:extLst>
          </p:cNvPr>
          <p:cNvSpPr txBox="1">
            <a:spLocks/>
          </p:cNvSpPr>
          <p:nvPr/>
        </p:nvSpPr>
        <p:spPr>
          <a:xfrm>
            <a:off x="6450334" y="2188810"/>
            <a:ext cx="4462993" cy="250147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20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with a short lecture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proceed to a structured participatory section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 with an optional cameras-on workshop.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22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9CDAA4-0448-0716-3B26-823323A8C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1800" b="1" kern="1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Possible suggestions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Rather that a one-size fits all tutorial system we could develop a set of events for different student typologies.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Lecture-event: a tutor or module team member delivers a topic to do with the syllabus. This could be impartation of part of the syllabus or a talk about a new development in the field. This type of event would suit students from group 1 who want to absorb essentials of the unit syllabus.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tutorial: a highly participatory event in which students interact with one or probably two tutors. Camera use would be considered normal, and students would work together to explore particular topics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Safe-Tutorials: one or two tutors deliver a workshop-tutorial where students are invited to participate. The tutorial is themed around the module content and contains activities with various degrees of participation required.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Confidence-building tutorial: a workshop exploring how students can build their confidence in an online environment.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If Module chooses to continue with current tuition model then adjustments could be made. For example, a tutorial might start with a short lecture, proceed to a structured participatory section, and finish with an optional cameras-on workshop.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EF1837-C8E5-9CB6-B2DE-5E0B1FC508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Suggestions in detail</a:t>
            </a:r>
          </a:p>
        </p:txBody>
      </p:sp>
    </p:spTree>
    <p:extLst>
      <p:ext uri="{BB962C8B-B14F-4D97-AF65-F5344CB8AC3E}">
        <p14:creationId xmlns:p14="http://schemas.microsoft.com/office/powerpoint/2010/main" val="1647172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FCB75A7-56E7-E724-100B-64C18B7C5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02" y="923428"/>
            <a:ext cx="6136798" cy="8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54B6BB-DC8E-5652-EC21-157DB90EC6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271017"/>
            <a:ext cx="9591229" cy="2691383"/>
          </a:xfrm>
        </p:spPr>
        <p:txBody>
          <a:bodyPr/>
          <a:lstStyle/>
          <a:p>
            <a:r>
              <a:rPr lang="en-GB" sz="2000" dirty="0"/>
              <a:t>Questions were about ACTIVE participation in online tutorials</a:t>
            </a:r>
          </a:p>
          <a:p>
            <a:r>
              <a:rPr lang="en-GB" sz="2000" dirty="0"/>
              <a:t>Included 18 modules covering all four faculties</a:t>
            </a:r>
          </a:p>
          <a:p>
            <a:r>
              <a:rPr lang="en-GB" sz="2000" dirty="0"/>
              <a:t>620 students responded (8% response rate)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B15B0-68DC-F588-2C7C-C78DF28A2F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 Student Survey</a:t>
            </a:r>
          </a:p>
        </p:txBody>
      </p:sp>
    </p:spTree>
    <p:extLst>
      <p:ext uri="{BB962C8B-B14F-4D97-AF65-F5344CB8AC3E}">
        <p14:creationId xmlns:p14="http://schemas.microsoft.com/office/powerpoint/2010/main" val="237158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6249EE-8798-D23C-E47E-09924C4F39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9591229" cy="19443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/>
              <a:t>Can the students be grouped into student typologies?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/>
              <a:t>If so, does the composition of each typology suggest a tutorial technique or approach that would benefit each type of student?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DB70BF-C401-1639-3F52-666CD6D0ECB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419694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1D4D3-AFC3-02BE-D1B6-A2EEB142A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117600"/>
            <a:ext cx="9591229" cy="4267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Codification of  the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Export to SPSS (Statistical Package for the Social Sciences)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Cluster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Export back to Excel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Use of Pivot Tables to investigate each group</a:t>
            </a:r>
            <a:endParaRPr lang="en-GB" b="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AC31F-0B33-8061-1C49-A3659679A9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405685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1D4D3-AFC3-02BE-D1B6-A2EEB142A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117600"/>
            <a:ext cx="9591229" cy="4267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A preliminary investigation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Exploratory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Students who had not attended a tutorial (n=100) were removed from the data set</a:t>
            </a:r>
            <a:endParaRPr lang="en-GB" b="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AC31F-0B33-8061-1C49-A3659679A9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70663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9050-5814-C875-18C6-50829B4777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6134636" cy="1800200"/>
          </a:xfrm>
        </p:spPr>
        <p:txBody>
          <a:bodyPr/>
          <a:lstStyle/>
          <a:p>
            <a:r>
              <a:rPr lang="en-GB" dirty="0"/>
              <a:t>Clusters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3030F83-DAB7-6369-7CA6-C57ABE8F4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26" y="559121"/>
            <a:ext cx="3544067" cy="5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2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D1D3E8-B67B-0EBF-99CA-23D4E73629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063681"/>
            <a:ext cx="9591229" cy="289311"/>
          </a:xfrm>
        </p:spPr>
        <p:txBody>
          <a:bodyPr/>
          <a:lstStyle/>
          <a:p>
            <a:r>
              <a:rPr lang="en-GB" dirty="0"/>
              <a:t>Aim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6EDF7-4223-E8C2-2DAD-4E136E85D6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01105" y="1514033"/>
            <a:ext cx="4922832" cy="496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Use results of questionnaire to find “clusters” of student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77F0D-C389-4A26-F2AF-CF7396AED2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Cluster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BCCC1D-2461-78A1-6611-E2FD76853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815670"/>
            <a:ext cx="4834616" cy="2814567"/>
          </a:xfrm>
        </p:spPr>
        <p:txBody>
          <a:bodyPr/>
          <a:lstStyle/>
          <a:p>
            <a:r>
              <a:rPr lang="en-GB" sz="2000" dirty="0"/>
              <a:t>Ideal Clusters – no overlap between clusters</a:t>
            </a:r>
          </a:p>
          <a:p>
            <a:pPr marL="0" indent="0">
              <a:buNone/>
            </a:pPr>
            <a:r>
              <a:rPr lang="en-GB" sz="2000" dirty="0"/>
              <a:t>    Silhouette Value = +1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No true clusters – elements scattered through variable space</a:t>
            </a:r>
          </a:p>
          <a:p>
            <a:pPr marL="0" indent="0">
              <a:buNone/>
            </a:pPr>
            <a:r>
              <a:rPr lang="en-GB" sz="2000" dirty="0"/>
              <a:t>    Silhouette Value = -1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041E01-356A-F7B1-7248-AC816096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063" y="229131"/>
            <a:ext cx="4695591" cy="3066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F13340-0173-E6F3-5BE4-FBCF2A4D3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62" y="3562267"/>
            <a:ext cx="4695591" cy="3095645"/>
          </a:xfrm>
          <a:prstGeom prst="rect">
            <a:avLst/>
          </a:prstGeom>
          <a:noFill/>
        </p:spPr>
      </p:pic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B859616C-629A-9868-C023-4BB45339F3DE}"/>
              </a:ext>
            </a:extLst>
          </p:cNvPr>
          <p:cNvSpPr/>
          <p:nvPr/>
        </p:nvSpPr>
        <p:spPr>
          <a:xfrm>
            <a:off x="8211312" y="541317"/>
            <a:ext cx="841248" cy="811675"/>
          </a:xfrm>
          <a:custGeom>
            <a:avLst/>
            <a:gdLst>
              <a:gd name="connsiteX0" fmla="*/ 871426 w 1145746"/>
              <a:gd name="connsiteY0" fmla="*/ 54864 h 987552"/>
              <a:gd name="connsiteX1" fmla="*/ 533098 w 1145746"/>
              <a:gd name="connsiteY1" fmla="*/ 0 h 987552"/>
              <a:gd name="connsiteX2" fmla="*/ 377650 w 1145746"/>
              <a:gd name="connsiteY2" fmla="*/ 36576 h 987552"/>
              <a:gd name="connsiteX3" fmla="*/ 277066 w 1145746"/>
              <a:gd name="connsiteY3" fmla="*/ 100584 h 987552"/>
              <a:gd name="connsiteX4" fmla="*/ 167338 w 1145746"/>
              <a:gd name="connsiteY4" fmla="*/ 182880 h 987552"/>
              <a:gd name="connsiteX5" fmla="*/ 75898 w 1145746"/>
              <a:gd name="connsiteY5" fmla="*/ 274320 h 987552"/>
              <a:gd name="connsiteX6" fmla="*/ 11890 w 1145746"/>
              <a:gd name="connsiteY6" fmla="*/ 438912 h 987552"/>
              <a:gd name="connsiteX7" fmla="*/ 11890 w 1145746"/>
              <a:gd name="connsiteY7" fmla="*/ 704088 h 987552"/>
              <a:gd name="connsiteX8" fmla="*/ 57610 w 1145746"/>
              <a:gd name="connsiteY8" fmla="*/ 786384 h 987552"/>
              <a:gd name="connsiteX9" fmla="*/ 149050 w 1145746"/>
              <a:gd name="connsiteY9" fmla="*/ 877824 h 987552"/>
              <a:gd name="connsiteX10" fmla="*/ 313642 w 1145746"/>
              <a:gd name="connsiteY10" fmla="*/ 950976 h 987552"/>
              <a:gd name="connsiteX11" fmla="*/ 487378 w 1145746"/>
              <a:gd name="connsiteY11" fmla="*/ 987552 h 987552"/>
              <a:gd name="connsiteX12" fmla="*/ 807418 w 1145746"/>
              <a:gd name="connsiteY12" fmla="*/ 960120 h 987552"/>
              <a:gd name="connsiteX13" fmla="*/ 1036018 w 1145746"/>
              <a:gd name="connsiteY13" fmla="*/ 877824 h 987552"/>
              <a:gd name="connsiteX14" fmla="*/ 1109170 w 1145746"/>
              <a:gd name="connsiteY14" fmla="*/ 795528 h 987552"/>
              <a:gd name="connsiteX15" fmla="*/ 1145746 w 1145746"/>
              <a:gd name="connsiteY15" fmla="*/ 649224 h 987552"/>
              <a:gd name="connsiteX16" fmla="*/ 1136602 w 1145746"/>
              <a:gd name="connsiteY16" fmla="*/ 411480 h 987552"/>
              <a:gd name="connsiteX17" fmla="*/ 1100026 w 1145746"/>
              <a:gd name="connsiteY17" fmla="*/ 274320 h 987552"/>
              <a:gd name="connsiteX18" fmla="*/ 1081738 w 1145746"/>
              <a:gd name="connsiteY18" fmla="*/ 219456 h 987552"/>
              <a:gd name="connsiteX19" fmla="*/ 1054306 w 1145746"/>
              <a:gd name="connsiteY19" fmla="*/ 201168 h 987552"/>
              <a:gd name="connsiteX20" fmla="*/ 999442 w 1145746"/>
              <a:gd name="connsiteY20" fmla="*/ 155448 h 987552"/>
              <a:gd name="connsiteX21" fmla="*/ 944578 w 1145746"/>
              <a:gd name="connsiteY21" fmla="*/ 137160 h 987552"/>
              <a:gd name="connsiteX22" fmla="*/ 862282 w 1145746"/>
              <a:gd name="connsiteY22" fmla="*/ 82296 h 987552"/>
              <a:gd name="connsiteX23" fmla="*/ 871426 w 1145746"/>
              <a:gd name="connsiteY23" fmla="*/ 54864 h 9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5746" h="987552">
                <a:moveTo>
                  <a:pt x="871426" y="54864"/>
                </a:moveTo>
                <a:cubicBezTo>
                  <a:pt x="816562" y="41148"/>
                  <a:pt x="605078" y="0"/>
                  <a:pt x="533098" y="0"/>
                </a:cubicBezTo>
                <a:cubicBezTo>
                  <a:pt x="479867" y="0"/>
                  <a:pt x="429466" y="24384"/>
                  <a:pt x="377650" y="36576"/>
                </a:cubicBezTo>
                <a:cubicBezTo>
                  <a:pt x="344122" y="57912"/>
                  <a:pt x="308099" y="75758"/>
                  <a:pt x="277066" y="100584"/>
                </a:cubicBezTo>
                <a:cubicBezTo>
                  <a:pt x="104683" y="238490"/>
                  <a:pt x="389887" y="11688"/>
                  <a:pt x="167338" y="182880"/>
                </a:cubicBezTo>
                <a:cubicBezTo>
                  <a:pt x="133049" y="209257"/>
                  <a:pt x="98186" y="236113"/>
                  <a:pt x="75898" y="274320"/>
                </a:cubicBezTo>
                <a:cubicBezTo>
                  <a:pt x="59208" y="302931"/>
                  <a:pt x="18290" y="421312"/>
                  <a:pt x="11890" y="438912"/>
                </a:cubicBezTo>
                <a:cubicBezTo>
                  <a:pt x="2527" y="532544"/>
                  <a:pt x="-9374" y="604858"/>
                  <a:pt x="11890" y="704088"/>
                </a:cubicBezTo>
                <a:cubicBezTo>
                  <a:pt x="18465" y="734772"/>
                  <a:pt x="38165" y="761754"/>
                  <a:pt x="57610" y="786384"/>
                </a:cubicBezTo>
                <a:cubicBezTo>
                  <a:pt x="84320" y="820217"/>
                  <a:pt x="109660" y="860317"/>
                  <a:pt x="149050" y="877824"/>
                </a:cubicBezTo>
                <a:cubicBezTo>
                  <a:pt x="203914" y="902208"/>
                  <a:pt x="254891" y="938607"/>
                  <a:pt x="313642" y="950976"/>
                </a:cubicBezTo>
                <a:lnTo>
                  <a:pt x="487378" y="987552"/>
                </a:lnTo>
                <a:cubicBezTo>
                  <a:pt x="594058" y="978408"/>
                  <a:pt x="701692" y="977036"/>
                  <a:pt x="807418" y="960120"/>
                </a:cubicBezTo>
                <a:cubicBezTo>
                  <a:pt x="854169" y="952640"/>
                  <a:pt x="982630" y="899179"/>
                  <a:pt x="1036018" y="877824"/>
                </a:cubicBezTo>
                <a:cubicBezTo>
                  <a:pt x="1060402" y="850392"/>
                  <a:pt x="1090781" y="827292"/>
                  <a:pt x="1109170" y="795528"/>
                </a:cubicBezTo>
                <a:cubicBezTo>
                  <a:pt x="1129616" y="760213"/>
                  <a:pt x="1138545" y="692431"/>
                  <a:pt x="1145746" y="649224"/>
                </a:cubicBezTo>
                <a:cubicBezTo>
                  <a:pt x="1142698" y="569976"/>
                  <a:pt x="1143573" y="490480"/>
                  <a:pt x="1136602" y="411480"/>
                </a:cubicBezTo>
                <a:cubicBezTo>
                  <a:pt x="1135288" y="396592"/>
                  <a:pt x="1105482" y="292052"/>
                  <a:pt x="1100026" y="274320"/>
                </a:cubicBezTo>
                <a:cubicBezTo>
                  <a:pt x="1094357" y="255895"/>
                  <a:pt x="1091955" y="235803"/>
                  <a:pt x="1081738" y="219456"/>
                </a:cubicBezTo>
                <a:cubicBezTo>
                  <a:pt x="1075913" y="210137"/>
                  <a:pt x="1062749" y="208203"/>
                  <a:pt x="1054306" y="201168"/>
                </a:cubicBezTo>
                <a:cubicBezTo>
                  <a:pt x="1029696" y="180660"/>
                  <a:pt x="1028631" y="168421"/>
                  <a:pt x="999442" y="155448"/>
                </a:cubicBezTo>
                <a:cubicBezTo>
                  <a:pt x="981826" y="147619"/>
                  <a:pt x="962127" y="145137"/>
                  <a:pt x="944578" y="137160"/>
                </a:cubicBezTo>
                <a:cubicBezTo>
                  <a:pt x="902831" y="118184"/>
                  <a:pt x="898464" y="106417"/>
                  <a:pt x="862282" y="82296"/>
                </a:cubicBezTo>
                <a:cubicBezTo>
                  <a:pt x="856611" y="78515"/>
                  <a:pt x="926290" y="68580"/>
                  <a:pt x="871426" y="54864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B815A30C-74F7-EF9C-1F57-8D9D9E41B07F}"/>
              </a:ext>
            </a:extLst>
          </p:cNvPr>
          <p:cNvSpPr/>
          <p:nvPr/>
        </p:nvSpPr>
        <p:spPr>
          <a:xfrm>
            <a:off x="9496194" y="404664"/>
            <a:ext cx="1145746" cy="392484"/>
          </a:xfrm>
          <a:custGeom>
            <a:avLst/>
            <a:gdLst>
              <a:gd name="connsiteX0" fmla="*/ 871426 w 1145746"/>
              <a:gd name="connsiteY0" fmla="*/ 54864 h 987552"/>
              <a:gd name="connsiteX1" fmla="*/ 533098 w 1145746"/>
              <a:gd name="connsiteY1" fmla="*/ 0 h 987552"/>
              <a:gd name="connsiteX2" fmla="*/ 377650 w 1145746"/>
              <a:gd name="connsiteY2" fmla="*/ 36576 h 987552"/>
              <a:gd name="connsiteX3" fmla="*/ 277066 w 1145746"/>
              <a:gd name="connsiteY3" fmla="*/ 100584 h 987552"/>
              <a:gd name="connsiteX4" fmla="*/ 167338 w 1145746"/>
              <a:gd name="connsiteY4" fmla="*/ 182880 h 987552"/>
              <a:gd name="connsiteX5" fmla="*/ 75898 w 1145746"/>
              <a:gd name="connsiteY5" fmla="*/ 274320 h 987552"/>
              <a:gd name="connsiteX6" fmla="*/ 11890 w 1145746"/>
              <a:gd name="connsiteY6" fmla="*/ 438912 h 987552"/>
              <a:gd name="connsiteX7" fmla="*/ 11890 w 1145746"/>
              <a:gd name="connsiteY7" fmla="*/ 704088 h 987552"/>
              <a:gd name="connsiteX8" fmla="*/ 57610 w 1145746"/>
              <a:gd name="connsiteY8" fmla="*/ 786384 h 987552"/>
              <a:gd name="connsiteX9" fmla="*/ 149050 w 1145746"/>
              <a:gd name="connsiteY9" fmla="*/ 877824 h 987552"/>
              <a:gd name="connsiteX10" fmla="*/ 313642 w 1145746"/>
              <a:gd name="connsiteY10" fmla="*/ 950976 h 987552"/>
              <a:gd name="connsiteX11" fmla="*/ 487378 w 1145746"/>
              <a:gd name="connsiteY11" fmla="*/ 987552 h 987552"/>
              <a:gd name="connsiteX12" fmla="*/ 807418 w 1145746"/>
              <a:gd name="connsiteY12" fmla="*/ 960120 h 987552"/>
              <a:gd name="connsiteX13" fmla="*/ 1036018 w 1145746"/>
              <a:gd name="connsiteY13" fmla="*/ 877824 h 987552"/>
              <a:gd name="connsiteX14" fmla="*/ 1109170 w 1145746"/>
              <a:gd name="connsiteY14" fmla="*/ 795528 h 987552"/>
              <a:gd name="connsiteX15" fmla="*/ 1145746 w 1145746"/>
              <a:gd name="connsiteY15" fmla="*/ 649224 h 987552"/>
              <a:gd name="connsiteX16" fmla="*/ 1136602 w 1145746"/>
              <a:gd name="connsiteY16" fmla="*/ 411480 h 987552"/>
              <a:gd name="connsiteX17" fmla="*/ 1100026 w 1145746"/>
              <a:gd name="connsiteY17" fmla="*/ 274320 h 987552"/>
              <a:gd name="connsiteX18" fmla="*/ 1081738 w 1145746"/>
              <a:gd name="connsiteY18" fmla="*/ 219456 h 987552"/>
              <a:gd name="connsiteX19" fmla="*/ 1054306 w 1145746"/>
              <a:gd name="connsiteY19" fmla="*/ 201168 h 987552"/>
              <a:gd name="connsiteX20" fmla="*/ 999442 w 1145746"/>
              <a:gd name="connsiteY20" fmla="*/ 155448 h 987552"/>
              <a:gd name="connsiteX21" fmla="*/ 944578 w 1145746"/>
              <a:gd name="connsiteY21" fmla="*/ 137160 h 987552"/>
              <a:gd name="connsiteX22" fmla="*/ 862282 w 1145746"/>
              <a:gd name="connsiteY22" fmla="*/ 82296 h 987552"/>
              <a:gd name="connsiteX23" fmla="*/ 871426 w 1145746"/>
              <a:gd name="connsiteY23" fmla="*/ 54864 h 9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5746" h="987552">
                <a:moveTo>
                  <a:pt x="871426" y="54864"/>
                </a:moveTo>
                <a:cubicBezTo>
                  <a:pt x="816562" y="41148"/>
                  <a:pt x="605078" y="0"/>
                  <a:pt x="533098" y="0"/>
                </a:cubicBezTo>
                <a:cubicBezTo>
                  <a:pt x="479867" y="0"/>
                  <a:pt x="429466" y="24384"/>
                  <a:pt x="377650" y="36576"/>
                </a:cubicBezTo>
                <a:cubicBezTo>
                  <a:pt x="344122" y="57912"/>
                  <a:pt x="308099" y="75758"/>
                  <a:pt x="277066" y="100584"/>
                </a:cubicBezTo>
                <a:cubicBezTo>
                  <a:pt x="104683" y="238490"/>
                  <a:pt x="389887" y="11688"/>
                  <a:pt x="167338" y="182880"/>
                </a:cubicBezTo>
                <a:cubicBezTo>
                  <a:pt x="133049" y="209257"/>
                  <a:pt x="98186" y="236113"/>
                  <a:pt x="75898" y="274320"/>
                </a:cubicBezTo>
                <a:cubicBezTo>
                  <a:pt x="59208" y="302931"/>
                  <a:pt x="18290" y="421312"/>
                  <a:pt x="11890" y="438912"/>
                </a:cubicBezTo>
                <a:cubicBezTo>
                  <a:pt x="2527" y="532544"/>
                  <a:pt x="-9374" y="604858"/>
                  <a:pt x="11890" y="704088"/>
                </a:cubicBezTo>
                <a:cubicBezTo>
                  <a:pt x="18465" y="734772"/>
                  <a:pt x="38165" y="761754"/>
                  <a:pt x="57610" y="786384"/>
                </a:cubicBezTo>
                <a:cubicBezTo>
                  <a:pt x="84320" y="820217"/>
                  <a:pt x="109660" y="860317"/>
                  <a:pt x="149050" y="877824"/>
                </a:cubicBezTo>
                <a:cubicBezTo>
                  <a:pt x="203914" y="902208"/>
                  <a:pt x="254891" y="938607"/>
                  <a:pt x="313642" y="950976"/>
                </a:cubicBezTo>
                <a:lnTo>
                  <a:pt x="487378" y="987552"/>
                </a:lnTo>
                <a:cubicBezTo>
                  <a:pt x="594058" y="978408"/>
                  <a:pt x="701692" y="977036"/>
                  <a:pt x="807418" y="960120"/>
                </a:cubicBezTo>
                <a:cubicBezTo>
                  <a:pt x="854169" y="952640"/>
                  <a:pt x="982630" y="899179"/>
                  <a:pt x="1036018" y="877824"/>
                </a:cubicBezTo>
                <a:cubicBezTo>
                  <a:pt x="1060402" y="850392"/>
                  <a:pt x="1090781" y="827292"/>
                  <a:pt x="1109170" y="795528"/>
                </a:cubicBezTo>
                <a:cubicBezTo>
                  <a:pt x="1129616" y="760213"/>
                  <a:pt x="1138545" y="692431"/>
                  <a:pt x="1145746" y="649224"/>
                </a:cubicBezTo>
                <a:cubicBezTo>
                  <a:pt x="1142698" y="569976"/>
                  <a:pt x="1143573" y="490480"/>
                  <a:pt x="1136602" y="411480"/>
                </a:cubicBezTo>
                <a:cubicBezTo>
                  <a:pt x="1135288" y="396592"/>
                  <a:pt x="1105482" y="292052"/>
                  <a:pt x="1100026" y="274320"/>
                </a:cubicBezTo>
                <a:cubicBezTo>
                  <a:pt x="1094357" y="255895"/>
                  <a:pt x="1091955" y="235803"/>
                  <a:pt x="1081738" y="219456"/>
                </a:cubicBezTo>
                <a:cubicBezTo>
                  <a:pt x="1075913" y="210137"/>
                  <a:pt x="1062749" y="208203"/>
                  <a:pt x="1054306" y="201168"/>
                </a:cubicBezTo>
                <a:cubicBezTo>
                  <a:pt x="1029696" y="180660"/>
                  <a:pt x="1028631" y="168421"/>
                  <a:pt x="999442" y="155448"/>
                </a:cubicBezTo>
                <a:cubicBezTo>
                  <a:pt x="981826" y="147619"/>
                  <a:pt x="962127" y="145137"/>
                  <a:pt x="944578" y="137160"/>
                </a:cubicBezTo>
                <a:cubicBezTo>
                  <a:pt x="902831" y="118184"/>
                  <a:pt x="898464" y="106417"/>
                  <a:pt x="862282" y="82296"/>
                </a:cubicBezTo>
                <a:cubicBezTo>
                  <a:pt x="856611" y="78515"/>
                  <a:pt x="926290" y="68580"/>
                  <a:pt x="871426" y="54864"/>
                </a:cubicBez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B16EEAC0-77F6-8739-502F-57701D7AB13A}"/>
              </a:ext>
            </a:extLst>
          </p:cNvPr>
          <p:cNvSpPr/>
          <p:nvPr/>
        </p:nvSpPr>
        <p:spPr>
          <a:xfrm>
            <a:off x="6617510" y="1883664"/>
            <a:ext cx="1145746" cy="987552"/>
          </a:xfrm>
          <a:custGeom>
            <a:avLst/>
            <a:gdLst>
              <a:gd name="connsiteX0" fmla="*/ 871426 w 1145746"/>
              <a:gd name="connsiteY0" fmla="*/ 54864 h 987552"/>
              <a:gd name="connsiteX1" fmla="*/ 533098 w 1145746"/>
              <a:gd name="connsiteY1" fmla="*/ 0 h 987552"/>
              <a:gd name="connsiteX2" fmla="*/ 377650 w 1145746"/>
              <a:gd name="connsiteY2" fmla="*/ 36576 h 987552"/>
              <a:gd name="connsiteX3" fmla="*/ 277066 w 1145746"/>
              <a:gd name="connsiteY3" fmla="*/ 100584 h 987552"/>
              <a:gd name="connsiteX4" fmla="*/ 167338 w 1145746"/>
              <a:gd name="connsiteY4" fmla="*/ 182880 h 987552"/>
              <a:gd name="connsiteX5" fmla="*/ 75898 w 1145746"/>
              <a:gd name="connsiteY5" fmla="*/ 274320 h 987552"/>
              <a:gd name="connsiteX6" fmla="*/ 11890 w 1145746"/>
              <a:gd name="connsiteY6" fmla="*/ 438912 h 987552"/>
              <a:gd name="connsiteX7" fmla="*/ 11890 w 1145746"/>
              <a:gd name="connsiteY7" fmla="*/ 704088 h 987552"/>
              <a:gd name="connsiteX8" fmla="*/ 57610 w 1145746"/>
              <a:gd name="connsiteY8" fmla="*/ 786384 h 987552"/>
              <a:gd name="connsiteX9" fmla="*/ 149050 w 1145746"/>
              <a:gd name="connsiteY9" fmla="*/ 877824 h 987552"/>
              <a:gd name="connsiteX10" fmla="*/ 313642 w 1145746"/>
              <a:gd name="connsiteY10" fmla="*/ 950976 h 987552"/>
              <a:gd name="connsiteX11" fmla="*/ 487378 w 1145746"/>
              <a:gd name="connsiteY11" fmla="*/ 987552 h 987552"/>
              <a:gd name="connsiteX12" fmla="*/ 807418 w 1145746"/>
              <a:gd name="connsiteY12" fmla="*/ 960120 h 987552"/>
              <a:gd name="connsiteX13" fmla="*/ 1036018 w 1145746"/>
              <a:gd name="connsiteY13" fmla="*/ 877824 h 987552"/>
              <a:gd name="connsiteX14" fmla="*/ 1109170 w 1145746"/>
              <a:gd name="connsiteY14" fmla="*/ 795528 h 987552"/>
              <a:gd name="connsiteX15" fmla="*/ 1145746 w 1145746"/>
              <a:gd name="connsiteY15" fmla="*/ 649224 h 987552"/>
              <a:gd name="connsiteX16" fmla="*/ 1136602 w 1145746"/>
              <a:gd name="connsiteY16" fmla="*/ 411480 h 987552"/>
              <a:gd name="connsiteX17" fmla="*/ 1100026 w 1145746"/>
              <a:gd name="connsiteY17" fmla="*/ 274320 h 987552"/>
              <a:gd name="connsiteX18" fmla="*/ 1081738 w 1145746"/>
              <a:gd name="connsiteY18" fmla="*/ 219456 h 987552"/>
              <a:gd name="connsiteX19" fmla="*/ 1054306 w 1145746"/>
              <a:gd name="connsiteY19" fmla="*/ 201168 h 987552"/>
              <a:gd name="connsiteX20" fmla="*/ 999442 w 1145746"/>
              <a:gd name="connsiteY20" fmla="*/ 155448 h 987552"/>
              <a:gd name="connsiteX21" fmla="*/ 944578 w 1145746"/>
              <a:gd name="connsiteY21" fmla="*/ 137160 h 987552"/>
              <a:gd name="connsiteX22" fmla="*/ 862282 w 1145746"/>
              <a:gd name="connsiteY22" fmla="*/ 82296 h 987552"/>
              <a:gd name="connsiteX23" fmla="*/ 871426 w 1145746"/>
              <a:gd name="connsiteY23" fmla="*/ 54864 h 9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5746" h="987552">
                <a:moveTo>
                  <a:pt x="871426" y="54864"/>
                </a:moveTo>
                <a:cubicBezTo>
                  <a:pt x="816562" y="41148"/>
                  <a:pt x="605078" y="0"/>
                  <a:pt x="533098" y="0"/>
                </a:cubicBezTo>
                <a:cubicBezTo>
                  <a:pt x="479867" y="0"/>
                  <a:pt x="429466" y="24384"/>
                  <a:pt x="377650" y="36576"/>
                </a:cubicBezTo>
                <a:cubicBezTo>
                  <a:pt x="344122" y="57912"/>
                  <a:pt x="308099" y="75758"/>
                  <a:pt x="277066" y="100584"/>
                </a:cubicBezTo>
                <a:cubicBezTo>
                  <a:pt x="104683" y="238490"/>
                  <a:pt x="389887" y="11688"/>
                  <a:pt x="167338" y="182880"/>
                </a:cubicBezTo>
                <a:cubicBezTo>
                  <a:pt x="133049" y="209257"/>
                  <a:pt x="98186" y="236113"/>
                  <a:pt x="75898" y="274320"/>
                </a:cubicBezTo>
                <a:cubicBezTo>
                  <a:pt x="59208" y="302931"/>
                  <a:pt x="18290" y="421312"/>
                  <a:pt x="11890" y="438912"/>
                </a:cubicBezTo>
                <a:cubicBezTo>
                  <a:pt x="2527" y="532544"/>
                  <a:pt x="-9374" y="604858"/>
                  <a:pt x="11890" y="704088"/>
                </a:cubicBezTo>
                <a:cubicBezTo>
                  <a:pt x="18465" y="734772"/>
                  <a:pt x="38165" y="761754"/>
                  <a:pt x="57610" y="786384"/>
                </a:cubicBezTo>
                <a:cubicBezTo>
                  <a:pt x="84320" y="820217"/>
                  <a:pt x="109660" y="860317"/>
                  <a:pt x="149050" y="877824"/>
                </a:cubicBezTo>
                <a:cubicBezTo>
                  <a:pt x="203914" y="902208"/>
                  <a:pt x="254891" y="938607"/>
                  <a:pt x="313642" y="950976"/>
                </a:cubicBezTo>
                <a:lnTo>
                  <a:pt x="487378" y="987552"/>
                </a:lnTo>
                <a:cubicBezTo>
                  <a:pt x="594058" y="978408"/>
                  <a:pt x="701692" y="977036"/>
                  <a:pt x="807418" y="960120"/>
                </a:cubicBezTo>
                <a:cubicBezTo>
                  <a:pt x="854169" y="952640"/>
                  <a:pt x="982630" y="899179"/>
                  <a:pt x="1036018" y="877824"/>
                </a:cubicBezTo>
                <a:cubicBezTo>
                  <a:pt x="1060402" y="850392"/>
                  <a:pt x="1090781" y="827292"/>
                  <a:pt x="1109170" y="795528"/>
                </a:cubicBezTo>
                <a:cubicBezTo>
                  <a:pt x="1129616" y="760213"/>
                  <a:pt x="1138545" y="692431"/>
                  <a:pt x="1145746" y="649224"/>
                </a:cubicBezTo>
                <a:cubicBezTo>
                  <a:pt x="1142698" y="569976"/>
                  <a:pt x="1143573" y="490480"/>
                  <a:pt x="1136602" y="411480"/>
                </a:cubicBezTo>
                <a:cubicBezTo>
                  <a:pt x="1135288" y="396592"/>
                  <a:pt x="1105482" y="292052"/>
                  <a:pt x="1100026" y="274320"/>
                </a:cubicBezTo>
                <a:cubicBezTo>
                  <a:pt x="1094357" y="255895"/>
                  <a:pt x="1091955" y="235803"/>
                  <a:pt x="1081738" y="219456"/>
                </a:cubicBezTo>
                <a:cubicBezTo>
                  <a:pt x="1075913" y="210137"/>
                  <a:pt x="1062749" y="208203"/>
                  <a:pt x="1054306" y="201168"/>
                </a:cubicBezTo>
                <a:cubicBezTo>
                  <a:pt x="1029696" y="180660"/>
                  <a:pt x="1028631" y="168421"/>
                  <a:pt x="999442" y="155448"/>
                </a:cubicBezTo>
                <a:cubicBezTo>
                  <a:pt x="981826" y="147619"/>
                  <a:pt x="962127" y="145137"/>
                  <a:pt x="944578" y="137160"/>
                </a:cubicBezTo>
                <a:cubicBezTo>
                  <a:pt x="902831" y="118184"/>
                  <a:pt x="898464" y="106417"/>
                  <a:pt x="862282" y="82296"/>
                </a:cubicBezTo>
                <a:cubicBezTo>
                  <a:pt x="856611" y="78515"/>
                  <a:pt x="926290" y="68580"/>
                  <a:pt x="871426" y="54864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B24E5-5E81-C63F-A1AD-FB105E6FFA83}"/>
              </a:ext>
            </a:extLst>
          </p:cNvPr>
          <p:cNvSpPr txBox="1"/>
          <p:nvPr/>
        </p:nvSpPr>
        <p:spPr>
          <a:xfrm>
            <a:off x="1092671" y="2367735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Terminology (Metric used)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010C4-3A96-9235-904E-60A60A3BAFE3}"/>
              </a:ext>
            </a:extLst>
          </p:cNvPr>
          <p:cNvSpPr txBox="1"/>
          <p:nvPr/>
        </p:nvSpPr>
        <p:spPr>
          <a:xfrm>
            <a:off x="8294456" y="1758661"/>
            <a:ext cx="2544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/>
              <a:t>Silhouette Value = +1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49B7FD-31B3-8FC1-E7CE-4ACD95A8A599}"/>
              </a:ext>
            </a:extLst>
          </p:cNvPr>
          <p:cNvSpPr txBox="1"/>
          <p:nvPr/>
        </p:nvSpPr>
        <p:spPr>
          <a:xfrm>
            <a:off x="8294456" y="4441289"/>
            <a:ext cx="2671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Silhouette Value = -1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57898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786485-c169-45d4-afb6-cc6eac5814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3CCE441F6034188045CCF149395CF" ma:contentTypeVersion="17" ma:contentTypeDescription="Create a new document." ma:contentTypeScope="" ma:versionID="d75d0aa1dd01890217697ae3aac90da5">
  <xsd:schema xmlns:xsd="http://www.w3.org/2001/XMLSchema" xmlns:xs="http://www.w3.org/2001/XMLSchema" xmlns:p="http://schemas.microsoft.com/office/2006/metadata/properties" xmlns:ns3="69786485-c169-45d4-afb6-cc6eac581460" xmlns:ns4="217095c8-55ef-44cf-8ea5-94d827dcae75" targetNamespace="http://schemas.microsoft.com/office/2006/metadata/properties" ma:root="true" ma:fieldsID="4d097e91104286e10e96ea2c63c01f56" ns3:_="" ns4:_="">
    <xsd:import namespace="69786485-c169-45d4-afb6-cc6eac581460"/>
    <xsd:import namespace="217095c8-55ef-44cf-8ea5-94d827dcae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86485-c169-45d4-afb6-cc6eac581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95c8-55ef-44cf-8ea5-94d827dca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F123D-72E4-47AA-AF87-050EE8541186}">
  <ds:schemaRefs>
    <ds:schemaRef ds:uri="http://schemas.microsoft.com/office/2006/documentManagement/types"/>
    <ds:schemaRef ds:uri="217095c8-55ef-44cf-8ea5-94d827dcae75"/>
    <ds:schemaRef ds:uri="69786485-c169-45d4-afb6-cc6eac58146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AD1365-2754-423D-AEBE-BA7E8FA58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86485-c169-45d4-afb6-cc6eac581460"/>
    <ds:schemaRef ds:uri="217095c8-55ef-44cf-8ea5-94d827dca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</TotalTime>
  <Words>1526</Words>
  <Application>Microsoft Office PowerPoint</Application>
  <PresentationFormat>Widescreen</PresentationFormat>
  <Paragraphs>243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Aptos Narrow</vt:lpstr>
      <vt:lpstr>Arial</vt:lpstr>
      <vt:lpstr>Calibri</vt:lpstr>
      <vt:lpstr>Calibri Light</vt:lpstr>
      <vt:lpstr>Poppins</vt:lpstr>
      <vt:lpstr>Poppins SemiBold</vt:lpstr>
      <vt:lpstr>Symbol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7</cp:revision>
  <dcterms:created xsi:type="dcterms:W3CDTF">2022-10-21T14:33:01Z</dcterms:created>
  <dcterms:modified xsi:type="dcterms:W3CDTF">2024-04-05T14:04:23Z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0x0101007803CCE441F6034188045CCF149395CF</vt:lpwstr>
  </property>
  <property fmtid="{D5CDD505-2E9C-101B-9397-08002B2CF9AE}" pid="3" name="MediaServiceImageTags">
    <vt:lpwstr/>
  </property>
</Properties>
</file>