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6"/>
  </p:notesMasterIdLst>
  <p:handoutMasterIdLst>
    <p:handoutMasterId r:id="rId27"/>
  </p:handoutMasterIdLst>
  <p:sldIdLst>
    <p:sldId id="256" r:id="rId9"/>
    <p:sldId id="305" r:id="rId10"/>
    <p:sldId id="319" r:id="rId11"/>
    <p:sldId id="320" r:id="rId12"/>
    <p:sldId id="321" r:id="rId13"/>
    <p:sldId id="323" r:id="rId14"/>
    <p:sldId id="324" r:id="rId15"/>
    <p:sldId id="326" r:id="rId16"/>
    <p:sldId id="327" r:id="rId17"/>
    <p:sldId id="325" r:id="rId18"/>
    <p:sldId id="328" r:id="rId19"/>
    <p:sldId id="272" r:id="rId20"/>
    <p:sldId id="329" r:id="rId21"/>
    <p:sldId id="307" r:id="rId22"/>
    <p:sldId id="322" r:id="rId23"/>
    <p:sldId id="304" r:id="rId24"/>
    <p:sldId id="318" r:id="rId25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853" autoAdjust="0"/>
  </p:normalViewPr>
  <p:slideViewPr>
    <p:cSldViewPr snapToGrid="0">
      <p:cViewPr varScale="1">
        <p:scale>
          <a:sx n="64" d="100"/>
          <a:sy n="64" d="100"/>
        </p:scale>
        <p:origin x="139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B905B-057B-4D71-81C4-90CDE985485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E483366-06F6-4244-8CD9-7D260E65BDD6}">
      <dgm:prSet phldrT="[Text]"/>
      <dgm:spPr/>
      <dgm:t>
        <a:bodyPr/>
        <a:lstStyle/>
        <a:p>
          <a:r>
            <a:rPr lang="en-GB" dirty="0"/>
            <a:t>Design Problem Framing</a:t>
          </a:r>
        </a:p>
      </dgm:t>
    </dgm:pt>
    <dgm:pt modelId="{6502A3C0-DDA0-46B0-9AA1-2C23E0F69863}" type="parTrans" cxnId="{61B36281-000D-4C80-964C-2FBF832004DD}">
      <dgm:prSet/>
      <dgm:spPr/>
      <dgm:t>
        <a:bodyPr/>
        <a:lstStyle/>
        <a:p>
          <a:endParaRPr lang="en-GB"/>
        </a:p>
      </dgm:t>
    </dgm:pt>
    <dgm:pt modelId="{E574D899-EBB6-4222-84A4-65D31F1C0BD5}" type="sibTrans" cxnId="{61B36281-000D-4C80-964C-2FBF832004DD}">
      <dgm:prSet/>
      <dgm:spPr/>
      <dgm:t>
        <a:bodyPr/>
        <a:lstStyle/>
        <a:p>
          <a:endParaRPr lang="en-GB"/>
        </a:p>
      </dgm:t>
    </dgm:pt>
    <dgm:pt modelId="{EA5766AB-3AAD-4BAB-83B5-1B19E18AD9CA}">
      <dgm:prSet phldrT="[Text]"/>
      <dgm:spPr/>
      <dgm:t>
        <a:bodyPr/>
        <a:lstStyle/>
        <a:p>
          <a:r>
            <a:rPr lang="en-GB" dirty="0"/>
            <a:t>Design Brainstorming</a:t>
          </a:r>
        </a:p>
      </dgm:t>
    </dgm:pt>
    <dgm:pt modelId="{4590D469-E69D-4E02-B04D-2DA0F613D462}" type="parTrans" cxnId="{88EBB12A-41A0-49AB-AC72-1FF56E00D57E}">
      <dgm:prSet/>
      <dgm:spPr/>
      <dgm:t>
        <a:bodyPr/>
        <a:lstStyle/>
        <a:p>
          <a:endParaRPr lang="en-GB"/>
        </a:p>
      </dgm:t>
    </dgm:pt>
    <dgm:pt modelId="{13AFD16B-776F-4E88-81BC-FD1A163C457C}" type="sibTrans" cxnId="{88EBB12A-41A0-49AB-AC72-1FF56E00D57E}">
      <dgm:prSet/>
      <dgm:spPr/>
      <dgm:t>
        <a:bodyPr/>
        <a:lstStyle/>
        <a:p>
          <a:endParaRPr lang="en-GB"/>
        </a:p>
      </dgm:t>
    </dgm:pt>
    <dgm:pt modelId="{D7CCEDD1-4C4B-412D-8382-56B12D378DA5}">
      <dgm:prSet phldrT="[Text]"/>
      <dgm:spPr/>
      <dgm:t>
        <a:bodyPr/>
        <a:lstStyle/>
        <a:p>
          <a:r>
            <a:rPr lang="en-GB" dirty="0"/>
            <a:t>Design Refining</a:t>
          </a:r>
        </a:p>
      </dgm:t>
    </dgm:pt>
    <dgm:pt modelId="{C87B946F-7E84-4577-994B-D1182D2FE119}" type="parTrans" cxnId="{D421E5B1-4080-42E5-84F0-FF40C6021157}">
      <dgm:prSet/>
      <dgm:spPr/>
      <dgm:t>
        <a:bodyPr/>
        <a:lstStyle/>
        <a:p>
          <a:endParaRPr lang="en-GB"/>
        </a:p>
      </dgm:t>
    </dgm:pt>
    <dgm:pt modelId="{F18CD6A3-8438-4EA4-9384-A91787B45AA1}" type="sibTrans" cxnId="{D421E5B1-4080-42E5-84F0-FF40C6021157}">
      <dgm:prSet/>
      <dgm:spPr/>
      <dgm:t>
        <a:bodyPr/>
        <a:lstStyle/>
        <a:p>
          <a:endParaRPr lang="en-GB"/>
        </a:p>
      </dgm:t>
    </dgm:pt>
    <dgm:pt modelId="{85B9680C-4B3C-4FE3-9EB2-8721975C5EAB}">
      <dgm:prSet phldrT="[Text]"/>
      <dgm:spPr/>
      <dgm:t>
        <a:bodyPr/>
        <a:lstStyle/>
        <a:p>
          <a:r>
            <a:rPr lang="en-GB" dirty="0"/>
            <a:t>Design Solution/ Presentation</a:t>
          </a:r>
        </a:p>
      </dgm:t>
    </dgm:pt>
    <dgm:pt modelId="{2D7EE91D-DBF3-4A1E-9A8C-FC69579195F2}" type="parTrans" cxnId="{C782AB30-7BDD-4173-AB99-D006C4AB60EF}">
      <dgm:prSet/>
      <dgm:spPr/>
      <dgm:t>
        <a:bodyPr/>
        <a:lstStyle/>
        <a:p>
          <a:endParaRPr lang="en-GB"/>
        </a:p>
      </dgm:t>
    </dgm:pt>
    <dgm:pt modelId="{FBE7DAC8-2BA0-42BE-A9D1-46397ADEDEBA}" type="sibTrans" cxnId="{C782AB30-7BDD-4173-AB99-D006C4AB60EF}">
      <dgm:prSet/>
      <dgm:spPr/>
      <dgm:t>
        <a:bodyPr/>
        <a:lstStyle/>
        <a:p>
          <a:endParaRPr lang="en-GB"/>
        </a:p>
      </dgm:t>
    </dgm:pt>
    <dgm:pt modelId="{94215C58-E4BC-486D-80FD-8601F7ADCA0A}" type="pres">
      <dgm:prSet presAssocID="{054B905B-057B-4D71-81C4-90CDE9854854}" presName="CompostProcess" presStyleCnt="0">
        <dgm:presLayoutVars>
          <dgm:dir/>
          <dgm:resizeHandles val="exact"/>
        </dgm:presLayoutVars>
      </dgm:prSet>
      <dgm:spPr/>
    </dgm:pt>
    <dgm:pt modelId="{531A53B3-693D-427C-8E34-D5522D3A3B85}" type="pres">
      <dgm:prSet presAssocID="{054B905B-057B-4D71-81C4-90CDE9854854}" presName="arrow" presStyleLbl="bgShp" presStyleIdx="0" presStyleCnt="1"/>
      <dgm:spPr/>
    </dgm:pt>
    <dgm:pt modelId="{1212E434-BDE9-4429-A4C7-495CBE79C290}" type="pres">
      <dgm:prSet presAssocID="{054B905B-057B-4D71-81C4-90CDE9854854}" presName="linearProcess" presStyleCnt="0"/>
      <dgm:spPr/>
    </dgm:pt>
    <dgm:pt modelId="{BCBFA5AD-4462-44A7-BF5B-CD59F2B5F611}" type="pres">
      <dgm:prSet presAssocID="{6E483366-06F6-4244-8CD9-7D260E65BDD6}" presName="textNode" presStyleLbl="node1" presStyleIdx="0" presStyleCnt="4">
        <dgm:presLayoutVars>
          <dgm:bulletEnabled val="1"/>
        </dgm:presLayoutVars>
      </dgm:prSet>
      <dgm:spPr/>
    </dgm:pt>
    <dgm:pt modelId="{341573FF-6AF1-4F54-9CAE-6D3FCB607053}" type="pres">
      <dgm:prSet presAssocID="{E574D899-EBB6-4222-84A4-65D31F1C0BD5}" presName="sibTrans" presStyleCnt="0"/>
      <dgm:spPr/>
    </dgm:pt>
    <dgm:pt modelId="{5AA232F2-87CC-4E7D-A004-BC6D804786F8}" type="pres">
      <dgm:prSet presAssocID="{EA5766AB-3AAD-4BAB-83B5-1B19E18AD9CA}" presName="textNode" presStyleLbl="node1" presStyleIdx="1" presStyleCnt="4">
        <dgm:presLayoutVars>
          <dgm:bulletEnabled val="1"/>
        </dgm:presLayoutVars>
      </dgm:prSet>
      <dgm:spPr/>
    </dgm:pt>
    <dgm:pt modelId="{C8BC881E-5E13-4EEA-9851-30563A966D1F}" type="pres">
      <dgm:prSet presAssocID="{13AFD16B-776F-4E88-81BC-FD1A163C457C}" presName="sibTrans" presStyleCnt="0"/>
      <dgm:spPr/>
    </dgm:pt>
    <dgm:pt modelId="{830E5501-7320-4B3E-A2A8-12FD27FFDE57}" type="pres">
      <dgm:prSet presAssocID="{D7CCEDD1-4C4B-412D-8382-56B12D378DA5}" presName="textNode" presStyleLbl="node1" presStyleIdx="2" presStyleCnt="4">
        <dgm:presLayoutVars>
          <dgm:bulletEnabled val="1"/>
        </dgm:presLayoutVars>
      </dgm:prSet>
      <dgm:spPr/>
    </dgm:pt>
    <dgm:pt modelId="{0AFC1248-6C45-4213-9C2D-5F00556D5F0B}" type="pres">
      <dgm:prSet presAssocID="{F18CD6A3-8438-4EA4-9384-A91787B45AA1}" presName="sibTrans" presStyleCnt="0"/>
      <dgm:spPr/>
    </dgm:pt>
    <dgm:pt modelId="{7C53F5D5-8760-4485-A9EA-A320DD0DB091}" type="pres">
      <dgm:prSet presAssocID="{85B9680C-4B3C-4FE3-9EB2-8721975C5EA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8EBB12A-41A0-49AB-AC72-1FF56E00D57E}" srcId="{054B905B-057B-4D71-81C4-90CDE9854854}" destId="{EA5766AB-3AAD-4BAB-83B5-1B19E18AD9CA}" srcOrd="1" destOrd="0" parTransId="{4590D469-E69D-4E02-B04D-2DA0F613D462}" sibTransId="{13AFD16B-776F-4E88-81BC-FD1A163C457C}"/>
    <dgm:cxn modelId="{C782AB30-7BDD-4173-AB99-D006C4AB60EF}" srcId="{054B905B-057B-4D71-81C4-90CDE9854854}" destId="{85B9680C-4B3C-4FE3-9EB2-8721975C5EAB}" srcOrd="3" destOrd="0" parTransId="{2D7EE91D-DBF3-4A1E-9A8C-FC69579195F2}" sibTransId="{FBE7DAC8-2BA0-42BE-A9D1-46397ADEDEBA}"/>
    <dgm:cxn modelId="{887D8433-8C43-4EDB-8A90-AACBE217EBEF}" type="presOf" srcId="{054B905B-057B-4D71-81C4-90CDE9854854}" destId="{94215C58-E4BC-486D-80FD-8601F7ADCA0A}" srcOrd="0" destOrd="0" presId="urn:microsoft.com/office/officeart/2005/8/layout/hProcess9"/>
    <dgm:cxn modelId="{639AC869-3AD1-4CCB-82BD-5B613ADD7A88}" type="presOf" srcId="{D7CCEDD1-4C4B-412D-8382-56B12D378DA5}" destId="{830E5501-7320-4B3E-A2A8-12FD27FFDE57}" srcOrd="0" destOrd="0" presId="urn:microsoft.com/office/officeart/2005/8/layout/hProcess9"/>
    <dgm:cxn modelId="{33DB4656-3614-4F0F-9E47-4886D9DA6119}" type="presOf" srcId="{85B9680C-4B3C-4FE3-9EB2-8721975C5EAB}" destId="{7C53F5D5-8760-4485-A9EA-A320DD0DB091}" srcOrd="0" destOrd="0" presId="urn:microsoft.com/office/officeart/2005/8/layout/hProcess9"/>
    <dgm:cxn modelId="{61B36281-000D-4C80-964C-2FBF832004DD}" srcId="{054B905B-057B-4D71-81C4-90CDE9854854}" destId="{6E483366-06F6-4244-8CD9-7D260E65BDD6}" srcOrd="0" destOrd="0" parTransId="{6502A3C0-DDA0-46B0-9AA1-2C23E0F69863}" sibTransId="{E574D899-EBB6-4222-84A4-65D31F1C0BD5}"/>
    <dgm:cxn modelId="{5B09FB97-F983-4F7F-8AF4-2A5D288A2344}" type="presOf" srcId="{6E483366-06F6-4244-8CD9-7D260E65BDD6}" destId="{BCBFA5AD-4462-44A7-BF5B-CD59F2B5F611}" srcOrd="0" destOrd="0" presId="urn:microsoft.com/office/officeart/2005/8/layout/hProcess9"/>
    <dgm:cxn modelId="{D421E5B1-4080-42E5-84F0-FF40C6021157}" srcId="{054B905B-057B-4D71-81C4-90CDE9854854}" destId="{D7CCEDD1-4C4B-412D-8382-56B12D378DA5}" srcOrd="2" destOrd="0" parTransId="{C87B946F-7E84-4577-994B-D1182D2FE119}" sibTransId="{F18CD6A3-8438-4EA4-9384-A91787B45AA1}"/>
    <dgm:cxn modelId="{D0C17FBB-CB7B-4A51-B678-E825F51DC3E3}" type="presOf" srcId="{EA5766AB-3AAD-4BAB-83B5-1B19E18AD9CA}" destId="{5AA232F2-87CC-4E7D-A004-BC6D804786F8}" srcOrd="0" destOrd="0" presId="urn:microsoft.com/office/officeart/2005/8/layout/hProcess9"/>
    <dgm:cxn modelId="{65D76822-30F8-4BFC-9352-0F133F43589E}" type="presParOf" srcId="{94215C58-E4BC-486D-80FD-8601F7ADCA0A}" destId="{531A53B3-693D-427C-8E34-D5522D3A3B85}" srcOrd="0" destOrd="0" presId="urn:microsoft.com/office/officeart/2005/8/layout/hProcess9"/>
    <dgm:cxn modelId="{7FE71EEA-9351-4A19-A357-509442737AA8}" type="presParOf" srcId="{94215C58-E4BC-486D-80FD-8601F7ADCA0A}" destId="{1212E434-BDE9-4429-A4C7-495CBE79C290}" srcOrd="1" destOrd="0" presId="urn:microsoft.com/office/officeart/2005/8/layout/hProcess9"/>
    <dgm:cxn modelId="{2156D950-C690-4326-8D54-8DF5CF5D8399}" type="presParOf" srcId="{1212E434-BDE9-4429-A4C7-495CBE79C290}" destId="{BCBFA5AD-4462-44A7-BF5B-CD59F2B5F611}" srcOrd="0" destOrd="0" presId="urn:microsoft.com/office/officeart/2005/8/layout/hProcess9"/>
    <dgm:cxn modelId="{5F2D6982-E98A-47D5-AC58-1C47D1B7C5FB}" type="presParOf" srcId="{1212E434-BDE9-4429-A4C7-495CBE79C290}" destId="{341573FF-6AF1-4F54-9CAE-6D3FCB607053}" srcOrd="1" destOrd="0" presId="urn:microsoft.com/office/officeart/2005/8/layout/hProcess9"/>
    <dgm:cxn modelId="{AA3DB8C7-BBC4-4A77-8954-A61DE1B5F2DB}" type="presParOf" srcId="{1212E434-BDE9-4429-A4C7-495CBE79C290}" destId="{5AA232F2-87CC-4E7D-A004-BC6D804786F8}" srcOrd="2" destOrd="0" presId="urn:microsoft.com/office/officeart/2005/8/layout/hProcess9"/>
    <dgm:cxn modelId="{FD2BE22A-E4E6-47B0-A608-B8596D897E04}" type="presParOf" srcId="{1212E434-BDE9-4429-A4C7-495CBE79C290}" destId="{C8BC881E-5E13-4EEA-9851-30563A966D1F}" srcOrd="3" destOrd="0" presId="urn:microsoft.com/office/officeart/2005/8/layout/hProcess9"/>
    <dgm:cxn modelId="{FD86602B-C79E-4BF1-9538-E9D4CE13F081}" type="presParOf" srcId="{1212E434-BDE9-4429-A4C7-495CBE79C290}" destId="{830E5501-7320-4B3E-A2A8-12FD27FFDE57}" srcOrd="4" destOrd="0" presId="urn:microsoft.com/office/officeart/2005/8/layout/hProcess9"/>
    <dgm:cxn modelId="{9D08C155-B2CF-409F-93F5-C7997A057D5B}" type="presParOf" srcId="{1212E434-BDE9-4429-A4C7-495CBE79C290}" destId="{0AFC1248-6C45-4213-9C2D-5F00556D5F0B}" srcOrd="5" destOrd="0" presId="urn:microsoft.com/office/officeart/2005/8/layout/hProcess9"/>
    <dgm:cxn modelId="{A03D1A0C-E46B-4BE0-9B23-E0865D9674D5}" type="presParOf" srcId="{1212E434-BDE9-4429-A4C7-495CBE79C290}" destId="{7C53F5D5-8760-4485-A9EA-A320DD0DB09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53B3-693D-427C-8E34-D5522D3A3B85}">
      <dsp:nvSpPr>
        <dsp:cNvPr id="0" name=""/>
        <dsp:cNvSpPr/>
      </dsp:nvSpPr>
      <dsp:spPr>
        <a:xfrm>
          <a:off x="609599" y="0"/>
          <a:ext cx="6908800" cy="4269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FA5AD-4462-44A7-BF5B-CD59F2B5F611}">
      <dsp:nvSpPr>
        <dsp:cNvPr id="0" name=""/>
        <dsp:cNvSpPr/>
      </dsp:nvSpPr>
      <dsp:spPr>
        <a:xfrm>
          <a:off x="4067" y="1280748"/>
          <a:ext cx="1956593" cy="1707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Design Problem Framing</a:t>
          </a:r>
        </a:p>
      </dsp:txBody>
      <dsp:txXfrm>
        <a:off x="87428" y="1364109"/>
        <a:ext cx="1789871" cy="1540943"/>
      </dsp:txXfrm>
    </dsp:sp>
    <dsp:sp modelId="{5AA232F2-87CC-4E7D-A004-BC6D804786F8}">
      <dsp:nvSpPr>
        <dsp:cNvPr id="0" name=""/>
        <dsp:cNvSpPr/>
      </dsp:nvSpPr>
      <dsp:spPr>
        <a:xfrm>
          <a:off x="2058491" y="1280748"/>
          <a:ext cx="1956593" cy="1707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Design Brainstorming</a:t>
          </a:r>
        </a:p>
      </dsp:txBody>
      <dsp:txXfrm>
        <a:off x="2141852" y="1364109"/>
        <a:ext cx="1789871" cy="1540943"/>
      </dsp:txXfrm>
    </dsp:sp>
    <dsp:sp modelId="{830E5501-7320-4B3E-A2A8-12FD27FFDE57}">
      <dsp:nvSpPr>
        <dsp:cNvPr id="0" name=""/>
        <dsp:cNvSpPr/>
      </dsp:nvSpPr>
      <dsp:spPr>
        <a:xfrm>
          <a:off x="4112914" y="1280748"/>
          <a:ext cx="1956593" cy="1707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Design Refining</a:t>
          </a:r>
        </a:p>
      </dsp:txBody>
      <dsp:txXfrm>
        <a:off x="4196275" y="1364109"/>
        <a:ext cx="1789871" cy="1540943"/>
      </dsp:txXfrm>
    </dsp:sp>
    <dsp:sp modelId="{7C53F5D5-8760-4485-A9EA-A320DD0DB091}">
      <dsp:nvSpPr>
        <dsp:cNvPr id="0" name=""/>
        <dsp:cNvSpPr/>
      </dsp:nvSpPr>
      <dsp:spPr>
        <a:xfrm>
          <a:off x="6167338" y="1280748"/>
          <a:ext cx="1956593" cy="1707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Design Solution/ Presentation</a:t>
          </a:r>
        </a:p>
      </dsp:txBody>
      <dsp:txXfrm>
        <a:off x="6250699" y="1364109"/>
        <a:ext cx="1789871" cy="154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10/04/2024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7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3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</a:t>
            </a:r>
          </a:p>
          <a:p>
            <a:pPr defTabSz="966155"/>
            <a:r>
              <a:rPr lang="en-GB" sz="1300" dirty="0"/>
              <a:t>https://easy-peasy.ai/ai-image-generator/images/global-cooperation-sustainable-development-goals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a template, the company or organization shares a summary of a problem or challenge they face, for example in day-to-day business or in business development. Previous workshops addressed following problems:</a:t>
            </a:r>
          </a:p>
          <a:p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308" indent="-362308">
              <a:buFont typeface="Symbol" panose="05050102010706020507" pitchFamily="18" charset="2"/>
              <a:buChar char=""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Catering: how to make take-away food more sustainable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308" indent="-362308">
              <a:buFont typeface="Symbol" panose="05050102010706020507" pitchFamily="18" charset="2"/>
              <a:buChar char=""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Construction: how to improve resource management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308" indent="-362308">
              <a:buFont typeface="Symbol" panose="05050102010706020507" pitchFamily="18" charset="2"/>
              <a:buChar char=""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 parts and repair: how to address decreasing sales and high staff turnover 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308" indent="-362308">
              <a:buFont typeface="Symbol" panose="05050102010706020507" pitchFamily="18" charset="2"/>
              <a:buChar char=""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Retail: how to diversify the retail of organic tea products and increase sales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0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 two decades, The Glass-House has enabled people and organisations to work collaboratively to improve the design of their buildings, open spaces, homes, and neighbourhoods.</a:t>
            </a:r>
          </a:p>
          <a:p>
            <a:endParaRPr lang="en-GB" dirty="0"/>
          </a:p>
          <a:p>
            <a:pPr defTabSz="966155"/>
            <a:r>
              <a:rPr lang="en-GB" dirty="0"/>
              <a:t>They see design not only as a tool for creating great places, but also as a way to connect people and empower them with enhanced confidence, skills and a greater sense of agency.</a:t>
            </a:r>
          </a:p>
          <a:p>
            <a:endParaRPr lang="en-GB" dirty="0"/>
          </a:p>
          <a:p>
            <a:r>
              <a:rPr lang="en-GB" dirty="0"/>
              <a:t>The Glass-House provides hands-on support and training, shares knowledge and learning, and inspires new thinking and debate through action research, events and resources.</a:t>
            </a:r>
          </a:p>
          <a:p>
            <a:endParaRPr lang="en-GB" dirty="0"/>
          </a:p>
          <a:p>
            <a:r>
              <a:rPr lang="en-GB" dirty="0" err="1"/>
              <a:t>WEDesign</a:t>
            </a:r>
            <a:r>
              <a:rPr lang="en-GB" dirty="0"/>
              <a:t> is a student-supported engagement event that invites the wider public to engage in a discussion or workshop around a particular theme.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8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10.00 Welcome and introduction</a:t>
            </a:r>
            <a:endParaRPr lang="en-GB" dirty="0"/>
          </a:p>
          <a:p>
            <a:r>
              <a:rPr lang="en-GB" b="1" dirty="0"/>
              <a:t>10.15 Team Ice-Breaker</a:t>
            </a:r>
            <a:endParaRPr lang="en-GB" dirty="0"/>
          </a:p>
          <a:p>
            <a:r>
              <a:rPr lang="en-GB" b="1" dirty="0"/>
              <a:t>11.00 BREAK</a:t>
            </a:r>
            <a:endParaRPr lang="en-GB" dirty="0"/>
          </a:p>
          <a:p>
            <a:r>
              <a:rPr lang="en-GB" b="1" dirty="0"/>
              <a:t>11.15 Glass-House introduction</a:t>
            </a:r>
            <a:endParaRPr lang="en-GB" dirty="0"/>
          </a:p>
          <a:p>
            <a:r>
              <a:rPr lang="en-GB" b="1" dirty="0"/>
              <a:t>11.45 Design Problem Framing </a:t>
            </a:r>
            <a:endParaRPr lang="en-GB" dirty="0"/>
          </a:p>
          <a:p>
            <a:r>
              <a:rPr lang="en-GB" b="1" dirty="0"/>
              <a:t>12.15 Q&amp;A</a:t>
            </a:r>
            <a:endParaRPr lang="en-GB" dirty="0"/>
          </a:p>
          <a:p>
            <a:r>
              <a:rPr lang="en-GB" b="1" dirty="0"/>
              <a:t>12.45 Design Problem Summary</a:t>
            </a:r>
            <a:endParaRPr lang="en-GB" dirty="0"/>
          </a:p>
          <a:p>
            <a:r>
              <a:rPr lang="en-GB" b="1" dirty="0"/>
              <a:t>13.00 LUNCH</a:t>
            </a:r>
            <a:endParaRPr lang="en-GB" dirty="0"/>
          </a:p>
          <a:p>
            <a:r>
              <a:rPr lang="en-GB" b="1" dirty="0"/>
              <a:t>13.45 Design Brainstorming</a:t>
            </a:r>
            <a:endParaRPr lang="en-GB" dirty="0"/>
          </a:p>
          <a:p>
            <a:r>
              <a:rPr lang="en-GB" b="1" dirty="0"/>
              <a:t>14.15 Design Refining </a:t>
            </a:r>
            <a:endParaRPr lang="en-GB" dirty="0"/>
          </a:p>
          <a:p>
            <a:r>
              <a:rPr lang="en-GB" b="1" dirty="0"/>
              <a:t>14.45 BREAK </a:t>
            </a:r>
            <a:endParaRPr lang="en-GB" dirty="0"/>
          </a:p>
          <a:p>
            <a:r>
              <a:rPr lang="en-GB" b="1" dirty="0"/>
              <a:t>15.00 Presentation</a:t>
            </a:r>
            <a:endParaRPr lang="en-GB" dirty="0"/>
          </a:p>
          <a:p>
            <a:r>
              <a:rPr lang="en-GB" b="1" dirty="0"/>
              <a:t>16.15 Feedback &amp; next steps</a:t>
            </a:r>
            <a:endParaRPr lang="en-GB" dirty="0"/>
          </a:p>
          <a:p>
            <a:r>
              <a:rPr lang="en-GB" b="1" dirty="0"/>
              <a:t>16.30 END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email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557585" cy="1184838"/>
          </a:xfrm>
        </p:spPr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Vera Hale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Engineering and Innovation, STEM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eSTEaM</a:t>
            </a:r>
            <a:r>
              <a:rPr lang="en-GB" dirty="0"/>
              <a:t> 2024 - 10</a:t>
            </a:r>
            <a:r>
              <a:rPr lang="en-GB" baseline="30000" dirty="0"/>
              <a:t>th</a:t>
            </a:r>
            <a:r>
              <a:rPr lang="en-GB" dirty="0"/>
              <a:t>  April 2024</a:t>
            </a:r>
          </a:p>
        </p:txBody>
      </p:sp>
      <p:pic>
        <p:nvPicPr>
          <p:cNvPr id="4" name="Picture Placeholder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6216864-39EE-3F0C-6FCA-FF8CBC6919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-9777" r="2800" b="14675"/>
          <a:stretch/>
        </p:blipFill>
        <p:spPr>
          <a:xfrm>
            <a:off x="270578" y="-1352395"/>
            <a:ext cx="7287207" cy="3427445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1539933"/>
            <a:ext cx="4679358" cy="1305402"/>
          </a:xfrm>
        </p:spPr>
        <p:txBody>
          <a:bodyPr/>
          <a:lstStyle/>
          <a:p>
            <a:r>
              <a:rPr lang="en-GB" b="1" i="0" dirty="0">
                <a:effectLst/>
                <a:latin typeface="Poppins" panose="00000500000000000000" pitchFamily="2" charset="0"/>
              </a:rPr>
              <a:t>Creative online career and employability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0ED77B-90EF-571D-6816-A31B0A6D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93" y="1965979"/>
            <a:ext cx="9581307" cy="489202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Design Refining (2.15 – 2.45 pm)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3422DF8-3C24-4ABD-F18B-9BA59FAF5A0F}"/>
              </a:ext>
            </a:extLst>
          </p:cNvPr>
          <p:cNvSpPr txBox="1">
            <a:spLocks/>
          </p:cNvSpPr>
          <p:nvPr/>
        </p:nvSpPr>
        <p:spPr>
          <a:xfrm>
            <a:off x="1001106" y="2146160"/>
            <a:ext cx="2611338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CE Skills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Design thinking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Analysing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Prioritising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Communication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16AED-E0FB-6D6A-FF1F-71408F97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156" y="903122"/>
            <a:ext cx="7574844" cy="595487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Design Solution &amp; Presentation (3 – 4pm)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3422DF8-3C24-4ABD-F18B-9BA59FAF5A0F}"/>
              </a:ext>
            </a:extLst>
          </p:cNvPr>
          <p:cNvSpPr txBox="1">
            <a:spLocks/>
          </p:cNvSpPr>
          <p:nvPr/>
        </p:nvSpPr>
        <p:spPr>
          <a:xfrm>
            <a:off x="1001106" y="2146160"/>
            <a:ext cx="2611338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CE Skills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Presentation skills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Communication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Receive feedback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Give feedback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2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FDAA22-4F66-BF70-E18E-FDF65E7514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95C9409-83BF-0393-751E-383790087E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7895" y="1913902"/>
            <a:ext cx="2313071" cy="746515"/>
          </a:xfrm>
        </p:spPr>
        <p:txBody>
          <a:bodyPr/>
          <a:lstStyle/>
          <a:p>
            <a:r>
              <a:rPr lang="en-GB" dirty="0"/>
              <a:t>Co-design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34FED13-7279-9ADF-AA31-56DE2E27B3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86746" y="1917468"/>
            <a:ext cx="7739063" cy="742950"/>
          </a:xfrm>
        </p:spPr>
        <p:txBody>
          <a:bodyPr/>
          <a:lstStyle/>
          <a:p>
            <a:r>
              <a:rPr lang="en-GB" dirty="0"/>
              <a:t>The students are learning Participatory design practices in an online setting which will be a beneficial skill in a more digital meeting world.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F84141D-7040-80CB-E687-A9059D19C4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7895" y="2810792"/>
            <a:ext cx="2313071" cy="746515"/>
          </a:xfrm>
        </p:spPr>
        <p:txBody>
          <a:bodyPr/>
          <a:lstStyle/>
          <a:p>
            <a:r>
              <a:rPr lang="en-GB" dirty="0"/>
              <a:t>Play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BAC87D0-6A27-2090-BB16-9FAB62FF6A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86746" y="2742373"/>
            <a:ext cx="7739063" cy="814933"/>
          </a:xfrm>
        </p:spPr>
        <p:txBody>
          <a:bodyPr/>
          <a:lstStyle/>
          <a:p>
            <a:r>
              <a:rPr lang="en-GB" dirty="0"/>
              <a:t>Creative and design thinking to help develop solutions. The Miro board facilitated a creative means to develop their ideas and communicate between the team members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0D6033B-27A4-DD7E-6559-906B3DC7C6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7895" y="3704116"/>
            <a:ext cx="2313071" cy="746515"/>
          </a:xfrm>
        </p:spPr>
        <p:txBody>
          <a:bodyPr/>
          <a:lstStyle/>
          <a:p>
            <a:r>
              <a:rPr lang="en-GB" dirty="0"/>
              <a:t>Story Telling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3BA38F8-D0FF-6962-9098-2B64CAF3DA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6746" y="3707682"/>
            <a:ext cx="7739063" cy="742950"/>
          </a:xfrm>
        </p:spPr>
        <p:txBody>
          <a:bodyPr/>
          <a:lstStyle/>
          <a:p>
            <a:r>
              <a:rPr lang="en-GB" dirty="0"/>
              <a:t>The groups want to share their solutions but also their journey and most groups develop a great narrative process to support their presentations.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044F7AB-4613-5C05-2F45-7C6B6A6487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0A74905-95EF-0D6E-76E9-780BA9A05F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289311"/>
          </a:xfrm>
        </p:spPr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95387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044F7AB-4613-5C05-2F45-7C6B6A6487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0A74905-95EF-0D6E-76E9-780BA9A05F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34FED13-7279-9ADF-AA31-56DE2E27B3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86746" y="1861024"/>
            <a:ext cx="7739063" cy="896890"/>
          </a:xfrm>
        </p:spPr>
        <p:txBody>
          <a:bodyPr/>
          <a:lstStyle/>
          <a:p>
            <a:r>
              <a:rPr lang="en-GB" dirty="0"/>
              <a:t>Students indicated that they would like to know what happens/ happened to their recommendations. It is important to have a legacy moment for them to see where things ended up.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95C9409-83BF-0393-751E-383790087E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7895" y="1861024"/>
            <a:ext cx="2313071" cy="896890"/>
          </a:xfrm>
        </p:spPr>
        <p:txBody>
          <a:bodyPr/>
          <a:lstStyle/>
          <a:p>
            <a:r>
              <a:rPr lang="en-GB" dirty="0"/>
              <a:t>Collaboration Impact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FDAA22-4F66-BF70-E18E-FDF65E7514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8CEF95-A6FE-A042-B5C1-F4882E089FB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7895" y="2891157"/>
            <a:ext cx="2313071" cy="896891"/>
          </a:xfrm>
        </p:spPr>
        <p:txBody>
          <a:bodyPr/>
          <a:lstStyle/>
          <a:p>
            <a:r>
              <a:rPr lang="en-GB" dirty="0"/>
              <a:t>Personal Impact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02FB3D-9DE3-4AD6-ED23-0797E9FAE3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86746" y="2891157"/>
            <a:ext cx="7739063" cy="896890"/>
          </a:xfrm>
        </p:spPr>
        <p:txBody>
          <a:bodyPr/>
          <a:lstStyle/>
          <a:p>
            <a:r>
              <a:rPr lang="en-GB" dirty="0"/>
              <a:t>The workshop hasn’t captured post-participation feedback to understand the personal development of the students. Something to develop for the future with CES</a:t>
            </a:r>
          </a:p>
        </p:txBody>
      </p:sp>
    </p:spTree>
    <p:extLst>
      <p:ext uri="{BB962C8B-B14F-4D97-AF65-F5344CB8AC3E}">
        <p14:creationId xmlns:p14="http://schemas.microsoft.com/office/powerpoint/2010/main" val="377176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17F5-5612-259C-D09D-0A76816EB8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4A96DB-9CFD-A5F3-76B0-A35663992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27877" y="2095176"/>
            <a:ext cx="1010157" cy="509531"/>
            <a:chOff x="3299703" y="548246"/>
            <a:chExt cx="2024952" cy="10125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A8FC43-2643-EFBD-33D2-78645CAFE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70A804-AB82-2C95-22D5-6907EF84A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D7D0CD8-277A-C359-75FC-C5BE549E334D}"/>
              </a:ext>
            </a:extLst>
          </p:cNvPr>
          <p:cNvSpPr txBox="1">
            <a:spLocks/>
          </p:cNvSpPr>
          <p:nvPr/>
        </p:nvSpPr>
        <p:spPr>
          <a:xfrm>
            <a:off x="1393262" y="2809274"/>
            <a:ext cx="8431658" cy="14881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GB" sz="1800" dirty="0" err="1">
                <a:latin typeface="Poppins" panose="00000500000000000000" pitchFamily="2" charset="0"/>
                <a:cs typeface="Poppins" panose="00000500000000000000" pitchFamily="2" charset="0"/>
              </a:rPr>
              <a:t>Designathon</a:t>
            </a: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 helped us rethink and process how to continue the conversation with </a:t>
            </a:r>
            <a:r>
              <a:rPr lang="en-GB" sz="1800" dirty="0" err="1">
                <a:latin typeface="Poppins" panose="00000500000000000000" pitchFamily="2" charset="0"/>
                <a:cs typeface="Poppins" panose="00000500000000000000" pitchFamily="2" charset="0"/>
              </a:rPr>
              <a:t>WEDesign</a:t>
            </a:r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 attendees. </a:t>
            </a:r>
          </a:p>
          <a:p>
            <a:endParaRPr lang="en-GB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800" dirty="0">
                <a:latin typeface="Poppins" panose="00000500000000000000" pitchFamily="2" charset="0"/>
                <a:cs typeface="Poppins" panose="00000500000000000000" pitchFamily="2" charset="0"/>
              </a:rPr>
              <a:t>It was a convener for open conversations about the different solutions and opportunities, and a great catalyst to help us continue our challenge.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94619-DB08-38DD-E592-89D9C9281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043939" y="4301095"/>
            <a:ext cx="1033551" cy="509531"/>
            <a:chOff x="-1752679" y="548246"/>
            <a:chExt cx="2071847" cy="10125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3C0AD6-4C41-6837-41FD-0EE07D711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752678" y="548245"/>
              <a:ext cx="1012596" cy="10125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FE2533-2DCA-A2EE-E5B4-1D6E28DC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693428" y="548245"/>
              <a:ext cx="1012596" cy="1012597"/>
            </a:xfrm>
            <a:prstGeom prst="rect">
              <a:avLst/>
            </a:prstGeom>
          </p:spPr>
        </p:pic>
      </p:grp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FABBAEA-B4BA-4A7D-4532-6225FF77E8E7}"/>
              </a:ext>
            </a:extLst>
          </p:cNvPr>
          <p:cNvSpPr txBox="1">
            <a:spLocks/>
          </p:cNvSpPr>
          <p:nvPr/>
        </p:nvSpPr>
        <p:spPr>
          <a:xfrm>
            <a:off x="4325332" y="4499506"/>
            <a:ext cx="4014991" cy="759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Glass-House</a:t>
            </a:r>
            <a:endParaRPr lang="en-GB" sz="1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E9E5101-B301-3578-EC73-1585C2B93216}"/>
              </a:ext>
            </a:extLst>
          </p:cNvPr>
          <p:cNvSpPr txBox="1">
            <a:spLocks/>
          </p:cNvSpPr>
          <p:nvPr/>
        </p:nvSpPr>
        <p:spPr>
          <a:xfrm>
            <a:off x="1644710" y="5101914"/>
            <a:ext cx="4865350" cy="65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0DC023F-8B86-A1DF-0D59-CB0487017D8C}"/>
              </a:ext>
            </a:extLst>
          </p:cNvPr>
          <p:cNvSpPr txBox="1">
            <a:spLocks/>
          </p:cNvSpPr>
          <p:nvPr/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Designathon</a:t>
            </a:r>
            <a:endParaRPr lang="en-GB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38C8D6-F0C1-AEA8-B614-86640C5E6665}"/>
              </a:ext>
            </a:extLst>
          </p:cNvPr>
          <p:cNvSpPr txBox="1">
            <a:spLocks/>
          </p:cNvSpPr>
          <p:nvPr/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Creative online career and employability development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0283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Sustainathon</a:t>
            </a:r>
            <a:r>
              <a:rPr lang="en-GB" dirty="0"/>
              <a:t> 2025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Future 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25731"/>
            <a:ext cx="9591229" cy="289311"/>
          </a:xfrm>
        </p:spPr>
        <p:txBody>
          <a:bodyPr/>
          <a:lstStyle/>
          <a:p>
            <a:r>
              <a:rPr lang="en-GB" dirty="0" err="1"/>
              <a:t>Sustainathon</a:t>
            </a:r>
            <a:r>
              <a:rPr lang="en-GB" dirty="0"/>
              <a:t> 2025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4" y="1877539"/>
            <a:ext cx="6400286" cy="760325"/>
          </a:xfrm>
        </p:spPr>
        <p:txBody>
          <a:bodyPr/>
          <a:lstStyle/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Wider pan-university opportunity work on sustainable challenges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5DCD8AF-FE0A-9FBD-9A43-CA0684864D51}"/>
              </a:ext>
            </a:extLst>
          </p:cNvPr>
          <p:cNvSpPr txBox="1">
            <a:spLocks/>
          </p:cNvSpPr>
          <p:nvPr/>
        </p:nvSpPr>
        <p:spPr>
          <a:xfrm>
            <a:off x="1001104" y="2820200"/>
            <a:ext cx="5998007" cy="116095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Design students trained as facilitators. </a:t>
            </a:r>
          </a:p>
          <a:p>
            <a:r>
              <a:rPr lang="en-GB" sz="1600" dirty="0"/>
              <a:t>Design PhD students as mentors/ support teams. </a:t>
            </a:r>
          </a:p>
          <a:p>
            <a:r>
              <a:rPr lang="en-GB" sz="1600" dirty="0"/>
              <a:t>Wider OU co-design teams </a:t>
            </a:r>
          </a:p>
          <a:p>
            <a:r>
              <a:rPr lang="en-GB" sz="1600" dirty="0"/>
              <a:t>Multiple sustainable organisational challenges (maybe supplied by the OSC challenge request)</a:t>
            </a:r>
          </a:p>
          <a:p>
            <a:r>
              <a:rPr lang="en-GB" sz="1600" dirty="0"/>
              <a:t>Face-to-face and online opportunities</a:t>
            </a:r>
          </a:p>
          <a:p>
            <a:r>
              <a:rPr lang="en-GB" sz="1600" dirty="0"/>
              <a:t>Possible </a:t>
            </a:r>
            <a:r>
              <a:rPr lang="en-GB" sz="1600" dirty="0" err="1"/>
              <a:t>eSTEeAM</a:t>
            </a:r>
            <a:r>
              <a:rPr lang="en-GB" sz="1600" dirty="0"/>
              <a:t> project (scholarly research on career skills development)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C37F59-8390-0202-6E02-221C4D45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430" y="1283924"/>
            <a:ext cx="5150737" cy="5150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F3628-52B2-DD4C-074D-A93BBC03C97C}"/>
              </a:ext>
            </a:extLst>
          </p:cNvPr>
          <p:cNvSpPr txBox="1"/>
          <p:nvPr/>
        </p:nvSpPr>
        <p:spPr>
          <a:xfrm>
            <a:off x="3510844" y="6009139"/>
            <a:ext cx="3148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i="0" dirty="0">
                <a:effectLst/>
              </a:rPr>
              <a:t>Sustainable Development Goals: Global Cooperation and Hope</a:t>
            </a:r>
          </a:p>
          <a:p>
            <a:pPr algn="r"/>
            <a:r>
              <a:rPr lang="en-GB" sz="1400" dirty="0"/>
              <a:t>(Creative Commons)</a:t>
            </a:r>
            <a:endParaRPr lang="en-GB" sz="1400" i="0" dirty="0">
              <a:effectLst/>
            </a:endParaRPr>
          </a:p>
          <a:p>
            <a:pPr algn="r"/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4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B50BED5-F166-442D-3670-381A8192BD02}"/>
              </a:ext>
            </a:extLst>
          </p:cNvPr>
          <p:cNvSpPr txBox="1">
            <a:spLocks/>
          </p:cNvSpPr>
          <p:nvPr/>
        </p:nvSpPr>
        <p:spPr>
          <a:xfrm>
            <a:off x="408208" y="3846892"/>
            <a:ext cx="5557584" cy="347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Vera Hale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Vera.Hale@open.ac.uk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OU CES and OU Design Group (E&amp;I) Collaboration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146160"/>
            <a:ext cx="9591229" cy="760325"/>
          </a:xfrm>
        </p:spPr>
        <p:txBody>
          <a:bodyPr/>
          <a:lstStyle/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Designathon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is a day-long online workshop, where the OU Design group (initially with support from OU Career and Employability Services) collaborated with an organisation to set a design challenge for self-selected students from different levels on the Q61 Design Qualification. </a:t>
            </a:r>
            <a:endParaRPr lang="en-GB" sz="1800" dirty="0">
              <a:latin typeface="+mn-lt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5DCD8AF-FE0A-9FBD-9A43-CA0684864D51}"/>
              </a:ext>
            </a:extLst>
          </p:cNvPr>
          <p:cNvSpPr txBox="1">
            <a:spLocks/>
          </p:cNvSpPr>
          <p:nvPr/>
        </p:nvSpPr>
        <p:spPr>
          <a:xfrm>
            <a:off x="1001104" y="3571353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main aim is a chance for our students to develop employability skills and experience working on real-world problems. 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23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OU CES and OU Design Group (E&amp;I) Collaboration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146160"/>
            <a:ext cx="9591229" cy="760325"/>
          </a:xfrm>
        </p:spPr>
        <p:txBody>
          <a:bodyPr/>
          <a:lstStyle/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 CES – Georgina Hawkins and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Arabelle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Nock</a:t>
            </a:r>
          </a:p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 Design Group – Georgina Holden, Derek Jones, Nicole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Lotz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Vera Hale </a:t>
            </a: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5DCD8AF-FE0A-9FBD-9A43-CA0684864D51}"/>
              </a:ext>
            </a:extLst>
          </p:cNvPr>
          <p:cNvSpPr txBox="1">
            <a:spLocks/>
          </p:cNvSpPr>
          <p:nvPr/>
        </p:nvSpPr>
        <p:spPr>
          <a:xfrm>
            <a:off x="1001104" y="3016806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Based on a day-long face-to-face hackathon model trailed in Mexico developed by Georgina Holden, Derek Jones and Nicole </a:t>
            </a:r>
            <a:r>
              <a:rPr lang="en-GB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Lotz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600" dirty="0">
              <a:latin typeface="+mn-lt"/>
            </a:endParaRP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13B0789-BFE7-663A-7DDF-22956AD0A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65" y="3684961"/>
            <a:ext cx="3739896" cy="280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0B31CB3-2838-3ED9-78BD-C73C236A8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74" y="3680327"/>
            <a:ext cx="3739896" cy="28107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10AE1F-9986-C480-D8EA-EFADCE462042}"/>
              </a:ext>
            </a:extLst>
          </p:cNvPr>
          <p:cNvSpPr txBox="1"/>
          <p:nvPr/>
        </p:nvSpPr>
        <p:spPr>
          <a:xfrm>
            <a:off x="1489406" y="5176461"/>
            <a:ext cx="2069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  <a:p>
            <a:pPr algn="r"/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presentations Mexico </a:t>
            </a:r>
          </a:p>
          <a:p>
            <a:pPr algn="r"/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Community/ Organisational Partner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146160"/>
            <a:ext cx="9591229" cy="760325"/>
          </a:xfrm>
        </p:spPr>
        <p:txBody>
          <a:bodyPr/>
          <a:lstStyle/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Glass-House </a:t>
            </a: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ommunity Led Design (TGH)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5DCD8AF-FE0A-9FBD-9A43-CA0684864D51}"/>
              </a:ext>
            </a:extLst>
          </p:cNvPr>
          <p:cNvSpPr txBox="1">
            <a:spLocks/>
          </p:cNvSpPr>
          <p:nvPr/>
        </p:nvSpPr>
        <p:spPr>
          <a:xfrm>
            <a:off x="1001104" y="2616174"/>
            <a:ext cx="5998007" cy="116095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National charity that supports communities, organisations, and networks to work collaboratively on the design of buildings, open spaces, homes, and neighbourhoods.</a:t>
            </a:r>
          </a:p>
          <a:p>
            <a:endParaRPr lang="en-GB" sz="1600" dirty="0"/>
          </a:p>
          <a:p>
            <a:r>
              <a:rPr lang="en-GB" sz="1600" dirty="0" err="1"/>
              <a:t>Designathon</a:t>
            </a:r>
            <a:r>
              <a:rPr lang="en-GB" sz="1600" dirty="0"/>
              <a:t> offers the participating community partner a fresh perspective, new ideas and possible markets for a particular challenge that they face.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Design challenges around their </a:t>
            </a:r>
            <a:r>
              <a:rPr lang="en-GB" sz="1600" dirty="0" err="1"/>
              <a:t>WEDesign</a:t>
            </a:r>
            <a:r>
              <a:rPr lang="en-GB" sz="1600" dirty="0"/>
              <a:t> program.</a:t>
            </a:r>
          </a:p>
          <a:p>
            <a:endParaRPr lang="en-GB" sz="1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295B07-898D-E63C-02D1-5011D63F7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391" y="1334494"/>
            <a:ext cx="3010320" cy="1238423"/>
          </a:xfrm>
          <a:prstGeom prst="rect">
            <a:avLst/>
          </a:prstGeom>
        </p:spPr>
      </p:pic>
      <p:pic>
        <p:nvPicPr>
          <p:cNvPr id="17" name="Picture 1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7C37F59-8390-0202-6E02-221C4D45E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8" y="2616174"/>
            <a:ext cx="3657600" cy="365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A56BE6-8A3A-45F3-9ADA-709EDF90BEDF}"/>
              </a:ext>
            </a:extLst>
          </p:cNvPr>
          <p:cNvSpPr txBox="1"/>
          <p:nvPr/>
        </p:nvSpPr>
        <p:spPr>
          <a:xfrm>
            <a:off x="5102578" y="5847078"/>
            <a:ext cx="2420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WEDesign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event </a:t>
            </a:r>
          </a:p>
          <a:p>
            <a:pPr algn="r"/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Images courtesy TGH  </a:t>
            </a:r>
          </a:p>
        </p:txBody>
      </p:sp>
    </p:spTree>
    <p:extLst>
      <p:ext uri="{BB962C8B-B14F-4D97-AF65-F5344CB8AC3E}">
        <p14:creationId xmlns:p14="http://schemas.microsoft.com/office/powerpoint/2010/main" val="96247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Inspirational Dynamic Day (10 am- 4.30 pm)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589C7F-A4E9-7EA1-620C-F68ACC885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12173"/>
              </p:ext>
            </p:extLst>
          </p:nvPr>
        </p:nvGraphicFramePr>
        <p:xfrm>
          <a:off x="2032000" y="1676668"/>
          <a:ext cx="8128000" cy="426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A blue square with white text&#10;&#10;Description automatically generated">
            <a:extLst>
              <a:ext uri="{FF2B5EF4-FFF2-40B4-BE49-F238E27FC236}">
                <a16:creationId xmlns:a16="http://schemas.microsoft.com/office/drawing/2014/main" id="{8BB0DD20-5064-E10D-06CA-C6E0FE1AE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46" y="849725"/>
            <a:ext cx="1116254" cy="1116254"/>
          </a:xfrm>
          <a:prstGeom prst="rect">
            <a:avLst/>
          </a:prstGeom>
        </p:spPr>
      </p:pic>
      <p:pic>
        <p:nvPicPr>
          <p:cNvPr id="16" name="Picture 15" descr="A yellow and blue logo&#10;&#10;Description automatically generated">
            <a:extLst>
              <a:ext uri="{FF2B5EF4-FFF2-40B4-BE49-F238E27FC236}">
                <a16:creationId xmlns:a16="http://schemas.microsoft.com/office/drawing/2014/main" id="{6B5850F7-0650-89A4-A939-93B6FA110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46" y="725949"/>
            <a:ext cx="1366039" cy="1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E74DB-2275-0894-87D3-15B40F8D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66" y="1306487"/>
            <a:ext cx="8303266" cy="555151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Ice Breaker (10.15 am- 11.00 am)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F666FAF-1A8C-F7D4-64FE-362F5EAE65B5}"/>
              </a:ext>
            </a:extLst>
          </p:cNvPr>
          <p:cNvSpPr txBox="1">
            <a:spLocks/>
          </p:cNvSpPr>
          <p:nvPr/>
        </p:nvSpPr>
        <p:spPr>
          <a:xfrm>
            <a:off x="1001106" y="2146160"/>
            <a:ext cx="2611338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a Planet</a:t>
            </a: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CE Skills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Team building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Creative thinking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Navigating Miro</a:t>
            </a: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5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Design Brief (11.15 am- 11.45 am)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F666FAF-1A8C-F7D4-64FE-362F5EAE65B5}"/>
              </a:ext>
            </a:extLst>
          </p:cNvPr>
          <p:cNvSpPr txBox="1">
            <a:spLocks/>
          </p:cNvSpPr>
          <p:nvPr/>
        </p:nvSpPr>
        <p:spPr>
          <a:xfrm>
            <a:off x="1001106" y="2146160"/>
            <a:ext cx="9591228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chemeClr val="tx1"/>
                </a:solidFill>
                <a:effectLst/>
              </a:rPr>
              <a:t>“How might The Glass-House grow and sustain a network of co-designers and community of interest who participated in the </a:t>
            </a:r>
            <a:r>
              <a:rPr lang="en-GB" sz="2000" b="1" i="1" dirty="0" err="1">
                <a:solidFill>
                  <a:schemeClr val="tx1"/>
                </a:solidFill>
                <a:effectLst/>
              </a:rPr>
              <a:t>WEdesign</a:t>
            </a:r>
            <a:r>
              <a:rPr lang="en-GB" sz="2000" b="1" i="1" dirty="0">
                <a:solidFill>
                  <a:schemeClr val="tx1"/>
                </a:solidFill>
                <a:effectLst/>
              </a:rPr>
              <a:t> programme?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  <a:effectLst/>
              </a:rPr>
              <a:t>Use your own experience to explore the possibilities of how The Glass-House can deal with this design challenge. You can look at this design brief from different angles, from branding to affiliations, systems to economies, from projects to ecologies.”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D0C33-16E3-AE26-25AD-EC3D85359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78" y="820544"/>
            <a:ext cx="7405510" cy="603745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Design Framing and Summary (11.45 am – 1pm)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3422DF8-3C24-4ABD-F18B-9BA59FAF5A0F}"/>
              </a:ext>
            </a:extLst>
          </p:cNvPr>
          <p:cNvSpPr txBox="1">
            <a:spLocks/>
          </p:cNvSpPr>
          <p:nvPr/>
        </p:nvSpPr>
        <p:spPr>
          <a:xfrm>
            <a:off x="1001105" y="2146160"/>
            <a:ext cx="3706361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CE Skills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Design thinking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Communication (Q&amp;A) 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8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C6FB0-B4E8-A162-46E1-41A8263F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533" y="1424189"/>
            <a:ext cx="8263467" cy="543381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err="1"/>
              <a:t>Designathon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1600" dirty="0"/>
              <a:t>Creative online career and employability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4B9AB7-9C90-3FE2-F935-293D25A7C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Design Brainstorming (1.45 – 2.15 pm)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FCD5A-B070-242E-2214-1F4CD698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3422DF8-3C24-4ABD-F18B-9BA59FAF5A0F}"/>
              </a:ext>
            </a:extLst>
          </p:cNvPr>
          <p:cNvSpPr txBox="1">
            <a:spLocks/>
          </p:cNvSpPr>
          <p:nvPr/>
        </p:nvSpPr>
        <p:spPr>
          <a:xfrm>
            <a:off x="1001106" y="2146160"/>
            <a:ext cx="2611338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CE Skills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Design thinking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Prototyping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Blue Sky Thinking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673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4ed73a0e-c0f4-4682-9833-b80ae4bd0773"/>
    <ds:schemaRef ds:uri="23060362-3cc1-48ff-8e33-88570e39b161"/>
    <ds:schemaRef ds:uri="http://purl.org/dc/terms/"/>
    <ds:schemaRef ds:uri="e4476828-269d-41e7-8c7f-463a607b843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1317</Words>
  <Application>Microsoft Office PowerPoint</Application>
  <PresentationFormat>Widescreen</PresentationFormat>
  <Paragraphs>266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Poppins</vt:lpstr>
      <vt:lpstr>Poppins SemiBold</vt:lpstr>
      <vt:lpstr>Symbol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13</vt:lpstr>
      <vt:lpstr>Slide Title 13</vt:lpstr>
      <vt:lpstr>Slide Title 15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6</cp:revision>
  <cp:lastPrinted>2024-04-09T20:04:46Z</cp:lastPrinted>
  <dcterms:created xsi:type="dcterms:W3CDTF">2022-10-21T14:33:01Z</dcterms:created>
  <dcterms:modified xsi:type="dcterms:W3CDTF">2024-04-10T07:00:04Z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