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5" r:id="rId2"/>
    <p:sldMasterId id="2147483685" r:id="rId3"/>
  </p:sldMasterIdLst>
  <p:notesMasterIdLst>
    <p:notesMasterId r:id="rId19"/>
  </p:notesMasterIdLst>
  <p:sldIdLst>
    <p:sldId id="725" r:id="rId4"/>
    <p:sldId id="726" r:id="rId5"/>
    <p:sldId id="733" r:id="rId6"/>
    <p:sldId id="734" r:id="rId7"/>
    <p:sldId id="727" r:id="rId8"/>
    <p:sldId id="622" r:id="rId9"/>
    <p:sldId id="735" r:id="rId10"/>
    <p:sldId id="731" r:id="rId11"/>
    <p:sldId id="719" r:id="rId12"/>
    <p:sldId id="729" r:id="rId13"/>
    <p:sldId id="728" r:id="rId14"/>
    <p:sldId id="701" r:id="rId15"/>
    <p:sldId id="730" r:id="rId16"/>
    <p:sldId id="724" r:id="rId17"/>
    <p:sldId id="73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5" autoAdjust="0"/>
    <p:restoredTop sz="58543" autoAdjust="0"/>
  </p:normalViewPr>
  <p:slideViewPr>
    <p:cSldViewPr snapToGrid="0">
      <p:cViewPr varScale="1">
        <p:scale>
          <a:sx n="50" d="100"/>
          <a:sy n="50" d="100"/>
        </p:scale>
        <p:origin x="1037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Competence</a:t>
            </a:r>
            <a:r>
              <a:rPr lang="en-GB" baseline="0" dirty="0"/>
              <a:t> analysis from EMA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Knowledge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Sheet1!$A$2:$A$23</c:f>
              <c:strCache>
                <c:ptCount val="22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  <c:pt idx="18">
                  <c:v>S</c:v>
                </c:pt>
                <c:pt idx="19">
                  <c:v>T</c:v>
                </c:pt>
                <c:pt idx="20">
                  <c:v>U</c:v>
                </c:pt>
                <c:pt idx="21">
                  <c:v>V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32</c:v>
                </c:pt>
                <c:pt idx="1">
                  <c:v>5</c:v>
                </c:pt>
                <c:pt idx="2">
                  <c:v>4</c:v>
                </c:pt>
                <c:pt idx="3">
                  <c:v>1</c:v>
                </c:pt>
                <c:pt idx="4">
                  <c:v>46</c:v>
                </c:pt>
                <c:pt idx="5">
                  <c:v>24</c:v>
                </c:pt>
                <c:pt idx="6">
                  <c:v>6</c:v>
                </c:pt>
                <c:pt idx="7">
                  <c:v>29</c:v>
                </c:pt>
                <c:pt idx="8">
                  <c:v>6</c:v>
                </c:pt>
                <c:pt idx="9">
                  <c:v>6</c:v>
                </c:pt>
                <c:pt idx="10">
                  <c:v>11</c:v>
                </c:pt>
                <c:pt idx="11">
                  <c:v>6</c:v>
                </c:pt>
                <c:pt idx="12">
                  <c:v>2</c:v>
                </c:pt>
                <c:pt idx="13">
                  <c:v>3</c:v>
                </c:pt>
                <c:pt idx="14">
                  <c:v>1</c:v>
                </c:pt>
                <c:pt idx="15">
                  <c:v>1</c:v>
                </c:pt>
                <c:pt idx="16">
                  <c:v>6</c:v>
                </c:pt>
                <c:pt idx="17">
                  <c:v>4</c:v>
                </c:pt>
                <c:pt idx="18">
                  <c:v>13</c:v>
                </c:pt>
                <c:pt idx="19">
                  <c:v>17</c:v>
                </c:pt>
                <c:pt idx="20">
                  <c:v>15</c:v>
                </c:pt>
                <c:pt idx="2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ED-4BBC-8C2F-514A8416D0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Application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Sheet1!$A$2:$A$23</c:f>
              <c:strCache>
                <c:ptCount val="22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  <c:pt idx="18">
                  <c:v>S</c:v>
                </c:pt>
                <c:pt idx="19">
                  <c:v>T</c:v>
                </c:pt>
                <c:pt idx="20">
                  <c:v>U</c:v>
                </c:pt>
                <c:pt idx="21">
                  <c:v>V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0">
                  <c:v>5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12</c:v>
                </c:pt>
                <c:pt idx="5">
                  <c:v>11</c:v>
                </c:pt>
                <c:pt idx="6">
                  <c:v>1</c:v>
                </c:pt>
                <c:pt idx="7">
                  <c:v>8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5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5</c:v>
                </c:pt>
                <c:pt idx="20">
                  <c:v>5</c:v>
                </c:pt>
                <c:pt idx="2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ED-4BBC-8C2F-514A8416D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441919"/>
        <c:axId val="111443359"/>
      </c:barChart>
      <c:catAx>
        <c:axId val="111441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43359"/>
        <c:crosses val="autoZero"/>
        <c:auto val="1"/>
        <c:lblAlgn val="ctr"/>
        <c:lblOffset val="100"/>
        <c:noMultiLvlLbl val="0"/>
      </c:catAx>
      <c:valAx>
        <c:axId val="111443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41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Ability</a:t>
            </a:r>
            <a:r>
              <a:rPr lang="en-US" baseline="0" dirty="0"/>
              <a:t> to apply based on researcher key word analysis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Keyword 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Recognition eg appointment, promotion, appraisal</c:v>
                </c:pt>
                <c:pt idx="1">
                  <c:v>Professional development</c:v>
                </c:pt>
                <c:pt idx="2">
                  <c:v>Soft /transferable skills</c:v>
                </c:pt>
                <c:pt idx="3">
                  <c:v>APM Breadth</c:v>
                </c:pt>
                <c:pt idx="4">
                  <c:v>APM Depth</c:v>
                </c:pt>
                <c:pt idx="5">
                  <c:v>APM Achievement</c:v>
                </c:pt>
                <c:pt idx="6">
                  <c:v>APM Accountability</c:v>
                </c:pt>
                <c:pt idx="7">
                  <c:v>APM Commitment </c:v>
                </c:pt>
                <c:pt idx="8">
                  <c:v>Impact within organisation</c:v>
                </c:pt>
                <c:pt idx="9">
                  <c:v>Employability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11</c:v>
                </c:pt>
                <c:pt idx="1">
                  <c:v>38</c:v>
                </c:pt>
                <c:pt idx="2">
                  <c:v>16</c:v>
                </c:pt>
                <c:pt idx="3">
                  <c:v>60</c:v>
                </c:pt>
                <c:pt idx="4">
                  <c:v>26</c:v>
                </c:pt>
                <c:pt idx="5">
                  <c:v>10</c:v>
                </c:pt>
                <c:pt idx="6">
                  <c:v>4</c:v>
                </c:pt>
                <c:pt idx="7">
                  <c:v>9</c:v>
                </c:pt>
                <c:pt idx="8">
                  <c:v>30</c:v>
                </c:pt>
                <c:pt idx="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DE-453E-9516-DF83EEDD9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94669935"/>
        <c:axId val="1694655535"/>
      </c:barChart>
      <c:catAx>
        <c:axId val="16946699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655535"/>
        <c:crosses val="autoZero"/>
        <c:auto val="1"/>
        <c:lblAlgn val="ctr"/>
        <c:lblOffset val="100"/>
        <c:noMultiLvlLbl val="0"/>
      </c:catAx>
      <c:valAx>
        <c:axId val="16946555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669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C700A-DD17-4A7D-9FBE-46D3E7A9A4E2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42D2A-2E1E-43BB-AA9D-D06941661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5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42D2A-2E1E-43BB-AA9D-D06941661AA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619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42D2A-2E1E-43BB-AA9D-D06941661AA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668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42D2A-2E1E-43BB-AA9D-D06941661AA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960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42D2A-2E1E-43BB-AA9D-D06941661AA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820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42D2A-2E1E-43BB-AA9D-D06941661AA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518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D80B4-3417-B74B-BDCD-C7836226A2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907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42D2A-2E1E-43BB-AA9D-D06941661AA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908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42D2A-2E1E-43BB-AA9D-D06941661AA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958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42D2A-2E1E-43BB-AA9D-D06941661AA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43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42D2A-2E1E-43BB-AA9D-D06941661AA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780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42D2A-2E1E-43BB-AA9D-D06941661AA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631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42D2A-2E1E-43BB-AA9D-D06941661AA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585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42D2A-2E1E-43BB-AA9D-D06941661AA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384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42D2A-2E1E-43BB-AA9D-D06941661AA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523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42D2A-2E1E-43BB-AA9D-D06941661AA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41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0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63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2B4FE0AC-2B61-A291-8C87-19783331A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1556559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8BE8F5A-8A1A-5C53-72B2-42712E545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2492806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61C6824-08DF-793D-EE9A-11375C227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1850614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C43D1CE-D536-7787-B56C-507BDEC316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045409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BDC46EF-DAEB-0903-12EF-94C369E351C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798306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9EF2175-79D4-C751-5757-BD3B632DF1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667572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9E7BCFB4-52D8-AB3A-B496-979C9126C9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29989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88D0769-700C-B45D-A282-AC13D3471A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785249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2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95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28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3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91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39" y="1428707"/>
            <a:ext cx="10968914" cy="1077693"/>
          </a:xfrm>
        </p:spPr>
        <p:txBody>
          <a:bodyPr/>
          <a:lstStyle>
            <a:lvl1pPr>
              <a:defRPr sz="3265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39" y="2479419"/>
            <a:ext cx="10968914" cy="2261293"/>
          </a:xfrm>
        </p:spPr>
        <p:txBody>
          <a:bodyPr/>
          <a:lstStyle>
            <a:lvl1pPr marL="270694" indent="-270694">
              <a:buFont typeface="Wingdings" pitchFamily="2" charset="2"/>
              <a:buChar char="§"/>
              <a:defRPr sz="2902">
                <a:latin typeface="Calibri" panose="020F0502020204030204" pitchFamily="34" charset="0"/>
              </a:defRPr>
            </a:lvl1pPr>
            <a:lvl2pPr>
              <a:defRPr sz="2540" baseline="0">
                <a:latin typeface="Calibri" panose="020F0502020204030204" pitchFamily="34" charset="0"/>
              </a:defRPr>
            </a:lvl2pPr>
            <a:lvl3pPr marL="901354" indent="-178543">
              <a:buFont typeface="Wingdings" pitchFamily="2" charset="2"/>
              <a:buChar char="§"/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C2E0FB-2306-4F47-B790-2E0420A6A9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18CAE6-8640-44ED-B85D-ACCC2501C5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12618-7948-49CB-B05C-B6A48988C6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6716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ou_compact_rgb_36mm">
            <a:extLst>
              <a:ext uri="{FF2B5EF4-FFF2-40B4-BE49-F238E27FC236}">
                <a16:creationId xmlns:a16="http://schemas.microsoft.com/office/drawing/2014/main" id="{A0CE6588-E4D1-4C8B-B6C6-51990E74C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905" y="391639"/>
            <a:ext cx="2757031" cy="1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60740" y="3282856"/>
            <a:ext cx="8069404" cy="638506"/>
          </a:xfrm>
        </p:spPr>
        <p:txBody>
          <a:bodyPr anchor="t"/>
          <a:lstStyle>
            <a:lvl1pPr>
              <a:defRPr sz="3628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Title in Black - Arial 40pt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0740" y="5192095"/>
            <a:ext cx="9747678" cy="498916"/>
          </a:xfrm>
        </p:spPr>
        <p:txBody>
          <a:bodyPr/>
          <a:lstStyle>
            <a:lvl1pPr marL="0" indent="0">
              <a:buFontTx/>
              <a:buNone/>
              <a:defRPr sz="2721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/>
              <a:t>Subheading and date in grey - Arial 30pt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B314313-1864-463E-9DA7-83049A3A43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26FD3C8-8947-4963-AD10-EDAF67AA65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7BE12B-0080-428E-9622-A4920DE4C9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0323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39" y="1676225"/>
            <a:ext cx="10968914" cy="582657"/>
          </a:xfrm>
        </p:spPr>
        <p:txBody>
          <a:bodyPr/>
          <a:lstStyle>
            <a:lvl1pPr>
              <a:defRPr sz="3265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39" y="2479419"/>
            <a:ext cx="10968914" cy="2261293"/>
          </a:xfrm>
        </p:spPr>
        <p:txBody>
          <a:bodyPr/>
          <a:lstStyle>
            <a:lvl1pPr marL="270694" indent="-270694">
              <a:buFont typeface="Wingdings" pitchFamily="2" charset="2"/>
              <a:buChar char="§"/>
              <a:defRPr sz="2902">
                <a:latin typeface="Calibri" panose="020F0502020204030204" pitchFamily="34" charset="0"/>
              </a:defRPr>
            </a:lvl1pPr>
            <a:lvl2pPr>
              <a:defRPr sz="2540" baseline="0">
                <a:latin typeface="Calibri" panose="020F0502020204030204" pitchFamily="34" charset="0"/>
              </a:defRPr>
            </a:lvl2pPr>
            <a:lvl3pPr marL="901354" indent="-178543">
              <a:buFont typeface="Wingdings" pitchFamily="2" charset="2"/>
              <a:buChar char="§"/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C2E0FB-2306-4F47-B790-2E0420A6A9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18CAE6-8640-44ED-B85D-ACCC2501C5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12618-7948-49CB-B05C-B6A48988C6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7821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185" y="4407378"/>
            <a:ext cx="10363848" cy="638506"/>
          </a:xfrm>
        </p:spPr>
        <p:txBody>
          <a:bodyPr anchor="t"/>
          <a:lstStyle>
            <a:lvl1pPr algn="l">
              <a:defRPr sz="362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185" y="4047987"/>
            <a:ext cx="10363848" cy="359391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680" indent="0">
              <a:buNone/>
              <a:defRPr sz="1633"/>
            </a:lvl2pPr>
            <a:lvl3pPr marL="829361" indent="0">
              <a:buNone/>
              <a:defRPr sz="1451"/>
            </a:lvl3pPr>
            <a:lvl4pPr marL="1244041" indent="0">
              <a:buNone/>
              <a:defRPr sz="1270"/>
            </a:lvl4pPr>
            <a:lvl5pPr marL="1658722" indent="0">
              <a:buNone/>
              <a:defRPr sz="1270"/>
            </a:lvl5pPr>
            <a:lvl6pPr marL="2073402" indent="0">
              <a:buNone/>
              <a:defRPr sz="1270"/>
            </a:lvl6pPr>
            <a:lvl7pPr marL="2488082" indent="0">
              <a:buNone/>
              <a:defRPr sz="1270"/>
            </a:lvl7pPr>
            <a:lvl8pPr marL="2902763" indent="0">
              <a:buNone/>
              <a:defRPr sz="1270"/>
            </a:lvl8pPr>
            <a:lvl9pPr marL="3317443" indent="0">
              <a:buNone/>
              <a:defRPr sz="12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2C42C0-E855-4F10-8688-A42D3E25D17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952D9AA-548F-4F19-821E-38F90309AD1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FA3CB-9BB3-4B10-ADA4-878F8EDB20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7070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39" y="1676225"/>
            <a:ext cx="10968914" cy="582657"/>
          </a:xfrm>
        </p:spPr>
        <p:txBody>
          <a:bodyPr/>
          <a:lstStyle>
            <a:lvl1pPr>
              <a:defRPr sz="3265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739" y="2479420"/>
            <a:ext cx="5395640" cy="1811263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4013" y="2479420"/>
            <a:ext cx="5395640" cy="1811263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2633EE-83C5-4641-A333-5F94013203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4F634C-21D4-4286-901D-B43B47484B7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70448-21EA-4DEB-83E3-0FEE1EC42D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6570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768" y="471498"/>
            <a:ext cx="10974464" cy="75026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768" y="1758932"/>
            <a:ext cx="5388238" cy="415240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680" indent="0">
              <a:buNone/>
              <a:defRPr sz="1814" b="1"/>
            </a:lvl2pPr>
            <a:lvl3pPr marL="829361" indent="0">
              <a:buNone/>
              <a:defRPr sz="1633" b="1"/>
            </a:lvl3pPr>
            <a:lvl4pPr marL="1244041" indent="0">
              <a:buNone/>
              <a:defRPr sz="1451" b="1"/>
            </a:lvl4pPr>
            <a:lvl5pPr marL="1658722" indent="0">
              <a:buNone/>
              <a:defRPr sz="1451" b="1"/>
            </a:lvl5pPr>
            <a:lvl6pPr marL="2073402" indent="0">
              <a:buNone/>
              <a:defRPr sz="1451" b="1"/>
            </a:lvl6pPr>
            <a:lvl7pPr marL="2488082" indent="0">
              <a:buNone/>
              <a:defRPr sz="1451" b="1"/>
            </a:lvl7pPr>
            <a:lvl8pPr marL="2902763" indent="0">
              <a:buNone/>
              <a:defRPr sz="1451" b="1"/>
            </a:lvl8pPr>
            <a:lvl9pPr marL="3317443" indent="0">
              <a:buNone/>
              <a:defRPr sz="145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768" y="2174172"/>
            <a:ext cx="5388238" cy="1587612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145" y="1758932"/>
            <a:ext cx="5390088" cy="415240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680" indent="0">
              <a:buNone/>
              <a:defRPr sz="1814" b="1"/>
            </a:lvl2pPr>
            <a:lvl3pPr marL="829361" indent="0">
              <a:buNone/>
              <a:defRPr sz="1633" b="1"/>
            </a:lvl3pPr>
            <a:lvl4pPr marL="1244041" indent="0">
              <a:buNone/>
              <a:defRPr sz="1451" b="1"/>
            </a:lvl4pPr>
            <a:lvl5pPr marL="1658722" indent="0">
              <a:buNone/>
              <a:defRPr sz="1451" b="1"/>
            </a:lvl5pPr>
            <a:lvl6pPr marL="2073402" indent="0">
              <a:buNone/>
              <a:defRPr sz="1451" b="1"/>
            </a:lvl6pPr>
            <a:lvl7pPr marL="2488082" indent="0">
              <a:buNone/>
              <a:defRPr sz="1451" b="1"/>
            </a:lvl7pPr>
            <a:lvl8pPr marL="2902763" indent="0">
              <a:buNone/>
              <a:defRPr sz="1451" b="1"/>
            </a:lvl8pPr>
            <a:lvl9pPr marL="3317443" indent="0">
              <a:buNone/>
              <a:defRPr sz="145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145" y="2174172"/>
            <a:ext cx="5390088" cy="1587612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1EE19D9-0281-48A6-AB86-74AE3273469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32DAFF6-990B-4CDD-BB31-1490B531C16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1CED3-42E2-4CAA-A90E-807DDCD7C2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2745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265AB55-455D-42AF-9F00-4709C4DDAA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1CD644F-26EA-44E6-80C2-2326C6ADF4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5285F-66EE-4BCE-9B5B-55E7BC0E29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681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75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BE63550-440E-4C39-86BC-4AED1EC30E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72AC0D6-C6D8-4940-B9BF-56E813622D3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906BF-57B1-4949-81D6-B57E35631E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3113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768" y="1076139"/>
            <a:ext cx="4011573" cy="359391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518" y="273571"/>
            <a:ext cx="6816714" cy="2067935"/>
          </a:xfrm>
        </p:spPr>
        <p:txBody>
          <a:bodyPr/>
          <a:lstStyle>
            <a:lvl1pPr>
              <a:defRPr sz="2902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768" y="1435530"/>
            <a:ext cx="4011573" cy="275650"/>
          </a:xfrm>
        </p:spPr>
        <p:txBody>
          <a:bodyPr/>
          <a:lstStyle>
            <a:lvl1pPr marL="0" indent="0">
              <a:buNone/>
              <a:defRPr sz="1270"/>
            </a:lvl1pPr>
            <a:lvl2pPr marL="414680" indent="0">
              <a:buNone/>
              <a:defRPr sz="1088"/>
            </a:lvl2pPr>
            <a:lvl3pPr marL="829361" indent="0">
              <a:buNone/>
              <a:defRPr sz="907"/>
            </a:lvl3pPr>
            <a:lvl4pPr marL="1244041" indent="0">
              <a:buNone/>
              <a:defRPr sz="816"/>
            </a:lvl4pPr>
            <a:lvl5pPr marL="1658722" indent="0">
              <a:buNone/>
              <a:defRPr sz="816"/>
            </a:lvl5pPr>
            <a:lvl6pPr marL="2073402" indent="0">
              <a:buNone/>
              <a:defRPr sz="816"/>
            </a:lvl6pPr>
            <a:lvl7pPr marL="2488082" indent="0">
              <a:buNone/>
              <a:defRPr sz="816"/>
            </a:lvl7pPr>
            <a:lvl8pPr marL="2902763" indent="0">
              <a:buNone/>
              <a:defRPr sz="816"/>
            </a:lvl8pPr>
            <a:lvl9pPr marL="3317443" indent="0">
              <a:buNone/>
              <a:defRPr sz="81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0810A6-66C0-4ED6-A885-531687216F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902548-B310-4C47-96FA-480B104002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28579-24A2-4B49-8C8F-850EC40BC9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6908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811" y="5008365"/>
            <a:ext cx="7316310" cy="359391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8811" y="613376"/>
            <a:ext cx="7316310" cy="526809"/>
          </a:xfrm>
        </p:spPr>
        <p:txBody>
          <a:bodyPr/>
          <a:lstStyle>
            <a:lvl1pPr marL="0" indent="0">
              <a:buNone/>
              <a:defRPr sz="2902"/>
            </a:lvl1pPr>
            <a:lvl2pPr marL="414680" indent="0">
              <a:buNone/>
              <a:defRPr sz="2540"/>
            </a:lvl2pPr>
            <a:lvl3pPr marL="829361" indent="0">
              <a:buNone/>
              <a:defRPr sz="2177"/>
            </a:lvl3pPr>
            <a:lvl4pPr marL="1244041" indent="0">
              <a:buNone/>
              <a:defRPr sz="1814"/>
            </a:lvl4pPr>
            <a:lvl5pPr marL="1658722" indent="0">
              <a:buNone/>
              <a:defRPr sz="1814"/>
            </a:lvl5pPr>
            <a:lvl6pPr marL="2073402" indent="0">
              <a:buNone/>
              <a:defRPr sz="1814"/>
            </a:lvl6pPr>
            <a:lvl7pPr marL="2488082" indent="0">
              <a:buNone/>
              <a:defRPr sz="1814"/>
            </a:lvl7pPr>
            <a:lvl8pPr marL="2902763" indent="0">
              <a:buNone/>
              <a:defRPr sz="1814"/>
            </a:lvl8pPr>
            <a:lvl9pPr marL="3317443" indent="0">
              <a:buNone/>
              <a:defRPr sz="181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8811" y="5367757"/>
            <a:ext cx="7316310" cy="275650"/>
          </a:xfrm>
        </p:spPr>
        <p:txBody>
          <a:bodyPr/>
          <a:lstStyle>
            <a:lvl1pPr marL="0" indent="0">
              <a:buNone/>
              <a:defRPr sz="1270"/>
            </a:lvl1pPr>
            <a:lvl2pPr marL="414680" indent="0">
              <a:buNone/>
              <a:defRPr sz="1088"/>
            </a:lvl2pPr>
            <a:lvl3pPr marL="829361" indent="0">
              <a:buNone/>
              <a:defRPr sz="907"/>
            </a:lvl3pPr>
            <a:lvl4pPr marL="1244041" indent="0">
              <a:buNone/>
              <a:defRPr sz="816"/>
            </a:lvl4pPr>
            <a:lvl5pPr marL="1658722" indent="0">
              <a:buNone/>
              <a:defRPr sz="816"/>
            </a:lvl5pPr>
            <a:lvl6pPr marL="2073402" indent="0">
              <a:buNone/>
              <a:defRPr sz="816"/>
            </a:lvl6pPr>
            <a:lvl7pPr marL="2488082" indent="0">
              <a:buNone/>
              <a:defRPr sz="816"/>
            </a:lvl7pPr>
            <a:lvl8pPr marL="2902763" indent="0">
              <a:buNone/>
              <a:defRPr sz="816"/>
            </a:lvl8pPr>
            <a:lvl9pPr marL="3317443" indent="0">
              <a:buNone/>
              <a:defRPr sz="81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81435-C37D-4706-8342-5329DAD4D8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E5713F-38DD-4F48-A139-DCCF171B86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662F16-5B94-44AF-B6F4-240DEF94DB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67563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11769" y="2479420"/>
            <a:ext cx="4917884" cy="22132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EEA292-3AC6-43D2-A3BA-A818DEC66EB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943CF5-1725-46A0-85DC-414F87A47C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1A5E52-DE34-4040-AD56-084B65FFAF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2094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3242" y="1599673"/>
            <a:ext cx="2170593" cy="3065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5467" y="1599673"/>
            <a:ext cx="2684324" cy="3065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811C833-9A8D-4AB6-8571-FA3DCF206E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484FED7-8D77-4EF8-8799-7315D0C1833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335EF-46BD-4A9F-B531-AC7C01F83B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765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B8435D6-0CC1-8718-167A-2904F3E65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2024540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3F1D352-AFC1-45BF-DC37-E6E2C2801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289607407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D40E8B0-3B62-532E-CE42-A3E6FDDFD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548868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E1542C5E-68EC-8AF5-80D1-B28AD6CD2F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1752162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FEF65C5-460E-FA21-D5A4-89B945A15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2241523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16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6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89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9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A321A4A-209B-491E-B46D-B25D16E2D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0739" y="1592421"/>
            <a:ext cx="10968914" cy="75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Title in colour - Arial 48pt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77718FD-97EE-4040-A1F6-FD840240B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0739" y="2479420"/>
            <a:ext cx="10968914" cy="221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Tabbed text information in black with bullet - Arial 28pt</a:t>
            </a:r>
          </a:p>
          <a:p>
            <a:pPr lvl="1"/>
            <a:r>
              <a:rPr lang="en-GB" altLang="en-US"/>
              <a:t>Bullet point should be in the same colour as heading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E43EE01-FD6D-4EED-9C8F-3087CBCFC1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153" y="6244625"/>
            <a:ext cx="3861694" cy="47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ctr" defTabSz="722811">
              <a:defRPr sz="998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A67DB327-9D44-4362-A70A-B60CC1A364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534" y="6244625"/>
            <a:ext cx="2847698" cy="47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r" defTabSz="722811">
              <a:defRPr sz="998">
                <a:solidFill>
                  <a:schemeClr val="tx1"/>
                </a:solidFill>
              </a:defRPr>
            </a:lvl1pPr>
          </a:lstStyle>
          <a:p>
            <a:fld id="{895DADDA-C6E6-4363-B75C-5E442FB7B48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0" name="Picture 11" descr="OUPowerPoint18mmShield">
            <a:extLst>
              <a:ext uri="{FF2B5EF4-FFF2-40B4-BE49-F238E27FC236}">
                <a16:creationId xmlns:a16="http://schemas.microsoft.com/office/drawing/2014/main" id="{DF55528E-C66A-4C0C-980F-9D2BB599F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269" y="358523"/>
            <a:ext cx="867817" cy="81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81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722811" rtl="0" eaLnBrk="0" fontAlgn="base" hangingPunct="0">
        <a:spcBef>
          <a:spcPct val="0"/>
        </a:spcBef>
        <a:spcAft>
          <a:spcPct val="0"/>
        </a:spcAft>
        <a:defRPr sz="4354">
          <a:solidFill>
            <a:srgbClr val="0070C0"/>
          </a:solidFill>
          <a:latin typeface="+mj-lt"/>
          <a:ea typeface="+mj-ea"/>
          <a:cs typeface="+mj-cs"/>
        </a:defRPr>
      </a:lvl1pPr>
      <a:lvl2pPr algn="l" defTabSz="722811" rtl="0" eaLnBrk="0" fontAlgn="base" hangingPunct="0">
        <a:spcBef>
          <a:spcPct val="0"/>
        </a:spcBef>
        <a:spcAft>
          <a:spcPct val="0"/>
        </a:spcAft>
        <a:defRPr sz="4354">
          <a:solidFill>
            <a:srgbClr val="0070C0"/>
          </a:solidFill>
          <a:latin typeface="Arial" charset="0"/>
        </a:defRPr>
      </a:lvl2pPr>
      <a:lvl3pPr algn="l" defTabSz="722811" rtl="0" eaLnBrk="0" fontAlgn="base" hangingPunct="0">
        <a:spcBef>
          <a:spcPct val="0"/>
        </a:spcBef>
        <a:spcAft>
          <a:spcPct val="0"/>
        </a:spcAft>
        <a:defRPr sz="4354">
          <a:solidFill>
            <a:srgbClr val="0070C0"/>
          </a:solidFill>
          <a:latin typeface="Arial" charset="0"/>
        </a:defRPr>
      </a:lvl3pPr>
      <a:lvl4pPr algn="l" defTabSz="722811" rtl="0" eaLnBrk="0" fontAlgn="base" hangingPunct="0">
        <a:spcBef>
          <a:spcPct val="0"/>
        </a:spcBef>
        <a:spcAft>
          <a:spcPct val="0"/>
        </a:spcAft>
        <a:defRPr sz="4354">
          <a:solidFill>
            <a:srgbClr val="0070C0"/>
          </a:solidFill>
          <a:latin typeface="Arial" charset="0"/>
        </a:defRPr>
      </a:lvl4pPr>
      <a:lvl5pPr algn="l" defTabSz="722811" rtl="0" eaLnBrk="0" fontAlgn="base" hangingPunct="0">
        <a:spcBef>
          <a:spcPct val="0"/>
        </a:spcBef>
        <a:spcAft>
          <a:spcPct val="0"/>
        </a:spcAft>
        <a:defRPr sz="4354">
          <a:solidFill>
            <a:srgbClr val="0070C0"/>
          </a:solidFill>
          <a:latin typeface="Arial" charset="0"/>
        </a:defRPr>
      </a:lvl5pPr>
      <a:lvl6pPr marL="414680" algn="l" defTabSz="722811" rtl="0" fontAlgn="base">
        <a:spcBef>
          <a:spcPct val="0"/>
        </a:spcBef>
        <a:spcAft>
          <a:spcPct val="0"/>
        </a:spcAft>
        <a:defRPr sz="4354">
          <a:solidFill>
            <a:srgbClr val="9FAA00"/>
          </a:solidFill>
          <a:latin typeface="Arial" charset="0"/>
        </a:defRPr>
      </a:lvl6pPr>
      <a:lvl7pPr marL="829361" algn="l" defTabSz="722811" rtl="0" fontAlgn="base">
        <a:spcBef>
          <a:spcPct val="0"/>
        </a:spcBef>
        <a:spcAft>
          <a:spcPct val="0"/>
        </a:spcAft>
        <a:defRPr sz="4354">
          <a:solidFill>
            <a:srgbClr val="9FAA00"/>
          </a:solidFill>
          <a:latin typeface="Arial" charset="0"/>
        </a:defRPr>
      </a:lvl7pPr>
      <a:lvl8pPr marL="1244041" algn="l" defTabSz="722811" rtl="0" fontAlgn="base">
        <a:spcBef>
          <a:spcPct val="0"/>
        </a:spcBef>
        <a:spcAft>
          <a:spcPct val="0"/>
        </a:spcAft>
        <a:defRPr sz="4354">
          <a:solidFill>
            <a:srgbClr val="9FAA00"/>
          </a:solidFill>
          <a:latin typeface="Arial" charset="0"/>
        </a:defRPr>
      </a:lvl8pPr>
      <a:lvl9pPr marL="1658722" algn="l" defTabSz="722811" rtl="0" fontAlgn="base">
        <a:spcBef>
          <a:spcPct val="0"/>
        </a:spcBef>
        <a:spcAft>
          <a:spcPct val="0"/>
        </a:spcAft>
        <a:defRPr sz="4354">
          <a:solidFill>
            <a:srgbClr val="9FAA00"/>
          </a:solidFill>
          <a:latin typeface="Arial" charset="0"/>
        </a:defRPr>
      </a:lvl9pPr>
    </p:titleStyle>
    <p:bodyStyle>
      <a:lvl1pPr marL="270694" indent="-270694" algn="l" defTabSz="722811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anose="05000000000000000000" pitchFamily="2" charset="2"/>
        <a:buChar char="§"/>
        <a:defRPr sz="2540">
          <a:solidFill>
            <a:schemeClr val="tx1"/>
          </a:solidFill>
          <a:latin typeface="+mn-lt"/>
          <a:ea typeface="+mn-ea"/>
          <a:cs typeface="+mn-cs"/>
        </a:defRPr>
      </a:lvl1pPr>
      <a:lvl2pPr marL="587464" indent="-226059" algn="l" defTabSz="722811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anose="05000000000000000000" pitchFamily="2" charset="2"/>
        <a:buChar char="Ø"/>
        <a:defRPr sz="2540">
          <a:solidFill>
            <a:schemeClr val="tx1"/>
          </a:solidFill>
          <a:latin typeface="+mn-lt"/>
        </a:defRPr>
      </a:lvl2pPr>
      <a:lvl3pPr marL="901354" indent="-178543" algn="l" defTabSz="722811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Char char="•"/>
        <a:defRPr sz="2540">
          <a:solidFill>
            <a:schemeClr val="tx1"/>
          </a:solidFill>
          <a:latin typeface="+mn-lt"/>
        </a:defRPr>
      </a:lvl3pPr>
      <a:lvl4pPr marL="1262760" indent="-179983" algn="l" defTabSz="722811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Char char="–"/>
        <a:defRPr sz="2540">
          <a:solidFill>
            <a:schemeClr val="tx1"/>
          </a:solidFill>
          <a:latin typeface="+mn-lt"/>
        </a:defRPr>
      </a:lvl4pPr>
      <a:lvl5pPr marL="1621285" indent="-179983" algn="l" defTabSz="722811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Char char="»"/>
        <a:defRPr sz="1814">
          <a:solidFill>
            <a:schemeClr val="tx1"/>
          </a:solidFill>
          <a:latin typeface="+mn-lt"/>
        </a:defRPr>
      </a:lvl5pPr>
      <a:lvl6pPr marL="2035966" indent="-179983" algn="l" defTabSz="722811" rtl="0" fontAlgn="base">
        <a:spcBef>
          <a:spcPct val="20000"/>
        </a:spcBef>
        <a:spcAft>
          <a:spcPct val="0"/>
        </a:spcAft>
        <a:buChar char="»"/>
        <a:defRPr sz="1814">
          <a:solidFill>
            <a:schemeClr val="tx1"/>
          </a:solidFill>
          <a:latin typeface="+mn-lt"/>
        </a:defRPr>
      </a:lvl6pPr>
      <a:lvl7pPr marL="2450646" indent="-179983" algn="l" defTabSz="722811" rtl="0" fontAlgn="base">
        <a:spcBef>
          <a:spcPct val="20000"/>
        </a:spcBef>
        <a:spcAft>
          <a:spcPct val="0"/>
        </a:spcAft>
        <a:buChar char="»"/>
        <a:defRPr sz="1814">
          <a:solidFill>
            <a:schemeClr val="tx1"/>
          </a:solidFill>
          <a:latin typeface="+mn-lt"/>
        </a:defRPr>
      </a:lvl7pPr>
      <a:lvl8pPr marL="2865326" indent="-179983" algn="l" defTabSz="722811" rtl="0" fontAlgn="base">
        <a:spcBef>
          <a:spcPct val="20000"/>
        </a:spcBef>
        <a:spcAft>
          <a:spcPct val="0"/>
        </a:spcAft>
        <a:buChar char="»"/>
        <a:defRPr sz="1814">
          <a:solidFill>
            <a:schemeClr val="tx1"/>
          </a:solidFill>
          <a:latin typeface="+mn-lt"/>
        </a:defRPr>
      </a:lvl8pPr>
      <a:lvl9pPr marL="3280007" indent="-179983" algn="l" defTabSz="722811" rtl="0" fontAlgn="base">
        <a:spcBef>
          <a:spcPct val="20000"/>
        </a:spcBef>
        <a:spcAft>
          <a:spcPct val="0"/>
        </a:spcAft>
        <a:buChar char="»"/>
        <a:defRPr sz="181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68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36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72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40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08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276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44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ay.Bromley@open.ac.u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Joan.Jackson@open.ac.uk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Owner\OneDrive\Documents\M815Esteem\Published_Project_management_competency_framework.pdf" TargetMode="External"/><Relationship Id="rId3" Type="http://schemas.openxmlformats.org/officeDocument/2006/relationships/hyperlink" Target="https://www.apm.org.uk/resources/find-a-resource/competence-framework/overview/" TargetMode="External"/><Relationship Id="rId7" Type="http://schemas.openxmlformats.org/officeDocument/2006/relationships/hyperlink" Target="https://learn2.open.ac.uk/mod/oucontent/view.php?id=169683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ipma.world/individuals/standard/" TargetMode="External"/><Relationship Id="rId5" Type="http://schemas.openxmlformats.org/officeDocument/2006/relationships/hyperlink" Target="https://www.engc.org.uk/standards-guidance/standards/uk-spec/fourth-edition-implemented-from-31-december-2021/" TargetMode="External"/><Relationship Id="rId4" Type="http://schemas.openxmlformats.org/officeDocument/2006/relationships/hyperlink" Target="https://bsol-bsigroup-com.libezproxy.open.ac.uk/Home" TargetMode="External"/><Relationship Id="rId9" Type="http://schemas.openxmlformats.org/officeDocument/2006/relationships/hyperlink" Target="https://www.pmi.org/learning/library/core-competencies-successful-skill-manager-8426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8999CF-6CEA-555A-B023-1B38C09676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7988" y="558800"/>
            <a:ext cx="5557837" cy="18002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Evaluating and enhancing student recognition of employability skills development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052822-B9DA-BFCB-0CEA-93105257D3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8208" y="2359321"/>
            <a:ext cx="5557584" cy="1305402"/>
          </a:xfrm>
        </p:spPr>
        <p:txBody>
          <a:bodyPr/>
          <a:lstStyle/>
          <a:p>
            <a:r>
              <a:rPr lang="en-GB" sz="2800" dirty="0"/>
              <a:t>Examples from postgraduate project management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CE5C4E4-CB73-B5D3-F18A-FF25BFAC62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Kay Bromley, Joan Jackson, Jill Shaw, Mark </a:t>
            </a:r>
            <a:r>
              <a:rPr lang="en-GB" sz="1400" dirty="0" err="1"/>
              <a:t>Slaymaker</a:t>
            </a:r>
            <a:endParaRPr lang="en-GB" sz="14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06315F9-CA7B-592D-7639-A60C1E7345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Computing and Communication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B4144-84D9-69B9-13B0-3A00532A7B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10 April 2024</a:t>
            </a:r>
          </a:p>
        </p:txBody>
      </p:sp>
      <p:pic>
        <p:nvPicPr>
          <p:cNvPr id="14" name="Picture Placeholder 13" descr="Figures holding puzzle pieces, which is the module logo from the website.">
            <a:extLst>
              <a:ext uri="{FF2B5EF4-FFF2-40B4-BE49-F238E27FC236}">
                <a16:creationId xmlns:a16="http://schemas.microsoft.com/office/drawing/2014/main" id="{4FE45133-1499-49BB-FE21-782835D3CF4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5" r="10565"/>
          <a:stretch>
            <a:fillRect/>
          </a:stretch>
        </p:blipFill>
        <p:spPr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61523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E2FD1B-3B9F-E6C9-428A-9FC43C1F8A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274325"/>
            <a:ext cx="10797426" cy="104911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b="1" dirty="0"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rPr>
              <a:t>Quantitative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 analysis of examples of ability to apply competences in the workplace from student questionnaire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C972D38-898D-182C-C9A9-CD2FD2C336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5086" y="1323440"/>
            <a:ext cx="11706914" cy="474880"/>
          </a:xfrm>
        </p:spPr>
        <p:txBody>
          <a:bodyPr/>
          <a:lstStyle/>
          <a:p>
            <a:r>
              <a:rPr lang="en-GB" dirty="0"/>
              <a:t>Students could provide up to 3 examples across all competences (28 students responded)</a:t>
            </a:r>
          </a:p>
        </p:txBody>
      </p:sp>
      <p:pic>
        <p:nvPicPr>
          <p:cNvPr id="5" name="Content Placeholder 4" descr="Bar chart showing number of examples of ability to apply each of the 22 competences based on questionnaire responses.  Students can record up to 3 examples in total across the competence range. ">
            <a:extLst>
              <a:ext uri="{FF2B5EF4-FFF2-40B4-BE49-F238E27FC236}">
                <a16:creationId xmlns:a16="http://schemas.microsoft.com/office/drawing/2014/main" id="{883227C8-8A61-FBC6-6044-06091C08A2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17516" y="1937484"/>
            <a:ext cx="9893825" cy="409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54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E2FD1B-3B9F-E6C9-428A-9FC43C1F8A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274325"/>
            <a:ext cx="10797426" cy="105155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b="1" dirty="0"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rPr>
              <a:t>Thematic analysis of ability impact in the workplace based on researcher EMA analysis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60645"/>
              </a:solidFill>
              <a:effectLst/>
              <a:uLnTx/>
              <a:uFillTx/>
              <a:latin typeface="Poppins SemiBold" pitchFamily="2" charset="77"/>
              <a:ea typeface="+mn-ea"/>
              <a:cs typeface="Poppins SemiBold" pitchFamily="2" charset="77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C972D38-898D-182C-C9A9-CD2FD2C336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3915" y="1325880"/>
            <a:ext cx="11221825" cy="533399"/>
          </a:xfrm>
        </p:spPr>
        <p:txBody>
          <a:bodyPr/>
          <a:lstStyle/>
          <a:p>
            <a:r>
              <a:rPr lang="en-GB" b="1" dirty="0"/>
              <a:t>Key words derived from literature and EMA analysis</a:t>
            </a:r>
          </a:p>
        </p:txBody>
      </p:sp>
      <p:graphicFrame>
        <p:nvGraphicFramePr>
          <p:cNvPr id="10" name="Content Placeholder 9" descr="Bar chart identifying numbers of instances of keywords recorded in the thematic analysis of the EMA indicating impact of studying the module in the workplace or impact on employability.">
            <a:extLst>
              <a:ext uri="{FF2B5EF4-FFF2-40B4-BE49-F238E27FC236}">
                <a16:creationId xmlns:a16="http://schemas.microsoft.com/office/drawing/2014/main" id="{A699CA2F-694F-8FC4-7942-EAE35F9CDDB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41987864"/>
              </p:ext>
            </p:extLst>
          </p:nvPr>
        </p:nvGraphicFramePr>
        <p:xfrm>
          <a:off x="2251392" y="1859279"/>
          <a:ext cx="9087168" cy="4495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9820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107EF-3900-CEDC-E254-1524964E64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9085" y="140894"/>
            <a:ext cx="11163795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Drawing on the findings of this research in </a:t>
            </a:r>
            <a:r>
              <a:rPr lang="en-GB" altLang="en-US" sz="3200" b="1" dirty="0"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rPr>
              <a:t>M815 24E</a:t>
            </a:r>
            <a:br>
              <a:rPr kumimoji="0" lang="en-GB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</a:b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060645"/>
              </a:solidFill>
              <a:effectLst/>
              <a:uLnTx/>
              <a:uFillTx/>
              <a:latin typeface="Poppins SemiBold" pitchFamily="2" charset="77"/>
              <a:ea typeface="+mn-ea"/>
              <a:cs typeface="Poppins SemiBold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C7B2C8-4B2E-6A00-38ED-EBA63FFF9F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085" y="849993"/>
            <a:ext cx="9591229" cy="5158014"/>
          </a:xfrm>
        </p:spPr>
        <p:txBody>
          <a:bodyPr/>
          <a:lstStyle/>
          <a:p>
            <a:r>
              <a:rPr lang="en-GB" sz="2000" dirty="0"/>
              <a:t>New reflection tutorial to be delivered by module chair after TMA01,</a:t>
            </a:r>
          </a:p>
          <a:p>
            <a:pPr lvl="1"/>
            <a:r>
              <a:rPr lang="en-GB" sz="1800" dirty="0"/>
              <a:t>Explicit identification of technical and behavioural competences.</a:t>
            </a:r>
          </a:p>
          <a:p>
            <a:pPr lvl="1"/>
            <a:r>
              <a:rPr lang="en-GB" sz="1800" dirty="0"/>
              <a:t>Link reflective practice theory to consideration of development and ability to apply competences.</a:t>
            </a:r>
          </a:p>
          <a:p>
            <a:pPr lvl="1"/>
            <a:r>
              <a:rPr lang="en-GB" sz="1800" dirty="0"/>
              <a:t>Identification that outcomes from reflection can relate to impacts in the workplace, future studies and general employability.</a:t>
            </a:r>
          </a:p>
          <a:p>
            <a:r>
              <a:rPr lang="en-GB" sz="2000" dirty="0"/>
              <a:t>Update of introductory tutorials to identify technical and behavioural competences related to module material,</a:t>
            </a:r>
          </a:p>
          <a:p>
            <a:pPr lvl="1"/>
            <a:r>
              <a:rPr lang="en-GB" sz="1800" dirty="0"/>
              <a:t>Explicit link between study and impact on development of professional competence and employability.</a:t>
            </a:r>
          </a:p>
          <a:p>
            <a:r>
              <a:rPr lang="en-GB" sz="2000" dirty="0"/>
              <a:t>Personal reflection section in the EMA updated to demonstrate reflection on competences developed and future impacts.</a:t>
            </a:r>
          </a:p>
          <a:p>
            <a:r>
              <a:rPr lang="en-GB" sz="2000" dirty="0"/>
              <a:t>Improved communication with APM re free student membership and improved process for applications.</a:t>
            </a:r>
          </a:p>
        </p:txBody>
      </p:sp>
    </p:spTree>
    <p:extLst>
      <p:ext uri="{BB962C8B-B14F-4D97-AF65-F5344CB8AC3E}">
        <p14:creationId xmlns:p14="http://schemas.microsoft.com/office/powerpoint/2010/main" val="3794968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107EF-3900-CEDC-E254-1524964E64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9085" y="140894"/>
            <a:ext cx="11163795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en-US" sz="3200" b="1" dirty="0"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rPr>
              <a:t>Further work!</a:t>
            </a:r>
            <a:br>
              <a:rPr kumimoji="0" lang="en-GB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</a:b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060645"/>
              </a:solidFill>
              <a:effectLst/>
              <a:uLnTx/>
              <a:uFillTx/>
              <a:latin typeface="Poppins SemiBold" pitchFamily="2" charset="77"/>
              <a:ea typeface="+mn-ea"/>
              <a:cs typeface="Poppins SemiBold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C7B2C8-4B2E-6A00-38ED-EBA63FFF9F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93125" y="638055"/>
            <a:ext cx="9591229" cy="6079051"/>
          </a:xfrm>
        </p:spPr>
        <p:txBody>
          <a:bodyPr/>
          <a:lstStyle/>
          <a:p>
            <a:r>
              <a:rPr lang="en-GB" sz="2000" dirty="0"/>
              <a:t>Finish writing literature review and completion of more detailed thematic analysis of EMA reflection to uncover additional outcomes.</a:t>
            </a:r>
          </a:p>
          <a:p>
            <a:pPr lvl="1"/>
            <a:r>
              <a:rPr lang="en-GB" sz="1800" dirty="0"/>
              <a:t>For example, emergence of keywords ‘confidence’, ‘impact on further study’ and ‘time management’ not currently analysed. </a:t>
            </a:r>
          </a:p>
          <a:p>
            <a:r>
              <a:rPr lang="en-GB" sz="2000" dirty="0"/>
              <a:t>Write final report.</a:t>
            </a:r>
          </a:p>
          <a:p>
            <a:r>
              <a:rPr lang="en-GB" sz="2000" dirty="0"/>
              <a:t>Dissemination – abstract submitted to STEM Horizons conference.</a:t>
            </a:r>
          </a:p>
          <a:p>
            <a:r>
              <a:rPr lang="en-GB" sz="2000" dirty="0"/>
              <a:t>Review impact of the 24E changes</a:t>
            </a:r>
          </a:p>
          <a:p>
            <a:pPr lvl="1"/>
            <a:r>
              <a:rPr lang="en-GB" sz="1800" dirty="0"/>
              <a:t>Jill Shaw, Module chair</a:t>
            </a:r>
          </a:p>
          <a:p>
            <a:pPr lvl="1"/>
            <a:r>
              <a:rPr lang="en-GB" sz="1800" dirty="0"/>
              <a:t>Possible questionnaire to 24E cohort.</a:t>
            </a:r>
          </a:p>
          <a:p>
            <a:pPr lvl="1"/>
            <a:r>
              <a:rPr lang="en-GB" sz="1800" dirty="0"/>
              <a:t>Further research and changes for 25E.</a:t>
            </a:r>
          </a:p>
          <a:p>
            <a:r>
              <a:rPr lang="en-GB" sz="2000" dirty="0"/>
              <a:t>Internally dissemination of findings regarding student recognition of competence development and impact on employability.   </a:t>
            </a:r>
          </a:p>
          <a:p>
            <a:pPr lvl="1"/>
            <a:r>
              <a:rPr lang="en-GB" sz="1800" dirty="0"/>
              <a:t>E&amp;I through Scholarship Lead  Daphne Chang</a:t>
            </a:r>
          </a:p>
          <a:p>
            <a:pPr lvl="1"/>
            <a:r>
              <a:rPr lang="en-GB" sz="1800" dirty="0"/>
              <a:t>Employability in C&amp;C through Jill Shaw, and then employability group .</a:t>
            </a:r>
          </a:p>
          <a:p>
            <a:endParaRPr lang="en-GB" sz="2000" dirty="0"/>
          </a:p>
          <a:p>
            <a:r>
              <a:rPr lang="en-GB" sz="2000" dirty="0"/>
              <a:t>Thank you for listening.  Any questions after this session please contact </a:t>
            </a:r>
            <a:r>
              <a:rPr lang="en-GB" sz="2000" dirty="0">
                <a:hlinkClick r:id="rId3"/>
              </a:rPr>
              <a:t>Kay.Bromley@open.ac.uk</a:t>
            </a:r>
            <a:r>
              <a:rPr lang="en-GB" sz="2000" dirty="0"/>
              <a:t> or </a:t>
            </a:r>
            <a:r>
              <a:rPr lang="en-GB" sz="2000" dirty="0">
                <a:hlinkClick r:id="rId4"/>
              </a:rPr>
              <a:t>Joan.Jackson@open.ac.uk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0252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AA3EE3-8DF7-6F8E-7CD1-925555007E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6851" y="262763"/>
            <a:ext cx="11242057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200" b="1" dirty="0"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rPr>
              <a:t>References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60645"/>
              </a:solidFill>
              <a:effectLst/>
              <a:uLnTx/>
              <a:uFillTx/>
              <a:latin typeface="Poppins SemiBold" pitchFamily="2" charset="77"/>
              <a:ea typeface="+mn-ea"/>
              <a:cs typeface="Poppins SemiBold" pitchFamily="2" charset="77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2A5FD3-3188-63C5-C387-036D5402EA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55834" y="801961"/>
            <a:ext cx="9591675" cy="5793276"/>
          </a:xfrm>
        </p:spPr>
        <p:txBody>
          <a:bodyPr/>
          <a:lstStyle/>
          <a:p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Association for Project Management (APM) (2024) </a:t>
            </a:r>
            <a:r>
              <a:rPr lang="en-GB" sz="1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APM Competence Framework - Overview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Available at:  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https://www.apm.org.uk/resources/find-a-resource/competence-framework/overview/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(Accessed: 2 April 2024).</a:t>
            </a:r>
          </a:p>
          <a:p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BCS, The Chartered Institute for IT (2024) </a:t>
            </a:r>
            <a:r>
              <a:rPr lang="en-GB" sz="12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SFIAplus</a:t>
            </a:r>
            <a:r>
              <a:rPr lang="en-GB" sz="12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IT skills framework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Available at: https://www.bcs.org/it-careers/sfiaplus-it-skills-framework/  (Accessed: 2 April 2024).</a:t>
            </a:r>
          </a:p>
          <a:p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BS6079 The British Standards Institution (BSI) (2019) </a:t>
            </a:r>
            <a:r>
              <a:rPr lang="en-GB" sz="12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BS 6079:2019+C1:2019 Project management – Principles and guidance for the management of projects. 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Available at: 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https://bsol-bsigroup-com.libezproxy.open.ac.uk/Home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(Accessed: 2 April 2024).</a:t>
            </a:r>
          </a:p>
          <a:p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Engineering Council (2020) </a:t>
            </a:r>
            <a:r>
              <a:rPr lang="en-GB" sz="12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UK Standard for Professional Engineering Competence and Commitment (UK-SPEC). 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Fourth edition. Available at: 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https://www.engc.org.uk/standards-guidance/standards/uk-spec/fourth-edition-implemented-from-31-december-2021/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(Accessed: 2 April 2024).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IPMA International Project Management Association (IPMA) (2015) </a:t>
            </a:r>
            <a:r>
              <a:rPr lang="en-GB" sz="12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Individual Competence Baseline for Project Management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Version 4. Available at: </a:t>
            </a:r>
            <a:r>
              <a:rPr lang="en-GB" sz="12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https://www.ipma.world/individuals/standard/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(Accessed: 2 April 2024).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Open University (2024) </a:t>
            </a:r>
            <a:r>
              <a:rPr lang="en-GB" sz="12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Reflect on the development of your employability from OU Study – Computing (Postgraduate)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Available at:  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https://learn2.open.ac.uk/mod/oucontent/view.php?id=1696832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(Accessed: 2 April 2024).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Rezende, L. B. D. and Blackwell, P. (2019). Project management competency framework. </a:t>
            </a:r>
            <a:r>
              <a:rPr lang="en-GB" sz="12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Iberoamerican</a:t>
            </a:r>
            <a:r>
              <a:rPr lang="en-GB" sz="12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Journal of Project Management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10(1), 34-59. Available at: http://www.ijopm.org/index.php/IJOPM/article/view/439   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file"/>
              </a:rPr>
              <a:t>file:///C:/Users/Owner/OneDrive/Documents/M815Esteem/Published_Project_management_competency_framework.pdf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(Accessed: 2 April 2024).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Udo, N. and </a:t>
            </a:r>
            <a:r>
              <a:rPr lang="en-GB" sz="1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Koppensteiner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S. (2004). </a:t>
            </a:r>
            <a:r>
              <a:rPr lang="en-GB" sz="12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What are the core competencies of a successful project manager? Paper presented at PMI® Global Congress 2004—EMEA, Prague, Czech Republic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Newtown Square, PA: Project Management Institute. Available at: </a:t>
            </a:r>
            <a:r>
              <a:rPr lang="en-GB" sz="12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https://www.pmi.org/learning/library/core-competencies-successful-skill-manager-8426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(Accessed: 2 April 2024).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Title slide image: </a:t>
            </a:r>
            <a:r>
              <a:rPr lang="en-GB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iStock/</a:t>
            </a:r>
            <a:r>
              <a:rPr lang="en-GB" sz="1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Rawpixel</a:t>
            </a:r>
            <a:endParaRPr lang="en-GB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11265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E2FD1B-3B9F-E6C9-428A-9FC43C1F8A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7235" y="121925"/>
            <a:ext cx="3670405" cy="158495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b="1" dirty="0"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rPr>
              <a:t>Appendix – explanation of competence codes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60645"/>
              </a:solidFill>
              <a:effectLst/>
              <a:uLnTx/>
              <a:uFillTx/>
              <a:latin typeface="Poppins SemiBold" pitchFamily="2" charset="77"/>
              <a:ea typeface="+mn-ea"/>
              <a:cs typeface="Poppins SemiBold" pitchFamily="2" charset="77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794645-156C-3D2C-9978-5B018B3FA4D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0340079"/>
              </p:ext>
            </p:extLst>
          </p:nvPr>
        </p:nvGraphicFramePr>
        <p:xfrm>
          <a:off x="3977639" y="52341"/>
          <a:ext cx="7574282" cy="6753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124">
                  <a:extLst>
                    <a:ext uri="{9D8B030D-6E8A-4147-A177-3AD203B41FA5}">
                      <a16:colId xmlns:a16="http://schemas.microsoft.com/office/drawing/2014/main" val="2853995065"/>
                    </a:ext>
                  </a:extLst>
                </a:gridCol>
                <a:gridCol w="3571415">
                  <a:extLst>
                    <a:ext uri="{9D8B030D-6E8A-4147-A177-3AD203B41FA5}">
                      <a16:colId xmlns:a16="http://schemas.microsoft.com/office/drawing/2014/main" val="341683351"/>
                    </a:ext>
                  </a:extLst>
                </a:gridCol>
                <a:gridCol w="861311">
                  <a:extLst>
                    <a:ext uri="{9D8B030D-6E8A-4147-A177-3AD203B41FA5}">
                      <a16:colId xmlns:a16="http://schemas.microsoft.com/office/drawing/2014/main" val="635480920"/>
                    </a:ext>
                  </a:extLst>
                </a:gridCol>
                <a:gridCol w="2260432">
                  <a:extLst>
                    <a:ext uri="{9D8B030D-6E8A-4147-A177-3AD203B41FA5}">
                      <a16:colId xmlns:a16="http://schemas.microsoft.com/office/drawing/2014/main" val="1693988745"/>
                    </a:ext>
                  </a:extLst>
                </a:gridCol>
              </a:tblGrid>
              <a:tr h="588466">
                <a:tc>
                  <a:txBody>
                    <a:bodyPr/>
                    <a:lstStyle/>
                    <a:p>
                      <a:r>
                        <a:rPr lang="en-GB" sz="11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Technical competence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Behavioural competence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988702"/>
                  </a:ext>
                </a:extLst>
              </a:tr>
              <a:tr h="448329">
                <a:tc>
                  <a:txBody>
                    <a:bodyPr/>
                    <a:lstStyle/>
                    <a:p>
                      <a:r>
                        <a:rPr lang="en-GB" sz="11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Life cycles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Problem solving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943273"/>
                  </a:ext>
                </a:extLst>
              </a:tr>
              <a:tr h="336266">
                <a:tc>
                  <a:txBody>
                    <a:bodyPr/>
                    <a:lstStyle/>
                    <a:p>
                      <a:r>
                        <a:rPr lang="en-GB" sz="11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Financial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Communication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539860"/>
                  </a:ext>
                </a:extLst>
              </a:tr>
              <a:tr h="336266">
                <a:tc>
                  <a:txBody>
                    <a:bodyPr/>
                    <a:lstStyle/>
                    <a:p>
                      <a:r>
                        <a:rPr lang="en-GB" sz="11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Transition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Critical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970011"/>
                  </a:ext>
                </a:extLst>
              </a:tr>
              <a:tr h="336266">
                <a:tc>
                  <a:txBody>
                    <a:bodyPr/>
                    <a:lstStyle/>
                    <a:p>
                      <a:r>
                        <a:rPr lang="en-GB" sz="11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Benefits realisation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Reflective practice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592419"/>
                  </a:ext>
                </a:extLst>
              </a:tr>
              <a:tr h="336266">
                <a:tc>
                  <a:txBody>
                    <a:bodyPr/>
                    <a:lstStyle/>
                    <a:p>
                      <a:r>
                        <a:rPr lang="en-GB" sz="11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Stakeholder engagement and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44421"/>
                  </a:ext>
                </a:extLst>
              </a:tr>
              <a:tr h="336266">
                <a:tc>
                  <a:txBody>
                    <a:bodyPr/>
                    <a:lstStyle/>
                    <a:p>
                      <a:r>
                        <a:rPr lang="en-GB" sz="11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Time-based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229191"/>
                  </a:ext>
                </a:extLst>
              </a:tr>
              <a:tr h="336266">
                <a:tc>
                  <a:txBody>
                    <a:bodyPr/>
                    <a:lstStyle/>
                    <a:p>
                      <a:r>
                        <a:rPr lang="en-GB" sz="11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Resource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042957"/>
                  </a:ext>
                </a:extLst>
              </a:tr>
              <a:tr h="336266">
                <a:tc>
                  <a:txBody>
                    <a:bodyPr/>
                    <a:lstStyle/>
                    <a:p>
                      <a:r>
                        <a:rPr lang="en-GB" sz="11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Risk and issue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352804"/>
                  </a:ext>
                </a:extLst>
              </a:tr>
              <a:tr h="336266">
                <a:tc>
                  <a:txBody>
                    <a:bodyPr/>
                    <a:lstStyle/>
                    <a:p>
                      <a:r>
                        <a:rPr lang="en-GB" sz="11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Change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45161"/>
                  </a:ext>
                </a:extLst>
              </a:tr>
              <a:tr h="336266">
                <a:tc>
                  <a:txBody>
                    <a:bodyPr/>
                    <a:lstStyle/>
                    <a:p>
                      <a:r>
                        <a:rPr lang="en-GB" sz="11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Team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239681"/>
                  </a:ext>
                </a:extLst>
              </a:tr>
              <a:tr h="336266">
                <a:tc>
                  <a:txBody>
                    <a:bodyPr/>
                    <a:lstStyle/>
                    <a:p>
                      <a:r>
                        <a:rPr lang="en-GB" sz="11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Governance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360058"/>
                  </a:ext>
                </a:extLst>
              </a:tr>
              <a:tr h="336266">
                <a:tc>
                  <a:txBody>
                    <a:bodyPr/>
                    <a:lstStyle/>
                    <a:p>
                      <a:r>
                        <a:rPr lang="en-GB" sz="11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Quality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000843"/>
                  </a:ext>
                </a:extLst>
              </a:tr>
              <a:tr h="336266">
                <a:tc>
                  <a:txBody>
                    <a:bodyPr/>
                    <a:lstStyle/>
                    <a:p>
                      <a:r>
                        <a:rPr lang="en-GB" sz="11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Ethics, requirements and professionalism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996474"/>
                  </a:ext>
                </a:extLst>
              </a:tr>
              <a:tr h="336266">
                <a:tc>
                  <a:txBody>
                    <a:bodyPr/>
                    <a:lstStyle/>
                    <a:p>
                      <a:r>
                        <a:rPr lang="en-GB" sz="11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Requirements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076921"/>
                  </a:ext>
                </a:extLst>
              </a:tr>
              <a:tr h="336266">
                <a:tc>
                  <a:txBody>
                    <a:bodyPr/>
                    <a:lstStyle/>
                    <a:p>
                      <a:r>
                        <a:rPr lang="en-GB" sz="11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Solutions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699380"/>
                  </a:ext>
                </a:extLst>
              </a:tr>
              <a:tr h="336266">
                <a:tc>
                  <a:txBody>
                    <a:bodyPr/>
                    <a:lstStyle/>
                    <a:p>
                      <a:r>
                        <a:rPr lang="en-GB" sz="11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Integrated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516651"/>
                  </a:ext>
                </a:extLst>
              </a:tr>
              <a:tr h="336266">
                <a:tc>
                  <a:txBody>
                    <a:bodyPr/>
                    <a:lstStyle/>
                    <a:p>
                      <a:r>
                        <a:rPr lang="en-GB" sz="11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Conflict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811617"/>
                  </a:ext>
                </a:extLst>
              </a:tr>
              <a:tr h="336266">
                <a:tc>
                  <a:txBody>
                    <a:bodyPr/>
                    <a:lstStyle/>
                    <a:p>
                      <a:r>
                        <a:rPr lang="en-GB" sz="11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Leadership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667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75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E2FD1B-3B9F-E6C9-428A-9FC43C1F8A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274325"/>
            <a:ext cx="10797426" cy="10902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eSTEeM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 project: Evaluating and enhancing student recognition of employability skills development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C972D38-898D-182C-C9A9-CD2FD2C336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3915" y="1330267"/>
            <a:ext cx="11221825" cy="1245293"/>
          </a:xfrm>
        </p:spPr>
        <p:txBody>
          <a:bodyPr/>
          <a:lstStyle/>
          <a:p>
            <a:r>
              <a:rPr lang="en-GB" altLang="en-US" dirty="0"/>
              <a:t>Context: M815 Project management (30-credit postgraduate module)</a:t>
            </a:r>
          </a:p>
          <a:p>
            <a:r>
              <a:rPr lang="en-GB" altLang="en-US" dirty="0"/>
              <a:t>Optional module in STEM MSc qualifications including Computing; Technology management, Engineering, Environmental management, Space science</a:t>
            </a:r>
          </a:p>
          <a:p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BF69C-86DA-75BE-4E64-43B25A148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73196" y="2575560"/>
            <a:ext cx="9504890" cy="4033994"/>
          </a:xfrm>
        </p:spPr>
        <p:txBody>
          <a:bodyPr/>
          <a:lstStyle/>
          <a:p>
            <a:r>
              <a:rPr lang="en-GB" altLang="en-US" sz="1800" b="1" dirty="0"/>
              <a:t>Motivation for the research</a:t>
            </a:r>
          </a:p>
          <a:p>
            <a:r>
              <a:rPr lang="en-GB" altLang="en-US" sz="1800" dirty="0"/>
              <a:t>Tutors’ anecdotal observations that there is a positive impact for some students’ professional development after study</a:t>
            </a:r>
          </a:p>
          <a:p>
            <a:r>
              <a:rPr lang="en-GB" altLang="en-US" sz="1800" dirty="0"/>
              <a:t>Personal reflection embedded in the EMA seems to show:</a:t>
            </a:r>
          </a:p>
          <a:p>
            <a:pPr lvl="1"/>
            <a:r>
              <a:rPr lang="en-GB" altLang="en-US" sz="1600" dirty="0"/>
              <a:t>Examples of positive impacts on professional development</a:t>
            </a:r>
          </a:p>
          <a:p>
            <a:pPr lvl="1"/>
            <a:r>
              <a:rPr lang="en-GB" altLang="en-US" sz="1600" dirty="0"/>
              <a:t>Examples of impacts in the students’ workplace  </a:t>
            </a:r>
          </a:p>
          <a:p>
            <a:r>
              <a:rPr lang="en-GB" altLang="en-US" sz="1800" dirty="0"/>
              <a:t>The module highlights general employability skills development</a:t>
            </a:r>
          </a:p>
          <a:p>
            <a:r>
              <a:rPr lang="en-GB" altLang="en-US" sz="1800" dirty="0"/>
              <a:t>However, only some students appear to benefit?</a:t>
            </a:r>
          </a:p>
          <a:p>
            <a:r>
              <a:rPr lang="en-GB" altLang="en-US" sz="1800" dirty="0"/>
              <a:t>This research aims to identify ways to strengthen student recognition of transferable employability skills development.</a:t>
            </a:r>
          </a:p>
          <a:p>
            <a:r>
              <a:rPr lang="en-GB" altLang="en-US" sz="1800" dirty="0"/>
              <a:t>We believe the approaches used could be applied to other modules.</a:t>
            </a:r>
          </a:p>
        </p:txBody>
      </p:sp>
    </p:spTree>
    <p:extLst>
      <p:ext uri="{BB962C8B-B14F-4D97-AF65-F5344CB8AC3E}">
        <p14:creationId xmlns:p14="http://schemas.microsoft.com/office/powerpoint/2010/main" val="102844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E2FD1B-3B9F-E6C9-428A-9FC43C1F8A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274325"/>
            <a:ext cx="10797426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000" b="1" dirty="0"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rPr>
              <a:t>Methods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060645"/>
              </a:solidFill>
              <a:effectLst/>
              <a:uLnTx/>
              <a:uFillTx/>
              <a:latin typeface="Poppins SemiBold" pitchFamily="2" charset="77"/>
              <a:ea typeface="+mn-ea"/>
              <a:cs typeface="Poppins SemiBold" pitchFamily="2" charset="77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C972D38-898D-182C-C9A9-CD2FD2C336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5087" y="799526"/>
            <a:ext cx="11221825" cy="754954"/>
          </a:xfrm>
        </p:spPr>
        <p:txBody>
          <a:bodyPr/>
          <a:lstStyle/>
          <a:p>
            <a:r>
              <a:rPr lang="en-GB" altLang="en-US" dirty="0"/>
              <a:t>This talk is based on research conducted so far and the implementation of interim recommendations for the 24E presentation of module M815: Project management </a:t>
            </a:r>
          </a:p>
          <a:p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BF69C-86DA-75BE-4E64-43B25A148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683" y="1582520"/>
            <a:ext cx="10990633" cy="4208680"/>
          </a:xfrm>
        </p:spPr>
        <p:txBody>
          <a:bodyPr/>
          <a:lstStyle/>
          <a:p>
            <a:r>
              <a:rPr lang="en-GB" altLang="en-US" sz="1800" dirty="0"/>
              <a:t>Identification of professional competences and transferable employability skills relevant to the module based on:</a:t>
            </a:r>
          </a:p>
          <a:p>
            <a:pPr lvl="1"/>
            <a:r>
              <a:rPr lang="en-GB" altLang="en-US" sz="1800" dirty="0"/>
              <a:t>Professional competence frameworks, </a:t>
            </a:r>
          </a:p>
          <a:p>
            <a:pPr lvl="1"/>
            <a:r>
              <a:rPr lang="en-GB" altLang="en-US" sz="1800" dirty="0"/>
              <a:t>OU employability framework, </a:t>
            </a:r>
          </a:p>
          <a:p>
            <a:pPr lvl="1"/>
            <a:r>
              <a:rPr lang="en-GB" altLang="en-US" sz="1800" dirty="0"/>
              <a:t>Qualitative characteristics for postgraduate skills </a:t>
            </a:r>
          </a:p>
          <a:p>
            <a:pPr lvl="1"/>
            <a:r>
              <a:rPr lang="en-GB" altLang="en-US" sz="1800" dirty="0"/>
              <a:t>Literature review.</a:t>
            </a:r>
          </a:p>
          <a:p>
            <a:r>
              <a:rPr lang="en-GB" altLang="en-US" sz="1800" dirty="0"/>
              <a:t>Student questionnaire delivered to 3 cohorts of students assessing student perception of competence knowledge before and after study and ability to apply competences before and after study. </a:t>
            </a:r>
          </a:p>
          <a:p>
            <a:r>
              <a:rPr lang="en-GB" altLang="en-US" sz="1800" dirty="0"/>
              <a:t>Quantitative analysis of reflective material from the EMA for 1 cohort, identifying competence development and ability to apply after study.   Thematic analysis of quotes to support future recommendations for module development (not fully complete). </a:t>
            </a:r>
          </a:p>
          <a:p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8250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E2FD1B-3B9F-E6C9-428A-9FC43C1F8A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274325"/>
            <a:ext cx="10797426" cy="944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000" b="1" dirty="0"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rPr>
              <a:t>Student motivation to study the module – </a:t>
            </a:r>
            <a:r>
              <a:rPr lang="en-GB" sz="2400" b="1" dirty="0"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rPr>
              <a:t>based on responses to polls/chat in Introductory tutorials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60645"/>
              </a:solidFill>
              <a:effectLst/>
              <a:uLnTx/>
              <a:uFillTx/>
              <a:latin typeface="Poppins SemiBold" pitchFamily="2" charset="77"/>
              <a:ea typeface="+mn-ea"/>
              <a:cs typeface="Poppins SemiBold" pitchFamily="2" charset="77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C972D38-898D-182C-C9A9-CD2FD2C336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80613" y="1323130"/>
            <a:ext cx="4696513" cy="497160"/>
          </a:xfrm>
        </p:spPr>
        <p:txBody>
          <a:bodyPr/>
          <a:lstStyle/>
          <a:p>
            <a:r>
              <a:rPr lang="en-GB" b="1" dirty="0"/>
              <a:t>Based on analysis of tutorial chat</a:t>
            </a:r>
          </a:p>
          <a:p>
            <a:r>
              <a:rPr lang="en-GB" b="1" dirty="0"/>
              <a:t> </a:t>
            </a:r>
            <a:br>
              <a:rPr lang="en-GB" b="1" dirty="0"/>
            </a:br>
            <a:br>
              <a:rPr lang="en-GB" dirty="0"/>
            </a:br>
            <a:endParaRPr lang="en-GB" dirty="0"/>
          </a:p>
          <a:p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A0044-FDA5-4754-921A-D7FCDFD72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874" y="1924220"/>
            <a:ext cx="4978702" cy="3464664"/>
          </a:xfrm>
        </p:spPr>
        <p:txBody>
          <a:bodyPr/>
          <a:lstStyle/>
          <a:p>
            <a:r>
              <a:rPr lang="en-GB" altLang="en-US" sz="1600" dirty="0"/>
              <a:t>This analysis can only be informal:</a:t>
            </a:r>
          </a:p>
          <a:p>
            <a:r>
              <a:rPr lang="en-GB" altLang="en-US" sz="1600" dirty="0"/>
              <a:t>Not all students attend, only  some attendees participate in polls /chat</a:t>
            </a:r>
          </a:p>
          <a:p>
            <a:r>
              <a:rPr lang="en-GB" altLang="en-US" sz="1600" dirty="0"/>
              <a:t>23E poll</a:t>
            </a:r>
          </a:p>
          <a:p>
            <a:pPr lvl="1"/>
            <a:r>
              <a:rPr lang="en-GB" altLang="en-US" sz="1600" dirty="0"/>
              <a:t>33% formalise existing PM knowledge</a:t>
            </a:r>
          </a:p>
          <a:p>
            <a:pPr lvl="1"/>
            <a:r>
              <a:rPr lang="en-GB" altLang="en-US" sz="1600" dirty="0"/>
              <a:t>21% move into PM role</a:t>
            </a:r>
          </a:p>
          <a:p>
            <a:pPr lvl="1"/>
            <a:r>
              <a:rPr lang="en-GB" altLang="en-US" sz="1600" dirty="0"/>
              <a:t>15%  team member wishing to understand Project Manager role</a:t>
            </a:r>
          </a:p>
          <a:p>
            <a:pPr lvl="1"/>
            <a:r>
              <a:rPr lang="en-GB" altLang="en-US" sz="1600" dirty="0"/>
              <a:t>17% need 30 credits for MSc</a:t>
            </a:r>
          </a:p>
          <a:p>
            <a:pPr lvl="1"/>
            <a:r>
              <a:rPr lang="en-GB" altLang="en-US" sz="1600" dirty="0"/>
              <a:t>15% other (in chat)</a:t>
            </a:r>
          </a:p>
        </p:txBody>
      </p:sp>
      <p:pic>
        <p:nvPicPr>
          <p:cNvPr id="4" name="Picture 3" descr="Table showing analysis of tutorial chat for 22E and 23E cohorts, identifying themes relating to reason for studying module M815, and numbers of students motivated for each theme and cohort.">
            <a:extLst>
              <a:ext uri="{FF2B5EF4-FFF2-40B4-BE49-F238E27FC236}">
                <a16:creationId xmlns:a16="http://schemas.microsoft.com/office/drawing/2014/main" id="{BA3D063D-74D1-BC8C-759B-7D7F28E1E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87293" y="1924220"/>
            <a:ext cx="4114799" cy="467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4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E2FD1B-3B9F-E6C9-428A-9FC43C1F8A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274325"/>
            <a:ext cx="10797426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000" b="1" dirty="0"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rPr>
              <a:t>What is meant by professional competence?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060645"/>
              </a:solidFill>
              <a:effectLst/>
              <a:uLnTx/>
              <a:uFillTx/>
              <a:latin typeface="Poppins SemiBold" pitchFamily="2" charset="77"/>
              <a:ea typeface="+mn-ea"/>
              <a:cs typeface="Poppins SemiBold" pitchFamily="2" charset="77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C972D38-898D-182C-C9A9-CD2FD2C336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5087" y="799525"/>
            <a:ext cx="11221825" cy="1750155"/>
          </a:xfrm>
        </p:spPr>
        <p:txBody>
          <a:bodyPr/>
          <a:lstStyle/>
          <a:p>
            <a:r>
              <a:rPr lang="en-GB" altLang="en-US" dirty="0"/>
              <a:t>Competence is a combination of </a:t>
            </a:r>
            <a:r>
              <a:rPr lang="en-GB" altLang="en-US" b="1" dirty="0"/>
              <a:t>knowledge</a:t>
            </a:r>
            <a:r>
              <a:rPr lang="en-GB" altLang="en-US" dirty="0"/>
              <a:t> and </a:t>
            </a:r>
            <a:r>
              <a:rPr lang="en-GB" altLang="en-US" b="1" dirty="0"/>
              <a:t>ability to apply </a:t>
            </a:r>
            <a:r>
              <a:rPr lang="en-GB" altLang="en-US" dirty="0"/>
              <a:t>that knowledge </a:t>
            </a:r>
          </a:p>
          <a:p>
            <a:r>
              <a:rPr lang="en-GB" altLang="en-US" dirty="0"/>
              <a:t>Knowledge is acquired through study, past training and experience</a:t>
            </a:r>
          </a:p>
          <a:p>
            <a:r>
              <a:rPr lang="en-GB" altLang="en-US" dirty="0"/>
              <a:t>Ability to apply is improved by applying the knowledge in assessment or in practice in the workplace.</a:t>
            </a:r>
          </a:p>
          <a:p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BF69C-86DA-75BE-4E64-43B25A148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087" y="2549681"/>
            <a:ext cx="10990633" cy="3271999"/>
          </a:xfrm>
        </p:spPr>
        <p:txBody>
          <a:bodyPr/>
          <a:lstStyle/>
          <a:p>
            <a:r>
              <a:rPr lang="en-GB" altLang="en-US" sz="2400" dirty="0"/>
              <a:t>Professional competence can be a combination of: </a:t>
            </a:r>
          </a:p>
          <a:p>
            <a:pPr lvl="1"/>
            <a:r>
              <a:rPr lang="en-GB" altLang="en-US" sz="2000" dirty="0"/>
              <a:t>Technical competences – practices or skills needed to succeed in the discipline, </a:t>
            </a:r>
          </a:p>
          <a:p>
            <a:pPr lvl="1"/>
            <a:r>
              <a:rPr lang="en-GB" altLang="en-US" sz="2000" dirty="0"/>
              <a:t>Behavioural competences – personal and interpersonal needed to succeed, and</a:t>
            </a:r>
          </a:p>
          <a:p>
            <a:pPr lvl="1"/>
            <a:r>
              <a:rPr lang="en-GB" altLang="en-US" sz="2000" dirty="0"/>
              <a:t>Contextual competences – relating to specific organisational factors to be aware of (not considered relevant to this research).</a:t>
            </a:r>
          </a:p>
          <a:p>
            <a:r>
              <a:rPr lang="en-GB" altLang="en-US" sz="2000" dirty="0"/>
              <a:t>Behavioural competences are usually related to transferable employability skills.</a:t>
            </a:r>
          </a:p>
        </p:txBody>
      </p:sp>
    </p:spTree>
    <p:extLst>
      <p:ext uri="{BB962C8B-B14F-4D97-AF65-F5344CB8AC3E}">
        <p14:creationId xmlns:p14="http://schemas.microsoft.com/office/powerpoint/2010/main" val="70837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E2FD1B-3B9F-E6C9-428A-9FC43C1F8A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274325"/>
            <a:ext cx="10797426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Why identify specific competences for a discipline?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C972D38-898D-182C-C9A9-CD2FD2C336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5087" y="911960"/>
            <a:ext cx="11221825" cy="1160680"/>
          </a:xfrm>
        </p:spPr>
        <p:txBody>
          <a:bodyPr/>
          <a:lstStyle/>
          <a:p>
            <a:r>
              <a:rPr lang="en-GB" b="1" dirty="0"/>
              <a:t>Encouraging student reflection on identified technical and behavioural competences improves student recognition of improved professional competence and general employability.</a:t>
            </a:r>
          </a:p>
        </p:txBody>
      </p:sp>
      <p:pic>
        <p:nvPicPr>
          <p:cNvPr id="6" name="Content Placeholder 5" descr="Purple arrows pointing from left to right indicating technical and behavioural skills development relates to knowledge and application.  This leads to professional competence which leads to improves general employability.">
            <a:extLst>
              <a:ext uri="{FF2B5EF4-FFF2-40B4-BE49-F238E27FC236}">
                <a16:creationId xmlns:a16="http://schemas.microsoft.com/office/drawing/2014/main" id="{84F7141B-1859-9D38-23E8-7F2ED31D1D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158" y="2319922"/>
            <a:ext cx="8463682" cy="2617837"/>
          </a:xfrm>
        </p:spPr>
      </p:pic>
    </p:spTree>
    <p:extLst>
      <p:ext uri="{BB962C8B-B14F-4D97-AF65-F5344CB8AC3E}">
        <p14:creationId xmlns:p14="http://schemas.microsoft.com/office/powerpoint/2010/main" val="767910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E2FD1B-3B9F-E6C9-428A-9FC43C1F8A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087" y="152405"/>
            <a:ext cx="10797426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Identifying technical and behavioural competences relating to M815 Project management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C972D38-898D-182C-C9A9-CD2FD2C336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5087" y="1351043"/>
            <a:ext cx="11221825" cy="767317"/>
          </a:xfrm>
        </p:spPr>
        <p:txBody>
          <a:bodyPr/>
          <a:lstStyle/>
          <a:p>
            <a:r>
              <a:rPr lang="en-GB" dirty="0"/>
              <a:t>Derived from a comparison of competence frameworks, OU Employability framework, findings from the literature, postgraduate assessment criteria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BF69C-86DA-75BE-4E64-43B25A148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682" y="2356878"/>
            <a:ext cx="10990633" cy="3150079"/>
          </a:xfrm>
        </p:spPr>
        <p:txBody>
          <a:bodyPr/>
          <a:lstStyle/>
          <a:p>
            <a:r>
              <a:rPr lang="en-GB" altLang="en-US" sz="2400" dirty="0"/>
              <a:t>18 Technical competences – practices or skills to succeed in projects</a:t>
            </a:r>
          </a:p>
          <a:p>
            <a:pPr lvl="1"/>
            <a:r>
              <a:rPr lang="en-GB" altLang="en-US" sz="1600" dirty="0"/>
              <a:t>Life cycles, Financial management, Transition management, Benefits realisation, Stakeholder engagement and communication, Time-based planning, Resource management, Risk and issue management, Change control, Team management, Governance, Quality management, Ethics, compliance and professionalism, Requirements management, Solutions development, Integrated planning,  Conflict resolution, Leadership.</a:t>
            </a:r>
            <a:endParaRPr lang="en-GB" altLang="en-US" sz="2400" dirty="0"/>
          </a:p>
          <a:p>
            <a:r>
              <a:rPr lang="en-GB" altLang="en-US" sz="2400" dirty="0"/>
              <a:t>4 Behavioural competences – personal and interpersonal skills to succeed in projects</a:t>
            </a:r>
          </a:p>
          <a:p>
            <a:pPr lvl="1"/>
            <a:r>
              <a:rPr lang="en-GB" altLang="en-US" sz="1600" dirty="0"/>
              <a:t>Problem solving, Communication, Critical thinking, Reflection.</a:t>
            </a:r>
          </a:p>
        </p:txBody>
      </p:sp>
    </p:spTree>
    <p:extLst>
      <p:ext uri="{BB962C8B-B14F-4D97-AF65-F5344CB8AC3E}">
        <p14:creationId xmlns:p14="http://schemas.microsoft.com/office/powerpoint/2010/main" val="356798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D132E4F-1D69-05D5-9955-1BCEF51756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640" y="1546782"/>
            <a:ext cx="10687975" cy="795164"/>
          </a:xfrm>
        </p:spPr>
        <p:txBody>
          <a:bodyPr/>
          <a:lstStyle/>
          <a:p>
            <a:r>
              <a:rPr lang="en-GB" sz="1800" dirty="0"/>
              <a:t>Development assessed in terms of knowledge acquired and improved ability to apply in the workplace as a result of study of M815 (competence coding explained in appendix)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9B6A345-E7D2-C766-1B0E-ABD09A0363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Quantitative analysis of development of competences  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A062E93-5A01-F2AC-BAC1-CB3D49F596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3915" y="912168"/>
            <a:ext cx="10797426" cy="634614"/>
          </a:xfrm>
        </p:spPr>
        <p:txBody>
          <a:bodyPr/>
          <a:lstStyle/>
          <a:p>
            <a:r>
              <a:rPr lang="en-GB" sz="1800" dirty="0"/>
              <a:t>Instances of development recorded based on personal reflection section in the EMA (138 EMAs analysed – 85% students recognised development</a:t>
            </a:r>
          </a:p>
        </p:txBody>
      </p:sp>
      <p:graphicFrame>
        <p:nvGraphicFramePr>
          <p:cNvPr id="27" name="Content Placeholder 26" descr="A bar chart showing instances of increased knowledge and increased ability to apply for each of the 22 competences, based on analysis from personal reflection section in the EMA.">
            <a:extLst>
              <a:ext uri="{FF2B5EF4-FFF2-40B4-BE49-F238E27FC236}">
                <a16:creationId xmlns:a16="http://schemas.microsoft.com/office/drawing/2014/main" id="{D6F63054-6DAC-6F68-4A90-C20749CE1E5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33045724"/>
              </p:ext>
            </p:extLst>
          </p:nvPr>
        </p:nvGraphicFramePr>
        <p:xfrm>
          <a:off x="2251392" y="2341946"/>
          <a:ext cx="8538528" cy="4111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0992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4256CD-1112-2FD0-470E-BE6D3682F7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914" y="2012940"/>
            <a:ext cx="4922617" cy="474148"/>
          </a:xfrm>
        </p:spPr>
        <p:txBody>
          <a:bodyPr/>
          <a:lstStyle/>
          <a:p>
            <a:r>
              <a:rPr lang="en-GB" sz="2400" dirty="0"/>
              <a:t>Ratings before M815 study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2C3E9C5-7DF7-2576-EF0F-B16A3549E3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63834" y="2012940"/>
            <a:ext cx="4922617" cy="901754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2400" dirty="0"/>
              <a:t>Ratings after M815 study demonstrating improvement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DA54B0-1FCD-43B0-AF75-6AC063527A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914" y="378133"/>
            <a:ext cx="11442805" cy="6404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Competence</a:t>
            </a: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 </a:t>
            </a:r>
            <a:r>
              <a:rPr kumimoji="0" lang="fr-FR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development</a:t>
            </a: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 </a:t>
            </a:r>
            <a:r>
              <a:rPr kumimoji="0" lang="fr-FR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identified</a:t>
            </a: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 </a:t>
            </a:r>
            <a:r>
              <a:rPr kumimoji="0" lang="fr-FR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from</a:t>
            </a: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 questionnaire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060645"/>
              </a:solidFill>
              <a:effectLst/>
              <a:uLnTx/>
              <a:uFillTx/>
              <a:latin typeface="Poppins SemiBold" pitchFamily="2" charset="77"/>
              <a:ea typeface="+mn-ea"/>
              <a:cs typeface="Poppins SemiBol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42D5C-FAD6-8A03-0A6F-0DB2BFD52E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3915" y="912168"/>
            <a:ext cx="10797426" cy="673166"/>
          </a:xfrm>
        </p:spPr>
        <p:txBody>
          <a:bodyPr/>
          <a:lstStyle/>
          <a:p>
            <a:r>
              <a:rPr lang="en-GB" dirty="0"/>
              <a:t>Example based on student assessment of development of ability to apply 4 behavioural competences using a 6-point scale (49 out of 374 13% response rate)</a:t>
            </a:r>
          </a:p>
        </p:txBody>
      </p:sp>
      <p:pic>
        <p:nvPicPr>
          <p:cNvPr id="12" name="Content Placeholder 11" descr="Bar chart showing ratings identified from questionnaire for level of competence for each of 4 behavioural competences before study of M815.  Rating on 6 point scale from unaware to expert.">
            <a:extLst>
              <a:ext uri="{FF2B5EF4-FFF2-40B4-BE49-F238E27FC236}">
                <a16:creationId xmlns:a16="http://schemas.microsoft.com/office/drawing/2014/main" id="{3B264D69-803D-38C8-0D94-A200B5B239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3914" y="2914694"/>
            <a:ext cx="4566300" cy="2731245"/>
          </a:xfrm>
          <a:prstGeom prst="rect">
            <a:avLst/>
          </a:prstGeom>
        </p:spPr>
      </p:pic>
      <p:pic>
        <p:nvPicPr>
          <p:cNvPr id="14" name="Content Placeholder 13" descr="Bar chart showing ratings identified from questionnaire for level of competence for each of 4 behavioural competences after study of M815.  Rating on 6 point scale from unaware to expert.">
            <a:extLst>
              <a:ext uri="{FF2B5EF4-FFF2-40B4-BE49-F238E27FC236}">
                <a16:creationId xmlns:a16="http://schemas.microsoft.com/office/drawing/2014/main" id="{99EA9BFD-C4B8-4DCD-A450-D7EF8DF7364D}"/>
              </a:ext>
            </a:extLst>
          </p:cNvPr>
          <p:cNvPicPr>
            <a:picLocks noGrp="1" noChangeAspect="1"/>
          </p:cNvPicPr>
          <p:nvPr>
            <p:ph sz="half" idx="18"/>
          </p:nvPr>
        </p:nvPicPr>
        <p:blipFill>
          <a:blip r:embed="rId4"/>
          <a:stretch>
            <a:fillRect/>
          </a:stretch>
        </p:blipFill>
        <p:spPr>
          <a:xfrm>
            <a:off x="6463834" y="2914694"/>
            <a:ext cx="4572396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832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3.xml><?xml version="1.0" encoding="utf-8"?>
<a:theme xmlns:a="http://schemas.openxmlformats.org/drawingml/2006/main" name="OU PowerPoint">
  <a:themeElements>
    <a:clrScheme name="OU 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U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U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2">
        <a:dk1>
          <a:srgbClr val="000000"/>
        </a:dk1>
        <a:lt1>
          <a:srgbClr val="D60077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8AAB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3">
        <a:dk1>
          <a:srgbClr val="000000"/>
        </a:dk1>
        <a:lt1>
          <a:srgbClr val="FFD1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E5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4">
        <a:dk1>
          <a:srgbClr val="000000"/>
        </a:dk1>
        <a:lt1>
          <a:srgbClr val="9FAA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DD2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5">
        <a:dk1>
          <a:srgbClr val="000000"/>
        </a:dk1>
        <a:lt1>
          <a:srgbClr val="00AFA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D4D3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6">
        <a:dk1>
          <a:srgbClr val="000000"/>
        </a:dk1>
        <a:lt1>
          <a:srgbClr val="5C705E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5BBB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7">
        <a:dk1>
          <a:srgbClr val="000000"/>
        </a:dk1>
        <a:lt1>
          <a:srgbClr val="EF682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6B9A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8">
        <a:dk1>
          <a:srgbClr val="000000"/>
        </a:dk1>
        <a:lt1>
          <a:srgbClr val="E3284A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FACB1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9">
        <a:dk1>
          <a:srgbClr val="000000"/>
        </a:dk1>
        <a:lt1>
          <a:srgbClr val="856FB3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2BBD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10">
        <a:dk1>
          <a:srgbClr val="000000"/>
        </a:dk1>
        <a:lt1>
          <a:srgbClr val="0000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11">
        <a:dk1>
          <a:srgbClr val="000000"/>
        </a:dk1>
        <a:lt1>
          <a:srgbClr val="8C8C8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5C5C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7887</TotalTime>
  <Words>1607</Words>
  <Application>Microsoft Office PowerPoint</Application>
  <PresentationFormat>Widescreen</PresentationFormat>
  <Paragraphs>166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Poppins</vt:lpstr>
      <vt:lpstr>Poppins SemiBold</vt:lpstr>
      <vt:lpstr>Wingdings</vt:lpstr>
      <vt:lpstr>Covers</vt:lpstr>
      <vt:lpstr>Slide Options</vt:lpstr>
      <vt:lpstr>OU PowerPoint</vt:lpstr>
      <vt:lpstr>Evaluating and enhancing student recognition of employability skills development </vt:lpstr>
      <vt:lpstr>eSTEeM project: Evaluating and enhancing student recognition of employability skills development</vt:lpstr>
      <vt:lpstr>Methods</vt:lpstr>
      <vt:lpstr>Student motivation to study the module – based on responses to polls/chat in Introductory tutorials</vt:lpstr>
      <vt:lpstr>What is meant by professional competence?</vt:lpstr>
      <vt:lpstr>Why identify specific competences for a discipline?</vt:lpstr>
      <vt:lpstr>Identifying technical and behavioural competences relating to M815 Project management</vt:lpstr>
      <vt:lpstr>Quantitative analysis of development of competences  </vt:lpstr>
      <vt:lpstr>Competence development identified from questionnaire</vt:lpstr>
      <vt:lpstr>Quantitative analysis of examples of ability to apply competences in the workplace from student questionnaire</vt:lpstr>
      <vt:lpstr>Thematic analysis of ability impact in the workplace based on researcher EMA analysis </vt:lpstr>
      <vt:lpstr>Drawing on the findings of this research in M815 24E </vt:lpstr>
      <vt:lpstr>Further work! </vt:lpstr>
      <vt:lpstr>References</vt:lpstr>
      <vt:lpstr>Appendix – explanation of competence codes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M81524ETMA01partAprerecorded</dc:title>
  <dc:creator>Joan Jackson</dc:creator>
  <cp:lastModifiedBy>Diane.Ford</cp:lastModifiedBy>
  <cp:revision>9</cp:revision>
  <cp:lastPrinted>2024-04-08T14:17:56Z</cp:lastPrinted>
  <dcterms:created xsi:type="dcterms:W3CDTF">2023-06-23T19:23:03Z</dcterms:created>
  <dcterms:modified xsi:type="dcterms:W3CDTF">2024-04-08T14:39:15Z</dcterms:modified>
</cp:coreProperties>
</file>