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75" r:id="rId3"/>
    <p:sldId id="504" r:id="rId4"/>
    <p:sldId id="259" r:id="rId5"/>
    <p:sldId id="276" r:id="rId6"/>
    <p:sldId id="278" r:id="rId7"/>
    <p:sldId id="305" r:id="rId8"/>
    <p:sldId id="282" r:id="rId9"/>
    <p:sldId id="303" r:id="rId10"/>
    <p:sldId id="510" r:id="rId11"/>
    <p:sldId id="512" r:id="rId12"/>
    <p:sldId id="511" r:id="rId13"/>
    <p:sldId id="306" r:id="rId14"/>
    <p:sldId id="280" r:id="rId15"/>
    <p:sldId id="286" r:id="rId16"/>
    <p:sldId id="295" r:id="rId17"/>
    <p:sldId id="291" r:id="rId18"/>
    <p:sldId id="506" r:id="rId19"/>
    <p:sldId id="298" r:id="rId20"/>
    <p:sldId id="29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1219" autoAdjust="0"/>
  </p:normalViewPr>
  <p:slideViewPr>
    <p:cSldViewPr>
      <p:cViewPr varScale="1">
        <p:scale>
          <a:sx n="103" d="100"/>
          <a:sy n="103" d="100"/>
        </p:scale>
        <p:origin x="869"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97498-CA5B-4AE2-A1E7-C24614671CA1}" type="datetimeFigureOut">
              <a:rPr lang="en-GB" smtClean="0"/>
              <a:t>03/04/2024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E378A-D52D-4CBC-89A0-39768187D9B5}" type="slidenum">
              <a:rPr lang="en-GB" smtClean="0"/>
              <a:t>‹#›</a:t>
            </a:fld>
            <a:endParaRPr lang="en-GB" dirty="0"/>
          </a:p>
        </p:txBody>
      </p:sp>
    </p:spTree>
    <p:extLst>
      <p:ext uri="{BB962C8B-B14F-4D97-AF65-F5344CB8AC3E}">
        <p14:creationId xmlns:p14="http://schemas.microsoft.com/office/powerpoint/2010/main" val="151677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images are  ATC own artwork or from SXPS288 module materials (OU-produced)</a:t>
            </a:r>
          </a:p>
          <a:p>
            <a:endParaRPr lang="en-GB" dirty="0"/>
          </a:p>
          <a:p>
            <a:r>
              <a:rPr lang="en-GB" dirty="0"/>
              <a:t>Review map widget</a:t>
            </a:r>
          </a:p>
        </p:txBody>
      </p:sp>
      <p:sp>
        <p:nvSpPr>
          <p:cNvPr id="4" name="Slide Number Placeholder 3"/>
          <p:cNvSpPr>
            <a:spLocks noGrp="1"/>
          </p:cNvSpPr>
          <p:nvPr>
            <p:ph type="sldNum" sz="quarter" idx="5"/>
          </p:nvPr>
        </p:nvSpPr>
        <p:spPr/>
        <p:txBody>
          <a:bodyPr/>
          <a:lstStyle/>
          <a:p>
            <a:fld id="{A83E378A-D52D-4CBC-89A0-39768187D9B5}" type="slidenum">
              <a:rPr lang="en-GB" smtClean="0"/>
              <a:t>1</a:t>
            </a:fld>
            <a:endParaRPr lang="en-GB" dirty="0"/>
          </a:p>
        </p:txBody>
      </p:sp>
    </p:spTree>
    <p:extLst>
      <p:ext uri="{BB962C8B-B14F-4D97-AF65-F5344CB8AC3E}">
        <p14:creationId xmlns:p14="http://schemas.microsoft.com/office/powerpoint/2010/main" val="262455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12</a:t>
            </a:fld>
            <a:endParaRPr lang="en-GB" dirty="0"/>
          </a:p>
        </p:txBody>
      </p:sp>
    </p:spTree>
    <p:extLst>
      <p:ext uri="{BB962C8B-B14F-4D97-AF65-F5344CB8AC3E}">
        <p14:creationId xmlns:p14="http://schemas.microsoft.com/office/powerpoint/2010/main" val="91675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 Website screenshot from S111</a:t>
            </a:r>
            <a:r>
              <a:rPr lang="en-GB" dirty="0"/>
              <a:t> © OU.  </a:t>
            </a:r>
          </a:p>
        </p:txBody>
      </p:sp>
      <p:sp>
        <p:nvSpPr>
          <p:cNvPr id="4" name="Slide Number Placeholder 3"/>
          <p:cNvSpPr>
            <a:spLocks noGrp="1"/>
          </p:cNvSpPr>
          <p:nvPr>
            <p:ph type="sldNum" sz="quarter" idx="5"/>
          </p:nvPr>
        </p:nvSpPr>
        <p:spPr/>
        <p:txBody>
          <a:bodyPr/>
          <a:lstStyle/>
          <a:p>
            <a:fld id="{A83E378A-D52D-4CBC-89A0-39768187D9B5}" type="slidenum">
              <a:rPr lang="en-GB" smtClean="0"/>
              <a:t>18</a:t>
            </a:fld>
            <a:endParaRPr lang="en-GB" dirty="0"/>
          </a:p>
        </p:txBody>
      </p:sp>
    </p:spTree>
    <p:extLst>
      <p:ext uri="{BB962C8B-B14F-4D97-AF65-F5344CB8AC3E}">
        <p14:creationId xmlns:p14="http://schemas.microsoft.com/office/powerpoint/2010/main" val="276230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19</a:t>
            </a:fld>
            <a:endParaRPr lang="en-GB" dirty="0"/>
          </a:p>
        </p:txBody>
      </p:sp>
    </p:spTree>
    <p:extLst>
      <p:ext uri="{BB962C8B-B14F-4D97-AF65-F5344CB8AC3E}">
        <p14:creationId xmlns:p14="http://schemas.microsoft.com/office/powerpoint/2010/main" val="156347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20</a:t>
            </a:fld>
            <a:endParaRPr lang="en-GB" dirty="0"/>
          </a:p>
        </p:txBody>
      </p:sp>
    </p:spTree>
    <p:extLst>
      <p:ext uri="{BB962C8B-B14F-4D97-AF65-F5344CB8AC3E}">
        <p14:creationId xmlns:p14="http://schemas.microsoft.com/office/powerpoint/2010/main" val="307480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ARROW and PIRATE images, Compton graphic and Gas Cell interface from SXPS288 materials. Internally produced and © OU.  </a:t>
            </a:r>
            <a:endParaRPr lang="en-GB" sz="120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83E378A-D52D-4CBC-89A0-39768187D9B5}" type="slidenum">
              <a:rPr lang="en-GB" smtClean="0"/>
              <a:t>2</a:t>
            </a:fld>
            <a:endParaRPr lang="en-GB" dirty="0"/>
          </a:p>
        </p:txBody>
      </p:sp>
    </p:spTree>
    <p:extLst>
      <p:ext uri="{BB962C8B-B14F-4D97-AF65-F5344CB8AC3E}">
        <p14:creationId xmlns:p14="http://schemas.microsoft.com/office/powerpoint/2010/main" val="283625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latin typeface="Arial" panose="020B0604020202020204" pitchFamily="34" charset="0"/>
                <a:cs typeface="Arial" panose="020B0604020202020204" pitchFamily="34" charset="0"/>
              </a:rPr>
              <a:t>OU Employability Strategy consists of 3 parts. It is running from 2019 to 2025, when it will be reviewed and replaced with an updated version. </a:t>
            </a:r>
          </a:p>
          <a:p>
            <a:pPr algn="l"/>
            <a:r>
              <a:rPr lang="en-GB" sz="1200" dirty="0">
                <a:latin typeface="Arial" panose="020B0604020202020204" pitchFamily="34" charset="0"/>
                <a:cs typeface="Arial" panose="020B0604020202020204" pitchFamily="34" charset="0"/>
              </a:rPr>
              <a:t>We have several services, under these 3 areas – this includes our 121 Student Consultations, Regular workshops on problem areas such as CV’s interviews or confidence, also the Employer Engagement Team are super, they organise all the extra curricular employer guest events such as online careers fairs, webinars, panels and most recently a STEM themed spectacular Inclusive Futures’ –’Exploring STEM Careers, over 20 events across 2 days with a panel event for each school. Hugely popular and lots of great feedback coming in. Finally the orange slice of the pie there is where this project, and the work of Learning and Teaching Careers consultants sits. We are systematically mapping and cataloguing the whole curriculum by 2025 and using this as a starting point for increasing emphasis on employability in all levels of study. Working with Alan on SXPS288, was one such module development, aimed at helping students review and evaluate their learning with the Learning logs.  Graphics i</a:t>
            </a:r>
            <a:r>
              <a:rPr lang="en-GB" dirty="0"/>
              <a:t>nternally produced and © OU.  </a:t>
            </a:r>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3</a:t>
            </a:fld>
            <a:endParaRPr lang="en-GB" dirty="0"/>
          </a:p>
        </p:txBody>
      </p:sp>
    </p:spTree>
    <p:extLst>
      <p:ext uri="{BB962C8B-B14F-4D97-AF65-F5344CB8AC3E}">
        <p14:creationId xmlns:p14="http://schemas.microsoft.com/office/powerpoint/2010/main" val="24207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 Graphics i</a:t>
            </a:r>
            <a:r>
              <a:rPr lang="en-GB" dirty="0"/>
              <a:t>nternally produced and © OU.  </a:t>
            </a:r>
          </a:p>
        </p:txBody>
      </p:sp>
      <p:sp>
        <p:nvSpPr>
          <p:cNvPr id="4" name="Slide Number Placeholder 3"/>
          <p:cNvSpPr>
            <a:spLocks noGrp="1"/>
          </p:cNvSpPr>
          <p:nvPr>
            <p:ph type="sldNum" sz="quarter" idx="5"/>
          </p:nvPr>
        </p:nvSpPr>
        <p:spPr/>
        <p:txBody>
          <a:bodyPr/>
          <a:lstStyle/>
          <a:p>
            <a:fld id="{A83E378A-D52D-4CBC-89A0-39768187D9B5}" type="slidenum">
              <a:rPr lang="en-GB" smtClean="0"/>
              <a:t>4</a:t>
            </a:fld>
            <a:endParaRPr lang="en-GB" dirty="0"/>
          </a:p>
        </p:txBody>
      </p:sp>
    </p:spTree>
    <p:extLst>
      <p:ext uri="{BB962C8B-B14F-4D97-AF65-F5344CB8AC3E}">
        <p14:creationId xmlns:p14="http://schemas.microsoft.com/office/powerpoint/2010/main" val="391173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https://learn2.open.ac.uk/mod/oucontent/view.php?id=1926098&amp;section=4.3</a:t>
            </a:r>
          </a:p>
        </p:txBody>
      </p:sp>
      <p:sp>
        <p:nvSpPr>
          <p:cNvPr id="4" name="Slide Number Placeholder 3"/>
          <p:cNvSpPr>
            <a:spLocks noGrp="1"/>
          </p:cNvSpPr>
          <p:nvPr>
            <p:ph type="sldNum" sz="quarter" idx="5"/>
          </p:nvPr>
        </p:nvSpPr>
        <p:spPr/>
        <p:txBody>
          <a:bodyPr/>
          <a:lstStyle/>
          <a:p>
            <a:fld id="{A83E378A-D52D-4CBC-89A0-39768187D9B5}" type="slidenum">
              <a:rPr lang="en-GB" smtClean="0"/>
              <a:t>6</a:t>
            </a:fld>
            <a:endParaRPr lang="en-GB" dirty="0"/>
          </a:p>
        </p:txBody>
      </p:sp>
    </p:spTree>
    <p:extLst>
      <p:ext uri="{BB962C8B-B14F-4D97-AF65-F5344CB8AC3E}">
        <p14:creationId xmlns:p14="http://schemas.microsoft.com/office/powerpoint/2010/main" val="318303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8</a:t>
            </a:fld>
            <a:endParaRPr lang="en-GB" dirty="0"/>
          </a:p>
        </p:txBody>
      </p:sp>
    </p:spTree>
    <p:extLst>
      <p:ext uri="{BB962C8B-B14F-4D97-AF65-F5344CB8AC3E}">
        <p14:creationId xmlns:p14="http://schemas.microsoft.com/office/powerpoint/2010/main" val="171726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9</a:t>
            </a:fld>
            <a:endParaRPr lang="en-GB" dirty="0"/>
          </a:p>
        </p:txBody>
      </p:sp>
    </p:spTree>
    <p:extLst>
      <p:ext uri="{BB962C8B-B14F-4D97-AF65-F5344CB8AC3E}">
        <p14:creationId xmlns:p14="http://schemas.microsoft.com/office/powerpoint/2010/main" val="107244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10</a:t>
            </a:fld>
            <a:endParaRPr lang="en-GB" dirty="0"/>
          </a:p>
        </p:txBody>
      </p:sp>
    </p:spTree>
    <p:extLst>
      <p:ext uri="{BB962C8B-B14F-4D97-AF65-F5344CB8AC3E}">
        <p14:creationId xmlns:p14="http://schemas.microsoft.com/office/powerpoint/2010/main" val="227685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3E378A-D52D-4CBC-89A0-39768187D9B5}" type="slidenum">
              <a:rPr lang="en-GB" smtClean="0"/>
              <a:t>11</a:t>
            </a:fld>
            <a:endParaRPr lang="en-GB" dirty="0"/>
          </a:p>
        </p:txBody>
      </p:sp>
    </p:spTree>
    <p:extLst>
      <p:ext uri="{BB962C8B-B14F-4D97-AF65-F5344CB8AC3E}">
        <p14:creationId xmlns:p14="http://schemas.microsoft.com/office/powerpoint/2010/main" val="131321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294419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148004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94716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2384776"/>
            <a:ext cx="5400000" cy="415498"/>
          </a:xfrm>
          <a:prstGeom prst="rect">
            <a:avLst/>
          </a:prstGeom>
        </p:spPr>
        <p:txBody>
          <a:bodyPr wrap="square" lIns="0" tIns="0" rIns="0" bIns="0" anchor="t" anchorCtr="0">
            <a:spAutoFit/>
          </a:bodyPr>
          <a:lstStyle>
            <a:lvl1pPr algn="l">
              <a:defRPr sz="27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3140019"/>
            <a:ext cx="5400000" cy="415498"/>
          </a:xfrm>
          <a:prstGeom prst="rect">
            <a:avLst/>
          </a:prstGeom>
        </p:spPr>
        <p:txBody>
          <a:bodyPr wrap="square" lIns="0" tIns="0" rIns="0" bIns="0">
            <a:spAutoFit/>
          </a:bodyPr>
          <a:lstStyle>
            <a:lvl1pPr marL="0" indent="0" algn="l">
              <a:spcBef>
                <a:spcPts val="0"/>
              </a:spcBef>
              <a:buNone/>
              <a:defRPr sz="135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85335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374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366041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40445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387361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97964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289874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171275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CFCC2-33AA-4E89-95D4-E7C36A5EFACE}" type="datetimeFigureOut">
              <a:rPr lang="en-GB" smtClean="0"/>
              <a:t>03/04/2024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3E14B31-482D-4AAD-A959-D797568ACDB0}" type="slidenum">
              <a:rPr lang="en-GB" smtClean="0"/>
              <a:t>‹#›</a:t>
            </a:fld>
            <a:endParaRPr lang="en-GB" dirty="0"/>
          </a:p>
        </p:txBody>
      </p:sp>
    </p:spTree>
    <p:extLst>
      <p:ext uri="{BB962C8B-B14F-4D97-AF65-F5344CB8AC3E}">
        <p14:creationId xmlns:p14="http://schemas.microsoft.com/office/powerpoint/2010/main" val="294921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7CFCC2-33AA-4E89-95D4-E7C36A5EFACE}" type="datetimeFigureOut">
              <a:rPr lang="en-GB" smtClean="0"/>
              <a:t>03/04/2024</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E14B31-482D-4AAD-A959-D797568ACDB0}" type="slidenum">
              <a:rPr lang="en-GB" smtClean="0"/>
              <a:t>‹#›</a:t>
            </a:fld>
            <a:endParaRPr lang="en-GB" dirty="0"/>
          </a:p>
        </p:txBody>
      </p:sp>
    </p:spTree>
    <p:extLst>
      <p:ext uri="{BB962C8B-B14F-4D97-AF65-F5344CB8AC3E}">
        <p14:creationId xmlns:p14="http://schemas.microsoft.com/office/powerpoint/2010/main" val="197687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learn2.open.ac.uk/course/view.php?id=207079&amp;cmid=156314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cloud&#10;&#10;Description automatically generated">
            <a:extLst>
              <a:ext uri="{FF2B5EF4-FFF2-40B4-BE49-F238E27FC236}">
                <a16:creationId xmlns:a16="http://schemas.microsoft.com/office/drawing/2014/main" id="{656C69D4-D9D3-022C-9D3C-78A888BECB2A}"/>
              </a:ext>
            </a:extLst>
          </p:cNvPr>
          <p:cNvPicPr>
            <a:picLocks noChangeAspect="1"/>
          </p:cNvPicPr>
          <p:nvPr/>
        </p:nvPicPr>
        <p:blipFill rotWithShape="1">
          <a:blip r:embed="rId3">
            <a:extLst>
              <a:ext uri="{28A0092B-C50C-407E-A947-70E740481C1C}">
                <a14:useLocalDpi xmlns:a14="http://schemas.microsoft.com/office/drawing/2010/main" val="0"/>
              </a:ext>
            </a:extLst>
          </a:blip>
          <a:srcRect b="5210"/>
          <a:stretch/>
        </p:blipFill>
        <p:spPr>
          <a:xfrm>
            <a:off x="0" y="843558"/>
            <a:ext cx="9144000" cy="1896028"/>
          </a:xfrm>
          <a:prstGeom prst="rect">
            <a:avLst/>
          </a:prstGeom>
        </p:spPr>
      </p:pic>
      <p:sp>
        <p:nvSpPr>
          <p:cNvPr id="4" name="TextBox 3">
            <a:extLst>
              <a:ext uri="{FF2B5EF4-FFF2-40B4-BE49-F238E27FC236}">
                <a16:creationId xmlns:a16="http://schemas.microsoft.com/office/drawing/2014/main" id="{C7AD2328-D134-4F44-AF3E-34D7A7C199BB}"/>
              </a:ext>
            </a:extLst>
          </p:cNvPr>
          <p:cNvSpPr txBox="1"/>
          <p:nvPr/>
        </p:nvSpPr>
        <p:spPr>
          <a:xfrm>
            <a:off x="13619" y="2859782"/>
            <a:ext cx="6328977"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Alan Cayless   </a:t>
            </a:r>
            <a:r>
              <a:rPr lang="en-GB" sz="2000" dirty="0">
                <a:latin typeface="Arial" panose="020B0604020202020204" pitchFamily="34" charset="0"/>
                <a:cs typeface="Arial" panose="020B0604020202020204" pitchFamily="34" charset="0"/>
              </a:rPr>
              <a:t>Former Module chair SXPS288</a:t>
            </a:r>
          </a:p>
        </p:txBody>
      </p:sp>
      <p:pic>
        <p:nvPicPr>
          <p:cNvPr id="6" name="Picture 5" descr="Text&#10;&#10;Description automatically generated">
            <a:extLst>
              <a:ext uri="{FF2B5EF4-FFF2-40B4-BE49-F238E27FC236}">
                <a16:creationId xmlns:a16="http://schemas.microsoft.com/office/drawing/2014/main" id="{925A49E0-F273-A1A9-C847-1AE1F1629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423"/>
            <a:ext cx="2592288" cy="788600"/>
          </a:xfrm>
          <a:prstGeom prst="rect">
            <a:avLst/>
          </a:prstGeom>
        </p:spPr>
      </p:pic>
      <p:sp>
        <p:nvSpPr>
          <p:cNvPr id="14" name="TextBox 13">
            <a:extLst>
              <a:ext uri="{FF2B5EF4-FFF2-40B4-BE49-F238E27FC236}">
                <a16:creationId xmlns:a16="http://schemas.microsoft.com/office/drawing/2014/main" id="{9393622E-041C-2535-EDC8-6C19A4F866CC}"/>
              </a:ext>
            </a:extLst>
          </p:cNvPr>
          <p:cNvSpPr txBox="1"/>
          <p:nvPr/>
        </p:nvSpPr>
        <p:spPr>
          <a:xfrm>
            <a:off x="-36512" y="3651870"/>
            <a:ext cx="6523132"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Arabella Nock  </a:t>
            </a:r>
            <a:r>
              <a:rPr lang="en-GB" sz="2000" dirty="0">
                <a:latin typeface="Arial" panose="020B0604020202020204" pitchFamily="34" charset="0"/>
                <a:cs typeface="Arial" panose="020B0604020202020204" pitchFamily="34" charset="0"/>
              </a:rPr>
              <a:t>Careers and employability, STEM</a:t>
            </a:r>
          </a:p>
        </p:txBody>
      </p:sp>
      <p:sp>
        <p:nvSpPr>
          <p:cNvPr id="19" name="TextBox 18">
            <a:extLst>
              <a:ext uri="{FF2B5EF4-FFF2-40B4-BE49-F238E27FC236}">
                <a16:creationId xmlns:a16="http://schemas.microsoft.com/office/drawing/2014/main" id="{945E7DA9-A8D5-B1AD-E9B9-62F341C7C713}"/>
              </a:ext>
            </a:extLst>
          </p:cNvPr>
          <p:cNvSpPr txBox="1"/>
          <p:nvPr/>
        </p:nvSpPr>
        <p:spPr>
          <a:xfrm>
            <a:off x="-22437" y="4443958"/>
            <a:ext cx="8666860"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Stella Bradbury, Mark McJury    </a:t>
            </a:r>
            <a:r>
              <a:rPr lang="en-GB" sz="2000" dirty="0">
                <a:latin typeface="Arial" panose="020B0604020202020204" pitchFamily="34" charset="0"/>
                <a:cs typeface="Arial" panose="020B0604020202020204" pitchFamily="34" charset="0"/>
              </a:rPr>
              <a:t>AL consultants – data analysis</a:t>
            </a:r>
          </a:p>
        </p:txBody>
      </p:sp>
      <p:sp>
        <p:nvSpPr>
          <p:cNvPr id="12" name="TextBox 11">
            <a:extLst>
              <a:ext uri="{FF2B5EF4-FFF2-40B4-BE49-F238E27FC236}">
                <a16:creationId xmlns:a16="http://schemas.microsoft.com/office/drawing/2014/main" id="{A92BDF07-EB0D-CE4A-72D9-642CFF264FD9}"/>
              </a:ext>
            </a:extLst>
          </p:cNvPr>
          <p:cNvSpPr txBox="1"/>
          <p:nvPr/>
        </p:nvSpPr>
        <p:spPr>
          <a:xfrm>
            <a:off x="35496" y="0"/>
            <a:ext cx="4392488" cy="830997"/>
          </a:xfrm>
          <a:prstGeom prst="rect">
            <a:avLst/>
          </a:prstGeom>
          <a:noFill/>
        </p:spPr>
        <p:txBody>
          <a:bodyPr wrap="square" rtlCol="0">
            <a:spAutoFit/>
          </a:bodyPr>
          <a:lstStyle/>
          <a:p>
            <a:pPr algn="ctr"/>
            <a:r>
              <a:rPr lang="en-GB" sz="2400" b="1" dirty="0">
                <a:solidFill>
                  <a:srgbClr val="0070C0"/>
                </a:solidFill>
                <a:latin typeface="Arial" panose="020B0604020202020204" pitchFamily="34" charset="0"/>
                <a:cs typeface="Arial" panose="020B0604020202020204" pitchFamily="34" charset="0"/>
              </a:rPr>
              <a:t>Learning Logs:</a:t>
            </a:r>
            <a:r>
              <a:rPr lang="en-GB" sz="2400" dirty="0">
                <a:solidFill>
                  <a:srgbClr val="0070C0"/>
                </a:solidFill>
                <a:latin typeface="Arial" panose="020B0604020202020204" pitchFamily="34" charset="0"/>
                <a:cs typeface="Arial" panose="020B0604020202020204" pitchFamily="34" charset="0"/>
              </a:rPr>
              <a:t>  Employability </a:t>
            </a:r>
            <a:br>
              <a:rPr lang="en-GB" sz="2400" dirty="0">
                <a:solidFill>
                  <a:srgbClr val="0070C0"/>
                </a:solidFill>
                <a:latin typeface="Arial" panose="020B0604020202020204" pitchFamily="34" charset="0"/>
                <a:cs typeface="Arial" panose="020B0604020202020204" pitchFamily="34" charset="0"/>
              </a:rPr>
            </a:br>
            <a:r>
              <a:rPr lang="en-GB" sz="2400" dirty="0">
                <a:solidFill>
                  <a:srgbClr val="0070C0"/>
                </a:solidFill>
                <a:latin typeface="Arial" panose="020B0604020202020204" pitchFamily="34" charset="0"/>
                <a:cs typeface="Arial" panose="020B0604020202020204" pitchFamily="34" charset="0"/>
              </a:rPr>
              <a:t>skills for remote experiments</a:t>
            </a:r>
          </a:p>
        </p:txBody>
      </p:sp>
      <p:sp>
        <p:nvSpPr>
          <p:cNvPr id="16" name="TextBox 15">
            <a:extLst>
              <a:ext uri="{FF2B5EF4-FFF2-40B4-BE49-F238E27FC236}">
                <a16:creationId xmlns:a16="http://schemas.microsoft.com/office/drawing/2014/main" id="{FBE320D2-167A-BA43-9FF7-F5823E978A03}"/>
              </a:ext>
            </a:extLst>
          </p:cNvPr>
          <p:cNvSpPr txBox="1"/>
          <p:nvPr/>
        </p:nvSpPr>
        <p:spPr>
          <a:xfrm>
            <a:off x="4355976" y="195486"/>
            <a:ext cx="2160240" cy="461665"/>
          </a:xfrm>
          <a:prstGeom prst="rect">
            <a:avLst/>
          </a:prstGeom>
          <a:noFill/>
        </p:spPr>
        <p:txBody>
          <a:bodyPr wrap="square" rtlCol="0">
            <a:spAutoFit/>
          </a:bodyPr>
          <a:lstStyle/>
          <a:p>
            <a:pPr algn="ctr"/>
            <a:r>
              <a:rPr lang="en-GB" sz="2400" dirty="0">
                <a:solidFill>
                  <a:srgbClr val="0070C0"/>
                </a:solidFill>
                <a:latin typeface="Arial" panose="020B0604020202020204" pitchFamily="34" charset="0"/>
                <a:cs typeface="Arial" panose="020B0604020202020204" pitchFamily="34" charset="0"/>
              </a:rPr>
              <a:t>2024 Update</a:t>
            </a:r>
          </a:p>
        </p:txBody>
      </p:sp>
      <p:pic>
        <p:nvPicPr>
          <p:cNvPr id="3" name="Picture 2" descr="A person sitting on a couch talking to another person&#10;&#10;Description automatically generated">
            <a:extLst>
              <a:ext uri="{FF2B5EF4-FFF2-40B4-BE49-F238E27FC236}">
                <a16:creationId xmlns:a16="http://schemas.microsoft.com/office/drawing/2014/main" id="{704B827A-03FB-9363-2A95-3DE074967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2859782"/>
            <a:ext cx="2812147" cy="1584176"/>
          </a:xfrm>
          <a:prstGeom prst="rect">
            <a:avLst/>
          </a:prstGeom>
        </p:spPr>
      </p:pic>
    </p:spTree>
    <p:extLst>
      <p:ext uri="{BB962C8B-B14F-4D97-AF65-F5344CB8AC3E}">
        <p14:creationId xmlns:p14="http://schemas.microsoft.com/office/powerpoint/2010/main" val="94467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4938526-FE56-D251-232D-9852E8DB1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3" y="0"/>
            <a:ext cx="8986994" cy="5143500"/>
          </a:xfrm>
          <a:prstGeom prst="rect">
            <a:avLst/>
          </a:prstGeom>
        </p:spPr>
      </p:pic>
      <p:sp>
        <p:nvSpPr>
          <p:cNvPr id="6" name="TextBox 5">
            <a:extLst>
              <a:ext uri="{FF2B5EF4-FFF2-40B4-BE49-F238E27FC236}">
                <a16:creationId xmlns:a16="http://schemas.microsoft.com/office/drawing/2014/main" id="{C3D2F37D-1AB2-5078-13A9-6B7CCC8E55CA}"/>
              </a:ext>
            </a:extLst>
          </p:cNvPr>
          <p:cNvSpPr txBox="1"/>
          <p:nvPr/>
        </p:nvSpPr>
        <p:spPr>
          <a:xfrm>
            <a:off x="5742428" y="-29690"/>
            <a:ext cx="3384376" cy="523220"/>
          </a:xfrm>
          <a:prstGeom prst="rect">
            <a:avLst/>
          </a:prstGeom>
          <a:noFill/>
        </p:spPr>
        <p:txBody>
          <a:bodyPr wrap="square" rtlCol="0">
            <a:spAutoFit/>
          </a:bodyPr>
          <a:lstStyle/>
          <a:p>
            <a:pPr algn="ctr"/>
            <a:r>
              <a:rPr lang="en-GB" sz="2800" dirty="0">
                <a:solidFill>
                  <a:srgbClr val="0070C0"/>
                </a:solidFill>
                <a:latin typeface="Arial" panose="020B0604020202020204" pitchFamily="34" charset="0"/>
                <a:cs typeface="Arial" panose="020B0604020202020204" pitchFamily="34" charset="0"/>
              </a:rPr>
              <a:t>SXPS288 2023J</a:t>
            </a:r>
          </a:p>
        </p:txBody>
      </p:sp>
    </p:spTree>
    <p:extLst>
      <p:ext uri="{BB962C8B-B14F-4D97-AF65-F5344CB8AC3E}">
        <p14:creationId xmlns:p14="http://schemas.microsoft.com/office/powerpoint/2010/main" val="136521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1E66E0-4DF1-CBB2-A2AE-5F39FDB65E40}"/>
              </a:ext>
            </a:extLst>
          </p:cNvPr>
          <p:cNvPicPr>
            <a:picLocks noChangeAspect="1"/>
          </p:cNvPicPr>
          <p:nvPr/>
        </p:nvPicPr>
        <p:blipFill>
          <a:blip r:embed="rId3"/>
          <a:stretch>
            <a:fillRect/>
          </a:stretch>
        </p:blipFill>
        <p:spPr>
          <a:xfrm>
            <a:off x="478001" y="0"/>
            <a:ext cx="8187998" cy="5143500"/>
          </a:xfrm>
          <a:prstGeom prst="rect">
            <a:avLst/>
          </a:prstGeom>
        </p:spPr>
      </p:pic>
      <p:sp>
        <p:nvSpPr>
          <p:cNvPr id="2" name="TextBox 1">
            <a:extLst>
              <a:ext uri="{FF2B5EF4-FFF2-40B4-BE49-F238E27FC236}">
                <a16:creationId xmlns:a16="http://schemas.microsoft.com/office/drawing/2014/main" id="{56CDBD26-1F49-C1CD-6AEB-5D79352EEE94}"/>
              </a:ext>
            </a:extLst>
          </p:cNvPr>
          <p:cNvSpPr txBox="1"/>
          <p:nvPr/>
        </p:nvSpPr>
        <p:spPr>
          <a:xfrm>
            <a:off x="1187624" y="51470"/>
            <a:ext cx="7272808" cy="461665"/>
          </a:xfrm>
          <a:prstGeom prst="rect">
            <a:avLst/>
          </a:prstGeom>
          <a:solidFill>
            <a:schemeClr val="bg1"/>
          </a:solid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Quantitative results 1: Learning Log Participation</a:t>
            </a:r>
          </a:p>
        </p:txBody>
      </p:sp>
    </p:spTree>
    <p:extLst>
      <p:ext uri="{BB962C8B-B14F-4D97-AF65-F5344CB8AC3E}">
        <p14:creationId xmlns:p14="http://schemas.microsoft.com/office/powerpoint/2010/main" val="246903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957030B-0028-B6EE-2CC6-42E2CA068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6" y="0"/>
            <a:ext cx="9093327" cy="5143500"/>
          </a:xfrm>
          <a:prstGeom prst="rect">
            <a:avLst/>
          </a:prstGeom>
        </p:spPr>
      </p:pic>
      <p:sp>
        <p:nvSpPr>
          <p:cNvPr id="2" name="TextBox 1">
            <a:extLst>
              <a:ext uri="{FF2B5EF4-FFF2-40B4-BE49-F238E27FC236}">
                <a16:creationId xmlns:a16="http://schemas.microsoft.com/office/drawing/2014/main" id="{A56B693C-0169-3C3C-B7AF-E3F26D6B39B6}"/>
              </a:ext>
            </a:extLst>
          </p:cNvPr>
          <p:cNvSpPr txBox="1"/>
          <p:nvPr/>
        </p:nvSpPr>
        <p:spPr>
          <a:xfrm>
            <a:off x="3779912" y="771550"/>
            <a:ext cx="5328592" cy="461665"/>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Quantitative results 2: Timing of posts</a:t>
            </a:r>
          </a:p>
        </p:txBody>
      </p:sp>
    </p:spTree>
    <p:extLst>
      <p:ext uri="{BB962C8B-B14F-4D97-AF65-F5344CB8AC3E}">
        <p14:creationId xmlns:p14="http://schemas.microsoft.com/office/powerpoint/2010/main" val="11446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25CB3D2-CB9A-364D-3B29-8489E0233E01}"/>
              </a:ext>
            </a:extLst>
          </p:cNvPr>
          <p:cNvGraphicFramePr>
            <a:graphicFrameLocks noGrp="1"/>
          </p:cNvGraphicFramePr>
          <p:nvPr>
            <p:extLst>
              <p:ext uri="{D42A27DB-BD31-4B8C-83A1-F6EECF244321}">
                <p14:modId xmlns:p14="http://schemas.microsoft.com/office/powerpoint/2010/main" val="1946193272"/>
              </p:ext>
            </p:extLst>
          </p:nvPr>
        </p:nvGraphicFramePr>
        <p:xfrm>
          <a:off x="35496" y="771550"/>
          <a:ext cx="9073006" cy="3528393"/>
        </p:xfrm>
        <a:graphic>
          <a:graphicData uri="http://schemas.openxmlformats.org/drawingml/2006/table">
            <a:tbl>
              <a:tblPr firstRow="1" firstCol="1" bandRow="1">
                <a:tableStyleId>{5C22544A-7EE6-4342-B048-85BDC9FD1C3A}</a:tableStyleId>
              </a:tblPr>
              <a:tblGrid>
                <a:gridCol w="2009781">
                  <a:extLst>
                    <a:ext uri="{9D8B030D-6E8A-4147-A177-3AD203B41FA5}">
                      <a16:colId xmlns:a16="http://schemas.microsoft.com/office/drawing/2014/main" val="1833582003"/>
                    </a:ext>
                  </a:extLst>
                </a:gridCol>
                <a:gridCol w="4549438">
                  <a:extLst>
                    <a:ext uri="{9D8B030D-6E8A-4147-A177-3AD203B41FA5}">
                      <a16:colId xmlns:a16="http://schemas.microsoft.com/office/drawing/2014/main" val="2952700473"/>
                    </a:ext>
                  </a:extLst>
                </a:gridCol>
                <a:gridCol w="1264922">
                  <a:extLst>
                    <a:ext uri="{9D8B030D-6E8A-4147-A177-3AD203B41FA5}">
                      <a16:colId xmlns:a16="http://schemas.microsoft.com/office/drawing/2014/main" val="3724282104"/>
                    </a:ext>
                  </a:extLst>
                </a:gridCol>
                <a:gridCol w="1248865">
                  <a:extLst>
                    <a:ext uri="{9D8B030D-6E8A-4147-A177-3AD203B41FA5}">
                      <a16:colId xmlns:a16="http://schemas.microsoft.com/office/drawing/2014/main" val="659951768"/>
                    </a:ext>
                  </a:extLst>
                </a:gridCol>
              </a:tblGrid>
              <a:tr h="986929">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Category</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Description</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Number of tags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Tags as percentage of posts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0839277"/>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Module code </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Posts labelled with the module code SXPS288</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1971</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66%</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1762184"/>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Learning Outcomes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Tags relating to named Learning Outcomes (KU1 etc.)</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1834</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61%</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2063421"/>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Experiments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Posts relating to specific aspects of the experiments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1438</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48%</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340479"/>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Skills Development</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Skills development or skills weeks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1150</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38%</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12804"/>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Python programming</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Python programming and packages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819</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27%</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4130878"/>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Evidence / Reference</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Reference information (e.g. evidence for jobs)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223</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7%</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4653952"/>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Assessment</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Posts relating to the assignments (TMAs) and EMA</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120</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4%</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2306803"/>
                  </a:ext>
                </a:extLst>
              </a:tr>
              <a:tr h="317683">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Other</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effectLst/>
                          <a:latin typeface="Arial" panose="020B0604020202020204" pitchFamily="34" charset="0"/>
                          <a:cs typeface="Arial" panose="020B0604020202020204" pitchFamily="34" charset="0"/>
                        </a:rPr>
                        <a:t>Other tags</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176</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dirty="0">
                          <a:effectLst/>
                          <a:latin typeface="Arial" panose="020B0604020202020204" pitchFamily="34" charset="0"/>
                          <a:cs typeface="Arial" panose="020B0604020202020204" pitchFamily="34" charset="0"/>
                        </a:rPr>
                        <a:t>6%</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2200143"/>
                  </a:ext>
                </a:extLst>
              </a:tr>
            </a:tbl>
          </a:graphicData>
        </a:graphic>
      </p:graphicFrame>
      <p:sp>
        <p:nvSpPr>
          <p:cNvPr id="9" name="Rectangle 3">
            <a:extLst>
              <a:ext uri="{FF2B5EF4-FFF2-40B4-BE49-F238E27FC236}">
                <a16:creationId xmlns:a16="http://schemas.microsoft.com/office/drawing/2014/main" id="{08CAF31F-97E0-1217-AE27-9DD1F808E070}"/>
              </a:ext>
            </a:extLst>
          </p:cNvPr>
          <p:cNvSpPr>
            <a:spLocks noChangeArrowheads="1"/>
          </p:cNvSpPr>
          <p:nvPr/>
        </p:nvSpPr>
        <p:spPr bwMode="auto">
          <a:xfrm>
            <a:off x="1343025" y="2054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TextBox 11">
            <a:extLst>
              <a:ext uri="{FF2B5EF4-FFF2-40B4-BE49-F238E27FC236}">
                <a16:creationId xmlns:a16="http://schemas.microsoft.com/office/drawing/2014/main" id="{5B28E396-33EF-9F6D-E587-69A4343746BE}"/>
              </a:ext>
            </a:extLst>
          </p:cNvPr>
          <p:cNvSpPr txBox="1"/>
          <p:nvPr/>
        </p:nvSpPr>
        <p:spPr>
          <a:xfrm>
            <a:off x="0" y="60593"/>
            <a:ext cx="8676456" cy="461665"/>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Quantitative results 3: Distribution of posts by content</a:t>
            </a:r>
          </a:p>
        </p:txBody>
      </p:sp>
    </p:spTree>
    <p:extLst>
      <p:ext uri="{BB962C8B-B14F-4D97-AF65-F5344CB8AC3E}">
        <p14:creationId xmlns:p14="http://schemas.microsoft.com/office/powerpoint/2010/main" val="72853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CAFDD750-D2E0-4906-F6A3-5E906A720E4A}"/>
              </a:ext>
            </a:extLst>
          </p:cNvPr>
          <p:cNvSpPr/>
          <p:nvPr/>
        </p:nvSpPr>
        <p:spPr>
          <a:xfrm>
            <a:off x="179512" y="699542"/>
            <a:ext cx="2952328" cy="1512168"/>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The module […] gave a clear picture of the skills I was developing and gave information about how to apply for placements. This is the most useful module for experimental science work and employability, I absolutely loved it!</a:t>
            </a:r>
            <a:endParaRPr lang="en-GB" sz="1200" b="1" dirty="0">
              <a:solidFill>
                <a:schemeClr val="tx1"/>
              </a:solidFill>
            </a:endParaRPr>
          </a:p>
        </p:txBody>
      </p:sp>
      <p:sp>
        <p:nvSpPr>
          <p:cNvPr id="5" name="Speech Bubble: Rectangle with Corners Rounded 4">
            <a:extLst>
              <a:ext uri="{FF2B5EF4-FFF2-40B4-BE49-F238E27FC236}">
                <a16:creationId xmlns:a16="http://schemas.microsoft.com/office/drawing/2014/main" id="{2B941B70-4341-6026-0E57-179EBC92FD4B}"/>
              </a:ext>
            </a:extLst>
          </p:cNvPr>
          <p:cNvSpPr/>
          <p:nvPr/>
        </p:nvSpPr>
        <p:spPr>
          <a:xfrm>
            <a:off x="5796136" y="575291"/>
            <a:ext cx="3024336" cy="1358860"/>
          </a:xfrm>
          <a:prstGeom prst="wedgeRoundRectCallout">
            <a:avLst>
              <a:gd name="adj1" fmla="val 25097"/>
              <a:gd name="adj2" fmla="val 62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 I was concerned about the module at a start due to poor communication skills in general but I genuinely feel as though I have learned a lot and also have developed my communication skills more than I could have hoped.</a:t>
            </a:r>
            <a:endParaRPr lang="en-GB" sz="1200" dirty="0">
              <a:solidFill>
                <a:schemeClr val="tx1"/>
              </a:solidFill>
            </a:endParaRPr>
          </a:p>
        </p:txBody>
      </p:sp>
      <p:sp>
        <p:nvSpPr>
          <p:cNvPr id="6" name="Speech Bubble: Rectangle with Corners Rounded 5">
            <a:extLst>
              <a:ext uri="{FF2B5EF4-FFF2-40B4-BE49-F238E27FC236}">
                <a16:creationId xmlns:a16="http://schemas.microsoft.com/office/drawing/2014/main" id="{3AA8410E-8DD2-CF24-B4CC-4D473046AFF1}"/>
              </a:ext>
            </a:extLst>
          </p:cNvPr>
          <p:cNvSpPr/>
          <p:nvPr/>
        </p:nvSpPr>
        <p:spPr>
          <a:xfrm>
            <a:off x="2276418" y="2344691"/>
            <a:ext cx="2880320" cy="1152128"/>
          </a:xfrm>
          <a:prstGeom prst="wedgeRoundRectCallout">
            <a:avLst>
              <a:gd name="adj1" fmla="val 25097"/>
              <a:gd name="adj2" fmla="val 62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I enjoyed the task of keeping a personal development plan and I also was very happy with learning about employment prospects and the need to supply evidence. Very useful. Thank you.</a:t>
            </a:r>
            <a:endParaRPr lang="en-GB" sz="1200" dirty="0">
              <a:solidFill>
                <a:schemeClr val="tx1"/>
              </a:solidFill>
            </a:endParaRPr>
          </a:p>
        </p:txBody>
      </p:sp>
      <p:sp>
        <p:nvSpPr>
          <p:cNvPr id="7" name="Speech Bubble: Rectangle with Corners Rounded 6">
            <a:extLst>
              <a:ext uri="{FF2B5EF4-FFF2-40B4-BE49-F238E27FC236}">
                <a16:creationId xmlns:a16="http://schemas.microsoft.com/office/drawing/2014/main" id="{AF134B93-FF3D-C246-3410-71BB22323E99}"/>
              </a:ext>
            </a:extLst>
          </p:cNvPr>
          <p:cNvSpPr/>
          <p:nvPr/>
        </p:nvSpPr>
        <p:spPr>
          <a:xfrm>
            <a:off x="3275856" y="888854"/>
            <a:ext cx="2232250" cy="792088"/>
          </a:xfrm>
          <a:prstGeom prst="wedgeRoundRectCallout">
            <a:avLst>
              <a:gd name="adj1" fmla="val -7129"/>
              <a:gd name="adj2" fmla="val 669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I liked the videos that focused on what PhD students and OU staff were studying/researching</a:t>
            </a:r>
            <a:endParaRPr lang="en-GB" sz="1200" dirty="0">
              <a:solidFill>
                <a:schemeClr val="tx1"/>
              </a:solidFill>
            </a:endParaRPr>
          </a:p>
        </p:txBody>
      </p:sp>
      <p:sp>
        <p:nvSpPr>
          <p:cNvPr id="8" name="Speech Bubble: Rectangle with Corners Rounded 7">
            <a:extLst>
              <a:ext uri="{FF2B5EF4-FFF2-40B4-BE49-F238E27FC236}">
                <a16:creationId xmlns:a16="http://schemas.microsoft.com/office/drawing/2014/main" id="{536C2746-91EC-42E8-0314-66DCA56ED1B9}"/>
              </a:ext>
            </a:extLst>
          </p:cNvPr>
          <p:cNvSpPr/>
          <p:nvPr/>
        </p:nvSpPr>
        <p:spPr>
          <a:xfrm>
            <a:off x="5148064" y="3460815"/>
            <a:ext cx="2808312" cy="1296144"/>
          </a:xfrm>
          <a:prstGeom prst="wedgeRoundRectCallout">
            <a:avLst>
              <a:gd name="adj1" fmla="val 25097"/>
              <a:gd name="adj2" fmla="val 62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this module seemed […] to cover excessively non-topic areas/life-skills that I didnt feel particularly relevant to me as someone who is retired and with no intention of re-joining the workforce. </a:t>
            </a:r>
            <a:endParaRPr lang="en-GB" sz="1200" dirty="0">
              <a:solidFill>
                <a:schemeClr val="tx1"/>
              </a:solidFill>
            </a:endParaRPr>
          </a:p>
        </p:txBody>
      </p:sp>
      <p:sp>
        <p:nvSpPr>
          <p:cNvPr id="9" name="Speech Bubble: Rectangle with Corners Rounded 8">
            <a:extLst>
              <a:ext uri="{FF2B5EF4-FFF2-40B4-BE49-F238E27FC236}">
                <a16:creationId xmlns:a16="http://schemas.microsoft.com/office/drawing/2014/main" id="{20562038-2A4A-B58D-B44A-025EC27FA36F}"/>
              </a:ext>
            </a:extLst>
          </p:cNvPr>
          <p:cNvSpPr/>
          <p:nvPr/>
        </p:nvSpPr>
        <p:spPr>
          <a:xfrm>
            <a:off x="5436096" y="2187359"/>
            <a:ext cx="2073261" cy="861736"/>
          </a:xfrm>
          <a:prstGeom prst="wedgeRoundRectCallout">
            <a:avLst>
              <a:gd name="adj1" fmla="val -19824"/>
              <a:gd name="adj2" fmla="val 7134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the amount of time wasted on introspective posts to a journal that I felt no benefit for using.</a:t>
            </a:r>
            <a:endParaRPr lang="en-GB" sz="1200" dirty="0">
              <a:solidFill>
                <a:schemeClr val="tx1"/>
              </a:solidFill>
            </a:endParaRPr>
          </a:p>
        </p:txBody>
      </p:sp>
      <p:sp>
        <p:nvSpPr>
          <p:cNvPr id="10" name="Speech Bubble: Rectangle with Corners Rounded 9">
            <a:extLst>
              <a:ext uri="{FF2B5EF4-FFF2-40B4-BE49-F238E27FC236}">
                <a16:creationId xmlns:a16="http://schemas.microsoft.com/office/drawing/2014/main" id="{DA0986AF-A3BF-FF6A-C5B0-ACD6296FC2EC}"/>
              </a:ext>
            </a:extLst>
          </p:cNvPr>
          <p:cNvSpPr/>
          <p:nvPr/>
        </p:nvSpPr>
        <p:spPr>
          <a:xfrm>
            <a:off x="428143" y="3778415"/>
            <a:ext cx="2649325" cy="861735"/>
          </a:xfrm>
          <a:prstGeom prst="wedgeRoundRectCallout">
            <a:avLst>
              <a:gd name="adj1" fmla="val 7426"/>
              <a:gd name="adj2" fmla="val 6731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incredibly tedious questions regarding development which I would come to dread every time an assignment rolled around.</a:t>
            </a:r>
            <a:endParaRPr lang="en-GB" sz="1200" dirty="0">
              <a:solidFill>
                <a:schemeClr val="tx1"/>
              </a:solidFill>
            </a:endParaRPr>
          </a:p>
        </p:txBody>
      </p:sp>
      <p:sp>
        <p:nvSpPr>
          <p:cNvPr id="2" name="TextBox 1">
            <a:extLst>
              <a:ext uri="{FF2B5EF4-FFF2-40B4-BE49-F238E27FC236}">
                <a16:creationId xmlns:a16="http://schemas.microsoft.com/office/drawing/2014/main" id="{C203062C-3452-9924-2DB2-1CE29EC96D93}"/>
              </a:ext>
            </a:extLst>
          </p:cNvPr>
          <p:cNvSpPr txBox="1"/>
          <p:nvPr/>
        </p:nvSpPr>
        <p:spPr>
          <a:xfrm>
            <a:off x="0" y="60593"/>
            <a:ext cx="8676456" cy="461665"/>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Qualitative results 1: Survey feedback – good, bad and ugly ! </a:t>
            </a:r>
          </a:p>
        </p:txBody>
      </p:sp>
    </p:spTree>
    <p:extLst>
      <p:ext uri="{BB962C8B-B14F-4D97-AF65-F5344CB8AC3E}">
        <p14:creationId xmlns:p14="http://schemas.microsoft.com/office/powerpoint/2010/main" val="389197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E6D7FD-611E-73C9-EC22-F1F68554C31C}"/>
              </a:ext>
            </a:extLst>
          </p:cNvPr>
          <p:cNvPicPr>
            <a:picLocks noChangeAspect="1"/>
          </p:cNvPicPr>
          <p:nvPr/>
        </p:nvPicPr>
        <p:blipFill>
          <a:blip r:embed="rId2"/>
          <a:stretch>
            <a:fillRect/>
          </a:stretch>
        </p:blipFill>
        <p:spPr>
          <a:xfrm>
            <a:off x="842450" y="0"/>
            <a:ext cx="7459100" cy="5143500"/>
          </a:xfrm>
          <a:prstGeom prst="rect">
            <a:avLst/>
          </a:prstGeom>
        </p:spPr>
      </p:pic>
      <p:sp>
        <p:nvSpPr>
          <p:cNvPr id="2" name="TextBox 1">
            <a:extLst>
              <a:ext uri="{FF2B5EF4-FFF2-40B4-BE49-F238E27FC236}">
                <a16:creationId xmlns:a16="http://schemas.microsoft.com/office/drawing/2014/main" id="{020DE8F6-318A-6486-4C20-B0BA9CFF0FEF}"/>
              </a:ext>
            </a:extLst>
          </p:cNvPr>
          <p:cNvSpPr txBox="1"/>
          <p:nvPr/>
        </p:nvSpPr>
        <p:spPr>
          <a:xfrm>
            <a:off x="3995936" y="0"/>
            <a:ext cx="5004048" cy="461665"/>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Qualitative results 2: Online survey </a:t>
            </a:r>
          </a:p>
        </p:txBody>
      </p:sp>
    </p:spTree>
    <p:extLst>
      <p:ext uri="{BB962C8B-B14F-4D97-AF65-F5344CB8AC3E}">
        <p14:creationId xmlns:p14="http://schemas.microsoft.com/office/powerpoint/2010/main" val="304839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A362BF-E94D-A0C6-E9E9-FF6F2C9E71C2}"/>
              </a:ext>
            </a:extLst>
          </p:cNvPr>
          <p:cNvPicPr>
            <a:picLocks noChangeAspect="1"/>
          </p:cNvPicPr>
          <p:nvPr/>
        </p:nvPicPr>
        <p:blipFill>
          <a:blip r:embed="rId2"/>
          <a:stretch>
            <a:fillRect/>
          </a:stretch>
        </p:blipFill>
        <p:spPr>
          <a:xfrm>
            <a:off x="0" y="540471"/>
            <a:ext cx="9144000" cy="4062558"/>
          </a:xfrm>
          <a:prstGeom prst="rect">
            <a:avLst/>
          </a:prstGeom>
        </p:spPr>
      </p:pic>
    </p:spTree>
    <p:extLst>
      <p:ext uri="{BB962C8B-B14F-4D97-AF65-F5344CB8AC3E}">
        <p14:creationId xmlns:p14="http://schemas.microsoft.com/office/powerpoint/2010/main" val="1323752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ED3C83-57CB-5C45-385D-53783B82E11F}"/>
              </a:ext>
            </a:extLst>
          </p:cNvPr>
          <p:cNvPicPr>
            <a:picLocks noChangeAspect="1"/>
          </p:cNvPicPr>
          <p:nvPr/>
        </p:nvPicPr>
        <p:blipFill>
          <a:blip r:embed="rId2"/>
          <a:stretch>
            <a:fillRect/>
          </a:stretch>
        </p:blipFill>
        <p:spPr>
          <a:xfrm>
            <a:off x="0" y="51470"/>
            <a:ext cx="9144000" cy="2677929"/>
          </a:xfrm>
          <a:prstGeom prst="rect">
            <a:avLst/>
          </a:prstGeom>
        </p:spPr>
      </p:pic>
      <p:pic>
        <p:nvPicPr>
          <p:cNvPr id="11" name="Picture 10">
            <a:extLst>
              <a:ext uri="{FF2B5EF4-FFF2-40B4-BE49-F238E27FC236}">
                <a16:creationId xmlns:a16="http://schemas.microsoft.com/office/drawing/2014/main" id="{182E1DDA-1BF8-E97A-230E-87F166A7A31C}"/>
              </a:ext>
            </a:extLst>
          </p:cNvPr>
          <p:cNvPicPr>
            <a:picLocks noChangeAspect="1"/>
          </p:cNvPicPr>
          <p:nvPr/>
        </p:nvPicPr>
        <p:blipFill>
          <a:blip r:embed="rId3"/>
          <a:stretch>
            <a:fillRect/>
          </a:stretch>
        </p:blipFill>
        <p:spPr>
          <a:xfrm>
            <a:off x="0" y="2849999"/>
            <a:ext cx="9144000" cy="2295331"/>
          </a:xfrm>
          <a:prstGeom prst="rect">
            <a:avLst/>
          </a:prstGeom>
        </p:spPr>
      </p:pic>
      <p:sp>
        <p:nvSpPr>
          <p:cNvPr id="12" name="Rectangle 11">
            <a:extLst>
              <a:ext uri="{FF2B5EF4-FFF2-40B4-BE49-F238E27FC236}">
                <a16:creationId xmlns:a16="http://schemas.microsoft.com/office/drawing/2014/main" id="{3F998DB3-27D1-EFBD-70AB-8ADCFF176EC0}"/>
              </a:ext>
            </a:extLst>
          </p:cNvPr>
          <p:cNvSpPr/>
          <p:nvPr/>
        </p:nvSpPr>
        <p:spPr>
          <a:xfrm>
            <a:off x="0" y="2715766"/>
            <a:ext cx="9136406" cy="14401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6487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5D0A14-D724-66F5-2C3F-F8F500DA303A}"/>
              </a:ext>
            </a:extLst>
          </p:cNvPr>
          <p:cNvPicPr>
            <a:picLocks noChangeAspect="1"/>
          </p:cNvPicPr>
          <p:nvPr/>
        </p:nvPicPr>
        <p:blipFill rotWithShape="1">
          <a:blip r:embed="rId3"/>
          <a:srcRect l="23226" t="20600" r="34545" b="41352"/>
          <a:stretch/>
        </p:blipFill>
        <p:spPr>
          <a:xfrm>
            <a:off x="0" y="3769"/>
            <a:ext cx="9049907" cy="4586539"/>
          </a:xfrm>
          <a:prstGeom prst="rect">
            <a:avLst/>
          </a:prstGeom>
        </p:spPr>
      </p:pic>
      <p:sp>
        <p:nvSpPr>
          <p:cNvPr id="3" name="TextBox 2">
            <a:extLst>
              <a:ext uri="{FF2B5EF4-FFF2-40B4-BE49-F238E27FC236}">
                <a16:creationId xmlns:a16="http://schemas.microsoft.com/office/drawing/2014/main" id="{2991C0EF-AE07-ACC4-285D-2390FEFE2A6E}"/>
              </a:ext>
            </a:extLst>
          </p:cNvPr>
          <p:cNvSpPr txBox="1"/>
          <p:nvPr/>
        </p:nvSpPr>
        <p:spPr>
          <a:xfrm>
            <a:off x="251520" y="4659982"/>
            <a:ext cx="8352928" cy="369332"/>
          </a:xfrm>
          <a:prstGeom prst="rect">
            <a:avLst/>
          </a:prstGeom>
          <a:noFill/>
        </p:spPr>
        <p:txBody>
          <a:bodyPr wrap="square">
            <a:spAutoFit/>
          </a:bodyPr>
          <a:lstStyle/>
          <a:p>
            <a:r>
              <a:rPr lang="en-GB" dirty="0">
                <a:hlinkClick r:id="rId4"/>
              </a:rPr>
              <a:t>Physics and Astronomy Study Home Site - FutureYOU</a:t>
            </a:r>
            <a:endParaRPr lang="en-GB" dirty="0"/>
          </a:p>
        </p:txBody>
      </p:sp>
    </p:spTree>
    <p:extLst>
      <p:ext uri="{BB962C8B-B14F-4D97-AF65-F5344CB8AC3E}">
        <p14:creationId xmlns:p14="http://schemas.microsoft.com/office/powerpoint/2010/main" val="275832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B92726-11D0-E49B-7A0F-4CE1CB8978A9}"/>
              </a:ext>
            </a:extLst>
          </p:cNvPr>
          <p:cNvSpPr txBox="1"/>
          <p:nvPr/>
        </p:nvSpPr>
        <p:spPr>
          <a:xfrm>
            <a:off x="536000" y="195486"/>
            <a:ext cx="8064896" cy="830997"/>
          </a:xfrm>
          <a:prstGeom prst="rect">
            <a:avLst/>
          </a:prstGeom>
          <a:noFill/>
        </p:spPr>
        <p:txBody>
          <a:bodyPr wrap="square" rtlCol="0">
            <a:spAutoFit/>
          </a:bodyPr>
          <a:lstStyle/>
          <a:p>
            <a:pPr algn="ctr"/>
            <a:r>
              <a:rPr lang="en-GB" sz="2400" dirty="0">
                <a:solidFill>
                  <a:srgbClr val="0070C0"/>
                </a:solidFill>
                <a:latin typeface="Arial" panose="020B0604020202020204" pitchFamily="34" charset="0"/>
                <a:cs typeface="Arial" panose="020B0604020202020204" pitchFamily="34" charset="0"/>
              </a:rPr>
              <a:t>Future integrations of SXPS288 – Learning Log Improvements</a:t>
            </a:r>
          </a:p>
        </p:txBody>
      </p:sp>
      <p:sp>
        <p:nvSpPr>
          <p:cNvPr id="4" name="TextBox 3">
            <a:extLst>
              <a:ext uri="{FF2B5EF4-FFF2-40B4-BE49-F238E27FC236}">
                <a16:creationId xmlns:a16="http://schemas.microsoft.com/office/drawing/2014/main" id="{5EE84275-82BC-2880-2652-54FA3E40E46F}"/>
              </a:ext>
            </a:extLst>
          </p:cNvPr>
          <p:cNvSpPr txBox="1"/>
          <p:nvPr/>
        </p:nvSpPr>
        <p:spPr>
          <a:xfrm>
            <a:off x="251520" y="1012409"/>
            <a:ext cx="8572504" cy="3693319"/>
          </a:xfrm>
          <a:prstGeom prst="rect">
            <a:avLst/>
          </a:prstGeom>
          <a:noFill/>
        </p:spPr>
        <p:txBody>
          <a:bodyPr wrap="square" rtlCol="0">
            <a:spAutoFit/>
          </a:bodyPr>
          <a:lstStyle/>
          <a:p>
            <a:pPr marL="285750" indent="-285750" algn="l">
              <a:buFont typeface="Wingdings" panose="05000000000000000000" pitchFamily="2" charset="2"/>
              <a:buChar char="Ø"/>
            </a:pPr>
            <a:r>
              <a:rPr lang="en-GB" dirty="0">
                <a:latin typeface="Arial" panose="020B0604020202020204" pitchFamily="34" charset="0"/>
                <a:cs typeface="Arial" panose="020B0604020202020204" pitchFamily="34" charset="0"/>
              </a:rPr>
              <a:t>To improve engagement - consider enhanced explanation of benefits with evidence from academic papers – activity? Better explanation of how it can be used, address confusion in some open text comments</a:t>
            </a:r>
          </a:p>
          <a:p>
            <a:pPr marL="285750" indent="-285750" algn="l">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dirty="0">
                <a:latin typeface="Arial" panose="020B0604020202020204" pitchFamily="34" charset="0"/>
                <a:cs typeface="Arial" panose="020B0604020202020204" pitchFamily="34" charset="0"/>
              </a:rPr>
              <a:t>Consider how to link learning evaluation across modules, qualification view. FutureYOU is one example, would need to be adapted into module content. </a:t>
            </a:r>
          </a:p>
          <a:p>
            <a:pPr marL="285750" indent="-285750" algn="l">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dirty="0">
                <a:latin typeface="Arial" panose="020B0604020202020204" pitchFamily="34" charset="0"/>
                <a:cs typeface="Arial" panose="020B0604020202020204" pitchFamily="34" charset="0"/>
              </a:rPr>
              <a:t>Consider other tools, such as Open Studio (student suggestion) to enhance functionality?</a:t>
            </a:r>
          </a:p>
          <a:p>
            <a:pPr algn="l"/>
            <a:endParaRPr lang="en-GB"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Future Research </a:t>
            </a:r>
            <a:r>
              <a:rPr lang="en-GB" dirty="0">
                <a:latin typeface="Arial" panose="020B0604020202020204" pitchFamily="34" charset="0"/>
                <a:cs typeface="Arial" panose="020B0604020202020204" pitchFamily="34" charset="0"/>
              </a:rPr>
              <a:t>- Examine interactions with Learning logs in engineering curriculum for comparison. Could compare externally with other forms of learning evaluation.</a:t>
            </a:r>
          </a:p>
        </p:txBody>
      </p:sp>
    </p:spTree>
    <p:extLst>
      <p:ext uri="{BB962C8B-B14F-4D97-AF65-F5344CB8AC3E}">
        <p14:creationId xmlns:p14="http://schemas.microsoft.com/office/powerpoint/2010/main" val="385444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56B89-8FE6-408D-96B7-0FCE9DD053F7}"/>
              </a:ext>
            </a:extLst>
          </p:cNvPr>
          <p:cNvSpPr txBox="1"/>
          <p:nvPr/>
        </p:nvSpPr>
        <p:spPr>
          <a:xfrm>
            <a:off x="-36512" y="60593"/>
            <a:ext cx="3384376" cy="523220"/>
          </a:xfrm>
          <a:prstGeom prst="rect">
            <a:avLst/>
          </a:prstGeom>
          <a:noFill/>
        </p:spPr>
        <p:txBody>
          <a:bodyPr wrap="square" rtlCol="0">
            <a:spAutoFit/>
          </a:bodyPr>
          <a:lstStyle/>
          <a:p>
            <a:pPr algn="ctr"/>
            <a:r>
              <a:rPr lang="en-GB" sz="2800" dirty="0">
                <a:solidFill>
                  <a:srgbClr val="0070C0"/>
                </a:solidFill>
                <a:latin typeface="Arial" panose="020B0604020202020204" pitchFamily="34" charset="0"/>
                <a:cs typeface="Arial" panose="020B0604020202020204" pitchFamily="34" charset="0"/>
              </a:rPr>
              <a:t>SXPS288 projects</a:t>
            </a:r>
          </a:p>
        </p:txBody>
      </p:sp>
      <p:pic>
        <p:nvPicPr>
          <p:cNvPr id="4" name="Picture 3">
            <a:extLst>
              <a:ext uri="{FF2B5EF4-FFF2-40B4-BE49-F238E27FC236}">
                <a16:creationId xmlns:a16="http://schemas.microsoft.com/office/drawing/2014/main" id="{8F759A90-A474-4388-8C5C-854670D44E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5526"/>
            <a:ext cx="3672408" cy="206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picture containing outdoor, sign, street, car&#10;&#10;Description automatically generated">
            <a:extLst>
              <a:ext uri="{FF2B5EF4-FFF2-40B4-BE49-F238E27FC236}">
                <a16:creationId xmlns:a16="http://schemas.microsoft.com/office/drawing/2014/main" id="{B12A55F2-7CA4-4B37-AE9D-DCD23E92CA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80"/>
          <a:stretch/>
        </p:blipFill>
        <p:spPr>
          <a:xfrm>
            <a:off x="107504" y="2609850"/>
            <a:ext cx="3672408" cy="2533650"/>
          </a:xfrm>
          <a:prstGeom prst="rect">
            <a:avLst/>
          </a:prstGeom>
        </p:spPr>
      </p:pic>
      <p:pic>
        <p:nvPicPr>
          <p:cNvPr id="8" name="Picture 7" descr="Diagram&#10;&#10;Description automatically generated">
            <a:extLst>
              <a:ext uri="{FF2B5EF4-FFF2-40B4-BE49-F238E27FC236}">
                <a16:creationId xmlns:a16="http://schemas.microsoft.com/office/drawing/2014/main" id="{27EF1D7F-5820-4E8F-8E2C-BF5B7EE520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123478"/>
            <a:ext cx="3699281" cy="2326630"/>
          </a:xfrm>
          <a:prstGeom prst="rect">
            <a:avLst/>
          </a:prstGeom>
        </p:spPr>
      </p:pic>
      <p:sp>
        <p:nvSpPr>
          <p:cNvPr id="9" name="TextBox 8">
            <a:extLst>
              <a:ext uri="{FF2B5EF4-FFF2-40B4-BE49-F238E27FC236}">
                <a16:creationId xmlns:a16="http://schemas.microsoft.com/office/drawing/2014/main" id="{34E0F58F-1DEE-48C2-BE1D-6258514341F1}"/>
              </a:ext>
            </a:extLst>
          </p:cNvPr>
          <p:cNvSpPr txBox="1"/>
          <p:nvPr/>
        </p:nvSpPr>
        <p:spPr>
          <a:xfrm>
            <a:off x="107504" y="2643758"/>
            <a:ext cx="1008112" cy="369332"/>
          </a:xfrm>
          <a:prstGeom prst="rect">
            <a:avLst/>
          </a:prstGeom>
          <a:noFill/>
        </p:spPr>
        <p:txBody>
          <a:bodyPr wrap="square" rtlCol="0">
            <a:spAutoFit/>
          </a:bodyPr>
          <a:lstStyle/>
          <a:p>
            <a:pPr algn="l"/>
            <a:r>
              <a:rPr lang="en-GB" dirty="0">
                <a:solidFill>
                  <a:schemeClr val="bg1"/>
                </a:solidFill>
                <a:latin typeface="Arial" panose="020B0604020202020204" pitchFamily="34" charset="0"/>
                <a:cs typeface="Arial" panose="020B0604020202020204" pitchFamily="34" charset="0"/>
              </a:rPr>
              <a:t>PIRATE</a:t>
            </a:r>
          </a:p>
        </p:txBody>
      </p:sp>
      <p:sp>
        <p:nvSpPr>
          <p:cNvPr id="10" name="TextBox 9">
            <a:extLst>
              <a:ext uri="{FF2B5EF4-FFF2-40B4-BE49-F238E27FC236}">
                <a16:creationId xmlns:a16="http://schemas.microsoft.com/office/drawing/2014/main" id="{BE855886-C9AE-4B51-985C-07454577F8A3}"/>
              </a:ext>
            </a:extLst>
          </p:cNvPr>
          <p:cNvSpPr txBox="1"/>
          <p:nvPr/>
        </p:nvSpPr>
        <p:spPr>
          <a:xfrm>
            <a:off x="107504" y="627534"/>
            <a:ext cx="1116876" cy="369332"/>
          </a:xfrm>
          <a:prstGeom prst="rect">
            <a:avLst/>
          </a:prstGeom>
          <a:noFill/>
        </p:spPr>
        <p:txBody>
          <a:bodyPr wrap="square" rtlCol="0">
            <a:spAutoFit/>
          </a:bodyPr>
          <a:lstStyle/>
          <a:p>
            <a:pPr algn="l"/>
            <a:r>
              <a:rPr lang="en-GB" dirty="0">
                <a:solidFill>
                  <a:schemeClr val="bg1"/>
                </a:solidFill>
                <a:latin typeface="Arial" panose="020B0604020202020204" pitchFamily="34" charset="0"/>
                <a:cs typeface="Arial" panose="020B0604020202020204" pitchFamily="34" charset="0"/>
              </a:rPr>
              <a:t>ARROW</a:t>
            </a:r>
          </a:p>
        </p:txBody>
      </p:sp>
      <p:sp>
        <p:nvSpPr>
          <p:cNvPr id="16" name="TextBox 15">
            <a:extLst>
              <a:ext uri="{FF2B5EF4-FFF2-40B4-BE49-F238E27FC236}">
                <a16:creationId xmlns:a16="http://schemas.microsoft.com/office/drawing/2014/main" id="{13DDFD1C-DDCD-AA41-51BB-3D3CB342B45B}"/>
              </a:ext>
            </a:extLst>
          </p:cNvPr>
          <p:cNvSpPr txBox="1"/>
          <p:nvPr/>
        </p:nvSpPr>
        <p:spPr>
          <a:xfrm>
            <a:off x="6084168" y="4856048"/>
            <a:ext cx="1589578" cy="223138"/>
          </a:xfrm>
          <a:prstGeom prst="rect">
            <a:avLst/>
          </a:prstGeom>
          <a:noFill/>
        </p:spPr>
        <p:txBody>
          <a:bodyPr wrap="square">
            <a:spAutoFit/>
          </a:bodyPr>
          <a:lstStyle/>
          <a:p>
            <a:r>
              <a:rPr lang="en-GB" sz="850" dirty="0">
                <a:solidFill>
                  <a:schemeClr val="bg1"/>
                </a:solidFill>
                <a:latin typeface="Arial" panose="020B0604020202020204" pitchFamily="34" charset="0"/>
                <a:cs typeface="Arial" panose="020B0604020202020204" pitchFamily="34" charset="0"/>
              </a:rPr>
              <a:t>Courtesy NASA/JPL-Caltech</a:t>
            </a:r>
          </a:p>
        </p:txBody>
      </p:sp>
      <p:pic>
        <p:nvPicPr>
          <p:cNvPr id="11" name="Picture 10" descr="A screenshot of a computer&#10;&#10;Description automatically generated">
            <a:extLst>
              <a:ext uri="{FF2B5EF4-FFF2-40B4-BE49-F238E27FC236}">
                <a16:creationId xmlns:a16="http://schemas.microsoft.com/office/drawing/2014/main" id="{967F6ED5-CBD5-9B88-F60F-D33D73762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2499742"/>
            <a:ext cx="3545197" cy="2711033"/>
          </a:xfrm>
          <a:prstGeom prst="rect">
            <a:avLst/>
          </a:prstGeom>
        </p:spPr>
      </p:pic>
      <p:sp>
        <p:nvSpPr>
          <p:cNvPr id="14" name="TextBox 13">
            <a:extLst>
              <a:ext uri="{FF2B5EF4-FFF2-40B4-BE49-F238E27FC236}">
                <a16:creationId xmlns:a16="http://schemas.microsoft.com/office/drawing/2014/main" id="{820E2587-1A18-45D6-B114-850B4237F79A}"/>
              </a:ext>
            </a:extLst>
          </p:cNvPr>
          <p:cNvSpPr txBox="1"/>
          <p:nvPr/>
        </p:nvSpPr>
        <p:spPr>
          <a:xfrm>
            <a:off x="4355976" y="339502"/>
            <a:ext cx="2520280" cy="400110"/>
          </a:xfrm>
          <a:prstGeom prst="rect">
            <a:avLst/>
          </a:prstGeom>
          <a:noFill/>
        </p:spPr>
        <p:txBody>
          <a:bodyPr wrap="square" rtlCol="0">
            <a:spAutoFit/>
          </a:bodyPr>
          <a:lstStyle/>
          <a:p>
            <a:pPr algn="l"/>
            <a:r>
              <a:rPr lang="en-GB" sz="2000" dirty="0">
                <a:solidFill>
                  <a:schemeClr val="accent1"/>
                </a:solidFill>
                <a:latin typeface="Arial" panose="020B0604020202020204" pitchFamily="34" charset="0"/>
                <a:cs typeface="Arial" panose="020B0604020202020204" pitchFamily="34" charset="0"/>
              </a:rPr>
              <a:t>Physics (Compton)</a:t>
            </a:r>
          </a:p>
        </p:txBody>
      </p:sp>
      <p:sp>
        <p:nvSpPr>
          <p:cNvPr id="18" name="TextBox 17">
            <a:extLst>
              <a:ext uri="{FF2B5EF4-FFF2-40B4-BE49-F238E27FC236}">
                <a16:creationId xmlns:a16="http://schemas.microsoft.com/office/drawing/2014/main" id="{75743362-33BA-876C-D0DE-907E803D85F7}"/>
              </a:ext>
            </a:extLst>
          </p:cNvPr>
          <p:cNvSpPr txBox="1"/>
          <p:nvPr/>
        </p:nvSpPr>
        <p:spPr>
          <a:xfrm>
            <a:off x="3995936" y="2643758"/>
            <a:ext cx="1368152" cy="1015663"/>
          </a:xfrm>
          <a:prstGeom prst="rect">
            <a:avLst/>
          </a:prstGeom>
          <a:noFill/>
        </p:spPr>
        <p:txBody>
          <a:bodyPr wrap="square" rtlCol="0">
            <a:spAutoFit/>
          </a:bodyPr>
          <a:lstStyle/>
          <a:p>
            <a:pPr algn="l"/>
            <a:r>
              <a:rPr lang="en-GB" sz="2000" dirty="0">
                <a:solidFill>
                  <a:schemeClr val="accent1"/>
                </a:solidFill>
                <a:latin typeface="Arial" panose="020B0604020202020204" pitchFamily="34" charset="0"/>
                <a:cs typeface="Arial" panose="020B0604020202020204" pitchFamily="34" charset="0"/>
              </a:rPr>
              <a:t>Planetary</a:t>
            </a:r>
          </a:p>
          <a:p>
            <a:pPr algn="l"/>
            <a:r>
              <a:rPr lang="en-GB" sz="2000" dirty="0">
                <a:solidFill>
                  <a:schemeClr val="accent1"/>
                </a:solidFill>
                <a:latin typeface="Arial" panose="020B0604020202020204" pitchFamily="34" charset="0"/>
                <a:cs typeface="Arial" panose="020B0604020202020204" pitchFamily="34" charset="0"/>
              </a:rPr>
              <a:t>Science  </a:t>
            </a:r>
          </a:p>
          <a:p>
            <a:pPr algn="l"/>
            <a:r>
              <a:rPr lang="en-GB" sz="2000" dirty="0">
                <a:solidFill>
                  <a:schemeClr val="accent1"/>
                </a:solidFill>
                <a:latin typeface="Arial" panose="020B0604020202020204" pitchFamily="34" charset="0"/>
                <a:cs typeface="Arial" panose="020B0604020202020204" pitchFamily="34" charset="0"/>
              </a:rPr>
              <a:t>(Gas Cell)</a:t>
            </a:r>
          </a:p>
        </p:txBody>
      </p:sp>
    </p:spTree>
    <p:extLst>
      <p:ext uri="{BB962C8B-B14F-4D97-AF65-F5344CB8AC3E}">
        <p14:creationId xmlns:p14="http://schemas.microsoft.com/office/powerpoint/2010/main" val="152152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D27C5-08F9-7017-48FF-4605777505DF}"/>
              </a:ext>
            </a:extLst>
          </p:cNvPr>
          <p:cNvPicPr>
            <a:picLocks noChangeAspect="1"/>
          </p:cNvPicPr>
          <p:nvPr/>
        </p:nvPicPr>
        <p:blipFill>
          <a:blip r:embed="rId3"/>
          <a:stretch>
            <a:fillRect/>
          </a:stretch>
        </p:blipFill>
        <p:spPr>
          <a:xfrm>
            <a:off x="0" y="0"/>
            <a:ext cx="9144000" cy="1228051"/>
          </a:xfrm>
          <a:prstGeom prst="rect">
            <a:avLst/>
          </a:prstGeom>
        </p:spPr>
      </p:pic>
      <p:sp>
        <p:nvSpPr>
          <p:cNvPr id="5" name="TextBox 4">
            <a:extLst>
              <a:ext uri="{FF2B5EF4-FFF2-40B4-BE49-F238E27FC236}">
                <a16:creationId xmlns:a16="http://schemas.microsoft.com/office/drawing/2014/main" id="{3554B461-6F94-CD9D-35E7-F98214C0FFD8}"/>
              </a:ext>
            </a:extLst>
          </p:cNvPr>
          <p:cNvSpPr txBox="1"/>
          <p:nvPr/>
        </p:nvSpPr>
        <p:spPr>
          <a:xfrm>
            <a:off x="3635896" y="411510"/>
            <a:ext cx="5184576" cy="461665"/>
          </a:xfrm>
          <a:prstGeom prst="rect">
            <a:avLst/>
          </a:prstGeom>
          <a:noFill/>
        </p:spPr>
        <p:txBody>
          <a:bodyPr wrap="square" rtlCol="0">
            <a:spAutoFit/>
          </a:bodyPr>
          <a:lstStyle/>
          <a:p>
            <a:pPr algn="l"/>
            <a:r>
              <a:rPr lang="en-GB" sz="2400" dirty="0">
                <a:latin typeface="Arial" panose="020B0604020202020204" pitchFamily="34" charset="0"/>
                <a:cs typeface="Arial" panose="020B0604020202020204" pitchFamily="34" charset="0"/>
              </a:rPr>
              <a:t>Conclusions and module team plans</a:t>
            </a:r>
            <a:r>
              <a:rPr lang="en-GB" sz="2400" dirty="0">
                <a:highlight>
                  <a:srgbClr val="FFFF0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23B4EDE-55F3-7BA2-318F-0B4A3E1680B5}"/>
              </a:ext>
            </a:extLst>
          </p:cNvPr>
          <p:cNvSpPr txBox="1"/>
          <p:nvPr/>
        </p:nvSpPr>
        <p:spPr>
          <a:xfrm>
            <a:off x="323528" y="1347614"/>
            <a:ext cx="8640960" cy="3693319"/>
          </a:xfrm>
          <a:prstGeom prst="rect">
            <a:avLst/>
          </a:prstGeom>
          <a:solidFill>
            <a:schemeClr val="accent1">
              <a:lumMod val="20000"/>
              <a:lumOff val="80000"/>
              <a:alpha val="94000"/>
            </a:schemeClr>
          </a:solidFill>
          <a:ln>
            <a:solidFill>
              <a:schemeClr val="tx1"/>
            </a:solidFill>
          </a:ln>
        </p:spPr>
        <p:txBody>
          <a:bodyPr wrap="square" rtlCol="0">
            <a:spAutoFit/>
          </a:bodyPr>
          <a:lstStyle/>
          <a:p>
            <a:pPr algn="l"/>
            <a:r>
              <a:rPr lang="en-GB" dirty="0">
                <a:latin typeface="Arial" panose="020B0604020202020204" pitchFamily="34" charset="0"/>
                <a:cs typeface="Arial" panose="020B0604020202020204" pitchFamily="34" charset="0"/>
              </a:rPr>
              <a:t>2023J following same trends as previous presentations</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Some students unaware of capabilities (e.g. formatting, linking across modules)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 </a:t>
            </a:r>
            <a:r>
              <a:rPr lang="en-GB" sz="1600" dirty="0">
                <a:solidFill>
                  <a:prstClr val="black"/>
                </a:solidFill>
                <a:latin typeface="Courier New" panose="02070309020205020404" pitchFamily="49" charset="0"/>
              </a:rPr>
              <a:t>improved visibility and placement of "how to use learning logs"</a:t>
            </a:r>
            <a:endParaRPr lang="en-GB" sz="1600"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Engagement &gt;80 %  –  Links to achievement / assessment </a:t>
            </a:r>
          </a:p>
          <a:p>
            <a:r>
              <a:rPr lang="en-GB"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a:t>
            </a:r>
            <a:r>
              <a:rPr lang="en-GB" dirty="0">
                <a:solidFill>
                  <a:prstClr val="black"/>
                </a:solidFill>
                <a:latin typeface="Courier New" panose="02070309020205020404" pitchFamily="49" charset="0"/>
                <a:cs typeface="Arial" panose="020B0604020202020204" pitchFamily="34" charset="0"/>
              </a:rPr>
              <a:t>update</a:t>
            </a:r>
            <a:r>
              <a:rPr lang="en-GB" sz="1800" dirty="0">
                <a:solidFill>
                  <a:prstClr val="black"/>
                </a:solidFill>
                <a:latin typeface="Courier New" panose="02070309020205020404" pitchFamily="49" charset="0"/>
              </a:rPr>
              <a:t> TMA02 and TM03: tutor feedback linked to log posts</a:t>
            </a:r>
            <a:endParaRPr lang="en-GB" sz="1800"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Link with forum (non-) engagement ?</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Reinforce instructions with more examples and improve signposting in skills weeks</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Clarify benefit to students not on career path</a:t>
            </a:r>
          </a:p>
        </p:txBody>
      </p:sp>
    </p:spTree>
    <p:extLst>
      <p:ext uri="{BB962C8B-B14F-4D97-AF65-F5344CB8AC3E}">
        <p14:creationId xmlns:p14="http://schemas.microsoft.com/office/powerpoint/2010/main" val="408364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4E339CE-2FC0-4EE0-B0AD-D67106D18B66}"/>
              </a:ext>
            </a:extLst>
          </p:cNvPr>
          <p:cNvSpPr/>
          <p:nvPr/>
        </p:nvSpPr>
        <p:spPr>
          <a:xfrm>
            <a:off x="366288" y="202267"/>
            <a:ext cx="4954741" cy="5077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 Open University Student Employability Strategy (2019-2025)</a:t>
            </a:r>
          </a:p>
        </p:txBody>
      </p:sp>
      <p:sp>
        <p:nvSpPr>
          <p:cNvPr id="6" name="Rectangle: Rounded Corners 5">
            <a:extLst>
              <a:ext uri="{FF2B5EF4-FFF2-40B4-BE49-F238E27FC236}">
                <a16:creationId xmlns:a16="http://schemas.microsoft.com/office/drawing/2014/main" id="{2DB4109E-4935-45FB-9FFC-55D7A10760F9}"/>
              </a:ext>
            </a:extLst>
          </p:cNvPr>
          <p:cNvSpPr/>
          <p:nvPr/>
        </p:nvSpPr>
        <p:spPr>
          <a:xfrm>
            <a:off x="4211960" y="806876"/>
            <a:ext cx="2913623" cy="2028082"/>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00" dirty="0">
              <a:solidFill>
                <a:prstClr val="white"/>
              </a:solidFill>
              <a:latin typeface="Arial" panose="020B0604020202020204"/>
            </a:endParaRPr>
          </a:p>
          <a:p>
            <a:pPr algn="ctr"/>
            <a:r>
              <a:rPr lang="en-GB" sz="1300" dirty="0">
                <a:solidFill>
                  <a:prstClr val="white"/>
                </a:solidFill>
                <a:latin typeface="Arial" panose="020B0604020202020204"/>
              </a:rPr>
              <a:t>Aims of theme 2 </a:t>
            </a:r>
          </a:p>
          <a:p>
            <a:pPr algn="ctr"/>
            <a:r>
              <a:rPr lang="en-GB" sz="1300" dirty="0">
                <a:solidFill>
                  <a:prstClr val="white"/>
                </a:solidFill>
                <a:latin typeface="Arial" panose="020B0604020202020204"/>
              </a:rPr>
              <a:t>• To embed core employability skills and attributes more explicitly in all curriculum </a:t>
            </a:r>
          </a:p>
          <a:p>
            <a:pPr algn="ctr"/>
            <a:r>
              <a:rPr lang="en-GB" sz="1300" dirty="0">
                <a:solidFill>
                  <a:prstClr val="white"/>
                </a:solidFill>
                <a:latin typeface="Arial" panose="020B0604020202020204"/>
              </a:rPr>
              <a:t>• To enable our students to review articulate and evidence core skills and attributes gained through OU study</a:t>
            </a:r>
          </a:p>
          <a:p>
            <a:pPr algn="ctr"/>
            <a:endParaRPr lang="en-GB" sz="1013" dirty="0"/>
          </a:p>
        </p:txBody>
      </p:sp>
      <p:sp>
        <p:nvSpPr>
          <p:cNvPr id="7" name="Rectangle: Rounded Corners 6">
            <a:extLst>
              <a:ext uri="{FF2B5EF4-FFF2-40B4-BE49-F238E27FC236}">
                <a16:creationId xmlns:a16="http://schemas.microsoft.com/office/drawing/2014/main" id="{7E1288B6-0FBE-4854-834F-FE54755D4E1B}"/>
              </a:ext>
            </a:extLst>
          </p:cNvPr>
          <p:cNvSpPr/>
          <p:nvPr/>
        </p:nvSpPr>
        <p:spPr>
          <a:xfrm>
            <a:off x="3275856" y="2931791"/>
            <a:ext cx="2885143" cy="172819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t>Three themes</a:t>
            </a:r>
            <a:r>
              <a:rPr lang="en-GB" sz="1300" dirty="0"/>
              <a:t>: </a:t>
            </a:r>
          </a:p>
          <a:p>
            <a:pPr marL="342900" indent="-342900">
              <a:buFont typeface="+mj-lt"/>
              <a:buAutoNum type="arabicPeriod"/>
            </a:pPr>
            <a:r>
              <a:rPr lang="en-GB" sz="1300" dirty="0"/>
              <a:t>Enhancing Student Support and Engagement</a:t>
            </a:r>
          </a:p>
          <a:p>
            <a:pPr marL="342900" indent="-342900">
              <a:buFont typeface="+mj-lt"/>
              <a:buAutoNum type="arabicPeriod"/>
            </a:pPr>
            <a:r>
              <a:rPr lang="en-GB" sz="1300" dirty="0"/>
              <a:t>Embedding Employability in Curriculum Design</a:t>
            </a:r>
          </a:p>
          <a:p>
            <a:pPr marL="342900" indent="-342900">
              <a:buFont typeface="+mj-lt"/>
              <a:buAutoNum type="arabicPeriod"/>
            </a:pPr>
            <a:r>
              <a:rPr lang="en-GB" sz="1300" dirty="0"/>
              <a:t>Deepening our Employer Engagement</a:t>
            </a:r>
          </a:p>
          <a:p>
            <a:pPr algn="ctr"/>
            <a:endParaRPr lang="en-GB" dirty="0"/>
          </a:p>
        </p:txBody>
      </p:sp>
      <p:pic>
        <p:nvPicPr>
          <p:cNvPr id="3" name="Picture 2" descr="A picture containing device&#10;&#10;Description automatically generated">
            <a:extLst>
              <a:ext uri="{FF2B5EF4-FFF2-40B4-BE49-F238E27FC236}">
                <a16:creationId xmlns:a16="http://schemas.microsoft.com/office/drawing/2014/main" id="{86157A27-77AF-4A5A-BBBA-6CDD58E0F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111" y="2147605"/>
            <a:ext cx="3239311" cy="3189713"/>
          </a:xfrm>
          <a:prstGeom prst="rect">
            <a:avLst/>
          </a:prstGeom>
        </p:spPr>
      </p:pic>
      <p:sp>
        <p:nvSpPr>
          <p:cNvPr id="4" name="TextBox 3">
            <a:extLst>
              <a:ext uri="{FF2B5EF4-FFF2-40B4-BE49-F238E27FC236}">
                <a16:creationId xmlns:a16="http://schemas.microsoft.com/office/drawing/2014/main" id="{B8EDB5DD-FCE7-D79B-B8E3-12FE9BA1BD42}"/>
              </a:ext>
            </a:extLst>
          </p:cNvPr>
          <p:cNvSpPr txBox="1"/>
          <p:nvPr/>
        </p:nvSpPr>
        <p:spPr>
          <a:xfrm>
            <a:off x="251519" y="944165"/>
            <a:ext cx="3727217" cy="276999"/>
          </a:xfrm>
          <a:prstGeom prst="rect">
            <a:avLst/>
          </a:prstGeom>
          <a:noFill/>
        </p:spPr>
        <p:txBody>
          <a:bodyPr wrap="square" rtlCol="0">
            <a:spAutoFit/>
          </a:bodyPr>
          <a:lstStyle/>
          <a:p>
            <a:pPr algn="l"/>
            <a:r>
              <a:rPr lang="en-GB" sz="12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5623AD8-7D37-EE9A-9A12-B7EA3D2AEAB3}"/>
              </a:ext>
            </a:extLst>
          </p:cNvPr>
          <p:cNvPicPr>
            <a:picLocks noChangeAspect="1"/>
          </p:cNvPicPr>
          <p:nvPr/>
        </p:nvPicPr>
        <p:blipFill rotWithShape="1">
          <a:blip r:embed="rId4"/>
          <a:srcRect l="51185" t="29742" r="12918" b="6835"/>
          <a:stretch/>
        </p:blipFill>
        <p:spPr bwMode="auto">
          <a:xfrm>
            <a:off x="179512" y="1444291"/>
            <a:ext cx="3014378" cy="2996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862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69"/>
            <a:ext cx="91440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5619292" y="411510"/>
            <a:ext cx="2985156" cy="1851690"/>
          </a:xfrm>
        </p:spPr>
        <p:txBody>
          <a:bodyPr/>
          <a:lstStyle/>
          <a:p>
            <a:r>
              <a:rPr lang="en-GB" sz="1600" dirty="0">
                <a:solidFill>
                  <a:srgbClr val="0070C0"/>
                </a:solidFill>
              </a:rPr>
              <a:t>Mapping the curriculum – The Employability Framework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364" y="4514296"/>
            <a:ext cx="1633763" cy="462200"/>
          </a:xfrm>
          <a:prstGeom prst="rect">
            <a:avLst/>
          </a:prstGeom>
        </p:spPr>
      </p:pic>
      <p:pic>
        <p:nvPicPr>
          <p:cNvPr id="5" name="Picture 4"/>
          <p:cNvPicPr>
            <a:picLocks noChangeAspect="1"/>
          </p:cNvPicPr>
          <p:nvPr/>
        </p:nvPicPr>
        <p:blipFill>
          <a:blip r:embed="rId4"/>
          <a:stretch>
            <a:fillRect/>
          </a:stretch>
        </p:blipFill>
        <p:spPr>
          <a:xfrm>
            <a:off x="323528" y="22929"/>
            <a:ext cx="5037584" cy="4871826"/>
          </a:xfrm>
          <a:prstGeom prst="rect">
            <a:avLst/>
          </a:prstGeom>
        </p:spPr>
      </p:pic>
      <p:sp>
        <p:nvSpPr>
          <p:cNvPr id="8" name="TextBox 7"/>
          <p:cNvSpPr txBox="1"/>
          <p:nvPr/>
        </p:nvSpPr>
        <p:spPr>
          <a:xfrm>
            <a:off x="5672136" y="1337354"/>
            <a:ext cx="3148336" cy="2554545"/>
          </a:xfrm>
          <a:prstGeom prst="rect">
            <a:avLst/>
          </a:prstGeom>
          <a:noFill/>
          <a:ln w="28575">
            <a:solidFill>
              <a:srgbClr val="00B7B2"/>
            </a:solidFill>
          </a:ln>
        </p:spPr>
        <p:txBody>
          <a:bodyPr wrap="square" rtlCol="0">
            <a:spAutoFit/>
          </a:bodyPr>
          <a:lstStyle/>
          <a:p>
            <a:r>
              <a:rPr lang="en-GB" sz="2000" dirty="0"/>
              <a:t>The Employability Framework encapsulates the </a:t>
            </a:r>
            <a:r>
              <a:rPr lang="en-GB" sz="2000" dirty="0">
                <a:solidFill>
                  <a:schemeClr val="accent3"/>
                </a:solidFill>
              </a:rPr>
              <a:t>core competencies, skills, behaviours </a:t>
            </a:r>
            <a:r>
              <a:rPr lang="en-GB" sz="2000" dirty="0"/>
              <a:t>and </a:t>
            </a:r>
            <a:r>
              <a:rPr lang="en-GB" sz="2000" dirty="0">
                <a:solidFill>
                  <a:schemeClr val="accent3"/>
                </a:solidFill>
              </a:rPr>
              <a:t>underlying values </a:t>
            </a:r>
            <a:r>
              <a:rPr lang="en-GB" sz="2000" dirty="0"/>
              <a:t>OU students need to help them in their personal and career development.</a:t>
            </a:r>
          </a:p>
        </p:txBody>
      </p:sp>
    </p:spTree>
    <p:extLst>
      <p:ext uri="{BB962C8B-B14F-4D97-AF65-F5344CB8AC3E}">
        <p14:creationId xmlns:p14="http://schemas.microsoft.com/office/powerpoint/2010/main" val="93920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470245-241C-697C-8C9E-DC459F842DDF}"/>
              </a:ext>
            </a:extLst>
          </p:cNvPr>
          <p:cNvPicPr>
            <a:picLocks noChangeAspect="1"/>
          </p:cNvPicPr>
          <p:nvPr/>
        </p:nvPicPr>
        <p:blipFill>
          <a:blip r:embed="rId2"/>
          <a:stretch>
            <a:fillRect/>
          </a:stretch>
        </p:blipFill>
        <p:spPr>
          <a:xfrm>
            <a:off x="0" y="458952"/>
            <a:ext cx="9144000" cy="4225596"/>
          </a:xfrm>
          <a:prstGeom prst="rect">
            <a:avLst/>
          </a:prstGeom>
        </p:spPr>
      </p:pic>
    </p:spTree>
    <p:extLst>
      <p:ext uri="{BB962C8B-B14F-4D97-AF65-F5344CB8AC3E}">
        <p14:creationId xmlns:p14="http://schemas.microsoft.com/office/powerpoint/2010/main" val="196651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F2355-D09F-DFCC-EC02-0B9A0A235EA3}"/>
              </a:ext>
            </a:extLst>
          </p:cNvPr>
          <p:cNvPicPr>
            <a:picLocks noChangeAspect="1"/>
          </p:cNvPicPr>
          <p:nvPr/>
        </p:nvPicPr>
        <p:blipFill>
          <a:blip r:embed="rId3"/>
          <a:stretch>
            <a:fillRect/>
          </a:stretch>
        </p:blipFill>
        <p:spPr>
          <a:xfrm>
            <a:off x="0" y="52673"/>
            <a:ext cx="9144000" cy="5038153"/>
          </a:xfrm>
          <a:prstGeom prst="rect">
            <a:avLst/>
          </a:prstGeom>
        </p:spPr>
      </p:pic>
    </p:spTree>
    <p:extLst>
      <p:ext uri="{BB962C8B-B14F-4D97-AF65-F5344CB8AC3E}">
        <p14:creationId xmlns:p14="http://schemas.microsoft.com/office/powerpoint/2010/main" val="219880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28DCBC4A-9D7A-D16F-30A7-C1441FA3B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6304366" cy="5113249"/>
          </a:xfrm>
          <a:prstGeom prst="rect">
            <a:avLst/>
          </a:prstGeom>
        </p:spPr>
      </p:pic>
      <p:sp>
        <p:nvSpPr>
          <p:cNvPr id="6" name="TextBox 5">
            <a:extLst>
              <a:ext uri="{FF2B5EF4-FFF2-40B4-BE49-F238E27FC236}">
                <a16:creationId xmlns:a16="http://schemas.microsoft.com/office/drawing/2014/main" id="{9BA14647-0B7B-8614-854D-AD0777CDFFF1}"/>
              </a:ext>
            </a:extLst>
          </p:cNvPr>
          <p:cNvSpPr txBox="1"/>
          <p:nvPr/>
        </p:nvSpPr>
        <p:spPr>
          <a:xfrm>
            <a:off x="6732240" y="123478"/>
            <a:ext cx="2160240" cy="4770537"/>
          </a:xfrm>
          <a:prstGeom prst="rect">
            <a:avLst/>
          </a:prstGeom>
          <a:noFill/>
        </p:spPr>
        <p:txBody>
          <a:bodyPr wrap="square" rtlCol="0">
            <a:spAutoFit/>
          </a:bodyPr>
          <a:lstStyle/>
          <a:p>
            <a:pPr algn="l"/>
            <a:r>
              <a:rPr lang="en-GB" sz="1600" kern="0" dirty="0">
                <a:effectLst/>
                <a:latin typeface="Arial" panose="020B0604020202020204" pitchFamily="34" charset="0"/>
                <a:ea typeface="Calibri" panose="020F0502020204030204" pitchFamily="34" charset="0"/>
                <a:cs typeface="Times New Roman" panose="02020603050405020304" pitchFamily="18" charset="0"/>
              </a:rPr>
              <a:t>Examples of typical Learning Log posts:</a:t>
            </a:r>
          </a:p>
          <a:p>
            <a:pPr algn="l"/>
            <a:endParaRPr lang="en-GB" sz="1600" kern="0" dirty="0">
              <a:latin typeface="Arial" panose="020B0604020202020204" pitchFamily="34" charset="0"/>
              <a:ea typeface="Calibri" panose="020F0502020204030204" pitchFamily="34" charset="0"/>
              <a:cs typeface="Times New Roman" panose="02020603050405020304" pitchFamily="18" charset="0"/>
            </a:endParaRPr>
          </a:p>
          <a:p>
            <a:pPr algn="l"/>
            <a:r>
              <a:rPr lang="en-GB" sz="1600" kern="0" dirty="0">
                <a:effectLst/>
                <a:latin typeface="Arial" panose="020B0604020202020204" pitchFamily="34" charset="0"/>
                <a:ea typeface="Calibri" panose="020F0502020204030204" pitchFamily="34" charset="0"/>
                <a:cs typeface="Times New Roman" panose="02020603050405020304" pitchFamily="18" charset="0"/>
              </a:rPr>
              <a:t>a) Text-based post detailing progress towards a named module learning outcome (KS2). </a:t>
            </a:r>
          </a:p>
          <a:p>
            <a:pPr algn="l"/>
            <a:endParaRPr lang="en-GB" sz="1600" kern="0" dirty="0">
              <a:latin typeface="Arial" panose="020B0604020202020204" pitchFamily="34" charset="0"/>
              <a:ea typeface="Calibri" panose="020F0502020204030204" pitchFamily="34" charset="0"/>
              <a:cs typeface="Times New Roman" panose="02020603050405020304" pitchFamily="18" charset="0"/>
            </a:endParaRPr>
          </a:p>
          <a:p>
            <a:pPr algn="l"/>
            <a:r>
              <a:rPr lang="en-GB" sz="1600" kern="0" dirty="0">
                <a:effectLst/>
                <a:latin typeface="Arial" panose="020B0604020202020204" pitchFamily="34" charset="0"/>
                <a:ea typeface="Calibri" panose="020F0502020204030204" pitchFamily="34" charset="0"/>
                <a:cs typeface="Times New Roman" panose="02020603050405020304" pitchFamily="18" charset="0"/>
              </a:rPr>
              <a:t>b) Post detailing use of the Matplotlib Python library</a:t>
            </a:r>
          </a:p>
          <a:p>
            <a:pPr algn="l"/>
            <a:endParaRPr lang="en-GB" sz="1600" kern="0" dirty="0">
              <a:latin typeface="Arial" panose="020B0604020202020204" pitchFamily="34" charset="0"/>
              <a:ea typeface="Calibri" panose="020F0502020204030204" pitchFamily="34" charset="0"/>
              <a:cs typeface="Times New Roman" panose="02020603050405020304" pitchFamily="18" charset="0"/>
            </a:endParaRPr>
          </a:p>
          <a:p>
            <a:pPr algn="l"/>
            <a:r>
              <a:rPr lang="en-GB" sz="1600" kern="0" dirty="0">
                <a:effectLst/>
                <a:latin typeface="Arial" panose="020B0604020202020204" pitchFamily="34" charset="0"/>
                <a:ea typeface="Calibri" panose="020F0502020204030204" pitchFamily="34" charset="0"/>
                <a:cs typeface="Times New Roman" panose="02020603050405020304" pitchFamily="18" charset="0"/>
              </a:rPr>
              <a:t>c) Post detailing participation in the Spectroscopy project with extract from analysis spreadsheet and graphical output.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5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D27C5-08F9-7017-48FF-4605777505DF}"/>
              </a:ext>
            </a:extLst>
          </p:cNvPr>
          <p:cNvPicPr>
            <a:picLocks noChangeAspect="1"/>
          </p:cNvPicPr>
          <p:nvPr/>
        </p:nvPicPr>
        <p:blipFill>
          <a:blip r:embed="rId3"/>
          <a:stretch>
            <a:fillRect/>
          </a:stretch>
        </p:blipFill>
        <p:spPr>
          <a:xfrm>
            <a:off x="0" y="0"/>
            <a:ext cx="9144000" cy="1228051"/>
          </a:xfrm>
          <a:prstGeom prst="rect">
            <a:avLst/>
          </a:prstGeom>
        </p:spPr>
      </p:pic>
      <p:sp>
        <p:nvSpPr>
          <p:cNvPr id="5" name="TextBox 4">
            <a:extLst>
              <a:ext uri="{FF2B5EF4-FFF2-40B4-BE49-F238E27FC236}">
                <a16:creationId xmlns:a16="http://schemas.microsoft.com/office/drawing/2014/main" id="{3554B461-6F94-CD9D-35E7-F98214C0FFD8}"/>
              </a:ext>
            </a:extLst>
          </p:cNvPr>
          <p:cNvSpPr txBox="1"/>
          <p:nvPr/>
        </p:nvSpPr>
        <p:spPr>
          <a:xfrm>
            <a:off x="3707904" y="404826"/>
            <a:ext cx="5328592" cy="584775"/>
          </a:xfrm>
          <a:prstGeom prst="rect">
            <a:avLst/>
          </a:prstGeom>
          <a:noFill/>
        </p:spPr>
        <p:txBody>
          <a:bodyPr wrap="square" rtlCol="0">
            <a:spAutoFit/>
          </a:bodyPr>
          <a:lstStyle/>
          <a:p>
            <a:pPr algn="l"/>
            <a:r>
              <a:rPr lang="en-GB" sz="3200" dirty="0">
                <a:latin typeface="Arial" panose="020B0604020202020204" pitchFamily="34" charset="0"/>
                <a:cs typeface="Arial" panose="020B0604020202020204" pitchFamily="34" charset="0"/>
              </a:rPr>
              <a:t>Data collection and analysis </a:t>
            </a:r>
          </a:p>
        </p:txBody>
      </p:sp>
      <p:sp>
        <p:nvSpPr>
          <p:cNvPr id="6" name="TextBox 5">
            <a:extLst>
              <a:ext uri="{FF2B5EF4-FFF2-40B4-BE49-F238E27FC236}">
                <a16:creationId xmlns:a16="http://schemas.microsoft.com/office/drawing/2014/main" id="{01B5E46D-439B-28EF-49AA-288B84A7C6DC}"/>
              </a:ext>
            </a:extLst>
          </p:cNvPr>
          <p:cNvSpPr txBox="1"/>
          <p:nvPr/>
        </p:nvSpPr>
        <p:spPr>
          <a:xfrm>
            <a:off x="251520" y="1491630"/>
            <a:ext cx="8640960" cy="1754326"/>
          </a:xfrm>
          <a:prstGeom prst="rect">
            <a:avLst/>
          </a:prstGeom>
          <a:noFill/>
        </p:spPr>
        <p:txBody>
          <a:bodyPr wrap="square" rtlCol="0">
            <a:spAutoFit/>
          </a:bodyPr>
          <a:lstStyle/>
          <a:p>
            <a:pPr algn="l"/>
            <a:r>
              <a:rPr lang="en-GB" b="1" dirty="0">
                <a:latin typeface="Arial" panose="020B0604020202020204" pitchFamily="34" charset="0"/>
                <a:cs typeface="Arial" panose="020B0604020202020204" pitchFamily="34" charset="0"/>
              </a:rPr>
              <a:t>Quantitative</a:t>
            </a:r>
          </a:p>
          <a:p>
            <a:pPr algn="l"/>
            <a:r>
              <a:rPr lang="en-GB" dirty="0">
                <a:latin typeface="Arial" panose="020B0604020202020204" pitchFamily="34" charset="0"/>
                <a:cs typeface="Arial" panose="020B0604020202020204" pitchFamily="34" charset="0"/>
              </a:rPr>
              <a:t> 1 Website logs:                         participation, numbers of posts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 2 Power BI analytics:                timings, links to assessment</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 3 Content analysis:                   analysis of tags – distribution of posts by content</a:t>
            </a:r>
          </a:p>
        </p:txBody>
      </p:sp>
      <p:sp>
        <p:nvSpPr>
          <p:cNvPr id="7" name="TextBox 6">
            <a:extLst>
              <a:ext uri="{FF2B5EF4-FFF2-40B4-BE49-F238E27FC236}">
                <a16:creationId xmlns:a16="http://schemas.microsoft.com/office/drawing/2014/main" id="{826CC4DE-BC34-3912-A02B-012DE3CC8242}"/>
              </a:ext>
            </a:extLst>
          </p:cNvPr>
          <p:cNvSpPr txBox="1"/>
          <p:nvPr/>
        </p:nvSpPr>
        <p:spPr>
          <a:xfrm>
            <a:off x="251520" y="3435846"/>
            <a:ext cx="7704856" cy="1200329"/>
          </a:xfrm>
          <a:prstGeom prst="rect">
            <a:avLst/>
          </a:prstGeom>
          <a:noFill/>
        </p:spPr>
        <p:txBody>
          <a:bodyPr wrap="square" rtlCol="0">
            <a:spAutoFit/>
          </a:bodyPr>
          <a:lstStyle/>
          <a:p>
            <a:pPr algn="l"/>
            <a:r>
              <a:rPr lang="en-GB" b="1" dirty="0">
                <a:latin typeface="Arial" panose="020B0604020202020204" pitchFamily="34" charset="0"/>
                <a:cs typeface="Arial" panose="020B0604020202020204" pitchFamily="34" charset="0"/>
              </a:rPr>
              <a:t>Qualitative</a:t>
            </a:r>
          </a:p>
          <a:p>
            <a:pPr algn="l"/>
            <a:r>
              <a:rPr lang="en-GB" dirty="0">
                <a:latin typeface="Arial" panose="020B0604020202020204" pitchFamily="34" charset="0"/>
                <a:cs typeface="Arial" panose="020B0604020202020204" pitchFamily="34" charset="0"/>
              </a:rPr>
              <a:t> 1 Student feedback (SEAM):    unstructured feedback</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 2 JISC online survey:                structured questionnaire</a:t>
            </a:r>
          </a:p>
        </p:txBody>
      </p:sp>
    </p:spTree>
    <p:extLst>
      <p:ext uri="{BB962C8B-B14F-4D97-AF65-F5344CB8AC3E}">
        <p14:creationId xmlns:p14="http://schemas.microsoft.com/office/powerpoint/2010/main" val="283917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28FBE2BF-E51E-A463-A490-6689E8B46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3" y="0"/>
            <a:ext cx="8986994" cy="5143500"/>
          </a:xfrm>
          <a:prstGeom prst="rect">
            <a:avLst/>
          </a:prstGeom>
        </p:spPr>
      </p:pic>
      <p:sp>
        <p:nvSpPr>
          <p:cNvPr id="6" name="TextBox 5">
            <a:extLst>
              <a:ext uri="{FF2B5EF4-FFF2-40B4-BE49-F238E27FC236}">
                <a16:creationId xmlns:a16="http://schemas.microsoft.com/office/drawing/2014/main" id="{C3D2F37D-1AB2-5078-13A9-6B7CCC8E55CA}"/>
              </a:ext>
            </a:extLst>
          </p:cNvPr>
          <p:cNvSpPr txBox="1"/>
          <p:nvPr/>
        </p:nvSpPr>
        <p:spPr>
          <a:xfrm>
            <a:off x="5742428" y="-29690"/>
            <a:ext cx="3384376" cy="523220"/>
          </a:xfrm>
          <a:prstGeom prst="rect">
            <a:avLst/>
          </a:prstGeom>
          <a:noFill/>
        </p:spPr>
        <p:txBody>
          <a:bodyPr wrap="square" rtlCol="0">
            <a:spAutoFit/>
          </a:bodyPr>
          <a:lstStyle/>
          <a:p>
            <a:pPr algn="ctr"/>
            <a:r>
              <a:rPr lang="en-GB" sz="2800" dirty="0">
                <a:solidFill>
                  <a:srgbClr val="0070C0"/>
                </a:solidFill>
                <a:latin typeface="Arial" panose="020B0604020202020204" pitchFamily="34" charset="0"/>
                <a:cs typeface="Arial" panose="020B0604020202020204" pitchFamily="34" charset="0"/>
              </a:rPr>
              <a:t>SXPS288 2022J</a:t>
            </a:r>
          </a:p>
        </p:txBody>
      </p:sp>
    </p:spTree>
    <p:extLst>
      <p:ext uri="{BB962C8B-B14F-4D97-AF65-F5344CB8AC3E}">
        <p14:creationId xmlns:p14="http://schemas.microsoft.com/office/powerpoint/2010/main" val="380155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1122</Words>
  <Application>Microsoft Office PowerPoint</Application>
  <PresentationFormat>On-screen Show (16:9)</PresentationFormat>
  <Paragraphs>137</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Office Theme</vt:lpstr>
      <vt:lpstr>PowerPoint Presentation</vt:lpstr>
      <vt:lpstr>PowerPoint Presentation</vt:lpstr>
      <vt:lpstr>PowerPoint Presentation</vt:lpstr>
      <vt:lpstr>Mapping the curriculum – The Employability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Diane.Ford</cp:lastModifiedBy>
  <cp:revision>91</cp:revision>
  <dcterms:created xsi:type="dcterms:W3CDTF">2018-10-08T15:59:32Z</dcterms:created>
  <dcterms:modified xsi:type="dcterms:W3CDTF">2024-04-03T15:08:40Z</dcterms:modified>
</cp:coreProperties>
</file>