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2"/>
  </p:notesMasterIdLst>
  <p:handoutMasterIdLst>
    <p:handoutMasterId r:id="rId23"/>
  </p:handoutMasterIdLst>
  <p:sldIdLst>
    <p:sldId id="256" r:id="rId9"/>
    <p:sldId id="333" r:id="rId10"/>
    <p:sldId id="264" r:id="rId11"/>
    <p:sldId id="265" r:id="rId12"/>
    <p:sldId id="334" r:id="rId13"/>
    <p:sldId id="335" r:id="rId14"/>
    <p:sldId id="305" r:id="rId15"/>
    <p:sldId id="336" r:id="rId16"/>
    <p:sldId id="338" r:id="rId17"/>
    <p:sldId id="339" r:id="rId18"/>
    <p:sldId id="340" r:id="rId19"/>
    <p:sldId id="267" r:id="rId20"/>
    <p:sldId id="3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58010-4696-46FF-9BBA-DAABEBF7C6CD}" v="39" dt="2024-04-09T14:48:57.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94"/>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09/04/2024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77158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54708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248822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11551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96828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63095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74906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94957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25627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96912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64913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logs.lse.ac.uk/lsereviewofbooks/2019/03/08/book-review-decolonization-and-feminisms-in-global-teaching-and-learning-edited-by-sara-de-jong-rosalba-icaza-and-olivia-u-rutazibw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doi.org/10.1145/2930886"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5.open.ac.uk/research-groups/critical-information-studies/activities/decolonising-computing-esteem" TargetMode="External"/><Relationship Id="rId5" Type="http://schemas.openxmlformats.org/officeDocument/2006/relationships/hyperlink" Target="https://oro.open.ac.uk/89444/" TargetMode="External"/><Relationship Id="rId4" Type="http://schemas.openxmlformats.org/officeDocument/2006/relationships/hyperlink" Target="https://doi.org/10.3390/educsci1402014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hyperlink" Target="https://www.thebluediamondgallery.com/wooden-tile/s/survey.html" TargetMode="External"/><Relationship Id="rId4" Type="http://schemas.openxmlformats.org/officeDocument/2006/relationships/image" Target="../media/image3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559121"/>
            <a:ext cx="5557585" cy="3542362"/>
          </a:xfrm>
        </p:spPr>
        <p:txBody>
          <a:bodyPr/>
          <a:lstStyle/>
          <a:p>
            <a:r>
              <a:rPr lang="en-GB" sz="4000" dirty="0"/>
              <a:t>Understanding and amplifying student perspectives on decolonising the computing curriculum</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4246388"/>
            <a:ext cx="5557584" cy="347039"/>
          </a:xfrm>
        </p:spPr>
        <p:txBody>
          <a:bodyPr/>
          <a:lstStyle/>
          <a:p>
            <a:r>
              <a:rPr lang="en-GB" dirty="0"/>
              <a:t>Magnus Ramage, Zoe Tompkins and Clem Herman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4598080"/>
            <a:ext cx="5557584" cy="347039"/>
          </a:xfrm>
        </p:spPr>
        <p:txBody>
          <a:bodyPr/>
          <a:lstStyle/>
          <a:p>
            <a:r>
              <a:rPr lang="en-GB" dirty="0"/>
              <a:t>School of Computing &amp; Communications</a:t>
            </a:r>
          </a:p>
        </p:txBody>
      </p:sp>
      <p:pic>
        <p:nvPicPr>
          <p:cNvPr id="4" name="Picture Placeholder 3" descr="A red sign on a fence&#10;&#10;Description automatically generated">
            <a:extLst>
              <a:ext uri="{FF2B5EF4-FFF2-40B4-BE49-F238E27FC236}">
                <a16:creationId xmlns:a16="http://schemas.microsoft.com/office/drawing/2014/main" id="{D40C1D78-6937-924D-197D-2755E540BBA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979" r="9979"/>
          <a:stretch>
            <a:fillRect/>
          </a:stretch>
        </p:blipFill>
        <p:spPr/>
      </p:pic>
      <p:sp>
        <p:nvSpPr>
          <p:cNvPr id="5" name="TextBox 4">
            <a:extLst>
              <a:ext uri="{FF2B5EF4-FFF2-40B4-BE49-F238E27FC236}">
                <a16:creationId xmlns:a16="http://schemas.microsoft.com/office/drawing/2014/main" id="{41C01E2B-C2AA-0AC3-BDBC-CFFED82353C5}"/>
              </a:ext>
            </a:extLst>
          </p:cNvPr>
          <p:cNvSpPr txBox="1"/>
          <p:nvPr/>
        </p:nvSpPr>
        <p:spPr>
          <a:xfrm rot="16200000">
            <a:off x="11473700" y="3091700"/>
            <a:ext cx="1205769" cy="230832"/>
          </a:xfrm>
          <a:prstGeom prst="rect">
            <a:avLst/>
          </a:prstGeom>
          <a:noFill/>
        </p:spPr>
        <p:txBody>
          <a:bodyPr wrap="square" rtlCol="0">
            <a:spAutoFit/>
          </a:bodyPr>
          <a:lstStyle/>
          <a:p>
            <a:r>
              <a:rPr lang="en-GB" sz="900" dirty="0">
                <a:hlinkClick r:id="rId4" tooltip="https://blogs.lse.ac.uk/lsereviewofbooks/2019/03/08/book-review-decolonization-and-feminisms-in-global-teaching-and-learning-edited-by-sara-de-jong-rosalba-icaza-and-olivia-u-rutazibwa/"/>
              </a:rPr>
              <a:t>Image: LSE blogs</a:t>
            </a:r>
            <a:endParaRPr lang="en-GB" sz="900" dirty="0"/>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Challenges to Student Engagement</a:t>
            </a:r>
          </a:p>
          <a:p>
            <a:endParaRPr lang="en-GB" dirty="0"/>
          </a:p>
        </p:txBody>
      </p:sp>
      <p:sp>
        <p:nvSpPr>
          <p:cNvPr id="2" name="Text Placeholder 9">
            <a:extLst>
              <a:ext uri="{FF2B5EF4-FFF2-40B4-BE49-F238E27FC236}">
                <a16:creationId xmlns:a16="http://schemas.microsoft.com/office/drawing/2014/main" id="{C85A96C8-ED7C-629D-E2EE-3C0845FAD30C}"/>
              </a:ext>
            </a:extLst>
          </p:cNvPr>
          <p:cNvSpPr txBox="1">
            <a:spLocks/>
          </p:cNvSpPr>
          <p:nvPr/>
        </p:nvSpPr>
        <p:spPr>
          <a:xfrm>
            <a:off x="275208" y="1106204"/>
            <a:ext cx="11652499"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800" dirty="0"/>
              <a:t>Responses to Q17 (n=208) on challenges to engagement</a:t>
            </a:r>
          </a:p>
          <a:p>
            <a:pPr lvl="1">
              <a:lnSpc>
                <a:spcPct val="100000"/>
              </a:lnSpc>
            </a:pPr>
            <a:r>
              <a:rPr lang="en-GB" sz="1400" b="1" dirty="0">
                <a:solidFill>
                  <a:schemeClr val="tx1"/>
                </a:solidFill>
              </a:rPr>
              <a:t>Engagement of marginalised students</a:t>
            </a:r>
            <a:r>
              <a:rPr lang="en-GB" sz="1400" dirty="0">
                <a:solidFill>
                  <a:schemeClr val="tx1"/>
                </a:solidFill>
              </a:rPr>
              <a:t>: How it was possible to engage marginalised students, due to smaller numbers of such students, pressures on their time, and whether it was ethically appropriate </a:t>
            </a:r>
          </a:p>
          <a:p>
            <a:pPr lvl="1">
              <a:lnSpc>
                <a:spcPct val="100000"/>
              </a:lnSpc>
            </a:pPr>
            <a:r>
              <a:rPr lang="en-GB" sz="1400" b="1" dirty="0">
                <a:solidFill>
                  <a:schemeClr val="tx1"/>
                </a:solidFill>
              </a:rPr>
              <a:t>Fears of a backlash</a:t>
            </a:r>
            <a:r>
              <a:rPr lang="en-GB" sz="1400" dirty="0">
                <a:solidFill>
                  <a:schemeClr val="tx1"/>
                </a:solidFill>
              </a:rPr>
              <a:t>: Concerns about how others may respond in terms of its effects on the university, and whether participating students may receive more hostility</a:t>
            </a:r>
          </a:p>
          <a:p>
            <a:pPr lvl="1">
              <a:lnSpc>
                <a:spcPct val="100000"/>
              </a:lnSpc>
            </a:pPr>
            <a:r>
              <a:rPr lang="en-GB" sz="1400" b="1" dirty="0">
                <a:solidFill>
                  <a:schemeClr val="tx1"/>
                </a:solidFill>
              </a:rPr>
              <a:t>Lack of time/resource</a:t>
            </a:r>
            <a:r>
              <a:rPr lang="en-GB" sz="1400" dirty="0">
                <a:solidFill>
                  <a:schemeClr val="tx1"/>
                </a:solidFill>
              </a:rPr>
              <a:t>: Concerns about availability of time/resources for decolonising, both students and staff</a:t>
            </a:r>
          </a:p>
          <a:p>
            <a:pPr lvl="1">
              <a:lnSpc>
                <a:spcPct val="100000"/>
              </a:lnSpc>
            </a:pPr>
            <a:r>
              <a:rPr lang="en-GB" sz="1400" b="1" dirty="0">
                <a:solidFill>
                  <a:schemeClr val="tx1"/>
                </a:solidFill>
              </a:rPr>
              <a:t>Questioning competence</a:t>
            </a:r>
            <a:r>
              <a:rPr lang="en-GB" sz="1400" dirty="0">
                <a:solidFill>
                  <a:schemeClr val="tx1"/>
                </a:solidFill>
              </a:rPr>
              <a:t>: Doubted ability of students to engage and educators to respond appropriately – sometimes a judgement on competence, others seen as arising from a lack of knowledge and/or awareness</a:t>
            </a:r>
          </a:p>
          <a:p>
            <a:pPr lvl="1">
              <a:lnSpc>
                <a:spcPct val="100000"/>
              </a:lnSpc>
            </a:pPr>
            <a:r>
              <a:rPr lang="en-GB" sz="1400" b="1" dirty="0">
                <a:solidFill>
                  <a:schemeClr val="tx1"/>
                </a:solidFill>
              </a:rPr>
              <a:t>Performativity</a:t>
            </a:r>
            <a:r>
              <a:rPr lang="en-GB" sz="1400" dirty="0">
                <a:solidFill>
                  <a:schemeClr val="tx1"/>
                </a:solidFill>
              </a:rPr>
              <a:t>: These respondents felt that, while there might be plenty of rhetoric in favour of decolonising the curriculum, in practice this manifested as empty gestures and there was little chance of actual change.</a:t>
            </a:r>
          </a:p>
          <a:p>
            <a:pPr lvl="1">
              <a:lnSpc>
                <a:spcPct val="100000"/>
              </a:lnSpc>
            </a:pPr>
            <a:r>
              <a:rPr lang="en-GB" sz="1400" b="1" dirty="0">
                <a:solidFill>
                  <a:schemeClr val="tx1"/>
                </a:solidFill>
              </a:rPr>
              <a:t>Nothing to be decolonised</a:t>
            </a:r>
            <a:r>
              <a:rPr lang="en-GB" sz="1400" dirty="0">
                <a:solidFill>
                  <a:schemeClr val="tx1"/>
                </a:solidFill>
              </a:rPr>
              <a:t>: Reiterating negative positions already identified in other questions</a:t>
            </a:r>
          </a:p>
          <a:p>
            <a:pPr lvl="1">
              <a:lnSpc>
                <a:spcPct val="100000"/>
              </a:lnSpc>
            </a:pPr>
            <a:r>
              <a:rPr lang="en-GB" sz="1400" b="1" dirty="0">
                <a:solidFill>
                  <a:schemeClr val="tx1"/>
                </a:solidFill>
              </a:rPr>
              <a:t>Encouraging the OU</a:t>
            </a:r>
            <a:r>
              <a:rPr lang="en-GB" sz="1400" dirty="0">
                <a:solidFill>
                  <a:schemeClr val="tx1"/>
                </a:solidFill>
              </a:rPr>
              <a:t>: Feeling among a number of respondents that OU might struggle to rise to the challenge of decolonising, but that the institution needed to be encouraged to do so</a:t>
            </a:r>
          </a:p>
          <a:p>
            <a:pPr lvl="1">
              <a:lnSpc>
                <a:spcPct val="100000"/>
              </a:lnSpc>
            </a:pPr>
            <a:r>
              <a:rPr lang="en-GB" sz="1400" b="1" dirty="0">
                <a:solidFill>
                  <a:schemeClr val="tx1"/>
                </a:solidFill>
              </a:rPr>
              <a:t>Staff resistance or apathy</a:t>
            </a:r>
            <a:r>
              <a:rPr lang="en-GB" sz="1400" dirty="0">
                <a:solidFill>
                  <a:schemeClr val="tx1"/>
                </a:solidFill>
              </a:rPr>
              <a:t>: Some respondents perceived that the challenge of de-colonising the university and/or its computing curriculum arose from issues around staff unwillingness to change more generally</a:t>
            </a:r>
          </a:p>
          <a:p>
            <a:pPr lvl="1">
              <a:lnSpc>
                <a:spcPct val="100000"/>
              </a:lnSpc>
            </a:pPr>
            <a:r>
              <a:rPr lang="en-GB" sz="1400" b="1" dirty="0">
                <a:solidFill>
                  <a:schemeClr val="tx1"/>
                </a:solidFill>
              </a:rPr>
              <a:t>OU will be ostracised</a:t>
            </a:r>
            <a:r>
              <a:rPr lang="en-GB" sz="1400" dirty="0">
                <a:solidFill>
                  <a:schemeClr val="tx1"/>
                </a:solidFill>
              </a:rPr>
              <a:t>: Extended earlier concerns around a backlash: could there be a significant impact upon the university as a whole, in terms of its standing with the current government</a:t>
            </a:r>
          </a:p>
          <a:p>
            <a:pPr lvl="1">
              <a:lnSpc>
                <a:spcPct val="100000"/>
              </a:lnSpc>
            </a:pPr>
            <a:r>
              <a:rPr lang="en-GB" sz="1400" b="1" dirty="0">
                <a:solidFill>
                  <a:schemeClr val="tx1"/>
                </a:solidFill>
              </a:rPr>
              <a:t>It is too difficult</a:t>
            </a:r>
            <a:r>
              <a:rPr lang="en-GB" sz="1400" dirty="0">
                <a:solidFill>
                  <a:schemeClr val="tx1"/>
                </a:solidFill>
              </a:rPr>
              <a:t>: Whether it would prove too difficult in conceptual and academic terms</a:t>
            </a:r>
          </a:p>
          <a:p>
            <a:pPr lvl="1">
              <a:lnSpc>
                <a:spcPct val="100000"/>
              </a:lnSpc>
            </a:pPr>
            <a:endParaRPr lang="en-GB" sz="1400" dirty="0">
              <a:solidFill>
                <a:schemeClr val="tx1"/>
              </a:solidFill>
            </a:endParaRPr>
          </a:p>
          <a:p>
            <a:pPr lvl="1">
              <a:lnSpc>
                <a:spcPct val="100000"/>
              </a:lnSpc>
              <a:spcAft>
                <a:spcPts val="0"/>
              </a:spcAft>
            </a:pPr>
            <a:endParaRPr lang="en-GB" sz="1800" dirty="0"/>
          </a:p>
        </p:txBody>
      </p:sp>
      <p:pic>
        <p:nvPicPr>
          <p:cNvPr id="3" name="Picture 2" descr="A diagram of a diagram&#10;&#10;Description automatically generated with medium confidence">
            <a:extLst>
              <a:ext uri="{FF2B5EF4-FFF2-40B4-BE49-F238E27FC236}">
                <a16:creationId xmlns:a16="http://schemas.microsoft.com/office/drawing/2014/main" id="{70BB58B2-D0A2-3C2A-DF2F-79C48B014205}"/>
              </a:ext>
            </a:extLst>
          </p:cNvPr>
          <p:cNvPicPr>
            <a:picLocks noChangeAspect="1"/>
          </p:cNvPicPr>
          <p:nvPr/>
        </p:nvPicPr>
        <p:blipFill>
          <a:blip r:embed="rId4"/>
          <a:stretch>
            <a:fillRect/>
          </a:stretch>
        </p:blipFill>
        <p:spPr>
          <a:xfrm>
            <a:off x="7883371" y="0"/>
            <a:ext cx="4308629" cy="1446227"/>
          </a:xfrm>
          <a:prstGeom prst="rect">
            <a:avLst/>
          </a:prstGeom>
        </p:spPr>
      </p:pic>
    </p:spTree>
    <p:extLst>
      <p:ext uri="{BB962C8B-B14F-4D97-AF65-F5344CB8AC3E}">
        <p14:creationId xmlns:p14="http://schemas.microsoft.com/office/powerpoint/2010/main" val="92352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a:xfrm>
            <a:off x="413915" y="404664"/>
            <a:ext cx="11588695" cy="497161"/>
          </a:xfrm>
        </p:spPr>
        <p:txBody>
          <a:bodyPr/>
          <a:lstStyle/>
          <a:p>
            <a:r>
              <a:rPr lang="en-GB" sz="2800" dirty="0"/>
              <a:t>Amplifying the Voices of Black &amp; Minoritised Female Students</a:t>
            </a:r>
          </a:p>
          <a:p>
            <a:endParaRPr lang="en-GB" dirty="0"/>
          </a:p>
        </p:txBody>
      </p:sp>
      <p:sp>
        <p:nvSpPr>
          <p:cNvPr id="2" name="Text Placeholder 9">
            <a:extLst>
              <a:ext uri="{FF2B5EF4-FFF2-40B4-BE49-F238E27FC236}">
                <a16:creationId xmlns:a16="http://schemas.microsoft.com/office/drawing/2014/main" id="{C85A96C8-ED7C-629D-E2EE-3C0845FAD30C}"/>
              </a:ext>
            </a:extLst>
          </p:cNvPr>
          <p:cNvSpPr txBox="1">
            <a:spLocks/>
          </p:cNvSpPr>
          <p:nvPr/>
        </p:nvSpPr>
        <p:spPr>
          <a:xfrm>
            <a:off x="275208" y="1106204"/>
            <a:ext cx="11652499" cy="4708670"/>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latin typeface="+mn-lt"/>
              </a:rPr>
              <a:t>During Black History Month in October 2023 (theme ‘Saluting our Sisters’), one of us (ZT) wrote an online article discussing the survey results coming from Black, Asian and Mixed heritage women</a:t>
            </a:r>
          </a:p>
          <a:p>
            <a:pPr>
              <a:lnSpc>
                <a:spcPct val="100000"/>
              </a:lnSpc>
              <a:spcAft>
                <a:spcPts val="0"/>
              </a:spcAft>
            </a:pPr>
            <a:r>
              <a:rPr lang="en-GB" sz="1800" dirty="0">
                <a:latin typeface="+mn-lt"/>
              </a:rPr>
              <a:t>Only seven women identifying as such, so results are not statistically significant, but we felt it was important to amplify the voices of this highly marginalised group</a:t>
            </a:r>
          </a:p>
          <a:p>
            <a:pPr lvl="1">
              <a:lnSpc>
                <a:spcPct val="100000"/>
              </a:lnSpc>
            </a:pPr>
            <a:r>
              <a:rPr lang="en-GB" sz="1600" dirty="0">
                <a:solidFill>
                  <a:schemeClr val="tx1"/>
                </a:solidFill>
              </a:rPr>
              <a:t>Shift in knowledge production via a decolonial turn through the acceptance of different and diverse forms of knowledge, to ‘</a:t>
            </a:r>
            <a:r>
              <a:rPr lang="en-GB" sz="1600" i="1" dirty="0">
                <a:solidFill>
                  <a:schemeClr val="tx1"/>
                </a:solidFill>
              </a:rPr>
              <a:t>rethink the curriculum with new ways of delivery</a:t>
            </a:r>
            <a:r>
              <a:rPr lang="en-GB" sz="1600" dirty="0">
                <a:solidFill>
                  <a:schemeClr val="tx1"/>
                </a:solidFill>
              </a:rPr>
              <a:t>’ </a:t>
            </a:r>
          </a:p>
          <a:p>
            <a:pPr lvl="1">
              <a:lnSpc>
                <a:spcPct val="100000"/>
              </a:lnSpc>
            </a:pPr>
            <a:r>
              <a:rPr lang="en-GB" sz="1600" dirty="0">
                <a:solidFill>
                  <a:schemeClr val="tx1"/>
                </a:solidFill>
              </a:rPr>
              <a:t>To begin decolonising requires ‘</a:t>
            </a:r>
            <a:r>
              <a:rPr lang="en-GB" sz="1600" i="1" dirty="0">
                <a:solidFill>
                  <a:schemeClr val="tx1"/>
                </a:solidFill>
              </a:rPr>
              <a:t>unpicking the ideologies that are creating colonisation in the first place</a:t>
            </a:r>
            <a:r>
              <a:rPr lang="en-GB" sz="1600" dirty="0">
                <a:solidFill>
                  <a:schemeClr val="tx1"/>
                </a:solidFill>
              </a:rPr>
              <a:t>’. </a:t>
            </a:r>
          </a:p>
          <a:p>
            <a:pPr lvl="1">
              <a:lnSpc>
                <a:spcPct val="100000"/>
              </a:lnSpc>
            </a:pPr>
            <a:r>
              <a:rPr lang="en-GB" sz="1600" dirty="0">
                <a:solidFill>
                  <a:schemeClr val="tx1"/>
                </a:solidFill>
              </a:rPr>
              <a:t>These female voices wanted to bring in their lived experience so that the curriculum did not just celebrate difference but normalised it, ‘</a:t>
            </a:r>
            <a:r>
              <a:rPr lang="en-GB" sz="1600" i="1" dirty="0">
                <a:solidFill>
                  <a:schemeClr val="tx1"/>
                </a:solidFill>
              </a:rPr>
              <a:t>freedom to be able to apply personal learning … into the workplace</a:t>
            </a:r>
            <a:r>
              <a:rPr lang="en-GB" sz="1600" dirty="0">
                <a:solidFill>
                  <a:schemeClr val="tx1"/>
                </a:solidFill>
              </a:rPr>
              <a:t>’.</a:t>
            </a:r>
          </a:p>
          <a:p>
            <a:pPr lvl="1">
              <a:lnSpc>
                <a:spcPct val="100000"/>
              </a:lnSpc>
            </a:pPr>
            <a:r>
              <a:rPr lang="en-GB" sz="1600" dirty="0">
                <a:solidFill>
                  <a:schemeClr val="tx1"/>
                </a:solidFill>
              </a:rPr>
              <a:t>A decolonised curriculum would represent everyone – not just to celebrate difference, but also to normalise diversity: ‘Don’t just focus on culture, consider lived experience too’</a:t>
            </a:r>
          </a:p>
          <a:p>
            <a:pPr lvl="1">
              <a:lnSpc>
                <a:spcPct val="100000"/>
              </a:lnSpc>
            </a:pPr>
            <a:r>
              <a:rPr lang="en-GB" sz="1600" dirty="0">
                <a:solidFill>
                  <a:schemeClr val="tx1"/>
                </a:solidFill>
              </a:rPr>
              <a:t>These Black and Brown women believe in allyship and seek opportunities for enhanced student collaboration through “</a:t>
            </a:r>
            <a:r>
              <a:rPr lang="en-GB" sz="1600" i="1" dirty="0">
                <a:solidFill>
                  <a:schemeClr val="tx1"/>
                </a:solidFill>
              </a:rPr>
              <a:t>offering students the ability to engage with each other more</a:t>
            </a:r>
            <a:r>
              <a:rPr lang="en-GB" sz="1600" dirty="0">
                <a:solidFill>
                  <a:schemeClr val="tx1"/>
                </a:solidFill>
              </a:rPr>
              <a:t>”; </a:t>
            </a:r>
          </a:p>
          <a:p>
            <a:pPr lvl="1">
              <a:lnSpc>
                <a:spcPct val="100000"/>
              </a:lnSpc>
            </a:pPr>
            <a:r>
              <a:rPr lang="en-GB" sz="1600" dirty="0">
                <a:solidFill>
                  <a:schemeClr val="tx1"/>
                </a:solidFill>
              </a:rPr>
              <a:t>Strong international dialogue: “</a:t>
            </a:r>
            <a:r>
              <a:rPr lang="en-GB" sz="1600" i="1" dirty="0">
                <a:solidFill>
                  <a:schemeClr val="tx1"/>
                </a:solidFill>
              </a:rPr>
              <a:t>Keep in touch with students; not just in the UK, but worldwide</a:t>
            </a:r>
            <a:r>
              <a:rPr lang="en-GB" sz="1600" dirty="0">
                <a:solidFill>
                  <a:schemeClr val="tx1"/>
                </a:solidFill>
              </a:rPr>
              <a:t>”. </a:t>
            </a:r>
          </a:p>
          <a:p>
            <a:pPr lvl="1">
              <a:lnSpc>
                <a:spcPct val="100000"/>
              </a:lnSpc>
            </a:pPr>
            <a:r>
              <a:rPr lang="en-GB" sz="1600" dirty="0">
                <a:solidFill>
                  <a:schemeClr val="tx1"/>
                </a:solidFill>
              </a:rPr>
              <a:t>Key starting point for decolonising the computing curriculum is not just what is being done, but also the way it is done: “</a:t>
            </a:r>
            <a:r>
              <a:rPr lang="en-GB" sz="1600" i="1" dirty="0">
                <a:solidFill>
                  <a:schemeClr val="tx1"/>
                </a:solidFill>
              </a:rPr>
              <a:t>Who is doing this work... do they reflect and support decolonisation of this subject?</a:t>
            </a:r>
            <a:r>
              <a:rPr lang="en-GB" sz="1600" dirty="0">
                <a:solidFill>
                  <a:schemeClr val="tx1"/>
                </a:solidFill>
              </a:rPr>
              <a:t>”</a:t>
            </a:r>
          </a:p>
          <a:p>
            <a:pPr>
              <a:lnSpc>
                <a:spcPct val="100000"/>
              </a:lnSpc>
            </a:pPr>
            <a:endParaRPr lang="en-GB" sz="1800" dirty="0">
              <a:latin typeface="+mn-lt"/>
            </a:endParaRPr>
          </a:p>
          <a:p>
            <a:pPr marL="457200" lvl="1" indent="0">
              <a:lnSpc>
                <a:spcPct val="100000"/>
              </a:lnSpc>
              <a:spcBef>
                <a:spcPts val="0"/>
              </a:spcBef>
              <a:spcAft>
                <a:spcPts val="600"/>
              </a:spcAft>
              <a:buNone/>
            </a:pPr>
            <a:endParaRPr lang="en-GB" sz="1800" dirty="0">
              <a:solidFill>
                <a:schemeClr val="tx1"/>
              </a:solidFill>
            </a:endParaRPr>
          </a:p>
          <a:p>
            <a:pPr lvl="1">
              <a:lnSpc>
                <a:spcPct val="100000"/>
              </a:lnSpc>
              <a:spcBef>
                <a:spcPts val="0"/>
              </a:spcBef>
              <a:spcAft>
                <a:spcPts val="600"/>
              </a:spcAft>
            </a:pPr>
            <a:endParaRPr lang="en-GB" sz="1800" dirty="0">
              <a:solidFill>
                <a:schemeClr val="tx1"/>
              </a:solidFill>
            </a:endParaRPr>
          </a:p>
          <a:p>
            <a:pPr lvl="1">
              <a:lnSpc>
                <a:spcPct val="100000"/>
              </a:lnSpc>
              <a:spcBef>
                <a:spcPts val="0"/>
              </a:spcBef>
              <a:spcAft>
                <a:spcPts val="600"/>
              </a:spcAft>
            </a:pPr>
            <a:endParaRPr lang="en-GB" sz="1800" dirty="0"/>
          </a:p>
        </p:txBody>
      </p:sp>
    </p:spTree>
    <p:extLst>
      <p:ext uri="{BB962C8B-B14F-4D97-AF65-F5344CB8AC3E}">
        <p14:creationId xmlns:p14="http://schemas.microsoft.com/office/powerpoint/2010/main" val="119849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Conclusions</a:t>
            </a:r>
          </a:p>
        </p:txBody>
      </p:sp>
      <p:sp>
        <p:nvSpPr>
          <p:cNvPr id="2" name="Text Placeholder 9">
            <a:extLst>
              <a:ext uri="{FF2B5EF4-FFF2-40B4-BE49-F238E27FC236}">
                <a16:creationId xmlns:a16="http://schemas.microsoft.com/office/drawing/2014/main" id="{A1A0A709-EA1E-451D-8E2A-C0E1279263F8}"/>
              </a:ext>
            </a:extLst>
          </p:cNvPr>
          <p:cNvSpPr txBox="1">
            <a:spLocks/>
          </p:cNvSpPr>
          <p:nvPr/>
        </p:nvSpPr>
        <p:spPr>
          <a:xfrm>
            <a:off x="462185" y="1123959"/>
            <a:ext cx="10766703"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Decolonising the curriculum in the OU is vital, both in terms of social justice and pragmatic engagement with the world as it is (not as it used to be when Britannia ruled the waves)</a:t>
            </a:r>
          </a:p>
          <a:p>
            <a:r>
              <a:rPr lang="en-GB" sz="1800" dirty="0"/>
              <a:t>This applies as much to ‘technical’ subjects as the humanities: but they need to be understood in their full sociotechnical nature</a:t>
            </a:r>
          </a:p>
          <a:p>
            <a:r>
              <a:rPr lang="en-GB" sz="1800" dirty="0"/>
              <a:t>Interesting tensions between decolonial and EDI approaches: the Inclusive Curriculum Tool is brilliant, but only goes so far</a:t>
            </a:r>
          </a:p>
          <a:p>
            <a:r>
              <a:rPr lang="en-GB" sz="1800" dirty="0"/>
              <a:t>Student awareness needs to be improved: moving perceptions from the negative to the neutral, and from the neutral to the positive</a:t>
            </a:r>
          </a:p>
          <a:p>
            <a:r>
              <a:rPr lang="en-GB" sz="1800" dirty="0"/>
              <a:t>Student engagement is crucial, at all stages of the process</a:t>
            </a:r>
          </a:p>
          <a:p>
            <a:r>
              <a:rPr lang="en-GB" sz="1800" dirty="0"/>
              <a:t>Need to amplify marginalised voices</a:t>
            </a:r>
          </a:p>
          <a:p>
            <a:r>
              <a:rPr lang="en-GB" sz="1800" dirty="0"/>
              <a:t>A decolonised curriculum in Computing &amp; IT will look a lot different than the existing curriculum, in content and pedagogy, and the people doing it might look different – but it could look a lot more like society &amp; its needs</a:t>
            </a:r>
          </a:p>
          <a:p>
            <a:endParaRPr lang="en-GB" sz="1800" dirty="0"/>
          </a:p>
        </p:txBody>
      </p:sp>
    </p:spTree>
    <p:extLst>
      <p:ext uri="{BB962C8B-B14F-4D97-AF65-F5344CB8AC3E}">
        <p14:creationId xmlns:p14="http://schemas.microsoft.com/office/powerpoint/2010/main" val="273082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31F76E9D-EBCE-8D88-A6C4-5E98D14D6018}"/>
              </a:ext>
            </a:extLst>
          </p:cNvPr>
          <p:cNvSpPr>
            <a:spLocks noGrp="1"/>
          </p:cNvSpPr>
          <p:nvPr>
            <p:ph type="body" sz="quarter" idx="24"/>
          </p:nvPr>
        </p:nvSpPr>
        <p:spPr>
          <a:xfrm>
            <a:off x="413915" y="404664"/>
            <a:ext cx="10766703" cy="497161"/>
          </a:xfrm>
        </p:spPr>
        <p:txBody>
          <a:bodyPr/>
          <a:lstStyle/>
          <a:p>
            <a:r>
              <a:rPr lang="en-GB" dirty="0"/>
              <a:t>Further reading</a:t>
            </a:r>
          </a:p>
        </p:txBody>
      </p:sp>
      <p:sp>
        <p:nvSpPr>
          <p:cNvPr id="2" name="Text Placeholder 9">
            <a:extLst>
              <a:ext uri="{FF2B5EF4-FFF2-40B4-BE49-F238E27FC236}">
                <a16:creationId xmlns:a16="http://schemas.microsoft.com/office/drawing/2014/main" id="{A1A0A709-EA1E-451D-8E2A-C0E1279263F8}"/>
              </a:ext>
            </a:extLst>
          </p:cNvPr>
          <p:cNvSpPr txBox="1">
            <a:spLocks/>
          </p:cNvSpPr>
          <p:nvPr/>
        </p:nvSpPr>
        <p:spPr>
          <a:xfrm>
            <a:off x="462185" y="1123959"/>
            <a:ext cx="9591229"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solidFill>
                  <a:srgbClr val="000000"/>
                </a:solidFill>
                <a:latin typeface="+mn-lt"/>
              </a:rPr>
              <a:t>Tompkins, Zoe; Herman, Clem and Ramage, Magnus </a:t>
            </a:r>
            <a:r>
              <a:rPr lang="en-GB" sz="1600" b="0" i="0" dirty="0">
                <a:solidFill>
                  <a:srgbClr val="000000"/>
                </a:solidFill>
                <a:effectLst/>
                <a:latin typeface="+mn-lt"/>
              </a:rPr>
              <a:t>(2024), </a:t>
            </a:r>
            <a:r>
              <a:rPr lang="en-GB" sz="1600" dirty="0">
                <a:solidFill>
                  <a:srgbClr val="000000"/>
                </a:solidFill>
                <a:latin typeface="+mn-lt"/>
              </a:rPr>
              <a:t>Perspectives of Distance Learning Students on How to Transform Their Computing Curriculum: “Is There Anything to Be Decolonised?". </a:t>
            </a:r>
            <a:r>
              <a:rPr lang="en-GB" sz="1600" b="0" i="1" dirty="0">
                <a:solidFill>
                  <a:srgbClr val="000000"/>
                </a:solidFill>
                <a:effectLst/>
                <a:latin typeface="+mn-lt"/>
              </a:rPr>
              <a:t>Education Sciences</a:t>
            </a:r>
            <a:r>
              <a:rPr lang="en-GB" sz="1600" b="0" i="0" dirty="0">
                <a:solidFill>
                  <a:srgbClr val="000000"/>
                </a:solidFill>
                <a:effectLst/>
                <a:latin typeface="+mn-lt"/>
              </a:rPr>
              <a:t>, 14(2), article no. 149, </a:t>
            </a:r>
            <a:r>
              <a:rPr lang="en-GB" sz="1600" b="0" i="0" dirty="0">
                <a:solidFill>
                  <a:srgbClr val="000000"/>
                </a:solidFill>
                <a:effectLst/>
                <a:latin typeface="+mn-lt"/>
                <a:hlinkClick r:id="rId4"/>
              </a:rPr>
              <a:t>https://doi.org/10.3390/educsci14020149</a:t>
            </a:r>
            <a:r>
              <a:rPr lang="en-GB" sz="1600" b="0" i="0" dirty="0">
                <a:solidFill>
                  <a:srgbClr val="000000"/>
                </a:solidFill>
                <a:effectLst/>
                <a:latin typeface="+mn-lt"/>
              </a:rPr>
              <a:t> </a:t>
            </a:r>
          </a:p>
          <a:p>
            <a:r>
              <a:rPr lang="en-GB" sz="1600" dirty="0">
                <a:solidFill>
                  <a:srgbClr val="000000"/>
                </a:solidFill>
                <a:latin typeface="+mn-lt"/>
              </a:rPr>
              <a:t>Tompkins, Zoe and Ramage, Magnus (2023). What does it mean to decolonise Computing and IT - Another dumb buzzword or re-envisaging all cultures and knowledge systems for how the world is framed? </a:t>
            </a:r>
            <a:r>
              <a:rPr lang="en-GB" sz="1600" b="0" i="0" dirty="0">
                <a:solidFill>
                  <a:srgbClr val="000000"/>
                </a:solidFill>
                <a:effectLst/>
                <a:latin typeface="+mn-lt"/>
              </a:rPr>
              <a:t>In: </a:t>
            </a:r>
            <a:r>
              <a:rPr lang="en-GB" sz="1600" b="0" i="1" dirty="0">
                <a:solidFill>
                  <a:srgbClr val="000000"/>
                </a:solidFill>
                <a:effectLst/>
                <a:latin typeface="+mn-lt"/>
              </a:rPr>
              <a:t>INTED2023: Proceedings of the 11th International Technology, Education and Development Conference</a:t>
            </a:r>
            <a:r>
              <a:rPr lang="en-GB" sz="1600" b="0" i="0" dirty="0">
                <a:solidFill>
                  <a:srgbClr val="000000"/>
                </a:solidFill>
                <a:effectLst/>
                <a:latin typeface="+mn-lt"/>
              </a:rPr>
              <a:t>, IATED pp. 4250–4261, </a:t>
            </a:r>
            <a:r>
              <a:rPr lang="en-GB" sz="1600" b="0" i="0" dirty="0">
                <a:solidFill>
                  <a:srgbClr val="000000"/>
                </a:solidFill>
                <a:effectLst/>
                <a:latin typeface="+mn-lt"/>
                <a:hlinkClick r:id="rId5"/>
              </a:rPr>
              <a:t>https://oro.open.ac.uk/89444/</a:t>
            </a:r>
            <a:r>
              <a:rPr lang="en-GB" sz="1600" b="0" i="0" dirty="0">
                <a:solidFill>
                  <a:srgbClr val="000000"/>
                </a:solidFill>
                <a:effectLst/>
                <a:latin typeface="+mn-lt"/>
              </a:rPr>
              <a:t> </a:t>
            </a:r>
          </a:p>
          <a:p>
            <a:r>
              <a:rPr lang="en-GB" sz="1600" dirty="0"/>
              <a:t>Project website: </a:t>
            </a:r>
            <a:r>
              <a:rPr lang="en-GB" sz="1600" dirty="0">
                <a:hlinkClick r:id="rId6"/>
              </a:rPr>
              <a:t>https://www5.open.ac.uk/research-groups/critical-information-studies/activities/decolonising-computing-esteem</a:t>
            </a:r>
            <a:r>
              <a:rPr lang="en-GB" sz="1800" dirty="0">
                <a:solidFill>
                  <a:srgbClr val="000000"/>
                </a:solidFill>
                <a:latin typeface="Arial" panose="020B0604020202020204" pitchFamily="34" charset="0"/>
              </a:rPr>
              <a:t> </a:t>
            </a:r>
          </a:p>
          <a:p>
            <a:r>
              <a:rPr lang="en-GB" sz="1600" dirty="0"/>
              <a:t>Ali, S. M. (2016) ‘A Brief Introduction to Decolonial Computing’, </a:t>
            </a:r>
            <a:r>
              <a:rPr lang="en-GB" sz="1600" i="1" dirty="0"/>
              <a:t>XRDS </a:t>
            </a:r>
            <a:r>
              <a:rPr lang="en-GB" sz="1600" dirty="0"/>
              <a:t>22, pp. 16–21. </a:t>
            </a:r>
            <a:r>
              <a:rPr lang="en-GB" sz="1600" dirty="0">
                <a:hlinkClick r:id="rId7"/>
              </a:rPr>
              <a:t>https://doi.org/10.1145/2930886</a:t>
            </a:r>
            <a:r>
              <a:rPr lang="en-GB" sz="1600" dirty="0"/>
              <a:t> </a:t>
            </a:r>
          </a:p>
        </p:txBody>
      </p:sp>
    </p:spTree>
    <p:extLst>
      <p:ext uri="{BB962C8B-B14F-4D97-AF65-F5344CB8AC3E}">
        <p14:creationId xmlns:p14="http://schemas.microsoft.com/office/powerpoint/2010/main" val="26000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7D0F79-F58B-404A-89E9-698244B057B0}"/>
              </a:ext>
            </a:extLst>
          </p:cNvPr>
          <p:cNvPicPr>
            <a:picLocks noChangeAspect="1"/>
          </p:cNvPicPr>
          <p:nvPr/>
        </p:nvPicPr>
        <p:blipFill>
          <a:blip r:embed="rId3">
            <a:alphaModFix amt="70000"/>
          </a:blip>
          <a:stretch>
            <a:fillRect/>
          </a:stretch>
        </p:blipFill>
        <p:spPr>
          <a:xfrm>
            <a:off x="3276600" y="5059261"/>
            <a:ext cx="6562725" cy="1798739"/>
          </a:xfrm>
          <a:prstGeom prst="rect">
            <a:avLst/>
          </a:prstGeom>
        </p:spPr>
      </p:pic>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Decolonising the Computing &amp; IT curriculum </a:t>
            </a:r>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462185" y="1123959"/>
            <a:ext cx="11377390" cy="4433462"/>
          </a:xfrm>
        </p:spPr>
        <p:txBody>
          <a:bodyPr/>
          <a:lstStyle/>
          <a:p>
            <a:r>
              <a:rPr lang="en-GB" sz="1800" dirty="0"/>
              <a:t>Decolonisation = initially a political phenomenon, soon extended in meaning to include all elements incurred in the colonial experience, ‘whether political, economic, cultural or psychological’ (Raymond Betts, 2011; quoting David </a:t>
            </a:r>
            <a:r>
              <a:rPr lang="en-GB" sz="1800" dirty="0" err="1"/>
              <a:t>Gardinier</a:t>
            </a:r>
            <a:r>
              <a:rPr lang="en-GB" sz="1800" dirty="0"/>
              <a:t>, 1967)</a:t>
            </a:r>
          </a:p>
          <a:p>
            <a:r>
              <a:rPr lang="en-GB" sz="1800" dirty="0"/>
              <a:t>Lots of universities (including the OU) exploring what it means to decolonise the curriculum, especially following the Rhodes Must Fall movement in South Africa and the Black Lives Matter movement</a:t>
            </a:r>
          </a:p>
          <a:p>
            <a:r>
              <a:rPr lang="en-GB" sz="1800" dirty="0"/>
              <a:t>How might Computing &amp; IT be colonial?</a:t>
            </a:r>
          </a:p>
          <a:p>
            <a:pPr lvl="1"/>
            <a:r>
              <a:rPr lang="en-GB" sz="1600" dirty="0">
                <a:solidFill>
                  <a:schemeClr val="tx1"/>
                </a:solidFill>
              </a:rPr>
              <a:t>Historic: Technologies in general and digital technologies in particular were directly implicated in colonialism</a:t>
            </a:r>
          </a:p>
          <a:p>
            <a:pPr lvl="1"/>
            <a:r>
              <a:rPr lang="en-GB" sz="1600" dirty="0">
                <a:solidFill>
                  <a:schemeClr val="tx1"/>
                </a:solidFill>
              </a:rPr>
              <a:t>Contemporary: current computing practices and artefacts continue to bear colonial imprints </a:t>
            </a:r>
          </a:p>
          <a:p>
            <a:pPr>
              <a:spcBef>
                <a:spcPts val="600"/>
              </a:spcBef>
            </a:pPr>
            <a:r>
              <a:rPr lang="en-GB" sz="1800" dirty="0"/>
              <a:t>Decolonising Computing &amp; IT: “attempting to think through what it might mean to design and build computing systems with and for those situated at the peripheries of the world system” (Mustafa Ali)</a:t>
            </a:r>
          </a:p>
          <a:p>
            <a:pPr lvl="1"/>
            <a:endParaRPr lang="en-GB" sz="2500" dirty="0"/>
          </a:p>
        </p:txBody>
      </p:sp>
    </p:spTree>
    <p:extLst>
      <p:ext uri="{BB962C8B-B14F-4D97-AF65-F5344CB8AC3E}">
        <p14:creationId xmlns:p14="http://schemas.microsoft.com/office/powerpoint/2010/main" val="17572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1635210" cy="497161"/>
          </a:xfrm>
        </p:spPr>
        <p:txBody>
          <a:bodyPr/>
          <a:lstStyle/>
          <a:p>
            <a:pPr>
              <a:lnSpc>
                <a:spcPct val="100000"/>
              </a:lnSpc>
            </a:pPr>
            <a:r>
              <a:rPr lang="en-GB" dirty="0"/>
              <a:t>‘</a:t>
            </a:r>
            <a:r>
              <a:rPr lang="en-GB" sz="3200" dirty="0"/>
              <a:t>Decolonising Computing: Resources for Educators’</a:t>
            </a:r>
            <a:endParaRPr lang="en-GB" dirty="0"/>
          </a:p>
        </p:txBody>
      </p:sp>
      <p:sp>
        <p:nvSpPr>
          <p:cNvPr id="14" name="Text Placeholder 9">
            <a:extLst>
              <a:ext uri="{FF2B5EF4-FFF2-40B4-BE49-F238E27FC236}">
                <a16:creationId xmlns:a16="http://schemas.microsoft.com/office/drawing/2014/main" id="{53A14353-6FB4-9B83-0AED-52B71BF33715}"/>
              </a:ext>
            </a:extLst>
          </p:cNvPr>
          <p:cNvSpPr>
            <a:spLocks noGrp="1"/>
          </p:cNvSpPr>
          <p:nvPr>
            <p:ph type="body" sz="quarter" idx="15"/>
          </p:nvPr>
        </p:nvSpPr>
        <p:spPr>
          <a:xfrm>
            <a:off x="462185" y="1123959"/>
            <a:ext cx="11434540" cy="4433462"/>
          </a:xfrm>
        </p:spPr>
        <p:txBody>
          <a:bodyPr/>
          <a:lstStyle/>
          <a:p>
            <a:r>
              <a:rPr lang="en-GB" sz="1800" dirty="0" err="1"/>
              <a:t>eSTEeM</a:t>
            </a:r>
            <a:r>
              <a:rPr lang="en-GB" sz="1800" dirty="0"/>
              <a:t> project, ran June 2021 to February 2023</a:t>
            </a:r>
          </a:p>
          <a:p>
            <a:r>
              <a:rPr lang="en-GB" sz="1800" dirty="0"/>
              <a:t>Project team: Mustafa Ali, Ray Corrigan, Clem Herman, Andy Hollyhead, Magnus Ramage, Zoe Tompkins, Steve Walker</a:t>
            </a:r>
          </a:p>
          <a:p>
            <a:pPr>
              <a:spcAft>
                <a:spcPts val="0"/>
              </a:spcAft>
            </a:pPr>
            <a:r>
              <a:rPr lang="en-GB" sz="1800" dirty="0"/>
              <a:t>Initial goals</a:t>
            </a:r>
          </a:p>
          <a:p>
            <a:pPr lvl="1"/>
            <a:r>
              <a:rPr lang="en-US" sz="1600" dirty="0">
                <a:solidFill>
                  <a:schemeClr val="tx1"/>
                </a:solidFill>
              </a:rPr>
              <a:t>Increase awareness of legacy systemic effects of colonialism</a:t>
            </a:r>
          </a:p>
          <a:p>
            <a:pPr lvl="1">
              <a:spcAft>
                <a:spcPts val="600"/>
              </a:spcAft>
            </a:pPr>
            <a:r>
              <a:rPr lang="en-US" sz="1600" dirty="0">
                <a:solidFill>
                  <a:schemeClr val="tx1"/>
                </a:solidFill>
              </a:rPr>
              <a:t>Develop guidance for computing educators</a:t>
            </a:r>
          </a:p>
          <a:p>
            <a:pPr marL="285750" lvl="1" indent="-285750">
              <a:lnSpc>
                <a:spcPct val="110000"/>
              </a:lnSpc>
              <a:spcBef>
                <a:spcPts val="0"/>
              </a:spcBef>
              <a:spcAft>
                <a:spcPts val="600"/>
              </a:spcAft>
              <a:buBlip>
                <a:blip r:embed="rId3"/>
              </a:buBlip>
            </a:pPr>
            <a:r>
              <a:rPr lang="en-US" sz="1800" dirty="0">
                <a:solidFill>
                  <a:srgbClr val="060645"/>
                </a:solidFill>
                <a:latin typeface="Poppins" panose="00000500000000000000" pitchFamily="2" charset="0"/>
                <a:cs typeface="Poppins" panose="00000500000000000000" pitchFamily="2" charset="0"/>
              </a:rPr>
              <a:t>Methods: development of scoping document on key readings; workshops with ALs and students; student survey; some development of educator resources</a:t>
            </a:r>
          </a:p>
          <a:p>
            <a:pPr marL="285750" lvl="1" indent="-285750">
              <a:lnSpc>
                <a:spcPct val="110000"/>
              </a:lnSpc>
              <a:spcBef>
                <a:spcPts val="0"/>
              </a:spcBef>
              <a:spcAft>
                <a:spcPts val="600"/>
              </a:spcAft>
              <a:buBlip>
                <a:blip r:embed="rId3"/>
              </a:buBlip>
            </a:pPr>
            <a:r>
              <a:rPr lang="en-US" sz="1800" dirty="0">
                <a:solidFill>
                  <a:srgbClr val="060645"/>
                </a:solidFill>
                <a:latin typeface="Poppins" panose="00000500000000000000" pitchFamily="2" charset="0"/>
                <a:cs typeface="Poppins" panose="00000500000000000000" pitchFamily="2" charset="0"/>
              </a:rPr>
              <a:t>Addressing both content and pedagogy, framed around a critical sociotechnical approach, with focus on positionality (both collective and individual)</a:t>
            </a:r>
          </a:p>
          <a:p>
            <a:pPr marL="285750" lvl="1" indent="-285750">
              <a:lnSpc>
                <a:spcPct val="110000"/>
              </a:lnSpc>
              <a:spcBef>
                <a:spcPts val="0"/>
              </a:spcBef>
              <a:spcAft>
                <a:spcPts val="600"/>
              </a:spcAft>
              <a:buBlip>
                <a:blip r:embed="rId3"/>
              </a:buBlip>
            </a:pPr>
            <a:r>
              <a:rPr lang="en-US" sz="1800" dirty="0">
                <a:solidFill>
                  <a:srgbClr val="060645"/>
                </a:solidFill>
                <a:latin typeface="Poppins" panose="00000500000000000000" pitchFamily="2" charset="0"/>
                <a:cs typeface="Poppins" panose="00000500000000000000" pitchFamily="2" charset="0"/>
              </a:rPr>
              <a:t>Follow-on projects: </a:t>
            </a:r>
          </a:p>
          <a:p>
            <a:pPr lvl="1">
              <a:spcAft>
                <a:spcPts val="600"/>
              </a:spcAft>
            </a:pPr>
            <a:r>
              <a:rPr lang="en-US" sz="1600" dirty="0">
                <a:solidFill>
                  <a:schemeClr val="tx1"/>
                </a:solidFill>
              </a:rPr>
              <a:t>Workshop in Leicester, May 2023 with participants from several other UK university Computing &amp; IT depts</a:t>
            </a:r>
          </a:p>
          <a:p>
            <a:pPr lvl="1">
              <a:spcAft>
                <a:spcPts val="600"/>
              </a:spcAft>
            </a:pPr>
            <a:r>
              <a:rPr lang="en-US" sz="1600" dirty="0">
                <a:solidFill>
                  <a:schemeClr val="tx1"/>
                </a:solidFill>
              </a:rPr>
              <a:t>Ongoing </a:t>
            </a:r>
            <a:r>
              <a:rPr lang="en-US" sz="1600" dirty="0" err="1">
                <a:solidFill>
                  <a:schemeClr val="tx1"/>
                </a:solidFill>
              </a:rPr>
              <a:t>eSTEeM</a:t>
            </a:r>
            <a:r>
              <a:rPr lang="en-US" sz="1600" dirty="0">
                <a:solidFill>
                  <a:schemeClr val="tx1"/>
                </a:solidFill>
              </a:rPr>
              <a:t> project ‘</a:t>
            </a:r>
            <a:r>
              <a:rPr lang="en-GB" sz="1600" dirty="0">
                <a:solidFill>
                  <a:schemeClr val="tx1"/>
                </a:solidFill>
              </a:rPr>
              <a:t>A case study analysis of STEM decolonising activity within UK Higher Education Institutions’ (Tompkins et al) – workshop this morning</a:t>
            </a:r>
            <a:endParaRPr lang="en-US" sz="1600" dirty="0">
              <a:solidFill>
                <a:schemeClr val="tx1"/>
              </a:solidFill>
            </a:endParaRPr>
          </a:p>
          <a:p>
            <a:endParaRPr lang="en-GB" sz="1800" dirty="0"/>
          </a:p>
        </p:txBody>
      </p:sp>
      <p:pic>
        <p:nvPicPr>
          <p:cNvPr id="8" name="Picture 7" descr="A diagram of a person's relationship&#10;&#10;Description automatically generated">
            <a:extLst>
              <a:ext uri="{FF2B5EF4-FFF2-40B4-BE49-F238E27FC236}">
                <a16:creationId xmlns:a16="http://schemas.microsoft.com/office/drawing/2014/main" id="{86650063-E917-EB89-109B-6BF7DFDFE4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6548" y="1881027"/>
            <a:ext cx="2770084" cy="1270546"/>
          </a:xfrm>
          <a:prstGeom prst="rect">
            <a:avLst/>
          </a:prstGeom>
        </p:spPr>
      </p:pic>
    </p:spTree>
    <p:extLst>
      <p:ext uri="{BB962C8B-B14F-4D97-AF65-F5344CB8AC3E}">
        <p14:creationId xmlns:p14="http://schemas.microsoft.com/office/powerpoint/2010/main" val="11229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Student survey – overview</a:t>
            </a:r>
          </a:p>
        </p:txBody>
      </p:sp>
      <p:sp>
        <p:nvSpPr>
          <p:cNvPr id="2" name="Text Placeholder 9">
            <a:extLst>
              <a:ext uri="{FF2B5EF4-FFF2-40B4-BE49-F238E27FC236}">
                <a16:creationId xmlns:a16="http://schemas.microsoft.com/office/drawing/2014/main" id="{A46A4CC8-7AD0-43CE-BD6C-3564610964BD}"/>
              </a:ext>
            </a:extLst>
          </p:cNvPr>
          <p:cNvSpPr txBox="1">
            <a:spLocks/>
          </p:cNvSpPr>
          <p:nvPr/>
        </p:nvSpPr>
        <p:spPr>
          <a:xfrm>
            <a:off x="462185" y="1123959"/>
            <a:ext cx="11040004"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Survey conducted in June 2022</a:t>
            </a:r>
          </a:p>
          <a:p>
            <a:r>
              <a:rPr lang="en-GB" sz="1800" dirty="0"/>
              <a:t>Invitation sent to 3695 undergraduate students in Computing &amp; IT</a:t>
            </a:r>
            <a:br>
              <a:rPr lang="en-GB" sz="1800" dirty="0"/>
            </a:br>
            <a:r>
              <a:rPr lang="en-GB" sz="1800" dirty="0"/>
              <a:t> (following opt-in by module chairs &amp; and student survey panel)</a:t>
            </a:r>
          </a:p>
          <a:p>
            <a:r>
              <a:rPr lang="en-GB" sz="1800" dirty="0"/>
              <a:t>Responses received from 399 students, with 394 consenting to data use (10% response rate)</a:t>
            </a:r>
          </a:p>
          <a:p>
            <a:r>
              <a:rPr lang="en-GB" sz="1800" dirty="0"/>
              <a:t>Students on 17 different modules</a:t>
            </a:r>
          </a:p>
          <a:p>
            <a:r>
              <a:rPr lang="en-GB" sz="1800" dirty="0"/>
              <a:t>Demographics given to us by the student survey panel (but only seen by two members of the project team); compared to our largest undergraduate qualification, Q62</a:t>
            </a:r>
          </a:p>
          <a:p>
            <a:pPr lvl="1"/>
            <a:r>
              <a:rPr lang="en-GB" sz="1600" dirty="0">
                <a:solidFill>
                  <a:schemeClr val="tx1"/>
                </a:solidFill>
              </a:rPr>
              <a:t>Gender: Female 21.3%, Male 78.7%​ - similar to C&amp;C student population</a:t>
            </a:r>
          </a:p>
          <a:p>
            <a:pPr lvl="1"/>
            <a:r>
              <a:rPr lang="en-GB" sz="1600" dirty="0">
                <a:solidFill>
                  <a:schemeClr val="tx1"/>
                </a:solidFill>
              </a:rPr>
              <a:t>Ethnicity: Arab: 0.3%; Asian: 4.3%; Black: 3.6%; Mixed: 1.3%; Other: 0.8%; PNTS: 3.6%; White: 86.3%</a:t>
            </a:r>
            <a:br>
              <a:rPr lang="en-GB" sz="1600" dirty="0">
                <a:solidFill>
                  <a:schemeClr val="tx1"/>
                </a:solidFill>
              </a:rPr>
            </a:br>
            <a:r>
              <a:rPr lang="en-GB" sz="1600" dirty="0">
                <a:solidFill>
                  <a:schemeClr val="tx1"/>
                </a:solidFill>
              </a:rPr>
              <a:t>(again similar to C&amp;C student population, which is 84% white)</a:t>
            </a:r>
          </a:p>
          <a:p>
            <a:pPr lvl="1"/>
            <a:r>
              <a:rPr lang="en-GB" sz="1600" dirty="0">
                <a:solidFill>
                  <a:schemeClr val="tx1"/>
                </a:solidFill>
              </a:rPr>
              <a:t>Rather fewer students with declared disability : 13.2%​ (cf. 20% population)</a:t>
            </a:r>
          </a:p>
          <a:p>
            <a:pPr lvl="1"/>
            <a:r>
              <a:rPr lang="en-GB" sz="1600" dirty="0">
                <a:solidFill>
                  <a:schemeClr val="tx1"/>
                </a:solidFill>
              </a:rPr>
              <a:t>Skewed a bit older than our typical student population</a:t>
            </a:r>
          </a:p>
          <a:p>
            <a:pPr lvl="1"/>
            <a:r>
              <a:rPr lang="en-GB" sz="1600" dirty="0">
                <a:solidFill>
                  <a:schemeClr val="tx1"/>
                </a:solidFill>
              </a:rPr>
              <a:t>Religion would have been very interesting to analyse, but 35% didn’t declare, and 41% said None</a:t>
            </a:r>
          </a:p>
        </p:txBody>
      </p:sp>
      <p:pic>
        <p:nvPicPr>
          <p:cNvPr id="4" name="Picture 3" descr="Scrabble tiles spelling survey on a wood stand&#10;&#10;Description automatically generated">
            <a:extLst>
              <a:ext uri="{FF2B5EF4-FFF2-40B4-BE49-F238E27FC236}">
                <a16:creationId xmlns:a16="http://schemas.microsoft.com/office/drawing/2014/main" id="{E7256BE1-6711-49BD-A5FB-44B6B3253D9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48738" y="1"/>
            <a:ext cx="3243261" cy="2162174"/>
          </a:xfrm>
          <a:prstGeom prst="rect">
            <a:avLst/>
          </a:prstGeom>
        </p:spPr>
      </p:pic>
      <p:sp>
        <p:nvSpPr>
          <p:cNvPr id="5" name="TextBox 4">
            <a:extLst>
              <a:ext uri="{FF2B5EF4-FFF2-40B4-BE49-F238E27FC236}">
                <a16:creationId xmlns:a16="http://schemas.microsoft.com/office/drawing/2014/main" id="{7E237F88-59DE-C39D-3176-FB8CBB75E956}"/>
              </a:ext>
            </a:extLst>
          </p:cNvPr>
          <p:cNvSpPr txBox="1"/>
          <p:nvPr/>
        </p:nvSpPr>
        <p:spPr>
          <a:xfrm rot="16200000">
            <a:off x="7870971" y="867526"/>
            <a:ext cx="1924703" cy="230832"/>
          </a:xfrm>
          <a:prstGeom prst="rect">
            <a:avLst/>
          </a:prstGeom>
          <a:noFill/>
        </p:spPr>
        <p:txBody>
          <a:bodyPr wrap="square" rtlCol="0">
            <a:spAutoFit/>
          </a:bodyPr>
          <a:lstStyle/>
          <a:p>
            <a:r>
              <a:rPr lang="en-GB" sz="900" dirty="0">
                <a:hlinkClick r:id="rId5" tooltip="https://www.thebluediamondgallery.com/wooden-tile/s/survey.html"/>
              </a:rPr>
              <a:t>Image: Blue Diamond Gallery</a:t>
            </a:r>
            <a:endParaRPr lang="en-GB" sz="900" dirty="0"/>
          </a:p>
        </p:txBody>
      </p:sp>
    </p:spTree>
    <p:extLst>
      <p:ext uri="{BB962C8B-B14F-4D97-AF65-F5344CB8AC3E}">
        <p14:creationId xmlns:p14="http://schemas.microsoft.com/office/powerpoint/2010/main" val="228373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289254"/>
            <a:ext cx="10766703" cy="497161"/>
          </a:xfrm>
        </p:spPr>
        <p:txBody>
          <a:bodyPr/>
          <a:lstStyle/>
          <a:p>
            <a:r>
              <a:rPr lang="en-GB" dirty="0"/>
              <a:t>Student survey – questions asked</a:t>
            </a:r>
          </a:p>
        </p:txBody>
      </p:sp>
      <p:sp>
        <p:nvSpPr>
          <p:cNvPr id="2" name="Text Placeholder 9">
            <a:extLst>
              <a:ext uri="{FF2B5EF4-FFF2-40B4-BE49-F238E27FC236}">
                <a16:creationId xmlns:a16="http://schemas.microsoft.com/office/drawing/2014/main" id="{A46A4CC8-7AD0-43CE-BD6C-3564610964BD}"/>
              </a:ext>
            </a:extLst>
          </p:cNvPr>
          <p:cNvSpPr txBox="1">
            <a:spLocks/>
          </p:cNvSpPr>
          <p:nvPr/>
        </p:nvSpPr>
        <p:spPr>
          <a:xfrm>
            <a:off x="479941" y="786415"/>
            <a:ext cx="11487159" cy="509060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sz="1600" dirty="0"/>
              <a:t>Likert-Scale Questions (Choice of Five Options, from ‘Strongly Agree’ to ‘Strongly Disagree’)</a:t>
            </a:r>
          </a:p>
          <a:p>
            <a:pPr lvl="1"/>
            <a:r>
              <a:rPr lang="en-GB" sz="1400" dirty="0">
                <a:solidFill>
                  <a:schemeClr val="tx1"/>
                </a:solidFill>
              </a:rPr>
              <a:t>1. The curriculum raises critical questions about power and/or privilege that are usually taken for granted</a:t>
            </a:r>
          </a:p>
          <a:p>
            <a:pPr lvl="1"/>
            <a:r>
              <a:rPr lang="en-GB" sz="1400" dirty="0">
                <a:solidFill>
                  <a:schemeClr val="tx1"/>
                </a:solidFill>
              </a:rPr>
              <a:t>2. The curriculum encourages students to challenge existing power structures in society</a:t>
            </a:r>
          </a:p>
          <a:p>
            <a:pPr lvl="1"/>
            <a:r>
              <a:rPr lang="en-GB" sz="1400" dirty="0">
                <a:solidFill>
                  <a:schemeClr val="tx1"/>
                </a:solidFill>
              </a:rPr>
              <a:t>3. The curriculum encourages students to critique unearned privilege</a:t>
            </a:r>
          </a:p>
          <a:p>
            <a:pPr lvl="1"/>
            <a:r>
              <a:rPr lang="en-GB" sz="1400" dirty="0">
                <a:solidFill>
                  <a:schemeClr val="tx1"/>
                </a:solidFill>
              </a:rPr>
              <a:t>4. The curriculum encourages students to connect learning to social, political or environmental concerns</a:t>
            </a:r>
          </a:p>
          <a:p>
            <a:pPr lvl="1"/>
            <a:r>
              <a:rPr lang="en-GB" sz="1400" dirty="0">
                <a:solidFill>
                  <a:schemeClr val="tx1"/>
                </a:solidFill>
              </a:rPr>
              <a:t>5. The curriculum encourages students to take actions that fight inequity or promote equity</a:t>
            </a:r>
          </a:p>
          <a:p>
            <a:pPr lvl="1"/>
            <a:r>
              <a:rPr lang="en-GB" sz="1400" dirty="0">
                <a:solidFill>
                  <a:schemeClr val="tx1"/>
                </a:solidFill>
              </a:rPr>
              <a:t>6. The curriculum features people from diverse backgrounds</a:t>
            </a:r>
          </a:p>
          <a:p>
            <a:pPr lvl="1"/>
            <a:r>
              <a:rPr lang="en-GB" sz="1400" dirty="0">
                <a:solidFill>
                  <a:schemeClr val="tx1"/>
                </a:solidFill>
              </a:rPr>
              <a:t>7. People of diverse ethnicities are represented as researchers or professionals not just as participants in research</a:t>
            </a:r>
          </a:p>
          <a:p>
            <a:pPr lvl="1"/>
            <a:r>
              <a:rPr lang="en-GB" sz="1400" dirty="0">
                <a:solidFill>
                  <a:schemeClr val="tx1"/>
                </a:solidFill>
              </a:rPr>
              <a:t>8. The curriculum respects that different cultures may have different understandings, skills and/or philosophies</a:t>
            </a:r>
          </a:p>
          <a:p>
            <a:pPr lvl="1"/>
            <a:r>
              <a:rPr lang="en-GB" sz="1400" dirty="0">
                <a:solidFill>
                  <a:schemeClr val="tx1"/>
                </a:solidFill>
              </a:rPr>
              <a:t>9. The curriculum addresses problems that are of concern to marginalized people/communities</a:t>
            </a:r>
          </a:p>
          <a:p>
            <a:pPr lvl="1"/>
            <a:r>
              <a:rPr lang="en-GB" sz="1400" dirty="0">
                <a:solidFill>
                  <a:schemeClr val="tx1"/>
                </a:solidFill>
              </a:rPr>
              <a:t>10. Do you see yourself reflected in the module materials?</a:t>
            </a:r>
          </a:p>
          <a:p>
            <a:pPr lvl="1"/>
            <a:r>
              <a:rPr lang="en-GB" sz="1400" dirty="0">
                <a:solidFill>
                  <a:schemeClr val="tx1"/>
                </a:solidFill>
              </a:rPr>
              <a:t>11. How well do the materials value/appreciate difference?</a:t>
            </a:r>
          </a:p>
          <a:p>
            <a:pPr lvl="1"/>
            <a:r>
              <a:rPr lang="en-GB" sz="1400" dirty="0">
                <a:solidFill>
                  <a:schemeClr val="tx1"/>
                </a:solidFill>
              </a:rPr>
              <a:t>12. Does the module allow your lived experience to be drawn upon?</a:t>
            </a:r>
          </a:p>
          <a:p>
            <a:pPr>
              <a:lnSpc>
                <a:spcPct val="100000"/>
              </a:lnSpc>
              <a:spcBef>
                <a:spcPts val="600"/>
              </a:spcBef>
              <a:spcAft>
                <a:spcPts val="0"/>
              </a:spcAft>
            </a:pPr>
            <a:r>
              <a:rPr lang="en-GB" sz="1600" dirty="0">
                <a:solidFill>
                  <a:schemeClr val="tx1"/>
                </a:solidFill>
                <a:latin typeface="+mn-lt"/>
                <a:cs typeface="+mn-cs"/>
              </a:rPr>
              <a:t>Free-text questions</a:t>
            </a:r>
          </a:p>
          <a:p>
            <a:pPr lvl="1"/>
            <a:r>
              <a:rPr lang="en-GB" sz="1400" dirty="0">
                <a:solidFill>
                  <a:schemeClr val="tx1"/>
                </a:solidFill>
                <a:latin typeface="+mn-lt"/>
                <a:cs typeface="+mn-cs"/>
              </a:rPr>
              <a:t>13. </a:t>
            </a:r>
            <a:r>
              <a:rPr lang="en-GB" sz="1400" dirty="0">
                <a:solidFill>
                  <a:schemeClr val="tx1"/>
                </a:solidFill>
              </a:rPr>
              <a:t>What does decolonising mean to you?</a:t>
            </a:r>
          </a:p>
          <a:p>
            <a:pPr lvl="1"/>
            <a:r>
              <a:rPr lang="en-GB" sz="1400" dirty="0">
                <a:solidFill>
                  <a:schemeClr val="tx1"/>
                </a:solidFill>
              </a:rPr>
              <a:t>14. What do you think it means to decolonise the computing curriculum?</a:t>
            </a:r>
          </a:p>
          <a:p>
            <a:pPr lvl="1"/>
            <a:r>
              <a:rPr lang="en-GB" sz="1400" dirty="0">
                <a:solidFill>
                  <a:schemeClr val="tx1"/>
                </a:solidFill>
              </a:rPr>
              <a:t>15. How do you think we can start to decolonise computing at the OU?</a:t>
            </a:r>
          </a:p>
          <a:p>
            <a:pPr lvl="1"/>
            <a:r>
              <a:rPr lang="en-GB" sz="1400" dirty="0">
                <a:solidFill>
                  <a:schemeClr val="tx1"/>
                </a:solidFill>
              </a:rPr>
              <a:t>16. It is important to engage students as partners in decolonising activities—how best could this be done?</a:t>
            </a:r>
          </a:p>
          <a:p>
            <a:pPr lvl="1"/>
            <a:r>
              <a:rPr lang="en-GB" sz="1400" dirty="0">
                <a:solidFill>
                  <a:schemeClr val="tx1"/>
                </a:solidFill>
              </a:rPr>
              <a:t>17. What challenges do you foresee?</a:t>
            </a:r>
          </a:p>
        </p:txBody>
      </p:sp>
    </p:spTree>
    <p:extLst>
      <p:ext uri="{BB962C8B-B14F-4D97-AF65-F5344CB8AC3E}">
        <p14:creationId xmlns:p14="http://schemas.microsoft.com/office/powerpoint/2010/main" val="412300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Student survey – overview of quant results</a:t>
            </a:r>
          </a:p>
        </p:txBody>
      </p:sp>
      <p:sp>
        <p:nvSpPr>
          <p:cNvPr id="2" name="Text Placeholder 9">
            <a:extLst>
              <a:ext uri="{FF2B5EF4-FFF2-40B4-BE49-F238E27FC236}">
                <a16:creationId xmlns:a16="http://schemas.microsoft.com/office/drawing/2014/main" id="{A46A4CC8-7AD0-43CE-BD6C-3564610964BD}"/>
              </a:ext>
            </a:extLst>
          </p:cNvPr>
          <p:cNvSpPr txBox="1">
            <a:spLocks/>
          </p:cNvSpPr>
          <p:nvPr/>
        </p:nvSpPr>
        <p:spPr>
          <a:xfrm>
            <a:off x="462185" y="1123959"/>
            <a:ext cx="11513792"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800" dirty="0"/>
              <a:t>Two methods of analysis</a:t>
            </a:r>
          </a:p>
          <a:p>
            <a:pPr lvl="1">
              <a:lnSpc>
                <a:spcPct val="100000"/>
              </a:lnSpc>
            </a:pPr>
            <a:r>
              <a:rPr lang="en-GB" sz="1400" dirty="0">
                <a:solidFill>
                  <a:schemeClr val="tx1"/>
                </a:solidFill>
              </a:rPr>
              <a:t>For each question, tallying of questions with highest % of agree / strongly agree </a:t>
            </a:r>
          </a:p>
          <a:p>
            <a:pPr lvl="1">
              <a:lnSpc>
                <a:spcPct val="100000"/>
              </a:lnSpc>
            </a:pPr>
            <a:r>
              <a:rPr lang="en-GB" sz="1400" dirty="0">
                <a:solidFill>
                  <a:schemeClr val="tx1"/>
                </a:solidFill>
              </a:rPr>
              <a:t>Converted Likert scale to 1-5 and carried out statistical analysis (t-tests) in SPSS – </a:t>
            </a:r>
            <a:br>
              <a:rPr lang="en-GB" sz="1400" dirty="0">
                <a:solidFill>
                  <a:schemeClr val="tx1"/>
                </a:solidFill>
              </a:rPr>
            </a:br>
            <a:r>
              <a:rPr lang="en-GB" sz="1400" dirty="0">
                <a:solidFill>
                  <a:schemeClr val="tx1"/>
                </a:solidFill>
              </a:rPr>
              <a:t>compared gender (female/male) and ethnicity (non-white/white); tried religion but less helpful</a:t>
            </a:r>
          </a:p>
          <a:p>
            <a:pPr lvl="1">
              <a:lnSpc>
                <a:spcPct val="100000"/>
              </a:lnSpc>
            </a:pPr>
            <a:r>
              <a:rPr lang="en-GB" sz="1400" dirty="0">
                <a:solidFill>
                  <a:schemeClr val="tx1"/>
                </a:solidFill>
              </a:rPr>
              <a:t>Problematic to use binary scales for both gender and ethnicity (and the term non-white), but best available</a:t>
            </a:r>
          </a:p>
          <a:p>
            <a:pPr>
              <a:lnSpc>
                <a:spcPct val="100000"/>
              </a:lnSpc>
              <a:spcBef>
                <a:spcPts val="600"/>
              </a:spcBef>
            </a:pPr>
            <a:r>
              <a:rPr lang="en-GB" sz="1800" dirty="0"/>
              <a:t>Statistically significant differences seen for six of the questions</a:t>
            </a:r>
          </a:p>
          <a:p>
            <a:pPr>
              <a:lnSpc>
                <a:spcPct val="100000"/>
              </a:lnSpc>
              <a:spcAft>
                <a:spcPts val="0"/>
              </a:spcAft>
            </a:pPr>
            <a:r>
              <a:rPr lang="en-GB" sz="1800" dirty="0"/>
              <a:t>For three questions, non-white respondents agreed with statements more white respondents</a:t>
            </a:r>
          </a:p>
          <a:p>
            <a:pPr lvl="1">
              <a:lnSpc>
                <a:spcPct val="100000"/>
              </a:lnSpc>
            </a:pPr>
            <a:r>
              <a:rPr lang="en-GB" sz="1400" dirty="0">
                <a:solidFill>
                  <a:schemeClr val="tx1"/>
                </a:solidFill>
              </a:rPr>
              <a:t>The curriculum raises critical questions about power and/or privilege that are usually taken for granted </a:t>
            </a:r>
          </a:p>
          <a:p>
            <a:pPr lvl="1">
              <a:lnSpc>
                <a:spcPct val="100000"/>
              </a:lnSpc>
            </a:pPr>
            <a:r>
              <a:rPr lang="en-GB" sz="1400" dirty="0">
                <a:solidFill>
                  <a:schemeClr val="tx1"/>
                </a:solidFill>
              </a:rPr>
              <a:t>The curriculum encourages students to critique unearned privilege</a:t>
            </a:r>
          </a:p>
          <a:p>
            <a:pPr lvl="1">
              <a:lnSpc>
                <a:spcPct val="100000"/>
              </a:lnSpc>
            </a:pPr>
            <a:r>
              <a:rPr lang="en-GB" sz="1400" dirty="0">
                <a:solidFill>
                  <a:schemeClr val="tx1"/>
                </a:solidFill>
              </a:rPr>
              <a:t>The curriculum encourages students to take actions that fight inequity or promote equity</a:t>
            </a:r>
          </a:p>
          <a:p>
            <a:pPr marL="285750" lvl="1" indent="-285750">
              <a:lnSpc>
                <a:spcPct val="100000"/>
              </a:lnSpc>
              <a:spcBef>
                <a:spcPts val="600"/>
              </a:spcBef>
              <a:buBlip>
                <a:blip r:embed="rId3"/>
              </a:buBlip>
            </a:pPr>
            <a:r>
              <a:rPr lang="en-GB" sz="1800" dirty="0">
                <a:solidFill>
                  <a:srgbClr val="060645"/>
                </a:solidFill>
                <a:latin typeface="Poppins" panose="00000500000000000000" pitchFamily="2" charset="0"/>
                <a:cs typeface="Poppins" panose="00000500000000000000" pitchFamily="2" charset="0"/>
              </a:rPr>
              <a:t>Three cases where male respondents agreed with statements more than female respondents</a:t>
            </a:r>
          </a:p>
          <a:p>
            <a:pPr lvl="1">
              <a:lnSpc>
                <a:spcPct val="100000"/>
              </a:lnSpc>
            </a:pPr>
            <a:r>
              <a:rPr lang="en-GB" sz="1400" dirty="0">
                <a:solidFill>
                  <a:schemeClr val="tx1"/>
                </a:solidFill>
              </a:rPr>
              <a:t>The curriculum features people from diverse backgrounds</a:t>
            </a:r>
          </a:p>
          <a:p>
            <a:pPr lvl="1">
              <a:lnSpc>
                <a:spcPct val="100000"/>
              </a:lnSpc>
            </a:pPr>
            <a:r>
              <a:rPr lang="en-GB" sz="1400" dirty="0">
                <a:solidFill>
                  <a:schemeClr val="tx1"/>
                </a:solidFill>
              </a:rPr>
              <a:t>People of diverse ethnicities are represented as researchers or professionals, not just as participants in research</a:t>
            </a:r>
          </a:p>
          <a:p>
            <a:pPr lvl="1">
              <a:lnSpc>
                <a:spcPct val="100000"/>
              </a:lnSpc>
            </a:pPr>
            <a:r>
              <a:rPr lang="en-GB" sz="1400" dirty="0">
                <a:solidFill>
                  <a:schemeClr val="tx1"/>
                </a:solidFill>
              </a:rPr>
              <a:t>How well do the materials value/appreciate difference?</a:t>
            </a:r>
          </a:p>
          <a:p>
            <a:pPr marL="285750" lvl="1" indent="-285750">
              <a:lnSpc>
                <a:spcPct val="100000"/>
              </a:lnSpc>
              <a:spcBef>
                <a:spcPts val="600"/>
              </a:spcBef>
              <a:buBlip>
                <a:blip r:embed="rId3"/>
              </a:buBlip>
            </a:pPr>
            <a:r>
              <a:rPr lang="en-GB" sz="1800" dirty="0">
                <a:solidFill>
                  <a:srgbClr val="060645"/>
                </a:solidFill>
                <a:latin typeface="Poppins" panose="00000500000000000000" pitchFamily="2" charset="0"/>
                <a:cs typeface="Poppins" panose="00000500000000000000" pitchFamily="2" charset="0"/>
              </a:rPr>
              <a:t>For details, see our published papers (links at end of presentation, or via ORO)</a:t>
            </a:r>
          </a:p>
        </p:txBody>
      </p:sp>
      <p:pic>
        <p:nvPicPr>
          <p:cNvPr id="1026" name="Picture 2">
            <a:extLst>
              <a:ext uri="{FF2B5EF4-FFF2-40B4-BE49-F238E27FC236}">
                <a16:creationId xmlns:a16="http://schemas.microsoft.com/office/drawing/2014/main" id="{1D20F5F6-31E7-4073-197C-9C8C8E4C4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4242" y="254910"/>
            <a:ext cx="1412752" cy="141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3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Student survey – overview of qual results</a:t>
            </a:r>
          </a:p>
          <a:p>
            <a:endParaRPr lang="en-GB" dirty="0"/>
          </a:p>
        </p:txBody>
      </p:sp>
      <p:sp>
        <p:nvSpPr>
          <p:cNvPr id="2" name="Text Placeholder 9">
            <a:extLst>
              <a:ext uri="{FF2B5EF4-FFF2-40B4-BE49-F238E27FC236}">
                <a16:creationId xmlns:a16="http://schemas.microsoft.com/office/drawing/2014/main" id="{72076751-FEBF-4268-A1CF-D556913A02F7}"/>
              </a:ext>
            </a:extLst>
          </p:cNvPr>
          <p:cNvSpPr txBox="1">
            <a:spLocks/>
          </p:cNvSpPr>
          <p:nvPr/>
        </p:nvSpPr>
        <p:spPr>
          <a:xfrm>
            <a:off x="529974" y="1132836"/>
            <a:ext cx="11132052"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Questions 13–15 covered how respondents saw the nature of decolonisation and its relationship to Computing; Questions 16 and 17 covered issues around student engagement in decolonising the curriculum.</a:t>
            </a:r>
          </a:p>
          <a:p>
            <a:r>
              <a:rPr lang="en-GB" sz="1800" dirty="0"/>
              <a:t>Analysed using inductive coding</a:t>
            </a:r>
          </a:p>
          <a:p>
            <a:pPr lvl="1">
              <a:lnSpc>
                <a:spcPct val="100000"/>
              </a:lnSpc>
            </a:pPr>
            <a:r>
              <a:rPr lang="en-GB" sz="1400" dirty="0">
                <a:solidFill>
                  <a:schemeClr val="tx1"/>
                </a:solidFill>
              </a:rPr>
              <a:t>ZT and MR took the qualitative question with the most responses (n = 270), coded all responses individually and then combined our codes</a:t>
            </a:r>
          </a:p>
          <a:p>
            <a:pPr lvl="1">
              <a:lnSpc>
                <a:spcPct val="100000"/>
              </a:lnSpc>
            </a:pPr>
            <a:r>
              <a:rPr lang="en-GB" sz="1400" dirty="0">
                <a:solidFill>
                  <a:schemeClr val="tx1"/>
                </a:solidFill>
              </a:rPr>
              <a:t>Tested this with the team for intercoder reliability</a:t>
            </a:r>
          </a:p>
          <a:p>
            <a:pPr lvl="1">
              <a:lnSpc>
                <a:spcPct val="100000"/>
              </a:lnSpc>
            </a:pPr>
            <a:r>
              <a:rPr lang="en-GB" sz="1400" dirty="0">
                <a:solidFill>
                  <a:schemeClr val="tx1"/>
                </a:solidFill>
              </a:rPr>
              <a:t>This produced a set of 13 broad codes, showing views of decolonising computing from the very positive to the very negative, which were in turn applied to two further qualitative questions</a:t>
            </a:r>
          </a:p>
          <a:p>
            <a:pPr>
              <a:lnSpc>
                <a:spcPct val="100000"/>
              </a:lnSpc>
            </a:pPr>
            <a:endParaRPr lang="en-GB" sz="500" dirty="0">
              <a:solidFill>
                <a:schemeClr val="tx1"/>
              </a:solidFill>
            </a:endParaRPr>
          </a:p>
        </p:txBody>
      </p:sp>
      <p:graphicFrame>
        <p:nvGraphicFramePr>
          <p:cNvPr id="4" name="Table 3">
            <a:extLst>
              <a:ext uri="{FF2B5EF4-FFF2-40B4-BE49-F238E27FC236}">
                <a16:creationId xmlns:a16="http://schemas.microsoft.com/office/drawing/2014/main" id="{E4BBE3F9-C273-1FC6-2317-3789A4910B94}"/>
              </a:ext>
            </a:extLst>
          </p:cNvPr>
          <p:cNvGraphicFramePr>
            <a:graphicFrameLocks noGrp="1"/>
          </p:cNvGraphicFramePr>
          <p:nvPr>
            <p:extLst>
              <p:ext uri="{D42A27DB-BD31-4B8C-83A1-F6EECF244321}">
                <p14:modId xmlns:p14="http://schemas.microsoft.com/office/powerpoint/2010/main" val="1506193626"/>
              </p:ext>
            </p:extLst>
          </p:nvPr>
        </p:nvGraphicFramePr>
        <p:xfrm>
          <a:off x="812924" y="4032622"/>
          <a:ext cx="10849100" cy="1391633"/>
        </p:xfrm>
        <a:graphic>
          <a:graphicData uri="http://schemas.openxmlformats.org/drawingml/2006/table">
            <a:tbl>
              <a:tblPr firstCol="1" bandRow="1">
                <a:tableStyleId>{5C22544A-7EE6-4342-B048-85BDC9FD1C3A}</a:tableStyleId>
              </a:tblPr>
              <a:tblGrid>
                <a:gridCol w="1032462">
                  <a:extLst>
                    <a:ext uri="{9D8B030D-6E8A-4147-A177-3AD203B41FA5}">
                      <a16:colId xmlns:a16="http://schemas.microsoft.com/office/drawing/2014/main" val="3072906871"/>
                    </a:ext>
                  </a:extLst>
                </a:gridCol>
                <a:gridCol w="1463850">
                  <a:extLst>
                    <a:ext uri="{9D8B030D-6E8A-4147-A177-3AD203B41FA5}">
                      <a16:colId xmlns:a16="http://schemas.microsoft.com/office/drawing/2014/main" val="296685980"/>
                    </a:ext>
                  </a:extLst>
                </a:gridCol>
                <a:gridCol w="1282912">
                  <a:extLst>
                    <a:ext uri="{9D8B030D-6E8A-4147-A177-3AD203B41FA5}">
                      <a16:colId xmlns:a16="http://schemas.microsoft.com/office/drawing/2014/main" val="216925159"/>
                    </a:ext>
                  </a:extLst>
                </a:gridCol>
                <a:gridCol w="1429149">
                  <a:extLst>
                    <a:ext uri="{9D8B030D-6E8A-4147-A177-3AD203B41FA5}">
                      <a16:colId xmlns:a16="http://schemas.microsoft.com/office/drawing/2014/main" val="361311901"/>
                    </a:ext>
                  </a:extLst>
                </a:gridCol>
                <a:gridCol w="1529274">
                  <a:extLst>
                    <a:ext uri="{9D8B030D-6E8A-4147-A177-3AD203B41FA5}">
                      <a16:colId xmlns:a16="http://schemas.microsoft.com/office/drawing/2014/main" val="966556098"/>
                    </a:ext>
                  </a:extLst>
                </a:gridCol>
                <a:gridCol w="1310513">
                  <a:extLst>
                    <a:ext uri="{9D8B030D-6E8A-4147-A177-3AD203B41FA5}">
                      <a16:colId xmlns:a16="http://schemas.microsoft.com/office/drawing/2014/main" val="3618442262"/>
                    </a:ext>
                  </a:extLst>
                </a:gridCol>
                <a:gridCol w="1465893">
                  <a:extLst>
                    <a:ext uri="{9D8B030D-6E8A-4147-A177-3AD203B41FA5}">
                      <a16:colId xmlns:a16="http://schemas.microsoft.com/office/drawing/2014/main" val="3031797105"/>
                    </a:ext>
                  </a:extLst>
                </a:gridCol>
                <a:gridCol w="1335047">
                  <a:extLst>
                    <a:ext uri="{9D8B030D-6E8A-4147-A177-3AD203B41FA5}">
                      <a16:colId xmlns:a16="http://schemas.microsoft.com/office/drawing/2014/main" val="2941393774"/>
                    </a:ext>
                  </a:extLst>
                </a:gridCol>
              </a:tblGrid>
              <a:tr h="500930">
                <a:tc>
                  <a:txBody>
                    <a:bodyPr/>
                    <a:lstStyle/>
                    <a:p>
                      <a:pPr>
                        <a:lnSpc>
                          <a:spcPct val="107000"/>
                        </a:lnSpc>
                        <a:spcAft>
                          <a:spcPts val="800"/>
                        </a:spcAft>
                      </a:pPr>
                      <a:r>
                        <a:rPr lang="en-GB" sz="1100" kern="0" dirty="0">
                          <a:effectLst/>
                        </a:rPr>
                        <a:t>Positive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Accurate history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Global perspective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Inclusive perspectives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Independence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New ways of thinking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Removing privilege/bias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Undoing colonisation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543250"/>
                  </a:ext>
                </a:extLst>
              </a:tr>
              <a:tr h="389773">
                <a:tc>
                  <a:txBody>
                    <a:bodyPr/>
                    <a:lstStyle/>
                    <a:p>
                      <a:pPr>
                        <a:lnSpc>
                          <a:spcPct val="107000"/>
                        </a:lnSpc>
                        <a:spcAft>
                          <a:spcPts val="800"/>
                        </a:spcAft>
                      </a:pPr>
                      <a:r>
                        <a:rPr lang="en-GB" sz="1100" kern="0" dirty="0">
                          <a:effectLst/>
                        </a:rPr>
                        <a:t>Neutral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IDK (I don’t know)</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No response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7715835"/>
                  </a:ext>
                </a:extLst>
              </a:tr>
              <a:tr h="500930">
                <a:tc>
                  <a:txBody>
                    <a:bodyPr/>
                    <a:lstStyle/>
                    <a:p>
                      <a:pPr>
                        <a:lnSpc>
                          <a:spcPct val="107000"/>
                        </a:lnSpc>
                        <a:spcAft>
                          <a:spcPts val="800"/>
                        </a:spcAft>
                      </a:pPr>
                      <a:r>
                        <a:rPr lang="en-GB" sz="1100" kern="0" dirty="0">
                          <a:effectLst/>
                        </a:rPr>
                        <a:t>Negative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Irrelevant to Computing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Not needed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Rewriting history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Woke Marxism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sz="1100" kern="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8902488"/>
                  </a:ext>
                </a:extLst>
              </a:tr>
            </a:tbl>
          </a:graphicData>
        </a:graphic>
      </p:graphicFrame>
    </p:spTree>
    <p:extLst>
      <p:ext uri="{BB962C8B-B14F-4D97-AF65-F5344CB8AC3E}">
        <p14:creationId xmlns:p14="http://schemas.microsoft.com/office/powerpoint/2010/main" val="264423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Student survey – examples of qualitative responses </a:t>
            </a:r>
          </a:p>
          <a:p>
            <a:endParaRPr lang="en-GB" dirty="0"/>
          </a:p>
        </p:txBody>
      </p:sp>
      <p:sp>
        <p:nvSpPr>
          <p:cNvPr id="2" name="Text Placeholder 9">
            <a:extLst>
              <a:ext uri="{FF2B5EF4-FFF2-40B4-BE49-F238E27FC236}">
                <a16:creationId xmlns:a16="http://schemas.microsoft.com/office/drawing/2014/main" id="{C85A96C8-ED7C-629D-E2EE-3C0845FAD30C}"/>
              </a:ext>
            </a:extLst>
          </p:cNvPr>
          <p:cNvSpPr txBox="1">
            <a:spLocks/>
          </p:cNvSpPr>
          <p:nvPr/>
        </p:nvSpPr>
        <p:spPr>
          <a:xfrm>
            <a:off x="462185" y="1123959"/>
            <a:ext cx="11043275"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800" dirty="0"/>
              <a:t>Positive responses: </a:t>
            </a:r>
          </a:p>
          <a:p>
            <a:pPr lvl="1">
              <a:lnSpc>
                <a:spcPct val="100000"/>
              </a:lnSpc>
            </a:pPr>
            <a:r>
              <a:rPr lang="en-GB" sz="1400" dirty="0">
                <a:solidFill>
                  <a:schemeClr val="tx1"/>
                </a:solidFill>
              </a:rPr>
              <a:t>“to rethink and revise the curriculum so that it takes a broader view rather than just the European or Euro-centric”.</a:t>
            </a:r>
          </a:p>
          <a:p>
            <a:pPr lvl="1">
              <a:lnSpc>
                <a:spcPct val="100000"/>
              </a:lnSpc>
              <a:spcAft>
                <a:spcPts val="600"/>
              </a:spcAft>
            </a:pPr>
            <a:r>
              <a:rPr lang="en-GB" sz="1400" dirty="0">
                <a:solidFill>
                  <a:schemeClr val="tx1"/>
                </a:solidFill>
              </a:rPr>
              <a:t>“Not focusing on white people white men as the only way”.</a:t>
            </a:r>
          </a:p>
          <a:p>
            <a:pPr>
              <a:lnSpc>
                <a:spcPct val="100000"/>
              </a:lnSpc>
              <a:spcAft>
                <a:spcPts val="0"/>
              </a:spcAft>
            </a:pPr>
            <a:r>
              <a:rPr lang="en-GB" sz="1800" dirty="0"/>
              <a:t>Neutral responses: </a:t>
            </a:r>
          </a:p>
          <a:p>
            <a:pPr lvl="1">
              <a:lnSpc>
                <a:spcPct val="100000"/>
              </a:lnSpc>
            </a:pPr>
            <a:r>
              <a:rPr lang="en-GB" sz="1400" dirty="0">
                <a:solidFill>
                  <a:schemeClr val="tx1"/>
                </a:solidFill>
              </a:rPr>
              <a:t>“I have no idea, too many fancy words going on.”</a:t>
            </a:r>
          </a:p>
          <a:p>
            <a:pPr lvl="1">
              <a:lnSpc>
                <a:spcPct val="100000"/>
              </a:lnSpc>
              <a:spcAft>
                <a:spcPts val="600"/>
              </a:spcAft>
            </a:pPr>
            <a:r>
              <a:rPr lang="en-GB" sz="1400" dirty="0">
                <a:solidFill>
                  <a:schemeClr val="tx1"/>
                </a:solidFill>
              </a:rPr>
              <a:t>“Honestly, before now, I had never heard of the word.”</a:t>
            </a:r>
          </a:p>
          <a:p>
            <a:pPr>
              <a:lnSpc>
                <a:spcPct val="100000"/>
              </a:lnSpc>
              <a:spcAft>
                <a:spcPts val="0"/>
              </a:spcAft>
            </a:pPr>
            <a:r>
              <a:rPr lang="en-GB" sz="1800" dirty="0"/>
              <a:t>Negative responses:</a:t>
            </a:r>
            <a:endParaRPr lang="en-GB" sz="1400" dirty="0">
              <a:solidFill>
                <a:schemeClr val="tx1"/>
              </a:solidFill>
              <a:latin typeface="+mn-lt"/>
              <a:cs typeface="+mn-cs"/>
            </a:endParaRPr>
          </a:p>
          <a:p>
            <a:pPr lvl="1">
              <a:lnSpc>
                <a:spcPct val="100000"/>
              </a:lnSpc>
            </a:pPr>
            <a:r>
              <a:rPr lang="en-GB" sz="1400" dirty="0">
                <a:solidFill>
                  <a:schemeClr val="tx1"/>
                </a:solidFill>
                <a:latin typeface="+mn-lt"/>
                <a:cs typeface="+mn-cs"/>
              </a:rPr>
              <a:t>“Nothing, this is a computing course not critical race theory”.</a:t>
            </a:r>
            <a:endParaRPr lang="en-GB" sz="1400" dirty="0">
              <a:solidFill>
                <a:schemeClr val="tx1"/>
              </a:solidFill>
            </a:endParaRPr>
          </a:p>
          <a:p>
            <a:pPr lvl="1">
              <a:lnSpc>
                <a:spcPct val="100000"/>
              </a:lnSpc>
            </a:pPr>
            <a:r>
              <a:rPr lang="en-GB" sz="1400" dirty="0">
                <a:solidFill>
                  <a:schemeClr val="tx1"/>
                </a:solidFill>
              </a:rPr>
              <a:t>“’Decolonisation’ is part of the insane woke ideology, which [has] no place in academia, least of all in a STEM subject such as computing or IT.”</a:t>
            </a:r>
          </a:p>
        </p:txBody>
      </p:sp>
      <p:graphicFrame>
        <p:nvGraphicFramePr>
          <p:cNvPr id="4" name="Table 3">
            <a:extLst>
              <a:ext uri="{FF2B5EF4-FFF2-40B4-BE49-F238E27FC236}">
                <a16:creationId xmlns:a16="http://schemas.microsoft.com/office/drawing/2014/main" id="{1D832BF1-8529-8943-1CF9-C3AE10FF9BE8}"/>
              </a:ext>
            </a:extLst>
          </p:cNvPr>
          <p:cNvGraphicFramePr>
            <a:graphicFrameLocks noGrp="1"/>
          </p:cNvGraphicFramePr>
          <p:nvPr>
            <p:extLst>
              <p:ext uri="{D42A27DB-BD31-4B8C-83A1-F6EECF244321}">
                <p14:modId xmlns:p14="http://schemas.microsoft.com/office/powerpoint/2010/main" val="2955052581"/>
              </p:ext>
            </p:extLst>
          </p:nvPr>
        </p:nvGraphicFramePr>
        <p:xfrm>
          <a:off x="768536" y="4254564"/>
          <a:ext cx="10849100" cy="1391633"/>
        </p:xfrm>
        <a:graphic>
          <a:graphicData uri="http://schemas.openxmlformats.org/drawingml/2006/table">
            <a:tbl>
              <a:tblPr firstCol="1" bandRow="1">
                <a:tableStyleId>{5C22544A-7EE6-4342-B048-85BDC9FD1C3A}</a:tableStyleId>
              </a:tblPr>
              <a:tblGrid>
                <a:gridCol w="1032462">
                  <a:extLst>
                    <a:ext uri="{9D8B030D-6E8A-4147-A177-3AD203B41FA5}">
                      <a16:colId xmlns:a16="http://schemas.microsoft.com/office/drawing/2014/main" val="3072906871"/>
                    </a:ext>
                  </a:extLst>
                </a:gridCol>
                <a:gridCol w="1463850">
                  <a:extLst>
                    <a:ext uri="{9D8B030D-6E8A-4147-A177-3AD203B41FA5}">
                      <a16:colId xmlns:a16="http://schemas.microsoft.com/office/drawing/2014/main" val="296685980"/>
                    </a:ext>
                  </a:extLst>
                </a:gridCol>
                <a:gridCol w="1282912">
                  <a:extLst>
                    <a:ext uri="{9D8B030D-6E8A-4147-A177-3AD203B41FA5}">
                      <a16:colId xmlns:a16="http://schemas.microsoft.com/office/drawing/2014/main" val="216925159"/>
                    </a:ext>
                  </a:extLst>
                </a:gridCol>
                <a:gridCol w="1429149">
                  <a:extLst>
                    <a:ext uri="{9D8B030D-6E8A-4147-A177-3AD203B41FA5}">
                      <a16:colId xmlns:a16="http://schemas.microsoft.com/office/drawing/2014/main" val="361311901"/>
                    </a:ext>
                  </a:extLst>
                </a:gridCol>
                <a:gridCol w="1529274">
                  <a:extLst>
                    <a:ext uri="{9D8B030D-6E8A-4147-A177-3AD203B41FA5}">
                      <a16:colId xmlns:a16="http://schemas.microsoft.com/office/drawing/2014/main" val="966556098"/>
                    </a:ext>
                  </a:extLst>
                </a:gridCol>
                <a:gridCol w="1310513">
                  <a:extLst>
                    <a:ext uri="{9D8B030D-6E8A-4147-A177-3AD203B41FA5}">
                      <a16:colId xmlns:a16="http://schemas.microsoft.com/office/drawing/2014/main" val="3618442262"/>
                    </a:ext>
                  </a:extLst>
                </a:gridCol>
                <a:gridCol w="1465893">
                  <a:extLst>
                    <a:ext uri="{9D8B030D-6E8A-4147-A177-3AD203B41FA5}">
                      <a16:colId xmlns:a16="http://schemas.microsoft.com/office/drawing/2014/main" val="3031797105"/>
                    </a:ext>
                  </a:extLst>
                </a:gridCol>
                <a:gridCol w="1335047">
                  <a:extLst>
                    <a:ext uri="{9D8B030D-6E8A-4147-A177-3AD203B41FA5}">
                      <a16:colId xmlns:a16="http://schemas.microsoft.com/office/drawing/2014/main" val="2941393774"/>
                    </a:ext>
                  </a:extLst>
                </a:gridCol>
              </a:tblGrid>
              <a:tr h="500930">
                <a:tc>
                  <a:txBody>
                    <a:bodyPr/>
                    <a:lstStyle/>
                    <a:p>
                      <a:pPr>
                        <a:lnSpc>
                          <a:spcPct val="107000"/>
                        </a:lnSpc>
                        <a:spcAft>
                          <a:spcPts val="800"/>
                        </a:spcAft>
                      </a:pPr>
                      <a:r>
                        <a:rPr lang="en-GB" sz="1100" kern="0" dirty="0">
                          <a:effectLst/>
                        </a:rPr>
                        <a:t>Positive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Accurate history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Global perspective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Inclusive perspectives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Independence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New ways of thinking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Removing privilege/bias</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Undoing colonisation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543250"/>
                  </a:ext>
                </a:extLst>
              </a:tr>
              <a:tr h="389773">
                <a:tc>
                  <a:txBody>
                    <a:bodyPr/>
                    <a:lstStyle/>
                    <a:p>
                      <a:pPr>
                        <a:lnSpc>
                          <a:spcPct val="107000"/>
                        </a:lnSpc>
                        <a:spcAft>
                          <a:spcPts val="800"/>
                        </a:spcAft>
                      </a:pPr>
                      <a:r>
                        <a:rPr lang="en-GB" sz="1100" kern="0" dirty="0">
                          <a:effectLst/>
                        </a:rPr>
                        <a:t>Neutral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IDK (I don’t know)</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No response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7715835"/>
                  </a:ext>
                </a:extLst>
              </a:tr>
              <a:tr h="500930">
                <a:tc>
                  <a:txBody>
                    <a:bodyPr/>
                    <a:lstStyle/>
                    <a:p>
                      <a:pPr>
                        <a:lnSpc>
                          <a:spcPct val="107000"/>
                        </a:lnSpc>
                        <a:spcAft>
                          <a:spcPts val="800"/>
                        </a:spcAft>
                      </a:pPr>
                      <a:r>
                        <a:rPr lang="en-GB" sz="1100" kern="0" dirty="0">
                          <a:effectLst/>
                        </a:rPr>
                        <a:t>Negative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a:effectLst/>
                        </a:rPr>
                        <a:t>Irrelevant to Computing</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Not needed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Rewriting history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kern="0" dirty="0">
                          <a:effectLst/>
                        </a:rPr>
                        <a:t>Woke Marxism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sz="1100" kern="1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GB" sz="1100" kern="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8902488"/>
                  </a:ext>
                </a:extLst>
              </a:tr>
            </a:tbl>
          </a:graphicData>
        </a:graphic>
      </p:graphicFrame>
    </p:spTree>
    <p:extLst>
      <p:ext uri="{BB962C8B-B14F-4D97-AF65-F5344CB8AC3E}">
        <p14:creationId xmlns:p14="http://schemas.microsoft.com/office/powerpoint/2010/main" val="125097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Student Engagement in Decolonising the Curriculum</a:t>
            </a:r>
          </a:p>
          <a:p>
            <a:endParaRPr lang="en-GB" dirty="0"/>
          </a:p>
        </p:txBody>
      </p:sp>
      <p:sp>
        <p:nvSpPr>
          <p:cNvPr id="2" name="Text Placeholder 9">
            <a:extLst>
              <a:ext uri="{FF2B5EF4-FFF2-40B4-BE49-F238E27FC236}">
                <a16:creationId xmlns:a16="http://schemas.microsoft.com/office/drawing/2014/main" id="{C85A96C8-ED7C-629D-E2EE-3C0845FAD30C}"/>
              </a:ext>
            </a:extLst>
          </p:cNvPr>
          <p:cNvSpPr txBox="1">
            <a:spLocks/>
          </p:cNvSpPr>
          <p:nvPr/>
        </p:nvSpPr>
        <p:spPr>
          <a:xfrm>
            <a:off x="462185" y="1123959"/>
            <a:ext cx="11043275" cy="4433462"/>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800" dirty="0"/>
              <a:t>Responses to Q16 (n=225) on student engagement – three main types of responses</a:t>
            </a:r>
          </a:p>
          <a:p>
            <a:pPr lvl="1">
              <a:lnSpc>
                <a:spcPct val="100000"/>
              </a:lnSpc>
            </a:pPr>
            <a:r>
              <a:rPr lang="en-GB" sz="1400" i="1" dirty="0">
                <a:solidFill>
                  <a:schemeClr val="tx1"/>
                </a:solidFill>
              </a:rPr>
              <a:t>Explain</a:t>
            </a:r>
            <a:r>
              <a:rPr lang="en-GB" sz="1400" dirty="0">
                <a:solidFill>
                  <a:schemeClr val="tx1"/>
                </a:solidFill>
              </a:rPr>
              <a:t>: communicate, examples, fiction readings, new curriculum examples, new learning materials.</a:t>
            </a:r>
          </a:p>
          <a:p>
            <a:pPr lvl="1">
              <a:lnSpc>
                <a:spcPct val="100000"/>
              </a:lnSpc>
              <a:spcAft>
                <a:spcPts val="0"/>
              </a:spcAft>
            </a:pPr>
            <a:r>
              <a:rPr lang="en-GB" sz="1400" i="1" dirty="0">
                <a:solidFill>
                  <a:schemeClr val="tx1"/>
                </a:solidFill>
              </a:rPr>
              <a:t>Engage</a:t>
            </a:r>
            <a:r>
              <a:rPr lang="en-GB" sz="1400" dirty="0">
                <a:solidFill>
                  <a:schemeClr val="tx1"/>
                </a:solidFill>
              </a:rPr>
              <a:t>: consult, co-create, include, inclusive perspective, involve. Possible methods suggested for this include: focus groups, surveys, workshops, newsletters, debate, forums, emails, included in development, co-creation, online discussions, previous and currents students, industry, social media, student panels, questionnaire, webinar, working groups.</a:t>
            </a:r>
          </a:p>
          <a:p>
            <a:pPr lvl="1">
              <a:lnSpc>
                <a:spcPct val="100000"/>
              </a:lnSpc>
              <a:spcAft>
                <a:spcPts val="0"/>
              </a:spcAft>
            </a:pPr>
            <a:r>
              <a:rPr lang="en-GB" sz="1400" i="1" dirty="0">
                <a:solidFill>
                  <a:schemeClr val="tx1"/>
                </a:solidFill>
              </a:rPr>
              <a:t>Extraneous</a:t>
            </a:r>
            <a:r>
              <a:rPr lang="en-GB" sz="1400" dirty="0">
                <a:solidFill>
                  <a:schemeClr val="tx1"/>
                </a:solidFill>
              </a:rPr>
              <a:t>: these responses expressed either do not know, not needed or irrelevant</a:t>
            </a:r>
            <a:endParaRPr lang="en-GB" sz="1800" dirty="0"/>
          </a:p>
        </p:txBody>
      </p:sp>
      <p:pic>
        <p:nvPicPr>
          <p:cNvPr id="4" name="Picture 3" descr="A diagram of a diagram&#10;&#10;Description automatically generated">
            <a:extLst>
              <a:ext uri="{FF2B5EF4-FFF2-40B4-BE49-F238E27FC236}">
                <a16:creationId xmlns:a16="http://schemas.microsoft.com/office/drawing/2014/main" id="{9998403E-DA05-C19A-2D1E-6563A85A0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5008" y="3035716"/>
            <a:ext cx="7919753" cy="3417620"/>
          </a:xfrm>
          <a:prstGeom prst="rect">
            <a:avLst/>
          </a:prstGeom>
        </p:spPr>
      </p:pic>
    </p:spTree>
    <p:extLst>
      <p:ext uri="{BB962C8B-B14F-4D97-AF65-F5344CB8AC3E}">
        <p14:creationId xmlns:p14="http://schemas.microsoft.com/office/powerpoint/2010/main" val="183857706"/>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4454FECF52447ABECFAE8A119BB00" ma:contentTypeVersion="18" ma:contentTypeDescription="Create a new document." ma:contentTypeScope="" ma:versionID="5169c4c40d9a7de276b8b0e52440b111">
  <xsd:schema xmlns:xsd="http://www.w3.org/2001/XMLSchema" xmlns:xs="http://www.w3.org/2001/XMLSchema" xmlns:p="http://schemas.microsoft.com/office/2006/metadata/properties" xmlns:ns3="29d81d00-80ac-4318-b408-08967557e627" xmlns:ns4="61038b74-dda3-45ed-a184-4c7dff0fabb7" targetNamespace="http://schemas.microsoft.com/office/2006/metadata/properties" ma:root="true" ma:fieldsID="5f1ade2c024bb89d5b7df0381a5df916" ns3:_="" ns4:_="">
    <xsd:import namespace="29d81d00-80ac-4318-b408-08967557e627"/>
    <xsd:import namespace="61038b74-dda3-45ed-a184-4c7dff0fabb7"/>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81d00-80ac-4318-b408-08967557e627"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038b74-dda3-45ed-a184-4c7dff0fabb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038b74-dda3-45ed-a184-4c7dff0fabb7" xsi:nil="true"/>
  </documentManagement>
</p:properties>
</file>

<file path=customXml/itemProps1.xml><?xml version="1.0" encoding="utf-8"?>
<ds:datastoreItem xmlns:ds="http://schemas.openxmlformats.org/officeDocument/2006/customXml" ds:itemID="{7ECADDB8-7214-4F77-B414-8050DFB47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d81d00-80ac-4318-b408-08967557e627"/>
    <ds:schemaRef ds:uri="61038b74-dda3-45ed-a184-4c7dff0fa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http://purl.org/dc/elements/1.1/"/>
    <ds:schemaRef ds:uri="http://schemas.microsoft.com/office/2006/metadata/properties"/>
    <ds:schemaRef ds:uri="29d81d00-80ac-4318-b408-08967557e627"/>
    <ds:schemaRef ds:uri="61038b74-dda3-45ed-a184-4c7dff0fabb7"/>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916</TotalTime>
  <Words>2349</Words>
  <Application>Microsoft Office PowerPoint</Application>
  <PresentationFormat>Widescreen</PresentationFormat>
  <Paragraphs>172</Paragraphs>
  <Slides>13</Slides>
  <Notes>13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Calibri</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Magnus Ramage</dc:creator>
  <cp:keywords>OU Master PowerPoint Template</cp:keywords>
  <dc:description/>
  <cp:lastModifiedBy>Diane.Ford</cp:lastModifiedBy>
  <cp:revision>2</cp:revision>
  <dcterms:created xsi:type="dcterms:W3CDTF">2024-04-08T09:57:21Z</dcterms:created>
  <dcterms:modified xsi:type="dcterms:W3CDTF">2024-04-09T15:34:48Z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0x01010025C4454FECF52447ABECFAE8A119BB00</vt:lpwstr>
  </property>
  <property fmtid="{D5CDD505-2E9C-101B-9397-08002B2CF9AE}" pid="3" name="MediaServiceImageTags">
    <vt:lpwstr/>
  </property>
</Properties>
</file>