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Lst>
  <p:notesMasterIdLst>
    <p:notesMasterId r:id="rId36"/>
  </p:notesMasterIdLst>
  <p:handoutMasterIdLst>
    <p:handoutMasterId r:id="rId37"/>
  </p:handoutMasterIdLst>
  <p:sldIdLst>
    <p:sldId id="256" r:id="rId9"/>
    <p:sldId id="319" r:id="rId10"/>
    <p:sldId id="349" r:id="rId11"/>
    <p:sldId id="350" r:id="rId12"/>
    <p:sldId id="351" r:id="rId13"/>
    <p:sldId id="352" r:id="rId14"/>
    <p:sldId id="354" r:id="rId15"/>
    <p:sldId id="374" r:id="rId16"/>
    <p:sldId id="360" r:id="rId17"/>
    <p:sldId id="361" r:id="rId18"/>
    <p:sldId id="362" r:id="rId19"/>
    <p:sldId id="365" r:id="rId20"/>
    <p:sldId id="367" r:id="rId21"/>
    <p:sldId id="368" r:id="rId22"/>
    <p:sldId id="369" r:id="rId23"/>
    <p:sldId id="370" r:id="rId24"/>
    <p:sldId id="371" r:id="rId25"/>
    <p:sldId id="375" r:id="rId26"/>
    <p:sldId id="380" r:id="rId27"/>
    <p:sldId id="387" r:id="rId28"/>
    <p:sldId id="376" r:id="rId29"/>
    <p:sldId id="388" r:id="rId30"/>
    <p:sldId id="393" r:id="rId31"/>
    <p:sldId id="389" r:id="rId32"/>
    <p:sldId id="394" r:id="rId33"/>
    <p:sldId id="395" r:id="rId34"/>
    <p:sldId id="30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FD"/>
    <a:srgbClr val="060645"/>
    <a:srgbClr val="FFF0F3"/>
    <a:srgbClr val="FF8A77"/>
    <a:srgbClr val="FFFEED"/>
    <a:srgbClr val="FFF488"/>
    <a:srgbClr val="E8FFF7"/>
    <a:srgbClr val="FFB4FF"/>
    <a:srgbClr val="7DFFD3"/>
    <a:srgbClr val="E6F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966" autoAdjust="0"/>
  </p:normalViewPr>
  <p:slideViewPr>
    <p:cSldViewPr snapToGrid="0" snapToObjects="1">
      <p:cViewPr varScale="1">
        <p:scale>
          <a:sx n="86" d="100"/>
          <a:sy n="86" d="100"/>
        </p:scale>
        <p:origin x="523"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t>03/04/2024</a:t>
            </a:fld>
            <a:endParaRPr lang="en-GB"/>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t>‹#›</a:t>
            </a:fld>
            <a:endParaRPr lang="en-GB"/>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2FE4-2A89-2C48-B077-AF8EE4693F31}"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D80B4-3417-B74B-BDCD-C7836226A258}" type="slidenum">
              <a:rPr lang="en-US" smtClean="0"/>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1</a:t>
            </a:fld>
            <a:endParaRPr lang="en-US"/>
          </a:p>
        </p:txBody>
      </p:sp>
    </p:spTree>
    <p:extLst>
      <p:ext uri="{BB962C8B-B14F-4D97-AF65-F5344CB8AC3E}">
        <p14:creationId xmlns:p14="http://schemas.microsoft.com/office/powerpoint/2010/main" val="4008887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50" charset="0"/>
                <a:cs typeface="Poppins" panose="00000500000000000000" pitchFamily="50" charset="0"/>
              </a:defRPr>
            </a:lvl1pPr>
          </a:lstStyle>
          <a:p>
            <a:r>
              <a:rPr lang="en-US"/>
              <a:t>Click icon to add picture</a:t>
            </a:r>
            <a:endParaRPr lang="en-US" dirty="0"/>
          </a:p>
        </p:txBody>
      </p:sp>
      <p:pic>
        <p:nvPicPr>
          <p:cNvPr id="10" name="Picture 9" descr="Icon&#10;&#10;Description automatically generated with medium confidence">
            <a:extLst>
              <a:ext uri="{FF2B5EF4-FFF2-40B4-BE49-F238E27FC236}">
                <a16:creationId xmlns:a16="http://schemas.microsoft.com/office/drawing/2014/main" id="{0828ED38-053B-074D-A6A5-1C9374EA7F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Date</a:t>
            </a:r>
          </a:p>
        </p:txBody>
      </p:sp>
      <p:pic>
        <p:nvPicPr>
          <p:cNvPr id="14" name="Picture 13">
            <a:extLst>
              <a:ext uri="{FF2B5EF4-FFF2-40B4-BE49-F238E27FC236}">
                <a16:creationId xmlns:a16="http://schemas.microsoft.com/office/drawing/2014/main" id="{41C1F544-4F91-82A6-00C9-2CD07BD90F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defRPr>
            </a:lvl1pPr>
          </a:lstStyle>
          <a:p>
            <a:endParaRPr lang="en-US" dirty="0"/>
          </a:p>
        </p:txBody>
      </p:sp>
      <p:pic>
        <p:nvPicPr>
          <p:cNvPr id="15" name="Picture 14" descr="Icon&#10;&#10;Description automatically generated with medium confidence">
            <a:extLst>
              <a:ext uri="{FF2B5EF4-FFF2-40B4-BE49-F238E27FC236}">
                <a16:creationId xmlns:a16="http://schemas.microsoft.com/office/drawing/2014/main" id="{D9A59EDF-990B-8A48-B3FB-ACAE78C6BE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5" name="Picture 4">
            <a:extLst>
              <a:ext uri="{FF2B5EF4-FFF2-40B4-BE49-F238E27FC236}">
                <a16:creationId xmlns:a16="http://schemas.microsoft.com/office/drawing/2014/main" id="{0B51B024-02F2-5EFA-230E-7EF4CB1584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5" name="Picture 4">
            <a:extLst>
              <a:ext uri="{FF2B5EF4-FFF2-40B4-BE49-F238E27FC236}">
                <a16:creationId xmlns:a16="http://schemas.microsoft.com/office/drawing/2014/main" id="{5A176635-0D9A-318C-7E7A-70539D9E69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descr="Shape&#10;&#10;Description automatically generated">
            <a:extLst>
              <a:ext uri="{FF2B5EF4-FFF2-40B4-BE49-F238E27FC236}">
                <a16:creationId xmlns:a16="http://schemas.microsoft.com/office/drawing/2014/main" id="{78491E11-C10D-5DDF-F581-B813FF83605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4" name="Picture 3">
            <a:extLst>
              <a:ext uri="{FF2B5EF4-FFF2-40B4-BE49-F238E27FC236}">
                <a16:creationId xmlns:a16="http://schemas.microsoft.com/office/drawing/2014/main" id="{5B4B1BE7-2571-2635-2BAE-7919281B9E0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Shape&#10;&#10;Description automatically generated">
            <a:extLst>
              <a:ext uri="{FF2B5EF4-FFF2-40B4-BE49-F238E27FC236}">
                <a16:creationId xmlns:a16="http://schemas.microsoft.com/office/drawing/2014/main" id="{DC83551F-5FB0-9945-E01E-6CB9436CE2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7" name="Picture 6">
            <a:extLst>
              <a:ext uri="{FF2B5EF4-FFF2-40B4-BE49-F238E27FC236}">
                <a16:creationId xmlns:a16="http://schemas.microsoft.com/office/drawing/2014/main" id="{317DA136-F775-4E4C-35DB-866AF036B4E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4" name="Picture 3">
            <a:extLst>
              <a:ext uri="{FF2B5EF4-FFF2-40B4-BE49-F238E27FC236}">
                <a16:creationId xmlns:a16="http://schemas.microsoft.com/office/drawing/2014/main" id="{C5C24151-A80D-7D37-B014-1E2D90CE3D1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2" name="Picture 1">
            <a:extLst>
              <a:ext uri="{FF2B5EF4-FFF2-40B4-BE49-F238E27FC236}">
                <a16:creationId xmlns:a16="http://schemas.microsoft.com/office/drawing/2014/main" id="{052FB48F-821A-CA54-A34E-E55E101C6CC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 List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6" name="Picture 45" descr="Shape&#10;&#10;Description automatically generated">
            <a:extLst>
              <a:ext uri="{FF2B5EF4-FFF2-40B4-BE49-F238E27FC236}">
                <a16:creationId xmlns:a16="http://schemas.microsoft.com/office/drawing/2014/main" id="{D0C3721D-6354-0D00-0D29-E1A27C93E6F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7" name="TextBox 26">
            <a:extLst>
              <a:ext uri="{FF2B5EF4-FFF2-40B4-BE49-F238E27FC236}">
                <a16:creationId xmlns:a16="http://schemas.microsoft.com/office/drawing/2014/main" id="{35565AC2-DB77-DCDB-808B-BF51C9FFA89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28" name="Text Placeholder 11">
            <a:extLst>
              <a:ext uri="{FF2B5EF4-FFF2-40B4-BE49-F238E27FC236}">
                <a16:creationId xmlns:a16="http://schemas.microsoft.com/office/drawing/2014/main" id="{04A903AE-E2D6-5F9D-50A4-1473F9218254}"/>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9" name="Text Placeholder 11">
            <a:extLst>
              <a:ext uri="{FF2B5EF4-FFF2-40B4-BE49-F238E27FC236}">
                <a16:creationId xmlns:a16="http://schemas.microsoft.com/office/drawing/2014/main" id="{CE01E99E-260A-2E00-5A10-B640DA7C8C9E}"/>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8" name="Text Placeholder 4">
            <a:extLst>
              <a:ext uri="{FF2B5EF4-FFF2-40B4-BE49-F238E27FC236}">
                <a16:creationId xmlns:a16="http://schemas.microsoft.com/office/drawing/2014/main" id="{816DAC74-8EE3-1746-99BA-A5E8DA7424EA}"/>
              </a:ext>
            </a:extLst>
          </p:cNvPr>
          <p:cNvSpPr>
            <a:spLocks noGrp="1"/>
          </p:cNvSpPr>
          <p:nvPr>
            <p:ph type="body" sz="quarter" idx="27" hasCustomPrompt="1"/>
          </p:nvPr>
        </p:nvSpPr>
        <p:spPr>
          <a:xfrm>
            <a:off x="3286746" y="156244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9" name="Text Placeholder 11">
            <a:extLst>
              <a:ext uri="{FF2B5EF4-FFF2-40B4-BE49-F238E27FC236}">
                <a16:creationId xmlns:a16="http://schemas.microsoft.com/office/drawing/2014/main" id="{D626BEB0-893F-DB77-7783-7CC66EADF597}"/>
              </a:ext>
            </a:extLst>
          </p:cNvPr>
          <p:cNvSpPr>
            <a:spLocks noGrp="1"/>
          </p:cNvSpPr>
          <p:nvPr>
            <p:ph type="body" sz="quarter" idx="12" hasCustomPrompt="1"/>
          </p:nvPr>
        </p:nvSpPr>
        <p:spPr>
          <a:xfrm>
            <a:off x="887895" y="156244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0" name="Text Placeholder 4">
            <a:extLst>
              <a:ext uri="{FF2B5EF4-FFF2-40B4-BE49-F238E27FC236}">
                <a16:creationId xmlns:a16="http://schemas.microsoft.com/office/drawing/2014/main" id="{034433D2-285A-2138-B801-9350BFC7DFBE}"/>
              </a:ext>
            </a:extLst>
          </p:cNvPr>
          <p:cNvSpPr>
            <a:spLocks noGrp="1"/>
          </p:cNvSpPr>
          <p:nvPr>
            <p:ph type="body" sz="quarter" idx="28" hasCustomPrompt="1"/>
          </p:nvPr>
        </p:nvSpPr>
        <p:spPr>
          <a:xfrm>
            <a:off x="3286746" y="245933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1" name="Text Placeholder 11">
            <a:extLst>
              <a:ext uri="{FF2B5EF4-FFF2-40B4-BE49-F238E27FC236}">
                <a16:creationId xmlns:a16="http://schemas.microsoft.com/office/drawing/2014/main" id="{2B0C5214-C8B5-BB5C-400E-6D335A90D847}"/>
              </a:ext>
            </a:extLst>
          </p:cNvPr>
          <p:cNvSpPr>
            <a:spLocks noGrp="1"/>
          </p:cNvSpPr>
          <p:nvPr>
            <p:ph type="body" sz="quarter" idx="29" hasCustomPrompt="1"/>
          </p:nvPr>
        </p:nvSpPr>
        <p:spPr>
          <a:xfrm>
            <a:off x="887895" y="245933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2" name="Text Placeholder 4">
            <a:extLst>
              <a:ext uri="{FF2B5EF4-FFF2-40B4-BE49-F238E27FC236}">
                <a16:creationId xmlns:a16="http://schemas.microsoft.com/office/drawing/2014/main" id="{08C2F145-D295-DD87-F65F-5B20EF149970}"/>
              </a:ext>
            </a:extLst>
          </p:cNvPr>
          <p:cNvSpPr>
            <a:spLocks noGrp="1"/>
          </p:cNvSpPr>
          <p:nvPr>
            <p:ph type="body" sz="quarter" idx="30" hasCustomPrompt="1"/>
          </p:nvPr>
        </p:nvSpPr>
        <p:spPr>
          <a:xfrm>
            <a:off x="3286746" y="335622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3" name="Text Placeholder 11">
            <a:extLst>
              <a:ext uri="{FF2B5EF4-FFF2-40B4-BE49-F238E27FC236}">
                <a16:creationId xmlns:a16="http://schemas.microsoft.com/office/drawing/2014/main" id="{F7C453FF-E315-37FD-0D9E-C09E04B12F7A}"/>
              </a:ext>
            </a:extLst>
          </p:cNvPr>
          <p:cNvSpPr>
            <a:spLocks noGrp="1"/>
          </p:cNvSpPr>
          <p:nvPr>
            <p:ph type="body" sz="quarter" idx="31" hasCustomPrompt="1"/>
          </p:nvPr>
        </p:nvSpPr>
        <p:spPr>
          <a:xfrm>
            <a:off x="887895" y="335622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4" name="Text Placeholder 4">
            <a:extLst>
              <a:ext uri="{FF2B5EF4-FFF2-40B4-BE49-F238E27FC236}">
                <a16:creationId xmlns:a16="http://schemas.microsoft.com/office/drawing/2014/main" id="{F8F9FC77-DF8B-FDB1-2221-949F35B1E2DE}"/>
              </a:ext>
            </a:extLst>
          </p:cNvPr>
          <p:cNvSpPr>
            <a:spLocks noGrp="1"/>
          </p:cNvSpPr>
          <p:nvPr>
            <p:ph type="body" sz="quarter" idx="32" hasCustomPrompt="1"/>
          </p:nvPr>
        </p:nvSpPr>
        <p:spPr>
          <a:xfrm>
            <a:off x="3286746" y="4249549"/>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6" name="Text Placeholder 11">
            <a:extLst>
              <a:ext uri="{FF2B5EF4-FFF2-40B4-BE49-F238E27FC236}">
                <a16:creationId xmlns:a16="http://schemas.microsoft.com/office/drawing/2014/main" id="{F2515635-1F1A-5EC5-9397-A7584981B605}"/>
              </a:ext>
            </a:extLst>
          </p:cNvPr>
          <p:cNvSpPr>
            <a:spLocks noGrp="1"/>
          </p:cNvSpPr>
          <p:nvPr>
            <p:ph type="body" sz="quarter" idx="33" hasCustomPrompt="1"/>
          </p:nvPr>
        </p:nvSpPr>
        <p:spPr>
          <a:xfrm>
            <a:off x="887895" y="4249549"/>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2" name="Picture 1">
            <a:extLst>
              <a:ext uri="{FF2B5EF4-FFF2-40B4-BE49-F238E27FC236}">
                <a16:creationId xmlns:a16="http://schemas.microsoft.com/office/drawing/2014/main" id="{1D819EE6-532E-7816-0325-42D8941AE6A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656751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 List - Pink">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CAEB22FC-8717-3ACD-B1AA-0DDD82CD2BF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6" name="TextBox 35">
            <a:extLst>
              <a:ext uri="{FF2B5EF4-FFF2-40B4-BE49-F238E27FC236}">
                <a16:creationId xmlns:a16="http://schemas.microsoft.com/office/drawing/2014/main" id="{4A74F5EC-4A0A-EE9E-CEEC-0C8B1DEDD4A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24" name="Text Placeholder 11">
            <a:extLst>
              <a:ext uri="{FF2B5EF4-FFF2-40B4-BE49-F238E27FC236}">
                <a16:creationId xmlns:a16="http://schemas.microsoft.com/office/drawing/2014/main" id="{9EC74F6E-3E12-4CC9-3CF9-A0A016ADF3D3}"/>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8" name="Text Placeholder 11">
            <a:extLst>
              <a:ext uri="{FF2B5EF4-FFF2-40B4-BE49-F238E27FC236}">
                <a16:creationId xmlns:a16="http://schemas.microsoft.com/office/drawing/2014/main" id="{DAC45FAB-EC84-4094-4E00-5D39E06DC8EF}"/>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4">
            <a:extLst>
              <a:ext uri="{FF2B5EF4-FFF2-40B4-BE49-F238E27FC236}">
                <a16:creationId xmlns:a16="http://schemas.microsoft.com/office/drawing/2014/main" id="{7971CCC8-8887-2D6D-F859-840625714F85}"/>
              </a:ext>
            </a:extLst>
          </p:cNvPr>
          <p:cNvSpPr>
            <a:spLocks noGrp="1"/>
          </p:cNvSpPr>
          <p:nvPr>
            <p:ph type="body" sz="quarter" idx="27" hasCustomPrompt="1"/>
          </p:nvPr>
        </p:nvSpPr>
        <p:spPr>
          <a:xfrm>
            <a:off x="3286746" y="156244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5" name="Text Placeholder 11">
            <a:extLst>
              <a:ext uri="{FF2B5EF4-FFF2-40B4-BE49-F238E27FC236}">
                <a16:creationId xmlns:a16="http://schemas.microsoft.com/office/drawing/2014/main" id="{93C70281-93BC-78B1-39A7-6A9CC94228F5}"/>
              </a:ext>
            </a:extLst>
          </p:cNvPr>
          <p:cNvSpPr>
            <a:spLocks noGrp="1"/>
          </p:cNvSpPr>
          <p:nvPr>
            <p:ph type="body" sz="quarter" idx="12" hasCustomPrompt="1"/>
          </p:nvPr>
        </p:nvSpPr>
        <p:spPr>
          <a:xfrm>
            <a:off x="887895" y="156244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6" name="Text Placeholder 4">
            <a:extLst>
              <a:ext uri="{FF2B5EF4-FFF2-40B4-BE49-F238E27FC236}">
                <a16:creationId xmlns:a16="http://schemas.microsoft.com/office/drawing/2014/main" id="{41913BF3-8DA6-86CE-9297-CF7440C214D0}"/>
              </a:ext>
            </a:extLst>
          </p:cNvPr>
          <p:cNvSpPr>
            <a:spLocks noGrp="1"/>
          </p:cNvSpPr>
          <p:nvPr>
            <p:ph type="body" sz="quarter" idx="28" hasCustomPrompt="1"/>
          </p:nvPr>
        </p:nvSpPr>
        <p:spPr>
          <a:xfrm>
            <a:off x="3286746" y="245933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9" name="Text Placeholder 11">
            <a:extLst>
              <a:ext uri="{FF2B5EF4-FFF2-40B4-BE49-F238E27FC236}">
                <a16:creationId xmlns:a16="http://schemas.microsoft.com/office/drawing/2014/main" id="{F6994FB5-5FB6-3649-0B5C-0DE7371587EE}"/>
              </a:ext>
            </a:extLst>
          </p:cNvPr>
          <p:cNvSpPr>
            <a:spLocks noGrp="1"/>
          </p:cNvSpPr>
          <p:nvPr>
            <p:ph type="body" sz="quarter" idx="29" hasCustomPrompt="1"/>
          </p:nvPr>
        </p:nvSpPr>
        <p:spPr>
          <a:xfrm>
            <a:off x="887895" y="245933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20" name="Text Placeholder 4">
            <a:extLst>
              <a:ext uri="{FF2B5EF4-FFF2-40B4-BE49-F238E27FC236}">
                <a16:creationId xmlns:a16="http://schemas.microsoft.com/office/drawing/2014/main" id="{480BC2B6-2F32-2B89-2F65-DEDFE06C5F29}"/>
              </a:ext>
            </a:extLst>
          </p:cNvPr>
          <p:cNvSpPr>
            <a:spLocks noGrp="1"/>
          </p:cNvSpPr>
          <p:nvPr>
            <p:ph type="body" sz="quarter" idx="30" hasCustomPrompt="1"/>
          </p:nvPr>
        </p:nvSpPr>
        <p:spPr>
          <a:xfrm>
            <a:off x="3286746" y="335622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3" name="Text Placeholder 11">
            <a:extLst>
              <a:ext uri="{FF2B5EF4-FFF2-40B4-BE49-F238E27FC236}">
                <a16:creationId xmlns:a16="http://schemas.microsoft.com/office/drawing/2014/main" id="{EF834E28-71E5-8B57-FCC7-46E2FEE233DD}"/>
              </a:ext>
            </a:extLst>
          </p:cNvPr>
          <p:cNvSpPr>
            <a:spLocks noGrp="1"/>
          </p:cNvSpPr>
          <p:nvPr>
            <p:ph type="body" sz="quarter" idx="31" hasCustomPrompt="1"/>
          </p:nvPr>
        </p:nvSpPr>
        <p:spPr>
          <a:xfrm>
            <a:off x="887895" y="335622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27" name="Text Placeholder 4">
            <a:extLst>
              <a:ext uri="{FF2B5EF4-FFF2-40B4-BE49-F238E27FC236}">
                <a16:creationId xmlns:a16="http://schemas.microsoft.com/office/drawing/2014/main" id="{1984B553-0CF7-BBE3-8247-C11CDDCFA73B}"/>
              </a:ext>
            </a:extLst>
          </p:cNvPr>
          <p:cNvSpPr>
            <a:spLocks noGrp="1"/>
          </p:cNvSpPr>
          <p:nvPr>
            <p:ph type="body" sz="quarter" idx="32" hasCustomPrompt="1"/>
          </p:nvPr>
        </p:nvSpPr>
        <p:spPr>
          <a:xfrm>
            <a:off x="3286746" y="4249549"/>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9" name="Text Placeholder 11">
            <a:extLst>
              <a:ext uri="{FF2B5EF4-FFF2-40B4-BE49-F238E27FC236}">
                <a16:creationId xmlns:a16="http://schemas.microsoft.com/office/drawing/2014/main" id="{01AC7231-C3AA-8DB0-7055-96197A3F30DA}"/>
              </a:ext>
            </a:extLst>
          </p:cNvPr>
          <p:cNvSpPr>
            <a:spLocks noGrp="1"/>
          </p:cNvSpPr>
          <p:nvPr>
            <p:ph type="body" sz="quarter" idx="33" hasCustomPrompt="1"/>
          </p:nvPr>
        </p:nvSpPr>
        <p:spPr>
          <a:xfrm>
            <a:off x="887895" y="4249549"/>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7" name="Picture 6">
            <a:extLst>
              <a:ext uri="{FF2B5EF4-FFF2-40B4-BE49-F238E27FC236}">
                <a16:creationId xmlns:a16="http://schemas.microsoft.com/office/drawing/2014/main" id="{5D266997-B6CA-C429-0D2C-74E70FBC7A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647392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50" charset="0"/>
                <a:cs typeface="Poppins" panose="00000500000000000000" pitchFamily="50" charset="0"/>
              </a:defRPr>
            </a:lvl1pPr>
          </a:lstStyle>
          <a:p>
            <a:r>
              <a:rPr lang="en-US"/>
              <a:t>Click icon to add picture</a:t>
            </a:r>
            <a:endParaRPr lang="en-US" dirty="0"/>
          </a:p>
        </p:txBody>
      </p:sp>
      <p:pic>
        <p:nvPicPr>
          <p:cNvPr id="4" name="Picture 3" descr="Icon&#10;&#10;Description automatically generated">
            <a:extLst>
              <a:ext uri="{FF2B5EF4-FFF2-40B4-BE49-F238E27FC236}">
                <a16:creationId xmlns:a16="http://schemas.microsoft.com/office/drawing/2014/main" id="{6ED31C04-0A53-3A47-8287-081AE26B8A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Date</a:t>
            </a:r>
          </a:p>
        </p:txBody>
      </p:sp>
      <p:pic>
        <p:nvPicPr>
          <p:cNvPr id="15" name="Picture 14">
            <a:extLst>
              <a:ext uri="{FF2B5EF4-FFF2-40B4-BE49-F238E27FC236}">
                <a16:creationId xmlns:a16="http://schemas.microsoft.com/office/drawing/2014/main" id="{95ADE654-C78D-7069-71BF-CB8E04298D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 List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1E32E92A-D60B-13B9-30ED-6BA5F1EDCE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D09E5BE0-09DA-15C3-2ADE-E1DB04ED1C1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AA34D264-D08C-0201-6BF1-636745F0544D}"/>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4" name="Text Placeholder 11">
            <a:extLst>
              <a:ext uri="{FF2B5EF4-FFF2-40B4-BE49-F238E27FC236}">
                <a16:creationId xmlns:a16="http://schemas.microsoft.com/office/drawing/2014/main" id="{230135D4-803B-4DF5-9DDF-8CFC64C30466}"/>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4">
            <a:extLst>
              <a:ext uri="{FF2B5EF4-FFF2-40B4-BE49-F238E27FC236}">
                <a16:creationId xmlns:a16="http://schemas.microsoft.com/office/drawing/2014/main" id="{2C9476F1-805D-12F6-C40A-921E21A365D0}"/>
              </a:ext>
            </a:extLst>
          </p:cNvPr>
          <p:cNvSpPr>
            <a:spLocks noGrp="1"/>
          </p:cNvSpPr>
          <p:nvPr>
            <p:ph type="body" sz="quarter" idx="27" hasCustomPrompt="1"/>
          </p:nvPr>
        </p:nvSpPr>
        <p:spPr>
          <a:xfrm>
            <a:off x="3286746" y="156244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5" name="Text Placeholder 11">
            <a:extLst>
              <a:ext uri="{FF2B5EF4-FFF2-40B4-BE49-F238E27FC236}">
                <a16:creationId xmlns:a16="http://schemas.microsoft.com/office/drawing/2014/main" id="{F1B542CF-469A-BF23-4EF9-B73FE940A59B}"/>
              </a:ext>
            </a:extLst>
          </p:cNvPr>
          <p:cNvSpPr>
            <a:spLocks noGrp="1"/>
          </p:cNvSpPr>
          <p:nvPr>
            <p:ph type="body" sz="quarter" idx="12" hasCustomPrompt="1"/>
          </p:nvPr>
        </p:nvSpPr>
        <p:spPr>
          <a:xfrm>
            <a:off x="887895" y="156244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6" name="Text Placeholder 4">
            <a:extLst>
              <a:ext uri="{FF2B5EF4-FFF2-40B4-BE49-F238E27FC236}">
                <a16:creationId xmlns:a16="http://schemas.microsoft.com/office/drawing/2014/main" id="{AC7EF676-AF43-70E8-FB03-904CA94EC6E6}"/>
              </a:ext>
            </a:extLst>
          </p:cNvPr>
          <p:cNvSpPr>
            <a:spLocks noGrp="1"/>
          </p:cNvSpPr>
          <p:nvPr>
            <p:ph type="body" sz="quarter" idx="28" hasCustomPrompt="1"/>
          </p:nvPr>
        </p:nvSpPr>
        <p:spPr>
          <a:xfrm>
            <a:off x="3286746" y="245933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6" name="Text Placeholder 11">
            <a:extLst>
              <a:ext uri="{FF2B5EF4-FFF2-40B4-BE49-F238E27FC236}">
                <a16:creationId xmlns:a16="http://schemas.microsoft.com/office/drawing/2014/main" id="{A31A30F3-E0AB-4333-FC27-1CA81121A4A7}"/>
              </a:ext>
            </a:extLst>
          </p:cNvPr>
          <p:cNvSpPr>
            <a:spLocks noGrp="1"/>
          </p:cNvSpPr>
          <p:nvPr>
            <p:ph type="body" sz="quarter" idx="29" hasCustomPrompt="1"/>
          </p:nvPr>
        </p:nvSpPr>
        <p:spPr>
          <a:xfrm>
            <a:off x="887895" y="245933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9" name="Text Placeholder 4">
            <a:extLst>
              <a:ext uri="{FF2B5EF4-FFF2-40B4-BE49-F238E27FC236}">
                <a16:creationId xmlns:a16="http://schemas.microsoft.com/office/drawing/2014/main" id="{CC6F3B42-12FA-AB16-C752-2D3AA399C58E}"/>
              </a:ext>
            </a:extLst>
          </p:cNvPr>
          <p:cNvSpPr>
            <a:spLocks noGrp="1"/>
          </p:cNvSpPr>
          <p:nvPr>
            <p:ph type="body" sz="quarter" idx="30" hasCustomPrompt="1"/>
          </p:nvPr>
        </p:nvSpPr>
        <p:spPr>
          <a:xfrm>
            <a:off x="3286746" y="335622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0" name="Text Placeholder 11">
            <a:extLst>
              <a:ext uri="{FF2B5EF4-FFF2-40B4-BE49-F238E27FC236}">
                <a16:creationId xmlns:a16="http://schemas.microsoft.com/office/drawing/2014/main" id="{3CBCFE3C-98F5-4CBE-B476-7DA12DB92E19}"/>
              </a:ext>
            </a:extLst>
          </p:cNvPr>
          <p:cNvSpPr>
            <a:spLocks noGrp="1"/>
          </p:cNvSpPr>
          <p:nvPr>
            <p:ph type="body" sz="quarter" idx="31" hasCustomPrompt="1"/>
          </p:nvPr>
        </p:nvSpPr>
        <p:spPr>
          <a:xfrm>
            <a:off x="887895" y="335622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27" name="Text Placeholder 4">
            <a:extLst>
              <a:ext uri="{FF2B5EF4-FFF2-40B4-BE49-F238E27FC236}">
                <a16:creationId xmlns:a16="http://schemas.microsoft.com/office/drawing/2014/main" id="{BBBEC787-2362-ECDC-D4F9-5B3386B2171D}"/>
              </a:ext>
            </a:extLst>
          </p:cNvPr>
          <p:cNvSpPr>
            <a:spLocks noGrp="1"/>
          </p:cNvSpPr>
          <p:nvPr>
            <p:ph type="body" sz="quarter" idx="32" hasCustomPrompt="1"/>
          </p:nvPr>
        </p:nvSpPr>
        <p:spPr>
          <a:xfrm>
            <a:off x="3286746" y="4249549"/>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8" name="Text Placeholder 11">
            <a:extLst>
              <a:ext uri="{FF2B5EF4-FFF2-40B4-BE49-F238E27FC236}">
                <a16:creationId xmlns:a16="http://schemas.microsoft.com/office/drawing/2014/main" id="{5316AE4E-85A5-6332-E3F9-F94D35286018}"/>
              </a:ext>
            </a:extLst>
          </p:cNvPr>
          <p:cNvSpPr>
            <a:spLocks noGrp="1"/>
          </p:cNvSpPr>
          <p:nvPr>
            <p:ph type="body" sz="quarter" idx="33" hasCustomPrompt="1"/>
          </p:nvPr>
        </p:nvSpPr>
        <p:spPr>
          <a:xfrm>
            <a:off x="887895" y="4249549"/>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2" name="Picture 1">
            <a:extLst>
              <a:ext uri="{FF2B5EF4-FFF2-40B4-BE49-F238E27FC236}">
                <a16:creationId xmlns:a16="http://schemas.microsoft.com/office/drawing/2014/main" id="{6C3E81DC-D1F7-D057-AEF0-4BBDAFA3003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527288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C107E3E2-7CA3-497F-C4E8-4ECE3460E5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2" name="Picture 1">
            <a:extLst>
              <a:ext uri="{FF2B5EF4-FFF2-40B4-BE49-F238E27FC236}">
                <a16:creationId xmlns:a16="http://schemas.microsoft.com/office/drawing/2014/main" id="{5AD93BCC-9ABA-3DB6-4ED6-2BD13246CBC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descr="Shape&#10;&#10;Description automatically generated">
            <a:extLst>
              <a:ext uri="{FF2B5EF4-FFF2-40B4-BE49-F238E27FC236}">
                <a16:creationId xmlns:a16="http://schemas.microsoft.com/office/drawing/2014/main" id="{5BD7FBF3-7226-2149-BBD3-0981851732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aliquip</a:t>
            </a:r>
            <a:r>
              <a:rPr lang="en-GB" dirty="0"/>
              <a:t> ex </a:t>
            </a:r>
            <a:r>
              <a:rPr lang="en-GB" dirty="0" err="1"/>
              <a:t>ea</a:t>
            </a:r>
            <a:r>
              <a:rPr lang="en-GB" dirty="0"/>
              <a:t> </a:t>
            </a:r>
            <a:r>
              <a:rPr lang="en-GB" dirty="0" err="1"/>
              <a:t>commodo</a:t>
            </a:r>
            <a:r>
              <a:rPr lang="en-GB" dirty="0"/>
              <a:t> consequat.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a:t>
            </a:r>
          </a:p>
        </p:txBody>
      </p:sp>
      <p:pic>
        <p:nvPicPr>
          <p:cNvPr id="11" name="Picture 10" descr="Shape&#10;&#10;Description automatically generated">
            <a:extLst>
              <a:ext uri="{FF2B5EF4-FFF2-40B4-BE49-F238E27FC236}">
                <a16:creationId xmlns:a16="http://schemas.microsoft.com/office/drawing/2014/main" id="{0CDFCC4E-7800-CD8E-7918-FDBF10EDE7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AE34CE98-E3B1-6061-EDE1-1BE86846C71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93273484-F508-2B81-CCEE-DC47E2E8AA6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5C790601-4580-5ADA-F52F-147800921BD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071417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2C2B24-B59D-4045-B95F-60BA9A01695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52BFE576-A66B-7FC2-2AF8-D9E087E5F717}"/>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D86881BD-54AC-7487-0941-5BB9151601CA}"/>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9" name="Text Placeholder 11">
            <a:extLst>
              <a:ext uri="{FF2B5EF4-FFF2-40B4-BE49-F238E27FC236}">
                <a16:creationId xmlns:a16="http://schemas.microsoft.com/office/drawing/2014/main" id="{4D97A87F-8E6A-F78D-2518-1700657A7FBA}"/>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3" name="TextBox 32">
            <a:extLst>
              <a:ext uri="{FF2B5EF4-FFF2-40B4-BE49-F238E27FC236}">
                <a16:creationId xmlns:a16="http://schemas.microsoft.com/office/drawing/2014/main" id="{02B87BCE-4110-4945-8965-86EF471BD5C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45EC8079-8BCF-9E9A-455F-1A5CAC815545}"/>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FE5E9D17-411D-CACE-6EE7-57DAEF36B31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618EF7DC-1E5C-B9D3-A788-F0B8F2A68CC1}"/>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BB586181-7C71-E362-374D-D81E521D3D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34467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e Chart &amp; Copy - Purpl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70BCA8-BFE1-BD4C-8A2B-F873ACAEF21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14" name="Round Single Corner of Rectangle 6">
            <a:extLst>
              <a:ext uri="{FF2B5EF4-FFF2-40B4-BE49-F238E27FC236}">
                <a16:creationId xmlns:a16="http://schemas.microsoft.com/office/drawing/2014/main" id="{5EE03332-6A33-A4DC-1B53-C8E0ED83CF34}"/>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92594254-34B5-3D2F-8C9E-B4CF5619E4EB}"/>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9" name="Text Placeholder 11">
            <a:extLst>
              <a:ext uri="{FF2B5EF4-FFF2-40B4-BE49-F238E27FC236}">
                <a16:creationId xmlns:a16="http://schemas.microsoft.com/office/drawing/2014/main" id="{61CFF534-4266-FB7E-ECB3-915EBA7E4778}"/>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3" name="TextBox 32">
            <a:extLst>
              <a:ext uri="{FF2B5EF4-FFF2-40B4-BE49-F238E27FC236}">
                <a16:creationId xmlns:a16="http://schemas.microsoft.com/office/drawing/2014/main" id="{8C870DDD-0474-0E67-8EE1-F6A7B942272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AE9ED43E-DEDD-8388-30B6-DA88176A2417}"/>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C195E836-04B5-EA96-187B-20C706FCC954}"/>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AABAC910-D562-B43B-D4A6-4369B25191CE}"/>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8A8F8D57-D7F0-C0BA-B1AB-FA27880A45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490109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e Chart &amp; Copy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697FB0-A487-634A-AFFC-B0FA0F10772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F81D5E62-54E8-91C1-B1DC-3631E16FFAEC}"/>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0AD0970C-6421-A42E-0F95-DCB033DB9EB2}"/>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9" name="Text Placeholder 11">
            <a:extLst>
              <a:ext uri="{FF2B5EF4-FFF2-40B4-BE49-F238E27FC236}">
                <a16:creationId xmlns:a16="http://schemas.microsoft.com/office/drawing/2014/main" id="{66478310-0DF0-9183-8E4A-BBB12EE20402}"/>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3" name="TextBox 32">
            <a:extLst>
              <a:ext uri="{FF2B5EF4-FFF2-40B4-BE49-F238E27FC236}">
                <a16:creationId xmlns:a16="http://schemas.microsoft.com/office/drawing/2014/main" id="{05CD6409-287B-3038-1114-7628DCD1F30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67A0FF1C-9422-2209-7C7A-E0A2D747B0D6}"/>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8F9F0D77-12CE-8ADC-96D3-AC1745EFF62B}"/>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1B19F31F-971E-506B-20EB-7212F8B7630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C75E0C39-A58A-88F5-7763-881132BDF9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204871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CC59290A-21C8-252A-8F81-5329E41ECF3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a:t>
            </a:r>
          </a:p>
        </p:txBody>
      </p:sp>
      <p:pic>
        <p:nvPicPr>
          <p:cNvPr id="8" name="Picture 7">
            <a:extLst>
              <a:ext uri="{FF2B5EF4-FFF2-40B4-BE49-F238E27FC236}">
                <a16:creationId xmlns:a16="http://schemas.microsoft.com/office/drawing/2014/main" id="{80C98C54-E3BB-6758-54CF-5A28F76F67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CACB3074-1854-E7EC-F48F-3A436A9ECE7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DB69A77A-2865-2800-84A5-23627231AA4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06AF88F0-EB3C-10FF-135B-7E354D928A2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07E50EC8-E5C7-AD40-90E5-430C56B16F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4" name="TextBox 23">
            <a:extLst>
              <a:ext uri="{FF2B5EF4-FFF2-40B4-BE49-F238E27FC236}">
                <a16:creationId xmlns:a16="http://schemas.microsoft.com/office/drawing/2014/main" id="{522A1E28-041A-B3F5-D5FB-EABC446DAE3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3B847471-0055-301D-46FD-68020323DA5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229558BF-A54E-47FA-68A6-97DFAB2933C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7" name="TextBox 26">
            <a:extLst>
              <a:ext uri="{FF2B5EF4-FFF2-40B4-BE49-F238E27FC236}">
                <a16:creationId xmlns:a16="http://schemas.microsoft.com/office/drawing/2014/main" id="{888213F3-4453-A554-A2A2-1E2477D6A25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E3E81F7C-61DD-D358-4A52-ABFFD054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9DCE3FF2-F47F-EF71-B12F-36613C1F63D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7" name="TextBox 26">
            <a:extLst>
              <a:ext uri="{FF2B5EF4-FFF2-40B4-BE49-F238E27FC236}">
                <a16:creationId xmlns:a16="http://schemas.microsoft.com/office/drawing/2014/main" id="{228F1C98-6D29-CDD1-9F34-084D00E4780D}"/>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E057109C-F92E-0D50-7E20-FC588E76B0B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C8EEEF07-1889-D507-89A8-BB2EE63EB0B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517B80B5-A611-770D-A4A5-4985E7825C1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DD4F8-C9DA-CD10-7F0A-98A2826C79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6" y="5829301"/>
            <a:ext cx="1709990" cy="584195"/>
          </a:xfrm>
          <a:prstGeom prst="rect">
            <a:avLst/>
          </a:prstGeom>
        </p:spPr>
      </p:pic>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dirty="0"/>
              <a:t>Type your message here</a:t>
            </a:r>
          </a:p>
        </p:txBody>
      </p:sp>
    </p:spTree>
    <p:extLst>
      <p:ext uri="{BB962C8B-B14F-4D97-AF65-F5344CB8AC3E}">
        <p14:creationId xmlns:p14="http://schemas.microsoft.com/office/powerpoint/2010/main" val="21612600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8F0E0-0334-005F-5AE6-97F8EFADF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02</a:t>
            </a:r>
          </a:p>
        </p:txBody>
      </p:sp>
      <p:pic>
        <p:nvPicPr>
          <p:cNvPr id="10" name="Picture 9" descr="Icon&#10;&#10;Description automatically generated with medium confidence">
            <a:extLst>
              <a:ext uri="{FF2B5EF4-FFF2-40B4-BE49-F238E27FC236}">
                <a16:creationId xmlns:a16="http://schemas.microsoft.com/office/drawing/2014/main" id="{C3B3B649-1EB8-9846-A24F-3002667E74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Sub-Content 01</a:t>
            </a:r>
          </a:p>
          <a:p>
            <a:pPr lvl="0"/>
            <a:r>
              <a:rPr lang="en-GB" dirty="0"/>
              <a:t>Sub-Content 02</a:t>
            </a:r>
          </a:p>
          <a:p>
            <a:pPr lvl="0"/>
            <a:r>
              <a:rPr lang="en-GB" dirty="0"/>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dirty="0"/>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 Chapter</a:t>
            </a:r>
          </a:p>
        </p:txBody>
      </p:sp>
      <p:pic>
        <p:nvPicPr>
          <p:cNvPr id="38" name="Picture 37" descr="Shape&#10;&#10;Description automatically generated with medium confidence">
            <a:extLst>
              <a:ext uri="{FF2B5EF4-FFF2-40B4-BE49-F238E27FC236}">
                <a16:creationId xmlns:a16="http://schemas.microsoft.com/office/drawing/2014/main" id="{2B25C514-5CFA-FD4E-BB21-038E4D8FF81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Sub-Content 01</a:t>
            </a:r>
          </a:p>
          <a:p>
            <a:pPr lvl="0"/>
            <a:r>
              <a:rPr lang="en-GB" dirty="0"/>
              <a:t>Sub-Content 02</a:t>
            </a:r>
          </a:p>
          <a:p>
            <a:pPr lvl="0"/>
            <a:r>
              <a:rPr lang="en-GB" dirty="0"/>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dirty="0"/>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09</a:t>
            </a:r>
          </a:p>
        </p:txBody>
      </p:sp>
      <p:pic>
        <p:nvPicPr>
          <p:cNvPr id="7" name="Picture 6">
            <a:extLst>
              <a:ext uri="{FF2B5EF4-FFF2-40B4-BE49-F238E27FC236}">
                <a16:creationId xmlns:a16="http://schemas.microsoft.com/office/drawing/2014/main" id="{E4D12D21-2F9E-2846-20E0-F0307CE082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dirty="0"/>
          </a:p>
        </p:txBody>
      </p:sp>
      <p:pic>
        <p:nvPicPr>
          <p:cNvPr id="3" name="Picture 2" descr="A picture containing ax, tool&#10;&#10;Description automatically generated">
            <a:extLst>
              <a:ext uri="{FF2B5EF4-FFF2-40B4-BE49-F238E27FC236}">
                <a16:creationId xmlns:a16="http://schemas.microsoft.com/office/drawing/2014/main" id="{331C3DB8-28FE-CD4A-AC01-87EE1020C5A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dirty="0"/>
          </a:p>
        </p:txBody>
      </p:sp>
      <p:pic>
        <p:nvPicPr>
          <p:cNvPr id="3" name="Picture 2" descr="A picture containing ax, tool, vector graphics&#10;&#10;Description automatically generated">
            <a:extLst>
              <a:ext uri="{FF2B5EF4-FFF2-40B4-BE49-F238E27FC236}">
                <a16:creationId xmlns:a16="http://schemas.microsoft.com/office/drawing/2014/main" id="{044E638D-6AD4-9B4C-B7A9-1F0500BFE0F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defRPr>
            </a:lvl1pPr>
          </a:lstStyle>
          <a:p>
            <a:endParaRPr lang="en-US" dirty="0"/>
          </a:p>
        </p:txBody>
      </p:sp>
      <p:pic>
        <p:nvPicPr>
          <p:cNvPr id="6" name="Picture 5" descr="A picture containing ax, vector graphics&#10;&#10;Description automatically generated">
            <a:extLst>
              <a:ext uri="{FF2B5EF4-FFF2-40B4-BE49-F238E27FC236}">
                <a16:creationId xmlns:a16="http://schemas.microsoft.com/office/drawing/2014/main" id="{19B06383-A6CB-5648-834D-B48F237057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4.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A8F9F-42A8-344E-BFDB-6B187AAC9728}" type="datetimeFigureOut">
              <a:rPr lang="en-US" smtClean="0"/>
              <a:t>4/3/2024</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E0D0-DB37-5740-9BD9-F5C7BF39F16E}" type="slidenum">
              <a:rPr lang="en-US" smtClean="0"/>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9" r:id="rId12"/>
    <p:sldLayoutId id="2147483842" r:id="rId13"/>
    <p:sldLayoutId id="2147483918"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CD67DD9-3DAA-313B-8305-6C266ED950EB}"/>
              </a:ext>
            </a:extLst>
          </p:cNvPr>
          <p:cNvSpPr>
            <a:spLocks noGrp="1"/>
          </p:cNvSpPr>
          <p:nvPr>
            <p:ph type="body" sz="quarter" idx="11"/>
          </p:nvPr>
        </p:nvSpPr>
        <p:spPr/>
        <p:txBody>
          <a:bodyPr/>
          <a:lstStyle/>
          <a:p>
            <a:r>
              <a:rPr lang="en-GB" sz="3000" b="1" dirty="0">
                <a:effectLst/>
                <a:latin typeface="Poppins" panose="00000500000000000000" pitchFamily="2" charset="0"/>
                <a:ea typeface="Calibri" panose="020F0502020204030204" pitchFamily="34" charset="0"/>
                <a:cs typeface="Poppins" panose="00000500000000000000" pitchFamily="2" charset="0"/>
              </a:rPr>
              <a:t>Is the cost of home experiments a potential barrier to learning?</a:t>
            </a:r>
            <a:endParaRPr lang="en-GB" sz="3000" dirty="0">
              <a:latin typeface="Poppins" panose="00000500000000000000" pitchFamily="2" charset="0"/>
              <a:cs typeface="Poppins" panose="00000500000000000000" pitchFamily="2" charset="0"/>
            </a:endParaRPr>
          </a:p>
        </p:txBody>
      </p:sp>
      <p:sp>
        <p:nvSpPr>
          <p:cNvPr id="15" name="Text Placeholder 14">
            <a:extLst>
              <a:ext uri="{FF2B5EF4-FFF2-40B4-BE49-F238E27FC236}">
                <a16:creationId xmlns:a16="http://schemas.microsoft.com/office/drawing/2014/main" id="{E81A18EA-A9B5-381F-97C4-750E9537808C}"/>
              </a:ext>
            </a:extLst>
          </p:cNvPr>
          <p:cNvSpPr>
            <a:spLocks noGrp="1"/>
          </p:cNvSpPr>
          <p:nvPr>
            <p:ph type="body" sz="quarter" idx="12"/>
          </p:nvPr>
        </p:nvSpPr>
        <p:spPr>
          <a:xfrm>
            <a:off x="408208" y="2238155"/>
            <a:ext cx="5687790" cy="1305402"/>
          </a:xfrm>
        </p:spPr>
        <p:txBody>
          <a:bodyPr/>
          <a:lstStyle/>
          <a:p>
            <a:r>
              <a:rPr lang="en-GB" b="1" dirty="0">
                <a:effectLst/>
                <a:latin typeface="+mn-lt"/>
                <a:ea typeface="Calibri" panose="020F0502020204030204" pitchFamily="34" charset="0"/>
                <a:cs typeface="Arial" panose="020B0604020202020204" pitchFamily="34" charset="0"/>
              </a:rPr>
              <a:t>Experiences from two level one science modules</a:t>
            </a:r>
            <a:endParaRPr lang="en-GB" dirty="0">
              <a:latin typeface="+mn-lt"/>
            </a:endParaRPr>
          </a:p>
        </p:txBody>
      </p:sp>
      <p:sp>
        <p:nvSpPr>
          <p:cNvPr id="16" name="Text Placeholder 15">
            <a:extLst>
              <a:ext uri="{FF2B5EF4-FFF2-40B4-BE49-F238E27FC236}">
                <a16:creationId xmlns:a16="http://schemas.microsoft.com/office/drawing/2014/main" id="{91E9862C-F9C6-300D-C161-CC5F2057C191}"/>
              </a:ext>
            </a:extLst>
          </p:cNvPr>
          <p:cNvSpPr>
            <a:spLocks noGrp="1"/>
          </p:cNvSpPr>
          <p:nvPr>
            <p:ph type="body" sz="quarter" idx="13"/>
          </p:nvPr>
        </p:nvSpPr>
        <p:spPr/>
        <p:txBody>
          <a:bodyPr/>
          <a:lstStyle/>
          <a:p>
            <a:r>
              <a:rPr lang="en-GB" sz="1800" dirty="0">
                <a:latin typeface="+mn-lt"/>
              </a:rPr>
              <a:t>Louise MacBrayne, </a:t>
            </a:r>
            <a:r>
              <a:rPr lang="en-GB" sz="1800" dirty="0">
                <a:effectLst/>
                <a:latin typeface="+mn-lt"/>
                <a:ea typeface="Calibri" panose="020F0502020204030204" pitchFamily="34" charset="0"/>
              </a:rPr>
              <a:t>Zoë Chapman</a:t>
            </a:r>
          </a:p>
          <a:p>
            <a:endParaRPr lang="en-GB" dirty="0"/>
          </a:p>
        </p:txBody>
      </p:sp>
      <p:sp>
        <p:nvSpPr>
          <p:cNvPr id="17" name="Text Placeholder 16">
            <a:extLst>
              <a:ext uri="{FF2B5EF4-FFF2-40B4-BE49-F238E27FC236}">
                <a16:creationId xmlns:a16="http://schemas.microsoft.com/office/drawing/2014/main" id="{ACCCC83C-A3BB-829E-51E0-D71CBA10B1EE}"/>
              </a:ext>
            </a:extLst>
          </p:cNvPr>
          <p:cNvSpPr>
            <a:spLocks noGrp="1"/>
          </p:cNvSpPr>
          <p:nvPr>
            <p:ph type="body" sz="quarter" idx="14"/>
          </p:nvPr>
        </p:nvSpPr>
        <p:spPr/>
        <p:txBody>
          <a:bodyPr/>
          <a:lstStyle/>
          <a:p>
            <a:r>
              <a:rPr lang="en-GB" dirty="0"/>
              <a:t>School of Life, Health &amp; Chemical Sciences</a:t>
            </a:r>
          </a:p>
        </p:txBody>
      </p:sp>
      <p:sp>
        <p:nvSpPr>
          <p:cNvPr id="18" name="Text Placeholder 17">
            <a:extLst>
              <a:ext uri="{FF2B5EF4-FFF2-40B4-BE49-F238E27FC236}">
                <a16:creationId xmlns:a16="http://schemas.microsoft.com/office/drawing/2014/main" id="{7C582E8A-5AC5-EBB0-D16B-4437F42A33D5}"/>
              </a:ext>
            </a:extLst>
          </p:cNvPr>
          <p:cNvSpPr>
            <a:spLocks noGrp="1"/>
          </p:cNvSpPr>
          <p:nvPr>
            <p:ph type="body" sz="quarter" idx="15"/>
          </p:nvPr>
        </p:nvSpPr>
        <p:spPr/>
        <p:txBody>
          <a:bodyPr/>
          <a:lstStyle/>
          <a:p>
            <a:r>
              <a:rPr lang="en-GB" dirty="0"/>
              <a:t>April 2024</a:t>
            </a:r>
          </a:p>
        </p:txBody>
      </p:sp>
      <p:pic>
        <p:nvPicPr>
          <p:cNvPr id="2" name="Picture 1">
            <a:extLst>
              <a:ext uri="{FF2B5EF4-FFF2-40B4-BE49-F238E27FC236}">
                <a16:creationId xmlns:a16="http://schemas.microsoft.com/office/drawing/2014/main" id="{7079E8E0-2E4F-0AD8-F893-09B8A88E875E}"/>
              </a:ext>
            </a:extLst>
          </p:cNvPr>
          <p:cNvPicPr>
            <a:picLocks noChangeAspect="1"/>
          </p:cNvPicPr>
          <p:nvPr/>
        </p:nvPicPr>
        <p:blipFill>
          <a:blip r:embed="rId3"/>
          <a:stretch>
            <a:fillRect/>
          </a:stretch>
        </p:blipFill>
        <p:spPr>
          <a:xfrm>
            <a:off x="2760526" y="5673617"/>
            <a:ext cx="2856161" cy="873900"/>
          </a:xfrm>
          <a:prstGeom prst="rect">
            <a:avLst/>
          </a:prstGeom>
        </p:spPr>
      </p:pic>
      <p:pic>
        <p:nvPicPr>
          <p:cNvPr id="9" name="Picture 8">
            <a:extLst>
              <a:ext uri="{FF2B5EF4-FFF2-40B4-BE49-F238E27FC236}">
                <a16:creationId xmlns:a16="http://schemas.microsoft.com/office/drawing/2014/main" id="{0D9165D5-9B4C-E7FF-7382-01E40758FF15}"/>
              </a:ext>
            </a:extLst>
          </p:cNvPr>
          <p:cNvPicPr>
            <a:picLocks noChangeAspect="1"/>
          </p:cNvPicPr>
          <p:nvPr/>
        </p:nvPicPr>
        <p:blipFill>
          <a:blip r:embed="rId4"/>
          <a:stretch>
            <a:fillRect/>
          </a:stretch>
        </p:blipFill>
        <p:spPr>
          <a:xfrm>
            <a:off x="9305489" y="2359321"/>
            <a:ext cx="1817864" cy="1363398"/>
          </a:xfrm>
          <a:prstGeom prst="rect">
            <a:avLst/>
          </a:prstGeom>
        </p:spPr>
      </p:pic>
      <p:pic>
        <p:nvPicPr>
          <p:cNvPr id="10" name="Picture 9">
            <a:extLst>
              <a:ext uri="{FF2B5EF4-FFF2-40B4-BE49-F238E27FC236}">
                <a16:creationId xmlns:a16="http://schemas.microsoft.com/office/drawing/2014/main" id="{E6C6518D-88C4-DE75-9A4F-84F0096FDB4E}"/>
              </a:ext>
            </a:extLst>
          </p:cNvPr>
          <p:cNvPicPr>
            <a:picLocks noChangeAspect="1"/>
          </p:cNvPicPr>
          <p:nvPr/>
        </p:nvPicPr>
        <p:blipFill rotWithShape="1">
          <a:blip r:embed="rId5"/>
          <a:srcRect t="56925" r="6099" b="10664"/>
          <a:stretch/>
        </p:blipFill>
        <p:spPr>
          <a:xfrm>
            <a:off x="8685765" y="654342"/>
            <a:ext cx="3258522" cy="1583814"/>
          </a:xfrm>
          <a:prstGeom prst="rect">
            <a:avLst/>
          </a:prstGeom>
        </p:spPr>
      </p:pic>
      <p:pic>
        <p:nvPicPr>
          <p:cNvPr id="11" name="Picture 10">
            <a:extLst>
              <a:ext uri="{FF2B5EF4-FFF2-40B4-BE49-F238E27FC236}">
                <a16:creationId xmlns:a16="http://schemas.microsoft.com/office/drawing/2014/main" id="{86FE5583-E411-DBA7-6DF2-78F11823670F}"/>
              </a:ext>
            </a:extLst>
          </p:cNvPr>
          <p:cNvPicPr>
            <a:picLocks noChangeAspect="1"/>
          </p:cNvPicPr>
          <p:nvPr/>
        </p:nvPicPr>
        <p:blipFill rotWithShape="1">
          <a:blip r:embed="rId6"/>
          <a:srcRect l="37233" t="28750" r="45330" b="33530"/>
          <a:stretch/>
        </p:blipFill>
        <p:spPr bwMode="auto">
          <a:xfrm>
            <a:off x="6778305" y="822121"/>
            <a:ext cx="1751082" cy="21308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1289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34192B-3390-5C24-4BEA-315394C12444}"/>
              </a:ext>
            </a:extLst>
          </p:cNvPr>
          <p:cNvSpPr>
            <a:spLocks noGrp="1"/>
          </p:cNvSpPr>
          <p:nvPr>
            <p:ph type="body" sz="quarter" idx="24"/>
          </p:nvPr>
        </p:nvSpPr>
        <p:spPr/>
        <p:txBody>
          <a:bodyPr/>
          <a:lstStyle/>
          <a:p>
            <a:r>
              <a:rPr lang="en-GB" dirty="0"/>
              <a:t>Phase 1: Online Survey via JISC</a:t>
            </a:r>
          </a:p>
        </p:txBody>
      </p:sp>
      <p:sp>
        <p:nvSpPr>
          <p:cNvPr id="3" name="Text Placeholder 2">
            <a:extLst>
              <a:ext uri="{FF2B5EF4-FFF2-40B4-BE49-F238E27FC236}">
                <a16:creationId xmlns:a16="http://schemas.microsoft.com/office/drawing/2014/main" id="{EA37E42E-1D2F-4D58-31A7-4A8C73BC5DB4}"/>
              </a:ext>
            </a:extLst>
          </p:cNvPr>
          <p:cNvSpPr>
            <a:spLocks noGrp="1"/>
          </p:cNvSpPr>
          <p:nvPr>
            <p:ph type="body" sz="quarter" idx="25"/>
          </p:nvPr>
        </p:nvSpPr>
        <p:spPr/>
        <p:txBody>
          <a:bodyPr/>
          <a:lstStyle/>
          <a:p>
            <a:r>
              <a:rPr lang="en-GB" dirty="0"/>
              <a:t>Preliminary Outcomes</a:t>
            </a:r>
          </a:p>
        </p:txBody>
      </p:sp>
      <p:sp>
        <p:nvSpPr>
          <p:cNvPr id="8" name="TextBox 7">
            <a:extLst>
              <a:ext uri="{FF2B5EF4-FFF2-40B4-BE49-F238E27FC236}">
                <a16:creationId xmlns:a16="http://schemas.microsoft.com/office/drawing/2014/main" id="{BCA88B4B-F328-F510-910E-3AFFE97C24D7}"/>
              </a:ext>
            </a:extLst>
          </p:cNvPr>
          <p:cNvSpPr txBox="1"/>
          <p:nvPr/>
        </p:nvSpPr>
        <p:spPr>
          <a:xfrm>
            <a:off x="793305" y="2058874"/>
            <a:ext cx="6606010" cy="523220"/>
          </a:xfrm>
          <a:prstGeom prst="rect">
            <a:avLst/>
          </a:prstGeom>
          <a:noFill/>
        </p:spPr>
        <p:txBody>
          <a:bodyPr wrap="square">
            <a:spAutoFit/>
          </a:bodyPr>
          <a:lstStyle/>
          <a:p>
            <a:r>
              <a:rPr lang="en-GB" sz="1400" b="1" dirty="0"/>
              <a:t>91.8%</a:t>
            </a:r>
            <a:r>
              <a:rPr lang="en-GB" sz="1400" dirty="0"/>
              <a:t> of survey respondents said that they were aware </a:t>
            </a:r>
            <a:r>
              <a:rPr lang="en-GB" sz="1400" b="1" i="1" u="sng" dirty="0"/>
              <a:t>before</a:t>
            </a:r>
            <a:r>
              <a:rPr lang="en-GB" sz="1400" dirty="0"/>
              <a:t> module start, that S111 and S112 utilised home experiments.</a:t>
            </a:r>
          </a:p>
        </p:txBody>
      </p:sp>
      <p:sp>
        <p:nvSpPr>
          <p:cNvPr id="10" name="TextBox 9">
            <a:extLst>
              <a:ext uri="{FF2B5EF4-FFF2-40B4-BE49-F238E27FC236}">
                <a16:creationId xmlns:a16="http://schemas.microsoft.com/office/drawing/2014/main" id="{7C8D20F4-6C66-FA6E-ADDB-AB91AF23EE32}"/>
              </a:ext>
            </a:extLst>
          </p:cNvPr>
          <p:cNvSpPr txBox="1"/>
          <p:nvPr/>
        </p:nvSpPr>
        <p:spPr>
          <a:xfrm>
            <a:off x="793305" y="4396942"/>
            <a:ext cx="7322555" cy="523220"/>
          </a:xfrm>
          <a:prstGeom prst="rect">
            <a:avLst/>
          </a:prstGeom>
          <a:noFill/>
        </p:spPr>
        <p:txBody>
          <a:bodyPr wrap="square">
            <a:spAutoFit/>
          </a:bodyPr>
          <a:lstStyle/>
          <a:p>
            <a:r>
              <a:rPr lang="en-GB" sz="1400" dirty="0"/>
              <a:t>Out of the </a:t>
            </a:r>
            <a:r>
              <a:rPr lang="en-GB" sz="1400" b="1" dirty="0"/>
              <a:t>14.4%</a:t>
            </a:r>
            <a:r>
              <a:rPr lang="en-GB" sz="1400" dirty="0"/>
              <a:t> who said that they did not complete all experiments, </a:t>
            </a:r>
            <a:r>
              <a:rPr lang="en-GB" sz="1400" b="1" dirty="0"/>
              <a:t>92.9%</a:t>
            </a:r>
            <a:r>
              <a:rPr lang="en-GB" sz="1400" dirty="0"/>
              <a:t> said that they did complete </a:t>
            </a:r>
            <a:r>
              <a:rPr lang="en-GB" sz="1400" b="1" i="1" u="sng" dirty="0"/>
              <a:t>some</a:t>
            </a:r>
            <a:r>
              <a:rPr lang="en-GB" sz="1400" dirty="0"/>
              <a:t>.</a:t>
            </a:r>
          </a:p>
        </p:txBody>
      </p:sp>
      <p:sp>
        <p:nvSpPr>
          <p:cNvPr id="12" name="TextBox 11">
            <a:extLst>
              <a:ext uri="{FF2B5EF4-FFF2-40B4-BE49-F238E27FC236}">
                <a16:creationId xmlns:a16="http://schemas.microsoft.com/office/drawing/2014/main" id="{EB466C89-C6D5-96BB-A5C3-809ABAE3EDEF}"/>
              </a:ext>
            </a:extLst>
          </p:cNvPr>
          <p:cNvSpPr txBox="1"/>
          <p:nvPr/>
        </p:nvSpPr>
        <p:spPr>
          <a:xfrm>
            <a:off x="793305" y="3594411"/>
            <a:ext cx="6337584" cy="523220"/>
          </a:xfrm>
          <a:prstGeom prst="rect">
            <a:avLst/>
          </a:prstGeom>
          <a:noFill/>
        </p:spPr>
        <p:txBody>
          <a:bodyPr wrap="square">
            <a:spAutoFit/>
          </a:bodyPr>
          <a:lstStyle/>
          <a:p>
            <a:r>
              <a:rPr lang="en-GB" sz="1400" b="1" dirty="0"/>
              <a:t>85.6%</a:t>
            </a:r>
            <a:r>
              <a:rPr lang="en-GB" sz="1400" dirty="0"/>
              <a:t> of respondents said they completed </a:t>
            </a:r>
            <a:r>
              <a:rPr lang="en-GB" sz="1400" b="1" i="1" u="sng" dirty="0"/>
              <a:t>all</a:t>
            </a:r>
            <a:r>
              <a:rPr lang="en-GB" sz="1400" dirty="0"/>
              <a:t> experiments on both modules</a:t>
            </a:r>
          </a:p>
        </p:txBody>
      </p:sp>
      <p:sp>
        <p:nvSpPr>
          <p:cNvPr id="15" name="Callout: Down Arrow 14">
            <a:extLst>
              <a:ext uri="{FF2B5EF4-FFF2-40B4-BE49-F238E27FC236}">
                <a16:creationId xmlns:a16="http://schemas.microsoft.com/office/drawing/2014/main" id="{94A33692-554A-E5E0-0480-A2FB2FFBA305}"/>
              </a:ext>
            </a:extLst>
          </p:cNvPr>
          <p:cNvSpPr/>
          <p:nvPr/>
        </p:nvSpPr>
        <p:spPr>
          <a:xfrm>
            <a:off x="8870849" y="3478718"/>
            <a:ext cx="2152650" cy="962025"/>
          </a:xfrm>
          <a:prstGeom prst="downArrow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167</a:t>
            </a:r>
          </a:p>
        </p:txBody>
      </p:sp>
      <p:sp>
        <p:nvSpPr>
          <p:cNvPr id="17" name="Rectangle 16">
            <a:extLst>
              <a:ext uri="{FF2B5EF4-FFF2-40B4-BE49-F238E27FC236}">
                <a16:creationId xmlns:a16="http://schemas.microsoft.com/office/drawing/2014/main" id="{2C7788E5-5443-DCAB-4DA3-928680D58BD1}"/>
              </a:ext>
            </a:extLst>
          </p:cNvPr>
          <p:cNvSpPr/>
          <p:nvPr/>
        </p:nvSpPr>
        <p:spPr>
          <a:xfrm>
            <a:off x="8870849" y="2002976"/>
            <a:ext cx="2152650" cy="584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179</a:t>
            </a:r>
          </a:p>
        </p:txBody>
      </p:sp>
      <p:sp>
        <p:nvSpPr>
          <p:cNvPr id="18" name="Rectangle 17">
            <a:extLst>
              <a:ext uri="{FF2B5EF4-FFF2-40B4-BE49-F238E27FC236}">
                <a16:creationId xmlns:a16="http://schemas.microsoft.com/office/drawing/2014/main" id="{4329F3A5-C1EC-C156-584B-480955543970}"/>
              </a:ext>
            </a:extLst>
          </p:cNvPr>
          <p:cNvSpPr/>
          <p:nvPr/>
        </p:nvSpPr>
        <p:spPr>
          <a:xfrm>
            <a:off x="8870849" y="4440743"/>
            <a:ext cx="2152650" cy="584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26</a:t>
            </a:r>
          </a:p>
        </p:txBody>
      </p:sp>
      <p:sp>
        <p:nvSpPr>
          <p:cNvPr id="19" name="TextBox 18">
            <a:extLst>
              <a:ext uri="{FF2B5EF4-FFF2-40B4-BE49-F238E27FC236}">
                <a16:creationId xmlns:a16="http://schemas.microsoft.com/office/drawing/2014/main" id="{51C321AD-E09A-1117-2883-7577DD139047}"/>
              </a:ext>
            </a:extLst>
          </p:cNvPr>
          <p:cNvSpPr txBox="1"/>
          <p:nvPr/>
        </p:nvSpPr>
        <p:spPr>
          <a:xfrm>
            <a:off x="8870849" y="2643649"/>
            <a:ext cx="2309732" cy="276999"/>
          </a:xfrm>
          <a:prstGeom prst="rect">
            <a:avLst/>
          </a:prstGeom>
          <a:noFill/>
        </p:spPr>
        <p:txBody>
          <a:bodyPr wrap="square">
            <a:spAutoFit/>
          </a:bodyPr>
          <a:lstStyle/>
          <a:p>
            <a:pPr algn="r"/>
            <a:r>
              <a:rPr lang="en-GB" sz="1200" dirty="0"/>
              <a:t>16 students were not aware</a:t>
            </a:r>
          </a:p>
        </p:txBody>
      </p:sp>
      <p:sp>
        <p:nvSpPr>
          <p:cNvPr id="20" name="TextBox 19">
            <a:extLst>
              <a:ext uri="{FF2B5EF4-FFF2-40B4-BE49-F238E27FC236}">
                <a16:creationId xmlns:a16="http://schemas.microsoft.com/office/drawing/2014/main" id="{139D4F9E-3773-02E7-2F49-44265F86B683}"/>
              </a:ext>
            </a:extLst>
          </p:cNvPr>
          <p:cNvSpPr txBox="1"/>
          <p:nvPr/>
        </p:nvSpPr>
        <p:spPr>
          <a:xfrm>
            <a:off x="8689051" y="5070242"/>
            <a:ext cx="2709644" cy="276999"/>
          </a:xfrm>
          <a:prstGeom prst="rect">
            <a:avLst/>
          </a:prstGeom>
          <a:noFill/>
        </p:spPr>
        <p:txBody>
          <a:bodyPr wrap="square">
            <a:spAutoFit/>
          </a:bodyPr>
          <a:lstStyle/>
          <a:p>
            <a:pPr algn="r"/>
            <a:r>
              <a:rPr lang="en-GB" sz="1200" dirty="0"/>
              <a:t>2 students did not complete </a:t>
            </a:r>
            <a:r>
              <a:rPr lang="en-GB" sz="1200" b="1" i="1" u="sng" dirty="0"/>
              <a:t>any</a:t>
            </a:r>
          </a:p>
        </p:txBody>
      </p:sp>
      <p:sp>
        <p:nvSpPr>
          <p:cNvPr id="22" name="Callout: Down Arrow 21">
            <a:extLst>
              <a:ext uri="{FF2B5EF4-FFF2-40B4-BE49-F238E27FC236}">
                <a16:creationId xmlns:a16="http://schemas.microsoft.com/office/drawing/2014/main" id="{63881540-B4AE-8C08-CF9C-BF73F459F411}"/>
              </a:ext>
            </a:extLst>
          </p:cNvPr>
          <p:cNvSpPr/>
          <p:nvPr/>
        </p:nvSpPr>
        <p:spPr>
          <a:xfrm>
            <a:off x="8870849" y="807978"/>
            <a:ext cx="2152650" cy="962025"/>
          </a:xfrm>
          <a:prstGeom prst="downArrowCallou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195</a:t>
            </a:r>
          </a:p>
        </p:txBody>
      </p:sp>
    </p:spTree>
    <p:extLst>
      <p:ext uri="{BB962C8B-B14F-4D97-AF65-F5344CB8AC3E}">
        <p14:creationId xmlns:p14="http://schemas.microsoft.com/office/powerpoint/2010/main" val="1536215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512ED0-503C-C5E5-EFC8-249DE0E06DF2}"/>
              </a:ext>
            </a:extLst>
          </p:cNvPr>
          <p:cNvSpPr>
            <a:spLocks noGrp="1"/>
          </p:cNvSpPr>
          <p:nvPr>
            <p:ph type="body" sz="quarter" idx="24"/>
          </p:nvPr>
        </p:nvSpPr>
        <p:spPr/>
        <p:txBody>
          <a:bodyPr/>
          <a:lstStyle/>
          <a:p>
            <a:r>
              <a:rPr lang="en-GB" dirty="0"/>
              <a:t>Phase 1: Online Survey via JISC</a:t>
            </a:r>
          </a:p>
          <a:p>
            <a:endParaRPr lang="en-GB" dirty="0"/>
          </a:p>
          <a:p>
            <a:endParaRPr lang="en-GB" dirty="0"/>
          </a:p>
        </p:txBody>
      </p:sp>
      <p:sp>
        <p:nvSpPr>
          <p:cNvPr id="3" name="Text Placeholder 2">
            <a:extLst>
              <a:ext uri="{FF2B5EF4-FFF2-40B4-BE49-F238E27FC236}">
                <a16:creationId xmlns:a16="http://schemas.microsoft.com/office/drawing/2014/main" id="{A13DC87F-5CD5-E73C-59AC-5A43EABDB70C}"/>
              </a:ext>
            </a:extLst>
          </p:cNvPr>
          <p:cNvSpPr>
            <a:spLocks noGrp="1"/>
          </p:cNvSpPr>
          <p:nvPr>
            <p:ph type="body" sz="quarter" idx="25"/>
          </p:nvPr>
        </p:nvSpPr>
        <p:spPr/>
        <p:txBody>
          <a:bodyPr/>
          <a:lstStyle/>
          <a:p>
            <a:r>
              <a:rPr lang="en-GB" dirty="0"/>
              <a:t>Preliminary Outcomes</a:t>
            </a:r>
          </a:p>
        </p:txBody>
      </p:sp>
      <p:pic>
        <p:nvPicPr>
          <p:cNvPr id="7" name="Picture 6">
            <a:extLst>
              <a:ext uri="{FF2B5EF4-FFF2-40B4-BE49-F238E27FC236}">
                <a16:creationId xmlns:a16="http://schemas.microsoft.com/office/drawing/2014/main" id="{C1A611D8-82B5-D973-E885-E7BF456EEA21}"/>
              </a:ext>
            </a:extLst>
          </p:cNvPr>
          <p:cNvPicPr>
            <a:picLocks noChangeAspect="1"/>
          </p:cNvPicPr>
          <p:nvPr/>
        </p:nvPicPr>
        <p:blipFill>
          <a:blip r:embed="rId2"/>
          <a:stretch>
            <a:fillRect/>
          </a:stretch>
        </p:blipFill>
        <p:spPr>
          <a:xfrm>
            <a:off x="5872294" y="953347"/>
            <a:ext cx="6040015" cy="5337863"/>
          </a:xfrm>
          <a:prstGeom prst="rect">
            <a:avLst/>
          </a:prstGeom>
        </p:spPr>
      </p:pic>
      <p:sp>
        <p:nvSpPr>
          <p:cNvPr id="8" name="TextBox 7">
            <a:extLst>
              <a:ext uri="{FF2B5EF4-FFF2-40B4-BE49-F238E27FC236}">
                <a16:creationId xmlns:a16="http://schemas.microsoft.com/office/drawing/2014/main" id="{DF00EEB7-CBC1-40D3-AFEC-B12390A84793}"/>
              </a:ext>
            </a:extLst>
          </p:cNvPr>
          <p:cNvSpPr txBox="1"/>
          <p:nvPr/>
        </p:nvSpPr>
        <p:spPr>
          <a:xfrm>
            <a:off x="413910" y="1915061"/>
            <a:ext cx="5357711" cy="523220"/>
          </a:xfrm>
          <a:prstGeom prst="rect">
            <a:avLst/>
          </a:prstGeom>
          <a:noFill/>
        </p:spPr>
        <p:txBody>
          <a:bodyPr wrap="square">
            <a:spAutoFit/>
          </a:bodyPr>
          <a:lstStyle/>
          <a:p>
            <a:r>
              <a:rPr lang="en-GB" sz="1400" b="1" dirty="0"/>
              <a:t>45.7%</a:t>
            </a:r>
            <a:r>
              <a:rPr lang="en-GB" sz="1400" dirty="0"/>
              <a:t> of respondents who completed </a:t>
            </a:r>
            <a:r>
              <a:rPr lang="en-GB" sz="1400" b="1" i="1" u="sng" dirty="0"/>
              <a:t>some</a:t>
            </a:r>
            <a:r>
              <a:rPr lang="en-GB" sz="1400" dirty="0"/>
              <a:t> of the experiments did so because they were assessed. </a:t>
            </a:r>
          </a:p>
        </p:txBody>
      </p:sp>
      <p:sp>
        <p:nvSpPr>
          <p:cNvPr id="9" name="TextBox 8">
            <a:extLst>
              <a:ext uri="{FF2B5EF4-FFF2-40B4-BE49-F238E27FC236}">
                <a16:creationId xmlns:a16="http://schemas.microsoft.com/office/drawing/2014/main" id="{9CE65539-2C83-EAC0-9CEF-3A347DF468ED}"/>
              </a:ext>
            </a:extLst>
          </p:cNvPr>
          <p:cNvSpPr txBox="1"/>
          <p:nvPr/>
        </p:nvSpPr>
        <p:spPr>
          <a:xfrm>
            <a:off x="413911" y="3001242"/>
            <a:ext cx="5357711" cy="738664"/>
          </a:xfrm>
          <a:prstGeom prst="rect">
            <a:avLst/>
          </a:prstGeom>
          <a:noFill/>
        </p:spPr>
        <p:txBody>
          <a:bodyPr wrap="square">
            <a:spAutoFit/>
          </a:bodyPr>
          <a:lstStyle/>
          <a:p>
            <a:r>
              <a:rPr lang="en-GB" sz="1400" b="1" dirty="0"/>
              <a:t>15.2%</a:t>
            </a:r>
            <a:r>
              <a:rPr lang="en-GB" sz="1400" dirty="0"/>
              <a:t> of respondents who completed </a:t>
            </a:r>
            <a:r>
              <a:rPr lang="en-GB" sz="1400" b="1" i="1" u="sng" dirty="0"/>
              <a:t>some</a:t>
            </a:r>
            <a:r>
              <a:rPr lang="en-GB" sz="1400" dirty="0"/>
              <a:t> of the experiments did so because they already had the items required and did not need to make additional purchases.</a:t>
            </a:r>
          </a:p>
        </p:txBody>
      </p:sp>
      <p:sp>
        <p:nvSpPr>
          <p:cNvPr id="10" name="TextBox 9">
            <a:extLst>
              <a:ext uri="{FF2B5EF4-FFF2-40B4-BE49-F238E27FC236}">
                <a16:creationId xmlns:a16="http://schemas.microsoft.com/office/drawing/2014/main" id="{692F74A3-763A-E99B-801A-9E611EF1F490}"/>
              </a:ext>
            </a:extLst>
          </p:cNvPr>
          <p:cNvSpPr txBox="1"/>
          <p:nvPr/>
        </p:nvSpPr>
        <p:spPr>
          <a:xfrm>
            <a:off x="2978093" y="6322531"/>
            <a:ext cx="7288126" cy="261610"/>
          </a:xfrm>
          <a:prstGeom prst="rect">
            <a:avLst/>
          </a:prstGeom>
          <a:noFill/>
        </p:spPr>
        <p:txBody>
          <a:bodyPr wrap="square">
            <a:spAutoFit/>
          </a:bodyPr>
          <a:lstStyle/>
          <a:p>
            <a:r>
              <a:rPr lang="en-GB" sz="1100" i="1" dirty="0"/>
              <a:t>NOTE: This was a multiple answer question and some students have more than one response. </a:t>
            </a:r>
          </a:p>
        </p:txBody>
      </p:sp>
      <p:sp>
        <p:nvSpPr>
          <p:cNvPr id="11" name="TextBox 10">
            <a:extLst>
              <a:ext uri="{FF2B5EF4-FFF2-40B4-BE49-F238E27FC236}">
                <a16:creationId xmlns:a16="http://schemas.microsoft.com/office/drawing/2014/main" id="{5218CD2F-AAC1-08B1-40F6-5771DBD6ABBB}"/>
              </a:ext>
            </a:extLst>
          </p:cNvPr>
          <p:cNvSpPr txBox="1"/>
          <p:nvPr/>
        </p:nvSpPr>
        <p:spPr>
          <a:xfrm>
            <a:off x="413912" y="4313523"/>
            <a:ext cx="5357711" cy="861774"/>
          </a:xfrm>
          <a:prstGeom prst="rect">
            <a:avLst/>
          </a:prstGeom>
          <a:noFill/>
        </p:spPr>
        <p:txBody>
          <a:bodyPr wrap="square">
            <a:spAutoFit/>
          </a:bodyPr>
          <a:lstStyle/>
          <a:p>
            <a:r>
              <a:rPr lang="en-GB" sz="1400" b="1" dirty="0"/>
              <a:t>‘Other’ </a:t>
            </a:r>
            <a:r>
              <a:rPr lang="en-GB" sz="1400" dirty="0"/>
              <a:t>reasons included </a:t>
            </a:r>
            <a:r>
              <a:rPr lang="en-GB" sz="1100" dirty="0"/>
              <a:t>(but were not exclusive to)</a:t>
            </a:r>
            <a:r>
              <a:rPr lang="en-GB" sz="1400" dirty="0"/>
              <a:t>:</a:t>
            </a:r>
          </a:p>
          <a:p>
            <a:pPr marL="285750" indent="-285750">
              <a:buFont typeface="Arial" panose="020B0604020202020204" pitchFamily="34" charset="0"/>
              <a:buChar char="•"/>
            </a:pPr>
            <a:r>
              <a:rPr lang="en-GB" sz="1200" dirty="0"/>
              <a:t>Insufficient time for all experiments</a:t>
            </a:r>
          </a:p>
          <a:p>
            <a:pPr marL="285750" indent="-285750">
              <a:buFont typeface="Arial" panose="020B0604020202020204" pitchFamily="34" charset="0"/>
              <a:buChar char="•"/>
            </a:pPr>
            <a:r>
              <a:rPr lang="en-GB" sz="1200" dirty="0"/>
              <a:t>No access to certain items in their country</a:t>
            </a:r>
          </a:p>
          <a:p>
            <a:pPr marL="285750" indent="-285750">
              <a:buFont typeface="Arial" panose="020B0604020202020204" pitchFamily="34" charset="0"/>
              <a:buChar char="•"/>
            </a:pPr>
            <a:r>
              <a:rPr lang="en-GB" sz="1200" dirty="0"/>
              <a:t>No access to certain items due to travelling</a:t>
            </a:r>
          </a:p>
        </p:txBody>
      </p:sp>
    </p:spTree>
    <p:extLst>
      <p:ext uri="{BB962C8B-B14F-4D97-AF65-F5344CB8AC3E}">
        <p14:creationId xmlns:p14="http://schemas.microsoft.com/office/powerpoint/2010/main" val="182420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2CAC87-0E44-B43E-086E-001F7A7B50BC}"/>
              </a:ext>
            </a:extLst>
          </p:cNvPr>
          <p:cNvSpPr>
            <a:spLocks noGrp="1"/>
          </p:cNvSpPr>
          <p:nvPr>
            <p:ph type="body" sz="quarter" idx="24"/>
          </p:nvPr>
        </p:nvSpPr>
        <p:spPr/>
        <p:txBody>
          <a:bodyPr/>
          <a:lstStyle/>
          <a:p>
            <a:r>
              <a:rPr lang="en-GB" dirty="0"/>
              <a:t>Phase 1: Online Survey via JISC</a:t>
            </a:r>
          </a:p>
          <a:p>
            <a:endParaRPr lang="en-GB" dirty="0"/>
          </a:p>
          <a:p>
            <a:endParaRPr lang="en-GB" dirty="0"/>
          </a:p>
          <a:p>
            <a:endParaRPr lang="en-GB" dirty="0"/>
          </a:p>
        </p:txBody>
      </p:sp>
      <p:sp>
        <p:nvSpPr>
          <p:cNvPr id="3" name="Text Placeholder 2">
            <a:extLst>
              <a:ext uri="{FF2B5EF4-FFF2-40B4-BE49-F238E27FC236}">
                <a16:creationId xmlns:a16="http://schemas.microsoft.com/office/drawing/2014/main" id="{C1308FC1-88F6-FD7F-B07A-1C5BA0E3EF20}"/>
              </a:ext>
            </a:extLst>
          </p:cNvPr>
          <p:cNvSpPr>
            <a:spLocks noGrp="1"/>
          </p:cNvSpPr>
          <p:nvPr>
            <p:ph type="body" sz="quarter" idx="25"/>
          </p:nvPr>
        </p:nvSpPr>
        <p:spPr/>
        <p:txBody>
          <a:bodyPr/>
          <a:lstStyle/>
          <a:p>
            <a:r>
              <a:rPr lang="en-GB" dirty="0"/>
              <a:t>Preliminary Outcomes - Do students see the value of home experiments?</a:t>
            </a:r>
          </a:p>
        </p:txBody>
      </p:sp>
      <p:pic>
        <p:nvPicPr>
          <p:cNvPr id="7" name="Picture 6">
            <a:extLst>
              <a:ext uri="{FF2B5EF4-FFF2-40B4-BE49-F238E27FC236}">
                <a16:creationId xmlns:a16="http://schemas.microsoft.com/office/drawing/2014/main" id="{ED21B08C-7008-153B-7387-BB57F9DDDCDE}"/>
              </a:ext>
            </a:extLst>
          </p:cNvPr>
          <p:cNvPicPr>
            <a:picLocks noChangeAspect="1"/>
          </p:cNvPicPr>
          <p:nvPr/>
        </p:nvPicPr>
        <p:blipFill>
          <a:blip r:embed="rId2"/>
          <a:stretch>
            <a:fillRect/>
          </a:stretch>
        </p:blipFill>
        <p:spPr>
          <a:xfrm>
            <a:off x="260058" y="2131701"/>
            <a:ext cx="5436066" cy="1175549"/>
          </a:xfrm>
          <a:prstGeom prst="rect">
            <a:avLst/>
          </a:prstGeom>
        </p:spPr>
      </p:pic>
      <p:pic>
        <p:nvPicPr>
          <p:cNvPr id="8" name="Picture 7">
            <a:extLst>
              <a:ext uri="{FF2B5EF4-FFF2-40B4-BE49-F238E27FC236}">
                <a16:creationId xmlns:a16="http://schemas.microsoft.com/office/drawing/2014/main" id="{D8A3271D-9766-E71F-2BB4-57DEFFA36EA7}"/>
              </a:ext>
            </a:extLst>
          </p:cNvPr>
          <p:cNvPicPr>
            <a:picLocks noChangeAspect="1"/>
          </p:cNvPicPr>
          <p:nvPr/>
        </p:nvPicPr>
        <p:blipFill>
          <a:blip r:embed="rId3"/>
          <a:stretch>
            <a:fillRect/>
          </a:stretch>
        </p:blipFill>
        <p:spPr>
          <a:xfrm>
            <a:off x="260058" y="4302524"/>
            <a:ext cx="5436065" cy="1175549"/>
          </a:xfrm>
          <a:prstGeom prst="rect">
            <a:avLst/>
          </a:prstGeom>
        </p:spPr>
      </p:pic>
      <p:pic>
        <p:nvPicPr>
          <p:cNvPr id="9" name="Picture 8">
            <a:extLst>
              <a:ext uri="{FF2B5EF4-FFF2-40B4-BE49-F238E27FC236}">
                <a16:creationId xmlns:a16="http://schemas.microsoft.com/office/drawing/2014/main" id="{3E109DDE-9C15-36DA-1B9E-BD0CC8A821EA}"/>
              </a:ext>
            </a:extLst>
          </p:cNvPr>
          <p:cNvPicPr>
            <a:picLocks noChangeAspect="1"/>
          </p:cNvPicPr>
          <p:nvPr/>
        </p:nvPicPr>
        <p:blipFill>
          <a:blip r:embed="rId4"/>
          <a:stretch>
            <a:fillRect/>
          </a:stretch>
        </p:blipFill>
        <p:spPr>
          <a:xfrm>
            <a:off x="6495877" y="2131701"/>
            <a:ext cx="5436067" cy="1175549"/>
          </a:xfrm>
          <a:prstGeom prst="rect">
            <a:avLst/>
          </a:prstGeom>
        </p:spPr>
      </p:pic>
      <p:pic>
        <p:nvPicPr>
          <p:cNvPr id="10" name="Picture 9">
            <a:extLst>
              <a:ext uri="{FF2B5EF4-FFF2-40B4-BE49-F238E27FC236}">
                <a16:creationId xmlns:a16="http://schemas.microsoft.com/office/drawing/2014/main" id="{A4D1C014-C7F6-0749-6D35-04E30354FDD5}"/>
              </a:ext>
            </a:extLst>
          </p:cNvPr>
          <p:cNvPicPr>
            <a:picLocks noChangeAspect="1"/>
          </p:cNvPicPr>
          <p:nvPr/>
        </p:nvPicPr>
        <p:blipFill>
          <a:blip r:embed="rId5"/>
          <a:stretch>
            <a:fillRect/>
          </a:stretch>
        </p:blipFill>
        <p:spPr>
          <a:xfrm>
            <a:off x="6495876" y="4302523"/>
            <a:ext cx="5436067" cy="1175549"/>
          </a:xfrm>
          <a:prstGeom prst="rect">
            <a:avLst/>
          </a:prstGeom>
        </p:spPr>
      </p:pic>
      <p:sp>
        <p:nvSpPr>
          <p:cNvPr id="12" name="TextBox 11">
            <a:extLst>
              <a:ext uri="{FF2B5EF4-FFF2-40B4-BE49-F238E27FC236}">
                <a16:creationId xmlns:a16="http://schemas.microsoft.com/office/drawing/2014/main" id="{7B277C3F-3FA6-DA64-32D6-F2B7CFB30F54}"/>
              </a:ext>
            </a:extLst>
          </p:cNvPr>
          <p:cNvSpPr txBox="1"/>
          <p:nvPr/>
        </p:nvSpPr>
        <p:spPr>
          <a:xfrm>
            <a:off x="260056" y="1719699"/>
            <a:ext cx="5436065" cy="430887"/>
          </a:xfrm>
          <a:prstGeom prst="rect">
            <a:avLst/>
          </a:prstGeom>
          <a:solidFill>
            <a:schemeClr val="bg1"/>
          </a:solidFill>
          <a:ln>
            <a:noFill/>
          </a:ln>
        </p:spPr>
        <p:txBody>
          <a:bodyPr wrap="square">
            <a:spAutoFit/>
          </a:bodyPr>
          <a:lstStyle/>
          <a:p>
            <a:r>
              <a:rPr lang="en-GB" sz="1100" b="1" dirty="0"/>
              <a:t>Benefitted understanding of underlying science</a:t>
            </a:r>
          </a:p>
          <a:p>
            <a:endParaRPr lang="en-GB" sz="1100" b="1" dirty="0"/>
          </a:p>
        </p:txBody>
      </p:sp>
      <p:sp>
        <p:nvSpPr>
          <p:cNvPr id="14" name="TextBox 13">
            <a:extLst>
              <a:ext uri="{FF2B5EF4-FFF2-40B4-BE49-F238E27FC236}">
                <a16:creationId xmlns:a16="http://schemas.microsoft.com/office/drawing/2014/main" id="{0717CD7D-66F3-1366-C527-96E62EFD8F5A}"/>
              </a:ext>
            </a:extLst>
          </p:cNvPr>
          <p:cNvSpPr txBox="1"/>
          <p:nvPr/>
        </p:nvSpPr>
        <p:spPr>
          <a:xfrm>
            <a:off x="6495877" y="1719698"/>
            <a:ext cx="5436066" cy="430887"/>
          </a:xfrm>
          <a:prstGeom prst="rect">
            <a:avLst/>
          </a:prstGeom>
          <a:solidFill>
            <a:schemeClr val="bg1"/>
          </a:solidFill>
        </p:spPr>
        <p:txBody>
          <a:bodyPr wrap="square">
            <a:spAutoFit/>
          </a:bodyPr>
          <a:lstStyle/>
          <a:p>
            <a:r>
              <a:rPr lang="en-GB" sz="1100" b="1" dirty="0"/>
              <a:t>Benefitted wider skill development</a:t>
            </a:r>
          </a:p>
          <a:p>
            <a:endParaRPr lang="en-GB" sz="1100" b="1" dirty="0"/>
          </a:p>
        </p:txBody>
      </p:sp>
      <p:sp>
        <p:nvSpPr>
          <p:cNvPr id="15" name="TextBox 14">
            <a:extLst>
              <a:ext uri="{FF2B5EF4-FFF2-40B4-BE49-F238E27FC236}">
                <a16:creationId xmlns:a16="http://schemas.microsoft.com/office/drawing/2014/main" id="{8A5020B9-9843-EF47-3EA4-E68FA03DD6FD}"/>
              </a:ext>
            </a:extLst>
          </p:cNvPr>
          <p:cNvSpPr txBox="1"/>
          <p:nvPr/>
        </p:nvSpPr>
        <p:spPr>
          <a:xfrm>
            <a:off x="257255" y="3871727"/>
            <a:ext cx="5436063" cy="430887"/>
          </a:xfrm>
          <a:prstGeom prst="rect">
            <a:avLst/>
          </a:prstGeom>
          <a:solidFill>
            <a:schemeClr val="bg1"/>
          </a:solidFill>
        </p:spPr>
        <p:txBody>
          <a:bodyPr wrap="square">
            <a:spAutoFit/>
          </a:bodyPr>
          <a:lstStyle/>
          <a:p>
            <a:r>
              <a:rPr lang="en-GB" sz="1100" b="1" dirty="0"/>
              <a:t>Understand the value but would expect University to provide materials</a:t>
            </a:r>
          </a:p>
          <a:p>
            <a:endParaRPr lang="en-GB" sz="1100" b="1" dirty="0"/>
          </a:p>
        </p:txBody>
      </p:sp>
      <p:sp>
        <p:nvSpPr>
          <p:cNvPr id="20" name="TextBox 19">
            <a:extLst>
              <a:ext uri="{FF2B5EF4-FFF2-40B4-BE49-F238E27FC236}">
                <a16:creationId xmlns:a16="http://schemas.microsoft.com/office/drawing/2014/main" id="{B0EDDB9D-E761-993B-C2F4-CCEA740065C7}"/>
              </a:ext>
            </a:extLst>
          </p:cNvPr>
          <p:cNvSpPr txBox="1"/>
          <p:nvPr/>
        </p:nvSpPr>
        <p:spPr>
          <a:xfrm>
            <a:off x="6493077" y="3871727"/>
            <a:ext cx="5436063" cy="430887"/>
          </a:xfrm>
          <a:prstGeom prst="rect">
            <a:avLst/>
          </a:prstGeom>
          <a:solidFill>
            <a:schemeClr val="bg1"/>
          </a:solidFill>
        </p:spPr>
        <p:txBody>
          <a:bodyPr wrap="square">
            <a:spAutoFit/>
          </a:bodyPr>
          <a:lstStyle/>
          <a:p>
            <a:r>
              <a:rPr lang="en-GB" sz="1100" b="1" dirty="0"/>
              <a:t>Understand the value but would like more freedom to use alternative resources without asking tutor</a:t>
            </a:r>
          </a:p>
        </p:txBody>
      </p:sp>
    </p:spTree>
    <p:extLst>
      <p:ext uri="{BB962C8B-B14F-4D97-AF65-F5344CB8AC3E}">
        <p14:creationId xmlns:p14="http://schemas.microsoft.com/office/powerpoint/2010/main" val="657100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25983-2878-B0C6-70F7-391A77D1C618}"/>
              </a:ext>
            </a:extLst>
          </p:cNvPr>
          <p:cNvSpPr>
            <a:spLocks noGrp="1"/>
          </p:cNvSpPr>
          <p:nvPr>
            <p:ph type="body" sz="quarter" idx="24"/>
          </p:nvPr>
        </p:nvSpPr>
        <p:spPr/>
        <p:txBody>
          <a:bodyPr/>
          <a:lstStyle/>
          <a:p>
            <a:r>
              <a:rPr lang="en-GB" dirty="0"/>
              <a:t>Phase 1: Online Survey via JISC</a:t>
            </a:r>
          </a:p>
          <a:p>
            <a:endParaRPr lang="en-GB" dirty="0"/>
          </a:p>
        </p:txBody>
      </p:sp>
      <p:sp>
        <p:nvSpPr>
          <p:cNvPr id="22" name="Text Placeholder 2">
            <a:extLst>
              <a:ext uri="{FF2B5EF4-FFF2-40B4-BE49-F238E27FC236}">
                <a16:creationId xmlns:a16="http://schemas.microsoft.com/office/drawing/2014/main" id="{DC0CB4A7-DE92-9164-2CA7-2B03678631E9}"/>
              </a:ext>
            </a:extLst>
          </p:cNvPr>
          <p:cNvSpPr>
            <a:spLocks noGrp="1"/>
          </p:cNvSpPr>
          <p:nvPr>
            <p:ph type="body" sz="quarter" idx="25"/>
          </p:nvPr>
        </p:nvSpPr>
        <p:spPr>
          <a:xfrm>
            <a:off x="413915" y="912168"/>
            <a:ext cx="10766703" cy="289311"/>
          </a:xfrm>
        </p:spPr>
        <p:txBody>
          <a:bodyPr/>
          <a:lstStyle/>
          <a:p>
            <a:r>
              <a:rPr lang="en-GB" dirty="0"/>
              <a:t>Preliminary Outcomes – Emerging Themes</a:t>
            </a:r>
          </a:p>
        </p:txBody>
      </p:sp>
      <p:sp>
        <p:nvSpPr>
          <p:cNvPr id="25" name="Rectangle 24">
            <a:extLst>
              <a:ext uri="{FF2B5EF4-FFF2-40B4-BE49-F238E27FC236}">
                <a16:creationId xmlns:a16="http://schemas.microsoft.com/office/drawing/2014/main" id="{4BBE2925-34D7-D087-814E-B2C54B54588B}"/>
              </a:ext>
            </a:extLst>
          </p:cNvPr>
          <p:cNvSpPr/>
          <p:nvPr/>
        </p:nvSpPr>
        <p:spPr>
          <a:xfrm>
            <a:off x="9571839"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Alternative resources</a:t>
            </a:r>
          </a:p>
        </p:txBody>
      </p:sp>
      <p:sp>
        <p:nvSpPr>
          <p:cNvPr id="26" name="Rectangle 25">
            <a:extLst>
              <a:ext uri="{FF2B5EF4-FFF2-40B4-BE49-F238E27FC236}">
                <a16:creationId xmlns:a16="http://schemas.microsoft.com/office/drawing/2014/main" id="{BB68887B-4B18-D53A-4334-6F906195EFEF}"/>
              </a:ext>
            </a:extLst>
          </p:cNvPr>
          <p:cNvSpPr/>
          <p:nvPr/>
        </p:nvSpPr>
        <p:spPr>
          <a:xfrm>
            <a:off x="7299821"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Environmental impact</a:t>
            </a:r>
          </a:p>
        </p:txBody>
      </p:sp>
      <p:sp>
        <p:nvSpPr>
          <p:cNvPr id="27" name="Rectangle 26">
            <a:extLst>
              <a:ext uri="{FF2B5EF4-FFF2-40B4-BE49-F238E27FC236}">
                <a16:creationId xmlns:a16="http://schemas.microsoft.com/office/drawing/2014/main" id="{FDE1981D-C0B5-D94B-94C8-72A927609DF2}"/>
              </a:ext>
            </a:extLst>
          </p:cNvPr>
          <p:cNvSpPr/>
          <p:nvPr/>
        </p:nvSpPr>
        <p:spPr>
          <a:xfrm>
            <a:off x="5027803"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Availability of materials</a:t>
            </a:r>
          </a:p>
        </p:txBody>
      </p:sp>
      <p:sp>
        <p:nvSpPr>
          <p:cNvPr id="28" name="Rectangle 27">
            <a:extLst>
              <a:ext uri="{FF2B5EF4-FFF2-40B4-BE49-F238E27FC236}">
                <a16:creationId xmlns:a16="http://schemas.microsoft.com/office/drawing/2014/main" id="{7B90159B-991B-882C-2091-83CC880FCBFC}"/>
              </a:ext>
            </a:extLst>
          </p:cNvPr>
          <p:cNvSpPr/>
          <p:nvPr/>
        </p:nvSpPr>
        <p:spPr>
          <a:xfrm>
            <a:off x="2755785"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Time</a:t>
            </a:r>
          </a:p>
        </p:txBody>
      </p:sp>
      <p:sp>
        <p:nvSpPr>
          <p:cNvPr id="29" name="Rectangle 28">
            <a:extLst>
              <a:ext uri="{FF2B5EF4-FFF2-40B4-BE49-F238E27FC236}">
                <a16:creationId xmlns:a16="http://schemas.microsoft.com/office/drawing/2014/main" id="{CEAA9BF9-E534-2A69-90BC-729EF71F3978}"/>
              </a:ext>
            </a:extLst>
          </p:cNvPr>
          <p:cNvSpPr/>
          <p:nvPr/>
        </p:nvSpPr>
        <p:spPr>
          <a:xfrm>
            <a:off x="483767" y="1690458"/>
            <a:ext cx="2108433" cy="746620"/>
          </a:xfrm>
          <a:prstGeom prst="rect">
            <a:avLst/>
          </a:prstGeom>
          <a:solidFill>
            <a:schemeClr val="bg1"/>
          </a:solidFill>
          <a:ln>
            <a:solidFill>
              <a:srgbClr val="060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Cost of materials</a:t>
            </a:r>
          </a:p>
        </p:txBody>
      </p:sp>
      <p:sp>
        <p:nvSpPr>
          <p:cNvPr id="10" name="TextBox 9">
            <a:extLst>
              <a:ext uri="{FF2B5EF4-FFF2-40B4-BE49-F238E27FC236}">
                <a16:creationId xmlns:a16="http://schemas.microsoft.com/office/drawing/2014/main" id="{7E1B60EF-E58A-1B53-31E9-76F1A35E7DAA}"/>
              </a:ext>
            </a:extLst>
          </p:cNvPr>
          <p:cNvSpPr txBox="1"/>
          <p:nvPr/>
        </p:nvSpPr>
        <p:spPr>
          <a:xfrm>
            <a:off x="272729" y="2924596"/>
            <a:ext cx="4963428" cy="830997"/>
          </a:xfrm>
          <a:prstGeom prst="rect">
            <a:avLst/>
          </a:prstGeom>
          <a:noFill/>
        </p:spPr>
        <p:txBody>
          <a:bodyPr wrap="square">
            <a:spAutoFit/>
          </a:bodyPr>
          <a:lstStyle/>
          <a:p>
            <a:pPr algn="ctr"/>
            <a:r>
              <a:rPr lang="en-GB" sz="1200" i="1" dirty="0">
                <a:solidFill>
                  <a:schemeClr val="tx2">
                    <a:lumMod val="75000"/>
                    <a:lumOff val="25000"/>
                  </a:schemeClr>
                </a:solidFill>
                <a:latin typeface="+mn-lt"/>
              </a:rPr>
              <a:t>”</a:t>
            </a:r>
            <a:r>
              <a:rPr lang="en-GB" sz="1200" b="0" i="1" dirty="0">
                <a:solidFill>
                  <a:schemeClr val="tx2">
                    <a:lumMod val="75000"/>
                    <a:lumOff val="25000"/>
                  </a:schemeClr>
                </a:solidFill>
                <a:effectLst/>
                <a:latin typeface="+mn-lt"/>
              </a:rPr>
              <a:t>Some </a:t>
            </a:r>
            <a:r>
              <a:rPr lang="en-GB" sz="1200" b="1" i="1" dirty="0">
                <a:solidFill>
                  <a:schemeClr val="tx2">
                    <a:lumMod val="75000"/>
                    <a:lumOff val="25000"/>
                  </a:schemeClr>
                </a:solidFill>
                <a:effectLst/>
                <a:latin typeface="+mn-lt"/>
              </a:rPr>
              <a:t>items are becoming expensive </a:t>
            </a:r>
            <a:r>
              <a:rPr lang="en-GB" sz="1200" b="0" i="1" dirty="0">
                <a:solidFill>
                  <a:schemeClr val="tx2">
                    <a:lumMod val="75000"/>
                    <a:lumOff val="25000"/>
                  </a:schemeClr>
                </a:solidFill>
                <a:effectLst/>
                <a:latin typeface="+mn-lt"/>
              </a:rPr>
              <a:t>if you don’t have access to Poundland and the internet charged postage. I think OU should offer a experiment package (it would probably work out far cheaper).”</a:t>
            </a:r>
          </a:p>
        </p:txBody>
      </p:sp>
      <p:sp>
        <p:nvSpPr>
          <p:cNvPr id="12" name="TextBox 11">
            <a:extLst>
              <a:ext uri="{FF2B5EF4-FFF2-40B4-BE49-F238E27FC236}">
                <a16:creationId xmlns:a16="http://schemas.microsoft.com/office/drawing/2014/main" id="{6A79AC7A-917B-3D18-8D63-B653E4D794A3}"/>
              </a:ext>
            </a:extLst>
          </p:cNvPr>
          <p:cNvSpPr txBox="1"/>
          <p:nvPr/>
        </p:nvSpPr>
        <p:spPr>
          <a:xfrm>
            <a:off x="3477237" y="5654110"/>
            <a:ext cx="6094602" cy="646331"/>
          </a:xfrm>
          <a:prstGeom prst="rect">
            <a:avLst/>
          </a:prstGeom>
          <a:noFill/>
        </p:spPr>
        <p:txBody>
          <a:bodyPr wrap="square">
            <a:spAutoFit/>
          </a:bodyPr>
          <a:lstStyle/>
          <a:p>
            <a:pPr algn="ctr"/>
            <a:r>
              <a:rPr lang="en-GB" sz="1200" b="0" i="1" dirty="0">
                <a:solidFill>
                  <a:schemeClr val="tx2">
                    <a:lumMod val="75000"/>
                    <a:lumOff val="25000"/>
                  </a:schemeClr>
                </a:solidFill>
                <a:effectLst/>
                <a:latin typeface="+mn-lt"/>
              </a:rPr>
              <a:t>“Some of the experimental costs creep up so if some of the more expensive ones could be changed to reduce the need to do them. </a:t>
            </a:r>
            <a:r>
              <a:rPr lang="en-GB" sz="1200" b="1" i="1" dirty="0">
                <a:solidFill>
                  <a:schemeClr val="tx2">
                    <a:lumMod val="75000"/>
                    <a:lumOff val="25000"/>
                  </a:schemeClr>
                </a:solidFill>
                <a:effectLst/>
                <a:latin typeface="+mn-lt"/>
              </a:rPr>
              <a:t>There are a few that could be removed to limit the financial impact </a:t>
            </a:r>
            <a:r>
              <a:rPr lang="en-GB" sz="1200" b="0" i="1" dirty="0">
                <a:solidFill>
                  <a:schemeClr val="tx2">
                    <a:lumMod val="75000"/>
                    <a:lumOff val="25000"/>
                  </a:schemeClr>
                </a:solidFill>
                <a:effectLst/>
                <a:latin typeface="+mn-lt"/>
              </a:rPr>
              <a:t>as videos could be used.”</a:t>
            </a:r>
            <a:endParaRPr lang="en-GB" sz="1200" i="1" dirty="0">
              <a:solidFill>
                <a:schemeClr val="tx2">
                  <a:lumMod val="75000"/>
                  <a:lumOff val="25000"/>
                </a:schemeClr>
              </a:solidFill>
              <a:latin typeface="+mn-lt"/>
            </a:endParaRPr>
          </a:p>
        </p:txBody>
      </p:sp>
      <p:sp>
        <p:nvSpPr>
          <p:cNvPr id="14" name="TextBox 13">
            <a:extLst>
              <a:ext uri="{FF2B5EF4-FFF2-40B4-BE49-F238E27FC236}">
                <a16:creationId xmlns:a16="http://schemas.microsoft.com/office/drawing/2014/main" id="{31815AD7-A948-3622-D8ED-F50067FC8C00}"/>
              </a:ext>
            </a:extLst>
          </p:cNvPr>
          <p:cNvSpPr txBox="1"/>
          <p:nvPr/>
        </p:nvSpPr>
        <p:spPr>
          <a:xfrm>
            <a:off x="6503216" y="4775456"/>
            <a:ext cx="4892878" cy="461665"/>
          </a:xfrm>
          <a:prstGeom prst="rect">
            <a:avLst/>
          </a:prstGeom>
          <a:noFill/>
        </p:spPr>
        <p:txBody>
          <a:bodyPr wrap="square">
            <a:spAutoFit/>
          </a:bodyPr>
          <a:lstStyle/>
          <a:p>
            <a:pPr algn="ctr"/>
            <a:r>
              <a:rPr lang="en-GB" sz="1200" i="1" dirty="0">
                <a:solidFill>
                  <a:schemeClr val="tx2">
                    <a:lumMod val="75000"/>
                    <a:lumOff val="25000"/>
                  </a:schemeClr>
                </a:solidFill>
                <a:latin typeface="+mn-lt"/>
              </a:rPr>
              <a:t>“</a:t>
            </a:r>
            <a:r>
              <a:rPr lang="en-GB" sz="1200" b="1" i="1" dirty="0">
                <a:solidFill>
                  <a:schemeClr val="tx2">
                    <a:lumMod val="75000"/>
                    <a:lumOff val="25000"/>
                  </a:schemeClr>
                </a:solidFill>
                <a:latin typeface="+mn-lt"/>
              </a:rPr>
              <a:t>I completed all the experiments I could afford </a:t>
            </a:r>
            <a:r>
              <a:rPr lang="en-GB" sz="1200" i="1" dirty="0">
                <a:solidFill>
                  <a:schemeClr val="tx2">
                    <a:lumMod val="75000"/>
                    <a:lumOff val="25000"/>
                  </a:schemeClr>
                </a:solidFill>
                <a:latin typeface="+mn-lt"/>
              </a:rPr>
              <a:t>and that I could fit in to my life.“</a:t>
            </a:r>
          </a:p>
        </p:txBody>
      </p:sp>
      <p:sp>
        <p:nvSpPr>
          <p:cNvPr id="16" name="TextBox 15">
            <a:extLst>
              <a:ext uri="{FF2B5EF4-FFF2-40B4-BE49-F238E27FC236}">
                <a16:creationId xmlns:a16="http://schemas.microsoft.com/office/drawing/2014/main" id="{B86C72BA-1469-D1A2-3F11-D0D5AD8A6276}"/>
              </a:ext>
            </a:extLst>
          </p:cNvPr>
          <p:cNvSpPr txBox="1"/>
          <p:nvPr/>
        </p:nvSpPr>
        <p:spPr>
          <a:xfrm>
            <a:off x="5797266" y="3230923"/>
            <a:ext cx="6094602" cy="1015663"/>
          </a:xfrm>
          <a:prstGeom prst="rect">
            <a:avLst/>
          </a:prstGeom>
          <a:noFill/>
        </p:spPr>
        <p:txBody>
          <a:bodyPr wrap="square">
            <a:spAutoFit/>
          </a:bodyPr>
          <a:lstStyle/>
          <a:p>
            <a:pPr algn="ctr"/>
            <a:r>
              <a:rPr lang="en-GB" sz="1200" b="0" i="1" dirty="0">
                <a:solidFill>
                  <a:schemeClr val="tx2">
                    <a:lumMod val="75000"/>
                    <a:lumOff val="25000"/>
                  </a:schemeClr>
                </a:solidFill>
                <a:effectLst/>
                <a:latin typeface="+mn-lt"/>
              </a:rPr>
              <a:t>“For the home experiments practical kits including all (or most) of the materials </a:t>
            </a:r>
            <a:r>
              <a:rPr lang="en-GB" sz="1200" b="1" i="1" dirty="0">
                <a:solidFill>
                  <a:schemeClr val="tx2">
                    <a:lumMod val="75000"/>
                    <a:lumOff val="25000"/>
                  </a:schemeClr>
                </a:solidFill>
                <a:effectLst/>
                <a:latin typeface="+mn-lt"/>
              </a:rPr>
              <a:t>should be provided at the beginning of the module</a:t>
            </a:r>
            <a:r>
              <a:rPr lang="en-GB" sz="1200" b="0" i="1" dirty="0">
                <a:solidFill>
                  <a:schemeClr val="tx2">
                    <a:lumMod val="75000"/>
                    <a:lumOff val="25000"/>
                  </a:schemeClr>
                </a:solidFill>
                <a:effectLst/>
                <a:latin typeface="+mn-lt"/>
              </a:rPr>
              <a:t>. If this could not be included in the cost of the module, then it could be charged at a small fee. This would be more cost effective than for each student to have to purchase all the equipment themselves.” </a:t>
            </a:r>
          </a:p>
        </p:txBody>
      </p:sp>
      <p:sp>
        <p:nvSpPr>
          <p:cNvPr id="18" name="TextBox 17">
            <a:extLst>
              <a:ext uri="{FF2B5EF4-FFF2-40B4-BE49-F238E27FC236}">
                <a16:creationId xmlns:a16="http://schemas.microsoft.com/office/drawing/2014/main" id="{B0B762EB-D4A4-5511-E386-1218982F18F3}"/>
              </a:ext>
            </a:extLst>
          </p:cNvPr>
          <p:cNvSpPr txBox="1"/>
          <p:nvPr/>
        </p:nvSpPr>
        <p:spPr>
          <a:xfrm>
            <a:off x="251671" y="4233480"/>
            <a:ext cx="4681057" cy="646331"/>
          </a:xfrm>
          <a:prstGeom prst="rect">
            <a:avLst/>
          </a:prstGeom>
          <a:noFill/>
        </p:spPr>
        <p:txBody>
          <a:bodyPr wrap="square">
            <a:spAutoFit/>
          </a:bodyPr>
          <a:lstStyle/>
          <a:p>
            <a:pPr algn="ctr"/>
            <a:r>
              <a:rPr lang="en-GB" sz="1200" b="0" i="1" dirty="0">
                <a:solidFill>
                  <a:schemeClr val="tx2">
                    <a:lumMod val="75000"/>
                    <a:lumOff val="25000"/>
                  </a:schemeClr>
                </a:solidFill>
                <a:effectLst/>
                <a:latin typeface="+mn-lt"/>
              </a:rPr>
              <a:t>“The cost of all this really added up, and as I won't be needing to use any of these items again, </a:t>
            </a:r>
            <a:r>
              <a:rPr lang="en-GB" sz="1200" b="1" i="1" dirty="0">
                <a:solidFill>
                  <a:schemeClr val="tx2">
                    <a:lumMod val="75000"/>
                    <a:lumOff val="25000"/>
                  </a:schemeClr>
                </a:solidFill>
                <a:effectLst/>
                <a:latin typeface="+mn-lt"/>
              </a:rPr>
              <a:t>it is a lot of wasted money</a:t>
            </a:r>
            <a:r>
              <a:rPr lang="en-GB" sz="1200" b="0" i="1" dirty="0">
                <a:solidFill>
                  <a:schemeClr val="tx2">
                    <a:lumMod val="75000"/>
                    <a:lumOff val="25000"/>
                  </a:schemeClr>
                </a:solidFill>
                <a:effectLst/>
                <a:latin typeface="+mn-lt"/>
              </a:rPr>
              <a:t>.”</a:t>
            </a:r>
          </a:p>
        </p:txBody>
      </p:sp>
    </p:spTree>
    <p:extLst>
      <p:ext uri="{BB962C8B-B14F-4D97-AF65-F5344CB8AC3E}">
        <p14:creationId xmlns:p14="http://schemas.microsoft.com/office/powerpoint/2010/main" val="4004289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25983-2878-B0C6-70F7-391A77D1C618}"/>
              </a:ext>
            </a:extLst>
          </p:cNvPr>
          <p:cNvSpPr>
            <a:spLocks noGrp="1"/>
          </p:cNvSpPr>
          <p:nvPr>
            <p:ph type="body" sz="quarter" idx="24"/>
          </p:nvPr>
        </p:nvSpPr>
        <p:spPr/>
        <p:txBody>
          <a:bodyPr/>
          <a:lstStyle/>
          <a:p>
            <a:r>
              <a:rPr lang="en-GB" dirty="0"/>
              <a:t>Phase 1: Online Survey via JISC</a:t>
            </a:r>
          </a:p>
          <a:p>
            <a:endParaRPr lang="en-GB" dirty="0"/>
          </a:p>
        </p:txBody>
      </p:sp>
      <p:sp>
        <p:nvSpPr>
          <p:cNvPr id="22" name="Text Placeholder 2">
            <a:extLst>
              <a:ext uri="{FF2B5EF4-FFF2-40B4-BE49-F238E27FC236}">
                <a16:creationId xmlns:a16="http://schemas.microsoft.com/office/drawing/2014/main" id="{DC0CB4A7-DE92-9164-2CA7-2B03678631E9}"/>
              </a:ext>
            </a:extLst>
          </p:cNvPr>
          <p:cNvSpPr>
            <a:spLocks noGrp="1"/>
          </p:cNvSpPr>
          <p:nvPr>
            <p:ph type="body" sz="quarter" idx="25"/>
          </p:nvPr>
        </p:nvSpPr>
        <p:spPr>
          <a:xfrm>
            <a:off x="413915" y="912168"/>
            <a:ext cx="10766703" cy="289311"/>
          </a:xfrm>
        </p:spPr>
        <p:txBody>
          <a:bodyPr/>
          <a:lstStyle/>
          <a:p>
            <a:r>
              <a:rPr lang="en-GB" dirty="0"/>
              <a:t>Preliminary Outcomes – Emerging Themes</a:t>
            </a:r>
          </a:p>
        </p:txBody>
      </p:sp>
      <p:sp>
        <p:nvSpPr>
          <p:cNvPr id="25" name="Rectangle 24">
            <a:extLst>
              <a:ext uri="{FF2B5EF4-FFF2-40B4-BE49-F238E27FC236}">
                <a16:creationId xmlns:a16="http://schemas.microsoft.com/office/drawing/2014/main" id="{4BBE2925-34D7-D087-814E-B2C54B54588B}"/>
              </a:ext>
            </a:extLst>
          </p:cNvPr>
          <p:cNvSpPr/>
          <p:nvPr/>
        </p:nvSpPr>
        <p:spPr>
          <a:xfrm>
            <a:off x="9571839"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Alternative resources</a:t>
            </a:r>
          </a:p>
        </p:txBody>
      </p:sp>
      <p:sp>
        <p:nvSpPr>
          <p:cNvPr id="26" name="Rectangle 25">
            <a:extLst>
              <a:ext uri="{FF2B5EF4-FFF2-40B4-BE49-F238E27FC236}">
                <a16:creationId xmlns:a16="http://schemas.microsoft.com/office/drawing/2014/main" id="{BB68887B-4B18-D53A-4334-6F906195EFEF}"/>
              </a:ext>
            </a:extLst>
          </p:cNvPr>
          <p:cNvSpPr/>
          <p:nvPr/>
        </p:nvSpPr>
        <p:spPr>
          <a:xfrm>
            <a:off x="7299821"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Environmental impact</a:t>
            </a:r>
          </a:p>
        </p:txBody>
      </p:sp>
      <p:sp>
        <p:nvSpPr>
          <p:cNvPr id="27" name="Rectangle 26">
            <a:extLst>
              <a:ext uri="{FF2B5EF4-FFF2-40B4-BE49-F238E27FC236}">
                <a16:creationId xmlns:a16="http://schemas.microsoft.com/office/drawing/2014/main" id="{FDE1981D-C0B5-D94B-94C8-72A927609DF2}"/>
              </a:ext>
            </a:extLst>
          </p:cNvPr>
          <p:cNvSpPr/>
          <p:nvPr/>
        </p:nvSpPr>
        <p:spPr>
          <a:xfrm>
            <a:off x="5027803"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Availability of materials</a:t>
            </a:r>
          </a:p>
        </p:txBody>
      </p:sp>
      <p:sp>
        <p:nvSpPr>
          <p:cNvPr id="28" name="Rectangle 27">
            <a:extLst>
              <a:ext uri="{FF2B5EF4-FFF2-40B4-BE49-F238E27FC236}">
                <a16:creationId xmlns:a16="http://schemas.microsoft.com/office/drawing/2014/main" id="{7B90159B-991B-882C-2091-83CC880FCBFC}"/>
              </a:ext>
            </a:extLst>
          </p:cNvPr>
          <p:cNvSpPr/>
          <p:nvPr/>
        </p:nvSpPr>
        <p:spPr>
          <a:xfrm>
            <a:off x="2755785" y="1690458"/>
            <a:ext cx="2108433" cy="746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Time</a:t>
            </a:r>
          </a:p>
        </p:txBody>
      </p:sp>
      <p:sp>
        <p:nvSpPr>
          <p:cNvPr id="29" name="Rectangle 28">
            <a:extLst>
              <a:ext uri="{FF2B5EF4-FFF2-40B4-BE49-F238E27FC236}">
                <a16:creationId xmlns:a16="http://schemas.microsoft.com/office/drawing/2014/main" id="{CEAA9BF9-E534-2A69-90BC-729EF71F3978}"/>
              </a:ext>
            </a:extLst>
          </p:cNvPr>
          <p:cNvSpPr/>
          <p:nvPr/>
        </p:nvSpPr>
        <p:spPr>
          <a:xfrm>
            <a:off x="483767"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Cost of materials</a:t>
            </a:r>
          </a:p>
        </p:txBody>
      </p:sp>
      <p:sp>
        <p:nvSpPr>
          <p:cNvPr id="9" name="TextBox 8">
            <a:extLst>
              <a:ext uri="{FF2B5EF4-FFF2-40B4-BE49-F238E27FC236}">
                <a16:creationId xmlns:a16="http://schemas.microsoft.com/office/drawing/2014/main" id="{BC4ECF08-4732-1C12-37CC-DE4C3902FAC2}"/>
              </a:ext>
            </a:extLst>
          </p:cNvPr>
          <p:cNvSpPr txBox="1"/>
          <p:nvPr/>
        </p:nvSpPr>
        <p:spPr>
          <a:xfrm>
            <a:off x="113254" y="4057385"/>
            <a:ext cx="464819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“Rough costing and general availability of resources for experiments to be set out at start of course. Had to order some online &amp; </a:t>
            </a:r>
            <a:r>
              <a:rPr kumimoji="0" lang="en-GB" sz="1200" b="1" i="1" u="none" strike="noStrike" kern="1200" cap="none" spc="0" normalizeH="0" baseline="0" noProof="0" dirty="0">
                <a:ln>
                  <a:noFill/>
                </a:ln>
                <a:solidFill>
                  <a:srgbClr val="060645">
                    <a:lumMod val="75000"/>
                    <a:lumOff val="25000"/>
                  </a:srgbClr>
                </a:solidFill>
                <a:effectLst/>
                <a:uLnTx/>
                <a:uFillTx/>
                <a:latin typeface="Poppins"/>
                <a:ea typeface="+mn-ea"/>
                <a:cs typeface="+mn-cs"/>
              </a:rPr>
              <a:t>they [materials] took time to arrive</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t>
            </a:r>
          </a:p>
        </p:txBody>
      </p:sp>
      <p:sp>
        <p:nvSpPr>
          <p:cNvPr id="13" name="TextBox 12">
            <a:extLst>
              <a:ext uri="{FF2B5EF4-FFF2-40B4-BE49-F238E27FC236}">
                <a16:creationId xmlns:a16="http://schemas.microsoft.com/office/drawing/2014/main" id="{FB015ED9-1AFE-4916-9053-50E910B01E28}"/>
              </a:ext>
            </a:extLst>
          </p:cNvPr>
          <p:cNvSpPr txBox="1"/>
          <p:nvPr/>
        </p:nvSpPr>
        <p:spPr>
          <a:xfrm>
            <a:off x="5553513" y="3229787"/>
            <a:ext cx="44594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“Also, the </a:t>
            </a:r>
            <a:r>
              <a:rPr kumimoji="0" lang="en-GB" sz="1200" b="0" i="1" u="none" strike="noStrike" kern="1200" cap="none" spc="0" normalizeH="0" baseline="0" noProof="0" dirty="0" err="1">
                <a:ln>
                  <a:noFill/>
                </a:ln>
                <a:solidFill>
                  <a:srgbClr val="060645">
                    <a:lumMod val="75000"/>
                    <a:lumOff val="25000"/>
                  </a:srgbClr>
                </a:solidFill>
                <a:effectLst/>
                <a:uLnTx/>
                <a:uFillTx/>
                <a:latin typeface="Poppins"/>
                <a:ea typeface="+mn-ea"/>
                <a:cs typeface="+mn-cs"/>
              </a:rPr>
              <a:t>practicals</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 were useful mostly but </a:t>
            </a:r>
            <a:r>
              <a:rPr kumimoji="0" lang="en-GB" sz="1200" b="1" i="1" u="none" strike="noStrike" kern="1200" cap="none" spc="0" normalizeH="0" baseline="0" noProof="0" dirty="0">
                <a:ln>
                  <a:noFill/>
                </a:ln>
                <a:solidFill>
                  <a:srgbClr val="060645">
                    <a:lumMod val="75000"/>
                    <a:lumOff val="25000"/>
                  </a:srgbClr>
                </a:solidFill>
                <a:effectLst/>
                <a:uLnTx/>
                <a:uFillTx/>
                <a:latin typeface="Poppins"/>
                <a:ea typeface="+mn-ea"/>
                <a:cs typeface="+mn-cs"/>
              </a:rPr>
              <a:t>they were incredibly time consuming</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 It was challenging at times but they were beneficial to do, mostly”.</a:t>
            </a:r>
          </a:p>
        </p:txBody>
      </p:sp>
      <p:sp>
        <p:nvSpPr>
          <p:cNvPr id="17" name="TextBox 16">
            <a:extLst>
              <a:ext uri="{FF2B5EF4-FFF2-40B4-BE49-F238E27FC236}">
                <a16:creationId xmlns:a16="http://schemas.microsoft.com/office/drawing/2014/main" id="{E10D7640-553D-211A-477D-A774185B8EAE}"/>
              </a:ext>
            </a:extLst>
          </p:cNvPr>
          <p:cNvSpPr txBox="1"/>
          <p:nvPr/>
        </p:nvSpPr>
        <p:spPr>
          <a:xfrm>
            <a:off x="5306736" y="6149930"/>
            <a:ext cx="609460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Poppins" panose="00000500000000000000" pitchFamily="2" charset="0"/>
              </a:rPr>
              <a:t>“</a:t>
            </a:r>
            <a:r>
              <a:rPr kumimoji="0" lang="en-GB" sz="1200" b="1" i="1" u="none" strike="noStrike" kern="1200" cap="none" spc="0" normalizeH="0" baseline="0" noProof="0" dirty="0">
                <a:ln>
                  <a:noFill/>
                </a:ln>
                <a:solidFill>
                  <a:srgbClr val="060645">
                    <a:lumMod val="75000"/>
                    <a:lumOff val="25000"/>
                  </a:srgbClr>
                </a:solidFill>
                <a:effectLst/>
                <a:uLnTx/>
                <a:uFillTx/>
                <a:latin typeface="Poppins"/>
                <a:ea typeface="+mn-ea"/>
                <a:cs typeface="Poppins" panose="00000500000000000000" pitchFamily="2" charset="0"/>
              </a:rPr>
              <a:t>I didn't always have a lot of time </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Poppins" panose="00000500000000000000" pitchFamily="2" charset="0"/>
              </a:rPr>
              <a:t>alongside study to do them”.</a:t>
            </a:r>
          </a:p>
        </p:txBody>
      </p:sp>
      <p:sp>
        <p:nvSpPr>
          <p:cNvPr id="21" name="TextBox 20">
            <a:extLst>
              <a:ext uri="{FF2B5EF4-FFF2-40B4-BE49-F238E27FC236}">
                <a16:creationId xmlns:a16="http://schemas.microsoft.com/office/drawing/2014/main" id="{58CD7E57-55F2-845E-8EFB-59765B5B9181}"/>
              </a:ext>
            </a:extLst>
          </p:cNvPr>
          <p:cNvSpPr txBox="1"/>
          <p:nvPr/>
        </p:nvSpPr>
        <p:spPr>
          <a:xfrm>
            <a:off x="5687737" y="4476764"/>
            <a:ext cx="57681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Poppins" panose="00000500000000000000" pitchFamily="2" charset="0"/>
              </a:rPr>
              <a:t>“</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I remember there being a lot! I do think the quantity could have been reduced as some did feel irrelevant to study but still </a:t>
            </a:r>
            <a:r>
              <a:rPr kumimoji="0" lang="en-GB" sz="1200" b="1" i="1" u="none" strike="noStrike" kern="1200" cap="none" spc="0" normalizeH="0" baseline="0" noProof="0" dirty="0">
                <a:ln>
                  <a:noFill/>
                </a:ln>
                <a:solidFill>
                  <a:srgbClr val="060645">
                    <a:lumMod val="75000"/>
                    <a:lumOff val="25000"/>
                  </a:srgbClr>
                </a:solidFill>
                <a:effectLst/>
                <a:uLnTx/>
                <a:uFillTx/>
                <a:latin typeface="Poppins"/>
                <a:ea typeface="+mn-ea"/>
                <a:cs typeface="+mn-cs"/>
              </a:rPr>
              <a:t>took a lot of time which could have been spent on learning the module material</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t>
            </a:r>
          </a:p>
        </p:txBody>
      </p:sp>
      <p:sp>
        <p:nvSpPr>
          <p:cNvPr id="34" name="TextBox 33">
            <a:extLst>
              <a:ext uri="{FF2B5EF4-FFF2-40B4-BE49-F238E27FC236}">
                <a16:creationId xmlns:a16="http://schemas.microsoft.com/office/drawing/2014/main" id="{AC11531F-6249-FCF7-D62B-49B2642120A0}"/>
              </a:ext>
            </a:extLst>
          </p:cNvPr>
          <p:cNvSpPr txBox="1"/>
          <p:nvPr/>
        </p:nvSpPr>
        <p:spPr>
          <a:xfrm>
            <a:off x="2437353" y="5461557"/>
            <a:ext cx="6094602" cy="276999"/>
          </a:xfrm>
          <a:prstGeom prst="rect">
            <a:avLst/>
          </a:prstGeom>
          <a:noFill/>
        </p:spPr>
        <p:txBody>
          <a:bodyPr wrap="square">
            <a:spAutoFit/>
          </a:bodyPr>
          <a:lstStyle/>
          <a:p>
            <a:r>
              <a:rPr lang="en-GB" sz="1200" i="1" dirty="0">
                <a:solidFill>
                  <a:schemeClr val="accent5">
                    <a:lumMod val="50000"/>
                  </a:schemeClr>
                </a:solidFill>
              </a:rPr>
              <a:t>“I </a:t>
            </a:r>
            <a:r>
              <a:rPr lang="en-GB" sz="1200" b="1" i="1" dirty="0">
                <a:solidFill>
                  <a:schemeClr val="accent5">
                    <a:lumMod val="50000"/>
                  </a:schemeClr>
                </a:solidFill>
              </a:rPr>
              <a:t>dreaded practical work </a:t>
            </a:r>
            <a:r>
              <a:rPr lang="en-GB" sz="1200" i="1" dirty="0">
                <a:solidFill>
                  <a:schemeClr val="accent5">
                    <a:lumMod val="50000"/>
                  </a:schemeClr>
                </a:solidFill>
              </a:rPr>
              <a:t>the most because of the time it took”</a:t>
            </a:r>
          </a:p>
        </p:txBody>
      </p:sp>
      <p:sp>
        <p:nvSpPr>
          <p:cNvPr id="37" name="TextBox 36">
            <a:extLst>
              <a:ext uri="{FF2B5EF4-FFF2-40B4-BE49-F238E27FC236}">
                <a16:creationId xmlns:a16="http://schemas.microsoft.com/office/drawing/2014/main" id="{E83EEB9D-8636-64AD-36F4-6B86CB23B80F}"/>
              </a:ext>
            </a:extLst>
          </p:cNvPr>
          <p:cNvSpPr txBox="1"/>
          <p:nvPr/>
        </p:nvSpPr>
        <p:spPr>
          <a:xfrm>
            <a:off x="483767" y="2897487"/>
            <a:ext cx="4277685" cy="461665"/>
          </a:xfrm>
          <a:prstGeom prst="rect">
            <a:avLst/>
          </a:prstGeom>
          <a:noFill/>
        </p:spPr>
        <p:txBody>
          <a:bodyPr wrap="square">
            <a:spAutoFit/>
          </a:bodyPr>
          <a:lstStyle/>
          <a:p>
            <a:pPr algn="ctr"/>
            <a:r>
              <a:rPr lang="en-GB" sz="1200" b="0" i="1" dirty="0">
                <a:solidFill>
                  <a:schemeClr val="tx1">
                    <a:lumMod val="75000"/>
                    <a:lumOff val="25000"/>
                  </a:schemeClr>
                </a:solidFill>
                <a:effectLst/>
              </a:rPr>
              <a:t>“…the time it took to gather supplies and perform the experiment </a:t>
            </a:r>
            <a:r>
              <a:rPr lang="en-GB" sz="1200" b="1" i="1" dirty="0">
                <a:solidFill>
                  <a:schemeClr val="tx1">
                    <a:lumMod val="75000"/>
                    <a:lumOff val="25000"/>
                  </a:schemeClr>
                </a:solidFill>
                <a:effectLst/>
              </a:rPr>
              <a:t>outweighed the benefits</a:t>
            </a:r>
            <a:r>
              <a:rPr lang="en-GB" sz="1200" b="0" i="1" dirty="0">
                <a:solidFill>
                  <a:schemeClr val="tx1">
                    <a:lumMod val="75000"/>
                    <a:lumOff val="25000"/>
                  </a:schemeClr>
                </a:solidFill>
                <a:effectLst/>
              </a:rPr>
              <a:t>.”</a:t>
            </a:r>
            <a:endParaRPr lang="en-GB" sz="1200" i="1" dirty="0">
              <a:solidFill>
                <a:schemeClr val="tx1">
                  <a:lumMod val="75000"/>
                  <a:lumOff val="25000"/>
                </a:schemeClr>
              </a:solidFill>
            </a:endParaRPr>
          </a:p>
        </p:txBody>
      </p:sp>
    </p:spTree>
    <p:extLst>
      <p:ext uri="{BB962C8B-B14F-4D97-AF65-F5344CB8AC3E}">
        <p14:creationId xmlns:p14="http://schemas.microsoft.com/office/powerpoint/2010/main" val="2535424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25983-2878-B0C6-70F7-391A77D1C618}"/>
              </a:ext>
            </a:extLst>
          </p:cNvPr>
          <p:cNvSpPr>
            <a:spLocks noGrp="1"/>
          </p:cNvSpPr>
          <p:nvPr>
            <p:ph type="body" sz="quarter" idx="24"/>
          </p:nvPr>
        </p:nvSpPr>
        <p:spPr/>
        <p:txBody>
          <a:bodyPr/>
          <a:lstStyle/>
          <a:p>
            <a:r>
              <a:rPr lang="en-GB" dirty="0"/>
              <a:t>Phase 1: Online Survey via JISC</a:t>
            </a:r>
          </a:p>
          <a:p>
            <a:endParaRPr lang="en-GB" dirty="0"/>
          </a:p>
        </p:txBody>
      </p:sp>
      <p:sp>
        <p:nvSpPr>
          <p:cNvPr id="22" name="Text Placeholder 2">
            <a:extLst>
              <a:ext uri="{FF2B5EF4-FFF2-40B4-BE49-F238E27FC236}">
                <a16:creationId xmlns:a16="http://schemas.microsoft.com/office/drawing/2014/main" id="{DC0CB4A7-DE92-9164-2CA7-2B03678631E9}"/>
              </a:ext>
            </a:extLst>
          </p:cNvPr>
          <p:cNvSpPr>
            <a:spLocks noGrp="1"/>
          </p:cNvSpPr>
          <p:nvPr>
            <p:ph type="body" sz="quarter" idx="25"/>
          </p:nvPr>
        </p:nvSpPr>
        <p:spPr>
          <a:xfrm>
            <a:off x="413915" y="912168"/>
            <a:ext cx="10766703" cy="289311"/>
          </a:xfrm>
        </p:spPr>
        <p:txBody>
          <a:bodyPr/>
          <a:lstStyle/>
          <a:p>
            <a:r>
              <a:rPr lang="en-GB" dirty="0"/>
              <a:t>Preliminary Outcomes – Emerging Themes</a:t>
            </a:r>
          </a:p>
        </p:txBody>
      </p:sp>
      <p:sp>
        <p:nvSpPr>
          <p:cNvPr id="25" name="Rectangle 24">
            <a:extLst>
              <a:ext uri="{FF2B5EF4-FFF2-40B4-BE49-F238E27FC236}">
                <a16:creationId xmlns:a16="http://schemas.microsoft.com/office/drawing/2014/main" id="{4BBE2925-34D7-D087-814E-B2C54B54588B}"/>
              </a:ext>
            </a:extLst>
          </p:cNvPr>
          <p:cNvSpPr/>
          <p:nvPr/>
        </p:nvSpPr>
        <p:spPr>
          <a:xfrm>
            <a:off x="9571839"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Alternative resources</a:t>
            </a:r>
          </a:p>
        </p:txBody>
      </p:sp>
      <p:sp>
        <p:nvSpPr>
          <p:cNvPr id="26" name="Rectangle 25">
            <a:extLst>
              <a:ext uri="{FF2B5EF4-FFF2-40B4-BE49-F238E27FC236}">
                <a16:creationId xmlns:a16="http://schemas.microsoft.com/office/drawing/2014/main" id="{BB68887B-4B18-D53A-4334-6F906195EFEF}"/>
              </a:ext>
            </a:extLst>
          </p:cNvPr>
          <p:cNvSpPr/>
          <p:nvPr/>
        </p:nvSpPr>
        <p:spPr>
          <a:xfrm>
            <a:off x="7299821"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Environmental impact</a:t>
            </a:r>
          </a:p>
        </p:txBody>
      </p:sp>
      <p:sp>
        <p:nvSpPr>
          <p:cNvPr id="27" name="Rectangle 26">
            <a:extLst>
              <a:ext uri="{FF2B5EF4-FFF2-40B4-BE49-F238E27FC236}">
                <a16:creationId xmlns:a16="http://schemas.microsoft.com/office/drawing/2014/main" id="{FDE1981D-C0B5-D94B-94C8-72A927609DF2}"/>
              </a:ext>
            </a:extLst>
          </p:cNvPr>
          <p:cNvSpPr/>
          <p:nvPr/>
        </p:nvSpPr>
        <p:spPr>
          <a:xfrm>
            <a:off x="5027803" y="1690458"/>
            <a:ext cx="2108433" cy="746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Availability of materials</a:t>
            </a:r>
          </a:p>
        </p:txBody>
      </p:sp>
      <p:sp>
        <p:nvSpPr>
          <p:cNvPr id="28" name="Rectangle 27">
            <a:extLst>
              <a:ext uri="{FF2B5EF4-FFF2-40B4-BE49-F238E27FC236}">
                <a16:creationId xmlns:a16="http://schemas.microsoft.com/office/drawing/2014/main" id="{7B90159B-991B-882C-2091-83CC880FCBFC}"/>
              </a:ext>
            </a:extLst>
          </p:cNvPr>
          <p:cNvSpPr/>
          <p:nvPr/>
        </p:nvSpPr>
        <p:spPr>
          <a:xfrm>
            <a:off x="2755785"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85000"/>
                  </a:schemeClr>
                </a:solidFill>
              </a:rPr>
              <a:t>Time</a:t>
            </a:r>
          </a:p>
        </p:txBody>
      </p:sp>
      <p:sp>
        <p:nvSpPr>
          <p:cNvPr id="29" name="Rectangle 28">
            <a:extLst>
              <a:ext uri="{FF2B5EF4-FFF2-40B4-BE49-F238E27FC236}">
                <a16:creationId xmlns:a16="http://schemas.microsoft.com/office/drawing/2014/main" id="{CEAA9BF9-E534-2A69-90BC-729EF71F3978}"/>
              </a:ext>
            </a:extLst>
          </p:cNvPr>
          <p:cNvSpPr/>
          <p:nvPr/>
        </p:nvSpPr>
        <p:spPr>
          <a:xfrm>
            <a:off x="483767"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Cost of materials</a:t>
            </a:r>
          </a:p>
        </p:txBody>
      </p:sp>
      <p:sp>
        <p:nvSpPr>
          <p:cNvPr id="4" name="TextBox 3">
            <a:extLst>
              <a:ext uri="{FF2B5EF4-FFF2-40B4-BE49-F238E27FC236}">
                <a16:creationId xmlns:a16="http://schemas.microsoft.com/office/drawing/2014/main" id="{F6A8FE44-1F8A-E263-B492-DDD60596955F}"/>
              </a:ext>
            </a:extLst>
          </p:cNvPr>
          <p:cNvSpPr txBox="1"/>
          <p:nvPr/>
        </p:nvSpPr>
        <p:spPr>
          <a:xfrm>
            <a:off x="7249137" y="5282159"/>
            <a:ext cx="4318233" cy="461665"/>
          </a:xfrm>
          <a:prstGeom prst="rect">
            <a:avLst/>
          </a:prstGeom>
          <a:noFill/>
        </p:spPr>
        <p:txBody>
          <a:bodyPr wrap="square">
            <a:spAutoFit/>
          </a:bodyPr>
          <a:lstStyle/>
          <a:p>
            <a:pPr algn="ctr"/>
            <a:r>
              <a:rPr lang="en-GB" sz="1200" b="0" i="1" dirty="0">
                <a:solidFill>
                  <a:schemeClr val="tx1">
                    <a:lumMod val="75000"/>
                    <a:lumOff val="25000"/>
                  </a:schemeClr>
                </a:solidFill>
                <a:effectLst/>
                <a:latin typeface="+mn-lt"/>
              </a:rPr>
              <a:t>“sometimes the </a:t>
            </a:r>
            <a:r>
              <a:rPr lang="en-GB" sz="1200" b="1" i="1" dirty="0">
                <a:solidFill>
                  <a:schemeClr val="tx1">
                    <a:lumMod val="75000"/>
                    <a:lumOff val="25000"/>
                  </a:schemeClr>
                </a:solidFill>
                <a:effectLst/>
                <a:latin typeface="+mn-lt"/>
              </a:rPr>
              <a:t>panic</a:t>
            </a:r>
            <a:r>
              <a:rPr lang="en-GB" sz="1200" b="0" i="1" dirty="0">
                <a:solidFill>
                  <a:schemeClr val="tx1">
                    <a:lumMod val="75000"/>
                    <a:lumOff val="25000"/>
                  </a:schemeClr>
                </a:solidFill>
                <a:effectLst/>
                <a:latin typeface="+mn-lt"/>
              </a:rPr>
              <a:t> on WhatsApp because people can’t find a particular items </a:t>
            </a:r>
            <a:r>
              <a:rPr lang="en-GB" sz="1200" b="1" i="1" dirty="0">
                <a:solidFill>
                  <a:schemeClr val="tx1">
                    <a:lumMod val="75000"/>
                    <a:lumOff val="25000"/>
                  </a:schemeClr>
                </a:solidFill>
                <a:effectLst/>
                <a:latin typeface="+mn-lt"/>
              </a:rPr>
              <a:t>is disproportionate</a:t>
            </a:r>
            <a:r>
              <a:rPr lang="en-GB" sz="1200" b="0" i="1" dirty="0">
                <a:solidFill>
                  <a:schemeClr val="tx1">
                    <a:lumMod val="75000"/>
                    <a:lumOff val="25000"/>
                  </a:schemeClr>
                </a:solidFill>
                <a:effectLst/>
                <a:latin typeface="+mn-lt"/>
              </a:rPr>
              <a:t>.”</a:t>
            </a:r>
          </a:p>
        </p:txBody>
      </p:sp>
      <p:sp>
        <p:nvSpPr>
          <p:cNvPr id="6" name="TextBox 5">
            <a:extLst>
              <a:ext uri="{FF2B5EF4-FFF2-40B4-BE49-F238E27FC236}">
                <a16:creationId xmlns:a16="http://schemas.microsoft.com/office/drawing/2014/main" id="{EC19F2E7-0ABE-D7E5-5A51-A4139A7284A1}"/>
              </a:ext>
            </a:extLst>
          </p:cNvPr>
          <p:cNvSpPr txBox="1"/>
          <p:nvPr/>
        </p:nvSpPr>
        <p:spPr>
          <a:xfrm>
            <a:off x="3224170" y="5852603"/>
            <a:ext cx="360726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“I live in a small town therefore some of the items were not accessible to me due to </a:t>
            </a:r>
            <a:r>
              <a:rPr kumimoji="0" lang="en-GB" sz="1200" b="1" i="1" u="none" strike="noStrike" kern="1200" cap="none" spc="0" normalizeH="0" baseline="0" noProof="0" dirty="0">
                <a:ln>
                  <a:noFill/>
                </a:ln>
                <a:solidFill>
                  <a:srgbClr val="060645">
                    <a:lumMod val="75000"/>
                    <a:lumOff val="25000"/>
                  </a:srgbClr>
                </a:solidFill>
                <a:effectLst/>
                <a:uLnTx/>
                <a:uFillTx/>
                <a:latin typeface="Poppins"/>
                <a:ea typeface="+mn-ea"/>
                <a:cs typeface="+mn-cs"/>
              </a:rPr>
              <a:t>shops not selling them</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t>
            </a:r>
          </a:p>
        </p:txBody>
      </p:sp>
      <p:sp>
        <p:nvSpPr>
          <p:cNvPr id="8" name="TextBox 7">
            <a:extLst>
              <a:ext uri="{FF2B5EF4-FFF2-40B4-BE49-F238E27FC236}">
                <a16:creationId xmlns:a16="http://schemas.microsoft.com/office/drawing/2014/main" id="{B8ED3DDC-7B31-45E1-64C1-AC7F67575F72}"/>
              </a:ext>
            </a:extLst>
          </p:cNvPr>
          <p:cNvSpPr txBox="1"/>
          <p:nvPr/>
        </p:nvSpPr>
        <p:spPr>
          <a:xfrm>
            <a:off x="624630" y="3110436"/>
            <a:ext cx="31626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t>
            </a:r>
            <a:r>
              <a:rPr kumimoji="0" lang="en-GB" sz="1200" b="1" i="1" u="none" strike="noStrike" kern="1200" cap="none" spc="0" normalizeH="0" baseline="0" noProof="0" dirty="0">
                <a:ln>
                  <a:noFill/>
                </a:ln>
                <a:solidFill>
                  <a:srgbClr val="060645">
                    <a:lumMod val="75000"/>
                    <a:lumOff val="25000"/>
                  </a:srgbClr>
                </a:solidFill>
                <a:effectLst/>
                <a:uLnTx/>
                <a:uFillTx/>
                <a:latin typeface="Poppins"/>
                <a:ea typeface="+mn-ea"/>
                <a:cs typeface="+mn-cs"/>
              </a:rPr>
              <a:t>I did not have some items available in my country</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t>
            </a:r>
          </a:p>
        </p:txBody>
      </p:sp>
      <p:sp>
        <p:nvSpPr>
          <p:cNvPr id="10" name="TextBox 9">
            <a:extLst>
              <a:ext uri="{FF2B5EF4-FFF2-40B4-BE49-F238E27FC236}">
                <a16:creationId xmlns:a16="http://schemas.microsoft.com/office/drawing/2014/main" id="{F9662A2E-2CB4-1846-DA4F-9B6103EFE881}"/>
              </a:ext>
            </a:extLst>
          </p:cNvPr>
          <p:cNvSpPr txBox="1"/>
          <p:nvPr/>
        </p:nvSpPr>
        <p:spPr>
          <a:xfrm>
            <a:off x="4977119" y="4149465"/>
            <a:ext cx="454403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“Team coordination was difficult in a yeast experiment as </a:t>
            </a:r>
            <a:r>
              <a:rPr kumimoji="0" lang="en-GB" sz="1200" b="1" i="1" u="none" strike="noStrike" kern="1200" cap="none" spc="0" normalizeH="0" baseline="0" noProof="0" dirty="0">
                <a:ln>
                  <a:noFill/>
                </a:ln>
                <a:solidFill>
                  <a:srgbClr val="060645">
                    <a:lumMod val="75000"/>
                    <a:lumOff val="25000"/>
                  </a:srgbClr>
                </a:solidFill>
                <a:effectLst/>
                <a:uLnTx/>
                <a:uFillTx/>
                <a:latin typeface="Poppins"/>
                <a:ea typeface="+mn-ea"/>
                <a:cs typeface="+mn-cs"/>
              </a:rPr>
              <a:t>we couldn't get hold of same brand since we lived in different countries</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t>
            </a:r>
          </a:p>
        </p:txBody>
      </p:sp>
      <p:sp>
        <p:nvSpPr>
          <p:cNvPr id="14" name="TextBox 13">
            <a:extLst>
              <a:ext uri="{FF2B5EF4-FFF2-40B4-BE49-F238E27FC236}">
                <a16:creationId xmlns:a16="http://schemas.microsoft.com/office/drawing/2014/main" id="{E40E051E-C705-F0B5-0721-E027486DF0DF}"/>
              </a:ext>
            </a:extLst>
          </p:cNvPr>
          <p:cNvSpPr txBox="1"/>
          <p:nvPr/>
        </p:nvSpPr>
        <p:spPr>
          <a:xfrm>
            <a:off x="624630" y="4420923"/>
            <a:ext cx="360726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t>
            </a:r>
            <a:r>
              <a:rPr kumimoji="0" lang="en-GB" sz="1200" b="0" i="1" u="none" strike="noStrike" kern="1200" cap="none" spc="0" normalizeH="0" baseline="0" noProof="0" dirty="0">
                <a:ln>
                  <a:noFill/>
                </a:ln>
                <a:solidFill>
                  <a:schemeClr val="accent5">
                    <a:lumMod val="50000"/>
                  </a:schemeClr>
                </a:solidFill>
                <a:effectLst/>
                <a:uLnTx/>
                <a:uFillTx/>
                <a:latin typeface="Poppins"/>
                <a:ea typeface="+mn-ea"/>
                <a:cs typeface="+mn-cs"/>
              </a:rPr>
              <a:t>I had trouble sourcing some of the materials and bought some that were not right for the experiment so </a:t>
            </a:r>
            <a:r>
              <a:rPr kumimoji="0" lang="en-GB" sz="1200" b="1" i="1" u="none" strike="noStrike" kern="1200" cap="none" spc="0" normalizeH="0" baseline="0" noProof="0" dirty="0">
                <a:ln>
                  <a:noFill/>
                </a:ln>
                <a:solidFill>
                  <a:schemeClr val="accent5">
                    <a:lumMod val="50000"/>
                  </a:schemeClr>
                </a:solidFill>
                <a:effectLst/>
                <a:uLnTx/>
                <a:uFillTx/>
                <a:latin typeface="Poppins"/>
                <a:ea typeface="+mn-ea"/>
                <a:cs typeface="+mn-cs"/>
              </a:rPr>
              <a:t>would have benefited from a kit that I could purchase</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t>
            </a:r>
          </a:p>
        </p:txBody>
      </p:sp>
      <p:sp>
        <p:nvSpPr>
          <p:cNvPr id="20" name="TextBox 19">
            <a:extLst>
              <a:ext uri="{FF2B5EF4-FFF2-40B4-BE49-F238E27FC236}">
                <a16:creationId xmlns:a16="http://schemas.microsoft.com/office/drawing/2014/main" id="{22815631-5871-293B-1D4B-4C60EF7754A1}"/>
              </a:ext>
            </a:extLst>
          </p:cNvPr>
          <p:cNvSpPr txBox="1"/>
          <p:nvPr/>
        </p:nvSpPr>
        <p:spPr>
          <a:xfrm>
            <a:off x="5023957" y="3034070"/>
            <a:ext cx="654341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t>
            </a:r>
            <a:r>
              <a:rPr kumimoji="0" lang="en-GB" sz="1200" b="1" i="1" u="none" strike="noStrike" kern="1200" cap="none" spc="0" normalizeH="0" baseline="0" noProof="0" dirty="0">
                <a:ln>
                  <a:noFill/>
                </a:ln>
                <a:solidFill>
                  <a:srgbClr val="060645">
                    <a:lumMod val="75000"/>
                    <a:lumOff val="25000"/>
                  </a:srgbClr>
                </a:solidFill>
                <a:effectLst/>
                <a:uLnTx/>
                <a:uFillTx/>
                <a:latin typeface="Poppins"/>
                <a:ea typeface="+mn-ea"/>
                <a:cs typeface="+mn-cs"/>
              </a:rPr>
              <a:t>Some of the materials were hard to get hold of </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(or I had to order a fairly large quantity over the internet) and a couple of times I only realised that you didn’t need all the materials (i.e. some were optional) after I had ordered them.” </a:t>
            </a:r>
          </a:p>
        </p:txBody>
      </p:sp>
    </p:spTree>
    <p:extLst>
      <p:ext uri="{BB962C8B-B14F-4D97-AF65-F5344CB8AC3E}">
        <p14:creationId xmlns:p14="http://schemas.microsoft.com/office/powerpoint/2010/main" val="3546875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25983-2878-B0C6-70F7-391A77D1C618}"/>
              </a:ext>
            </a:extLst>
          </p:cNvPr>
          <p:cNvSpPr>
            <a:spLocks noGrp="1"/>
          </p:cNvSpPr>
          <p:nvPr>
            <p:ph type="body" sz="quarter" idx="24"/>
          </p:nvPr>
        </p:nvSpPr>
        <p:spPr/>
        <p:txBody>
          <a:bodyPr/>
          <a:lstStyle/>
          <a:p>
            <a:r>
              <a:rPr lang="en-GB" dirty="0"/>
              <a:t>Phase 1: Online Survey via JISC</a:t>
            </a:r>
          </a:p>
          <a:p>
            <a:endParaRPr lang="en-GB" dirty="0"/>
          </a:p>
        </p:txBody>
      </p:sp>
      <p:sp>
        <p:nvSpPr>
          <p:cNvPr id="22" name="Text Placeholder 2">
            <a:extLst>
              <a:ext uri="{FF2B5EF4-FFF2-40B4-BE49-F238E27FC236}">
                <a16:creationId xmlns:a16="http://schemas.microsoft.com/office/drawing/2014/main" id="{DC0CB4A7-DE92-9164-2CA7-2B03678631E9}"/>
              </a:ext>
            </a:extLst>
          </p:cNvPr>
          <p:cNvSpPr>
            <a:spLocks noGrp="1"/>
          </p:cNvSpPr>
          <p:nvPr>
            <p:ph type="body" sz="quarter" idx="25"/>
          </p:nvPr>
        </p:nvSpPr>
        <p:spPr>
          <a:xfrm>
            <a:off x="413915" y="912168"/>
            <a:ext cx="10766703" cy="289311"/>
          </a:xfrm>
        </p:spPr>
        <p:txBody>
          <a:bodyPr/>
          <a:lstStyle/>
          <a:p>
            <a:r>
              <a:rPr lang="en-GB" dirty="0"/>
              <a:t>Preliminary Outcomes – Emerging Themes</a:t>
            </a:r>
          </a:p>
        </p:txBody>
      </p:sp>
      <p:sp>
        <p:nvSpPr>
          <p:cNvPr id="25" name="Rectangle 24">
            <a:extLst>
              <a:ext uri="{FF2B5EF4-FFF2-40B4-BE49-F238E27FC236}">
                <a16:creationId xmlns:a16="http://schemas.microsoft.com/office/drawing/2014/main" id="{4BBE2925-34D7-D087-814E-B2C54B54588B}"/>
              </a:ext>
            </a:extLst>
          </p:cNvPr>
          <p:cNvSpPr/>
          <p:nvPr/>
        </p:nvSpPr>
        <p:spPr>
          <a:xfrm>
            <a:off x="9571839"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Alternative resources</a:t>
            </a:r>
          </a:p>
        </p:txBody>
      </p:sp>
      <p:sp>
        <p:nvSpPr>
          <p:cNvPr id="26" name="Rectangle 25">
            <a:extLst>
              <a:ext uri="{FF2B5EF4-FFF2-40B4-BE49-F238E27FC236}">
                <a16:creationId xmlns:a16="http://schemas.microsoft.com/office/drawing/2014/main" id="{BB68887B-4B18-D53A-4334-6F906195EFEF}"/>
              </a:ext>
            </a:extLst>
          </p:cNvPr>
          <p:cNvSpPr/>
          <p:nvPr/>
        </p:nvSpPr>
        <p:spPr>
          <a:xfrm>
            <a:off x="7299821" y="1690458"/>
            <a:ext cx="2108433" cy="746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Environmental impact</a:t>
            </a:r>
          </a:p>
        </p:txBody>
      </p:sp>
      <p:sp>
        <p:nvSpPr>
          <p:cNvPr id="27" name="Rectangle 26">
            <a:extLst>
              <a:ext uri="{FF2B5EF4-FFF2-40B4-BE49-F238E27FC236}">
                <a16:creationId xmlns:a16="http://schemas.microsoft.com/office/drawing/2014/main" id="{FDE1981D-C0B5-D94B-94C8-72A927609DF2}"/>
              </a:ext>
            </a:extLst>
          </p:cNvPr>
          <p:cNvSpPr/>
          <p:nvPr/>
        </p:nvSpPr>
        <p:spPr>
          <a:xfrm>
            <a:off x="5027803"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85000"/>
                  </a:schemeClr>
                </a:solidFill>
              </a:rPr>
              <a:t>Availability of materials</a:t>
            </a:r>
          </a:p>
        </p:txBody>
      </p:sp>
      <p:sp>
        <p:nvSpPr>
          <p:cNvPr id="28" name="Rectangle 27">
            <a:extLst>
              <a:ext uri="{FF2B5EF4-FFF2-40B4-BE49-F238E27FC236}">
                <a16:creationId xmlns:a16="http://schemas.microsoft.com/office/drawing/2014/main" id="{7B90159B-991B-882C-2091-83CC880FCBFC}"/>
              </a:ext>
            </a:extLst>
          </p:cNvPr>
          <p:cNvSpPr/>
          <p:nvPr/>
        </p:nvSpPr>
        <p:spPr>
          <a:xfrm>
            <a:off x="2755785"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85000"/>
                  </a:schemeClr>
                </a:solidFill>
              </a:rPr>
              <a:t>Time</a:t>
            </a:r>
          </a:p>
        </p:txBody>
      </p:sp>
      <p:sp>
        <p:nvSpPr>
          <p:cNvPr id="29" name="Rectangle 28">
            <a:extLst>
              <a:ext uri="{FF2B5EF4-FFF2-40B4-BE49-F238E27FC236}">
                <a16:creationId xmlns:a16="http://schemas.microsoft.com/office/drawing/2014/main" id="{CEAA9BF9-E534-2A69-90BC-729EF71F3978}"/>
              </a:ext>
            </a:extLst>
          </p:cNvPr>
          <p:cNvSpPr/>
          <p:nvPr/>
        </p:nvSpPr>
        <p:spPr>
          <a:xfrm>
            <a:off x="483767"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Cost of materials</a:t>
            </a:r>
          </a:p>
        </p:txBody>
      </p:sp>
      <p:sp>
        <p:nvSpPr>
          <p:cNvPr id="6" name="TextBox 5">
            <a:extLst>
              <a:ext uri="{FF2B5EF4-FFF2-40B4-BE49-F238E27FC236}">
                <a16:creationId xmlns:a16="http://schemas.microsoft.com/office/drawing/2014/main" id="{E40D254C-0D2B-E201-B371-5C03EE8DC3BB}"/>
              </a:ext>
            </a:extLst>
          </p:cNvPr>
          <p:cNvSpPr txBox="1"/>
          <p:nvPr/>
        </p:nvSpPr>
        <p:spPr>
          <a:xfrm>
            <a:off x="606104" y="2728942"/>
            <a:ext cx="499774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t>
            </a:r>
            <a:r>
              <a:rPr kumimoji="0" lang="en-GB" sz="1200" b="0" i="1" u="none" strike="noStrike" kern="1200" cap="none" spc="0" normalizeH="0" baseline="0" noProof="0" dirty="0">
                <a:ln>
                  <a:noFill/>
                </a:ln>
                <a:solidFill>
                  <a:schemeClr val="accent5">
                    <a:lumMod val="50000"/>
                  </a:schemeClr>
                </a:solidFill>
                <a:effectLst/>
                <a:uLnTx/>
                <a:uFillTx/>
                <a:latin typeface="Poppins"/>
                <a:ea typeface="+mn-ea"/>
                <a:cs typeface="+mn-cs"/>
              </a:rPr>
              <a:t>I think it would be useful from an environmental perspective, if kits were sent out to students so that </a:t>
            </a:r>
            <a:r>
              <a:rPr kumimoji="0" lang="en-GB" sz="1200" b="1" i="1" u="none" strike="noStrike" kern="1200" cap="none" spc="0" normalizeH="0" baseline="0" noProof="0" dirty="0">
                <a:ln>
                  <a:noFill/>
                </a:ln>
                <a:solidFill>
                  <a:schemeClr val="accent5">
                    <a:lumMod val="50000"/>
                  </a:schemeClr>
                </a:solidFill>
                <a:effectLst/>
                <a:uLnTx/>
                <a:uFillTx/>
                <a:latin typeface="Poppins"/>
                <a:ea typeface="+mn-ea"/>
                <a:cs typeface="+mn-cs"/>
              </a:rPr>
              <a:t>extra materials don’t need to be bought and wasted</a:t>
            </a:r>
            <a:r>
              <a:rPr kumimoji="0" lang="en-GB" sz="1200" b="0" i="1" u="none" strike="noStrike" kern="1200" cap="none" spc="0" normalizeH="0" baseline="0" noProof="0" dirty="0">
                <a:ln>
                  <a:noFill/>
                </a:ln>
                <a:solidFill>
                  <a:schemeClr val="accent5">
                    <a:lumMod val="50000"/>
                  </a:schemeClr>
                </a:solidFill>
                <a:effectLst/>
                <a:uLnTx/>
                <a:uFillTx/>
                <a:latin typeface="Poppins"/>
                <a:ea typeface="+mn-ea"/>
                <a:cs typeface="+mn-cs"/>
              </a:rPr>
              <a:t> </a:t>
            </a:r>
            <a:r>
              <a:rPr kumimoji="0" lang="en-GB" sz="1200" b="0" i="1" u="none" strike="noStrike" kern="1200" cap="none" spc="0" normalizeH="0" baseline="0" noProof="0" dirty="0" err="1">
                <a:ln>
                  <a:noFill/>
                </a:ln>
                <a:solidFill>
                  <a:schemeClr val="accent5">
                    <a:lumMod val="50000"/>
                  </a:schemeClr>
                </a:solidFill>
                <a:effectLst/>
                <a:uLnTx/>
                <a:uFillTx/>
                <a:latin typeface="Poppins"/>
                <a:ea typeface="+mn-ea"/>
                <a:cs typeface="+mn-cs"/>
              </a:rPr>
              <a:t>eg</a:t>
            </a:r>
            <a:r>
              <a:rPr kumimoji="0" lang="en-GB" sz="1200" b="0" i="1" u="none" strike="noStrike" kern="1200" cap="none" spc="0" normalizeH="0" baseline="0" noProof="0" dirty="0">
                <a:ln>
                  <a:noFill/>
                </a:ln>
                <a:solidFill>
                  <a:schemeClr val="accent5">
                    <a:lumMod val="50000"/>
                  </a:schemeClr>
                </a:solidFill>
                <a:effectLst/>
                <a:uLnTx/>
                <a:uFillTx/>
                <a:latin typeface="Poppins"/>
                <a:ea typeface="+mn-ea"/>
                <a:cs typeface="+mn-cs"/>
              </a:rPr>
              <a:t> buying 10 table tennis balls etc. I think this would be a more effective way of doing the experiments</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t>
            </a:r>
          </a:p>
        </p:txBody>
      </p:sp>
      <p:sp>
        <p:nvSpPr>
          <p:cNvPr id="8" name="TextBox 7">
            <a:extLst>
              <a:ext uri="{FF2B5EF4-FFF2-40B4-BE49-F238E27FC236}">
                <a16:creationId xmlns:a16="http://schemas.microsoft.com/office/drawing/2014/main" id="{565069DC-E085-D972-16BE-F07842436047}"/>
              </a:ext>
            </a:extLst>
          </p:cNvPr>
          <p:cNvSpPr txBox="1"/>
          <p:nvPr/>
        </p:nvSpPr>
        <p:spPr>
          <a:xfrm>
            <a:off x="6220667" y="3641664"/>
            <a:ext cx="53876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“Some materials </a:t>
            </a:r>
            <a:r>
              <a:rPr kumimoji="0" lang="en-GB" sz="1200" b="0" i="1" u="none" strike="noStrike" kern="1200" cap="none" spc="0" normalizeH="0" baseline="0" noProof="0" dirty="0" err="1">
                <a:ln>
                  <a:noFill/>
                </a:ln>
                <a:solidFill>
                  <a:srgbClr val="060645">
                    <a:lumMod val="75000"/>
                    <a:lumOff val="25000"/>
                  </a:srgbClr>
                </a:solidFill>
                <a:effectLst/>
                <a:uLnTx/>
                <a:uFillTx/>
                <a:latin typeface="Poppins"/>
                <a:ea typeface="+mn-ea"/>
                <a:cs typeface="+mn-cs"/>
              </a:rPr>
              <a:t>eg</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 . Vitamin capsules while not expensive could only be bought in large quantities, these types of thing could be supplied by OU to </a:t>
            </a:r>
            <a:r>
              <a:rPr kumimoji="0" lang="en-GB" sz="1200" b="1" i="1" u="none" strike="noStrike" kern="1200" cap="none" spc="0" normalizeH="0" baseline="0" noProof="0" dirty="0">
                <a:ln>
                  <a:noFill/>
                </a:ln>
                <a:solidFill>
                  <a:srgbClr val="060645">
                    <a:lumMod val="75000"/>
                    <a:lumOff val="25000"/>
                  </a:srgbClr>
                </a:solidFill>
                <a:effectLst/>
                <a:uLnTx/>
                <a:uFillTx/>
                <a:latin typeface="Poppins"/>
                <a:ea typeface="+mn-ea"/>
                <a:cs typeface="+mn-cs"/>
              </a:rPr>
              <a:t>reduce waste</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t>
            </a:r>
          </a:p>
        </p:txBody>
      </p:sp>
      <p:sp>
        <p:nvSpPr>
          <p:cNvPr id="10" name="TextBox 9">
            <a:extLst>
              <a:ext uri="{FF2B5EF4-FFF2-40B4-BE49-F238E27FC236}">
                <a16:creationId xmlns:a16="http://schemas.microsoft.com/office/drawing/2014/main" id="{BDB9C16D-2912-F67C-5AB7-77B800BEDEAF}"/>
              </a:ext>
            </a:extLst>
          </p:cNvPr>
          <p:cNvSpPr txBox="1"/>
          <p:nvPr/>
        </p:nvSpPr>
        <p:spPr>
          <a:xfrm>
            <a:off x="4735585" y="5739258"/>
            <a:ext cx="60946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“Apart from the cost, </a:t>
            </a:r>
            <a:r>
              <a:rPr kumimoji="0" lang="en-GB" sz="1200" b="1" i="1" u="none" strike="noStrike" kern="1200" cap="none" spc="0" normalizeH="0" baseline="0" noProof="0" dirty="0">
                <a:ln>
                  <a:noFill/>
                </a:ln>
                <a:solidFill>
                  <a:srgbClr val="060645">
                    <a:lumMod val="75000"/>
                    <a:lumOff val="25000"/>
                  </a:srgbClr>
                </a:solidFill>
                <a:effectLst/>
                <a:uLnTx/>
                <a:uFillTx/>
                <a:latin typeface="Poppins"/>
                <a:ea typeface="+mn-ea"/>
                <a:cs typeface="+mn-cs"/>
              </a:rPr>
              <a:t>we really shouldn't be throwing food away like that</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srgbClr val="060645">
                  <a:lumMod val="75000"/>
                  <a:lumOff val="25000"/>
                </a:srgbClr>
              </a:solidFill>
              <a:effectLst/>
              <a:uLnTx/>
              <a:uFillTx/>
              <a:latin typeface="Roboto" panose="02000000000000000000" pitchFamily="2" charset="0"/>
              <a:ea typeface="+mn-ea"/>
              <a:cs typeface="+mn-cs"/>
            </a:endParaRPr>
          </a:p>
        </p:txBody>
      </p:sp>
      <p:sp>
        <p:nvSpPr>
          <p:cNvPr id="12" name="TextBox 11">
            <a:extLst>
              <a:ext uri="{FF2B5EF4-FFF2-40B4-BE49-F238E27FC236}">
                <a16:creationId xmlns:a16="http://schemas.microsoft.com/office/drawing/2014/main" id="{A88623E7-FF9B-6F45-EDFB-C5C822BE7AB7}"/>
              </a:ext>
            </a:extLst>
          </p:cNvPr>
          <p:cNvSpPr txBox="1"/>
          <p:nvPr/>
        </p:nvSpPr>
        <p:spPr>
          <a:xfrm>
            <a:off x="483767" y="4646719"/>
            <a:ext cx="6094602" cy="461665"/>
          </a:xfrm>
          <a:prstGeom prst="rect">
            <a:avLst/>
          </a:prstGeom>
          <a:noFill/>
        </p:spPr>
        <p:txBody>
          <a:bodyPr wrap="square">
            <a:spAutoFit/>
          </a:bodyPr>
          <a:lstStyle/>
          <a:p>
            <a:pPr algn="ctr"/>
            <a:r>
              <a:rPr lang="en-GB" sz="1200" i="1" dirty="0">
                <a:solidFill>
                  <a:schemeClr val="tx1">
                    <a:lumMod val="75000"/>
                    <a:lumOff val="25000"/>
                  </a:schemeClr>
                </a:solidFill>
              </a:rPr>
              <a:t>“Also, using kit friendly to the environment- </a:t>
            </a:r>
            <a:r>
              <a:rPr lang="en-GB" sz="1200" b="1" i="1" dirty="0">
                <a:solidFill>
                  <a:schemeClr val="tx1">
                    <a:lumMod val="75000"/>
                    <a:lumOff val="25000"/>
                  </a:schemeClr>
                </a:solidFill>
              </a:rPr>
              <a:t>there was a lot of plastic involved </a:t>
            </a:r>
            <a:r>
              <a:rPr lang="en-GB" sz="1200" i="1" dirty="0">
                <a:solidFill>
                  <a:schemeClr val="tx1">
                    <a:lumMod val="75000"/>
                    <a:lumOff val="25000"/>
                  </a:schemeClr>
                </a:solidFill>
              </a:rPr>
              <a:t>in all the investigations I had to do.”</a:t>
            </a:r>
          </a:p>
        </p:txBody>
      </p:sp>
    </p:spTree>
    <p:extLst>
      <p:ext uri="{BB962C8B-B14F-4D97-AF65-F5344CB8AC3E}">
        <p14:creationId xmlns:p14="http://schemas.microsoft.com/office/powerpoint/2010/main" val="1665535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25983-2878-B0C6-70F7-391A77D1C618}"/>
              </a:ext>
            </a:extLst>
          </p:cNvPr>
          <p:cNvSpPr>
            <a:spLocks noGrp="1"/>
          </p:cNvSpPr>
          <p:nvPr>
            <p:ph type="body" sz="quarter" idx="24"/>
          </p:nvPr>
        </p:nvSpPr>
        <p:spPr/>
        <p:txBody>
          <a:bodyPr/>
          <a:lstStyle/>
          <a:p>
            <a:r>
              <a:rPr lang="en-GB" dirty="0"/>
              <a:t>Phase 1: Online Survey via JISC</a:t>
            </a:r>
          </a:p>
          <a:p>
            <a:endParaRPr lang="en-GB" dirty="0"/>
          </a:p>
        </p:txBody>
      </p:sp>
      <p:sp>
        <p:nvSpPr>
          <p:cNvPr id="22" name="Text Placeholder 2">
            <a:extLst>
              <a:ext uri="{FF2B5EF4-FFF2-40B4-BE49-F238E27FC236}">
                <a16:creationId xmlns:a16="http://schemas.microsoft.com/office/drawing/2014/main" id="{DC0CB4A7-DE92-9164-2CA7-2B03678631E9}"/>
              </a:ext>
            </a:extLst>
          </p:cNvPr>
          <p:cNvSpPr>
            <a:spLocks noGrp="1"/>
          </p:cNvSpPr>
          <p:nvPr>
            <p:ph type="body" sz="quarter" idx="25"/>
          </p:nvPr>
        </p:nvSpPr>
        <p:spPr>
          <a:xfrm>
            <a:off x="413915" y="912168"/>
            <a:ext cx="10766703" cy="289311"/>
          </a:xfrm>
        </p:spPr>
        <p:txBody>
          <a:bodyPr/>
          <a:lstStyle/>
          <a:p>
            <a:r>
              <a:rPr lang="en-GB" dirty="0"/>
              <a:t>Preliminary Outcomes – Emerging Themes</a:t>
            </a:r>
          </a:p>
        </p:txBody>
      </p:sp>
      <p:sp>
        <p:nvSpPr>
          <p:cNvPr id="25" name="Rectangle 24">
            <a:extLst>
              <a:ext uri="{FF2B5EF4-FFF2-40B4-BE49-F238E27FC236}">
                <a16:creationId xmlns:a16="http://schemas.microsoft.com/office/drawing/2014/main" id="{4BBE2925-34D7-D087-814E-B2C54B54588B}"/>
              </a:ext>
            </a:extLst>
          </p:cNvPr>
          <p:cNvSpPr/>
          <p:nvPr/>
        </p:nvSpPr>
        <p:spPr>
          <a:xfrm>
            <a:off x="9571839" y="1690458"/>
            <a:ext cx="2108433" cy="746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Alternative resources</a:t>
            </a:r>
          </a:p>
        </p:txBody>
      </p:sp>
      <p:sp>
        <p:nvSpPr>
          <p:cNvPr id="26" name="Rectangle 25">
            <a:extLst>
              <a:ext uri="{FF2B5EF4-FFF2-40B4-BE49-F238E27FC236}">
                <a16:creationId xmlns:a16="http://schemas.microsoft.com/office/drawing/2014/main" id="{BB68887B-4B18-D53A-4334-6F906195EFEF}"/>
              </a:ext>
            </a:extLst>
          </p:cNvPr>
          <p:cNvSpPr/>
          <p:nvPr/>
        </p:nvSpPr>
        <p:spPr>
          <a:xfrm>
            <a:off x="7299821"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85000"/>
                  </a:schemeClr>
                </a:solidFill>
              </a:rPr>
              <a:t>Environmental impact</a:t>
            </a:r>
          </a:p>
        </p:txBody>
      </p:sp>
      <p:sp>
        <p:nvSpPr>
          <p:cNvPr id="27" name="Rectangle 26">
            <a:extLst>
              <a:ext uri="{FF2B5EF4-FFF2-40B4-BE49-F238E27FC236}">
                <a16:creationId xmlns:a16="http://schemas.microsoft.com/office/drawing/2014/main" id="{FDE1981D-C0B5-D94B-94C8-72A927609DF2}"/>
              </a:ext>
            </a:extLst>
          </p:cNvPr>
          <p:cNvSpPr/>
          <p:nvPr/>
        </p:nvSpPr>
        <p:spPr>
          <a:xfrm>
            <a:off x="5027803"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85000"/>
                  </a:schemeClr>
                </a:solidFill>
              </a:rPr>
              <a:t>Availability of materials</a:t>
            </a:r>
          </a:p>
        </p:txBody>
      </p:sp>
      <p:sp>
        <p:nvSpPr>
          <p:cNvPr id="28" name="Rectangle 27">
            <a:extLst>
              <a:ext uri="{FF2B5EF4-FFF2-40B4-BE49-F238E27FC236}">
                <a16:creationId xmlns:a16="http://schemas.microsoft.com/office/drawing/2014/main" id="{7B90159B-991B-882C-2091-83CC880FCBFC}"/>
              </a:ext>
            </a:extLst>
          </p:cNvPr>
          <p:cNvSpPr/>
          <p:nvPr/>
        </p:nvSpPr>
        <p:spPr>
          <a:xfrm>
            <a:off x="2755785"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85000"/>
                  </a:schemeClr>
                </a:solidFill>
              </a:rPr>
              <a:t>Time</a:t>
            </a:r>
          </a:p>
        </p:txBody>
      </p:sp>
      <p:sp>
        <p:nvSpPr>
          <p:cNvPr id="29" name="Rectangle 28">
            <a:extLst>
              <a:ext uri="{FF2B5EF4-FFF2-40B4-BE49-F238E27FC236}">
                <a16:creationId xmlns:a16="http://schemas.microsoft.com/office/drawing/2014/main" id="{CEAA9BF9-E534-2A69-90BC-729EF71F3978}"/>
              </a:ext>
            </a:extLst>
          </p:cNvPr>
          <p:cNvSpPr/>
          <p:nvPr/>
        </p:nvSpPr>
        <p:spPr>
          <a:xfrm>
            <a:off x="483767" y="1690458"/>
            <a:ext cx="2108433" cy="7466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lumMod val="95000"/>
                  </a:schemeClr>
                </a:solidFill>
              </a:rPr>
              <a:t>Cost of materials</a:t>
            </a:r>
          </a:p>
        </p:txBody>
      </p:sp>
      <p:sp>
        <p:nvSpPr>
          <p:cNvPr id="8" name="TextBox 7">
            <a:extLst>
              <a:ext uri="{FF2B5EF4-FFF2-40B4-BE49-F238E27FC236}">
                <a16:creationId xmlns:a16="http://schemas.microsoft.com/office/drawing/2014/main" id="{9A3594ED-6567-1CE6-BF74-3F31FBCF1A54}"/>
              </a:ext>
            </a:extLst>
          </p:cNvPr>
          <p:cNvSpPr txBox="1"/>
          <p:nvPr/>
        </p:nvSpPr>
        <p:spPr>
          <a:xfrm>
            <a:off x="2076275" y="4531407"/>
            <a:ext cx="609460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“When asking my tutor if I could use alternative resources, </a:t>
            </a:r>
            <a:r>
              <a:rPr kumimoji="0" lang="en-GB" sz="1200" b="1" i="1" u="none" strike="noStrike" kern="1200" cap="none" spc="0" normalizeH="0" baseline="0" noProof="0" dirty="0">
                <a:ln>
                  <a:noFill/>
                </a:ln>
                <a:solidFill>
                  <a:srgbClr val="060645">
                    <a:lumMod val="75000"/>
                    <a:lumOff val="25000"/>
                  </a:srgbClr>
                </a:solidFill>
                <a:effectLst/>
                <a:uLnTx/>
                <a:uFillTx/>
                <a:latin typeface="Poppins"/>
                <a:ea typeface="+mn-ea"/>
                <a:cs typeface="+mn-cs"/>
              </a:rPr>
              <a:t>I felt a bit judged </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and like I had to thoroughly justify why I couldn't complete the experiment. I do understand why practical work is encouraged over the alternative resources, however </a:t>
            </a:r>
            <a:r>
              <a:rPr kumimoji="0" lang="en-GB" sz="1200" b="1" i="1" u="none" strike="noStrike" kern="1200" cap="none" spc="0" normalizeH="0" baseline="0" noProof="0" dirty="0">
                <a:ln>
                  <a:noFill/>
                </a:ln>
                <a:solidFill>
                  <a:schemeClr val="accent5">
                    <a:lumMod val="50000"/>
                  </a:schemeClr>
                </a:solidFill>
                <a:effectLst/>
                <a:uLnTx/>
                <a:uFillTx/>
                <a:latin typeface="Poppins"/>
                <a:ea typeface="+mn-ea"/>
                <a:cs typeface="+mn-cs"/>
              </a:rPr>
              <a:t>it wasn't easy or nice having to explain my mental health issues and financial difficulties every single time</a:t>
            </a:r>
            <a:r>
              <a:rPr kumimoji="0" lang="en-GB" sz="1200" b="0" i="1" u="none" strike="noStrike" kern="1200" cap="none" spc="0" normalizeH="0" baseline="0" noProof="0" dirty="0">
                <a:ln>
                  <a:noFill/>
                </a:ln>
                <a:solidFill>
                  <a:schemeClr val="accent5">
                    <a:lumMod val="50000"/>
                  </a:schemeClr>
                </a:solidFill>
                <a:effectLst/>
                <a:uLnTx/>
                <a:uFillTx/>
                <a:latin typeface="Poppins"/>
                <a:ea typeface="+mn-ea"/>
                <a:cs typeface="+mn-cs"/>
              </a:rPr>
              <a:t>.”</a:t>
            </a:r>
          </a:p>
        </p:txBody>
      </p:sp>
      <p:sp>
        <p:nvSpPr>
          <p:cNvPr id="10" name="TextBox 9">
            <a:extLst>
              <a:ext uri="{FF2B5EF4-FFF2-40B4-BE49-F238E27FC236}">
                <a16:creationId xmlns:a16="http://schemas.microsoft.com/office/drawing/2014/main" id="{AC580317-27E9-A2B3-C574-4B4ADAC53C0A}"/>
              </a:ext>
            </a:extLst>
          </p:cNvPr>
          <p:cNvSpPr txBox="1"/>
          <p:nvPr/>
        </p:nvSpPr>
        <p:spPr>
          <a:xfrm>
            <a:off x="413915" y="2958776"/>
            <a:ext cx="380313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“I am sailing 6 months a year and have difficulty buying normal stuff, such as a chocolate bar or use a microwave. But </a:t>
            </a:r>
            <a:r>
              <a:rPr kumimoji="0" lang="en-GB" sz="1200" b="1" i="1" u="none" strike="noStrike" kern="1200" cap="none" spc="0" normalizeH="0" baseline="0" noProof="0" dirty="0">
                <a:ln>
                  <a:noFill/>
                </a:ln>
                <a:solidFill>
                  <a:srgbClr val="060645">
                    <a:lumMod val="75000"/>
                    <a:lumOff val="25000"/>
                  </a:srgbClr>
                </a:solidFill>
                <a:effectLst/>
                <a:uLnTx/>
                <a:uFillTx/>
                <a:latin typeface="Poppins"/>
                <a:ea typeface="+mn-ea"/>
                <a:cs typeface="+mn-cs"/>
              </a:rPr>
              <a:t>that is what alternative resources are for</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 Brilliant!”</a:t>
            </a:r>
          </a:p>
        </p:txBody>
      </p:sp>
      <p:sp>
        <p:nvSpPr>
          <p:cNvPr id="12" name="TextBox 11">
            <a:extLst>
              <a:ext uri="{FF2B5EF4-FFF2-40B4-BE49-F238E27FC236}">
                <a16:creationId xmlns:a16="http://schemas.microsoft.com/office/drawing/2014/main" id="{56C29F51-61C8-1F1A-34E0-9CF85E9D9D6A}"/>
              </a:ext>
            </a:extLst>
          </p:cNvPr>
          <p:cNvSpPr txBox="1"/>
          <p:nvPr/>
        </p:nvSpPr>
        <p:spPr>
          <a:xfrm>
            <a:off x="6082019" y="3079958"/>
            <a:ext cx="525220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“It would be beneficial to give more alternative options for some experiments that don't use everyday household items so that they could still be performed at home or </a:t>
            </a:r>
            <a:r>
              <a:rPr kumimoji="0" lang="en-GB" sz="1200" b="1" i="1" u="none" strike="noStrike" kern="1200" cap="none" spc="0" normalizeH="0" baseline="0" noProof="0" dirty="0">
                <a:ln>
                  <a:noFill/>
                </a:ln>
                <a:solidFill>
                  <a:srgbClr val="060645">
                    <a:lumMod val="75000"/>
                    <a:lumOff val="25000"/>
                  </a:srgbClr>
                </a:solidFill>
                <a:effectLst/>
                <a:uLnTx/>
                <a:uFillTx/>
                <a:latin typeface="Poppins"/>
                <a:ea typeface="+mn-ea"/>
                <a:cs typeface="+mn-cs"/>
              </a:rPr>
              <a:t>make the alternative resources more easily available so that it doesn't make students feel like they've failed </a:t>
            </a:r>
            <a:r>
              <a:rPr kumimoji="0" lang="en-GB" sz="1200" b="0" i="1" u="none" strike="noStrike" kern="1200" cap="none" spc="0" normalizeH="0" baseline="0" noProof="0" dirty="0">
                <a:ln>
                  <a:noFill/>
                </a:ln>
                <a:solidFill>
                  <a:srgbClr val="060645">
                    <a:lumMod val="75000"/>
                    <a:lumOff val="25000"/>
                  </a:srgbClr>
                </a:solidFill>
                <a:effectLst/>
                <a:uLnTx/>
                <a:uFillTx/>
                <a:latin typeface="Poppins"/>
                <a:ea typeface="+mn-ea"/>
                <a:cs typeface="+mn-cs"/>
              </a:rPr>
              <a:t>and need to admit it to the tutor.”</a:t>
            </a:r>
          </a:p>
        </p:txBody>
      </p:sp>
      <p:sp>
        <p:nvSpPr>
          <p:cNvPr id="20" name="TextBox 19">
            <a:extLst>
              <a:ext uri="{FF2B5EF4-FFF2-40B4-BE49-F238E27FC236}">
                <a16:creationId xmlns:a16="http://schemas.microsoft.com/office/drawing/2014/main" id="{03C2A940-1360-906F-7DB3-18A3CCC9AB29}"/>
              </a:ext>
            </a:extLst>
          </p:cNvPr>
          <p:cNvSpPr txBox="1"/>
          <p:nvPr/>
        </p:nvSpPr>
        <p:spPr>
          <a:xfrm>
            <a:off x="7993310" y="423189"/>
            <a:ext cx="4002947" cy="738664"/>
          </a:xfrm>
          <a:prstGeom prst="rect">
            <a:avLst/>
          </a:prstGeom>
          <a:noFill/>
        </p:spPr>
        <p:txBody>
          <a:bodyPr wrap="square">
            <a:spAutoFit/>
          </a:bodyPr>
          <a:lstStyle/>
          <a:p>
            <a:pPr algn="ctr"/>
            <a:r>
              <a:rPr lang="en-GB" sz="1400" dirty="0">
                <a:latin typeface="+mn-lt"/>
              </a:rPr>
              <a:t>100% of respondents said that the alternative resources were an acceptable alternative to the home experiments</a:t>
            </a:r>
            <a:endParaRPr lang="en-GB" sz="1400" b="0" i="0" dirty="0">
              <a:effectLst/>
              <a:latin typeface="+mn-lt"/>
            </a:endParaRPr>
          </a:p>
        </p:txBody>
      </p:sp>
    </p:spTree>
    <p:extLst>
      <p:ext uri="{BB962C8B-B14F-4D97-AF65-F5344CB8AC3E}">
        <p14:creationId xmlns:p14="http://schemas.microsoft.com/office/powerpoint/2010/main" val="2487291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075BA4B-8444-A596-7981-BC96CF1B1ECC}"/>
              </a:ext>
            </a:extLst>
          </p:cNvPr>
          <p:cNvSpPr>
            <a:spLocks noGrp="1"/>
          </p:cNvSpPr>
          <p:nvPr>
            <p:ph type="body" sz="quarter" idx="24"/>
          </p:nvPr>
        </p:nvSpPr>
        <p:spPr>
          <a:xfrm>
            <a:off x="413915" y="404664"/>
            <a:ext cx="10766703" cy="497161"/>
          </a:xfrm>
        </p:spPr>
        <p:txBody>
          <a:bodyPr/>
          <a:lstStyle/>
          <a:p>
            <a:r>
              <a:rPr lang="en-GB" dirty="0">
                <a:solidFill>
                  <a:schemeClr val="tx1"/>
                </a:solidFill>
              </a:rPr>
              <a:t>Research Methodology</a:t>
            </a:r>
          </a:p>
          <a:p>
            <a:endParaRPr lang="en-GB" dirty="0">
              <a:solidFill>
                <a:schemeClr val="tx1"/>
              </a:solidFill>
            </a:endParaRPr>
          </a:p>
        </p:txBody>
      </p:sp>
      <p:sp>
        <p:nvSpPr>
          <p:cNvPr id="8" name="Rectangle 7">
            <a:extLst>
              <a:ext uri="{FF2B5EF4-FFF2-40B4-BE49-F238E27FC236}">
                <a16:creationId xmlns:a16="http://schemas.microsoft.com/office/drawing/2014/main" id="{D7CFB509-B76B-FB9A-62AF-D74AD37EB489}"/>
              </a:ext>
            </a:extLst>
          </p:cNvPr>
          <p:cNvSpPr/>
          <p:nvPr/>
        </p:nvSpPr>
        <p:spPr>
          <a:xfrm>
            <a:off x="504825" y="1447800"/>
            <a:ext cx="5476875" cy="18669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GB" sz="1600" b="1" dirty="0">
                <a:solidFill>
                  <a:schemeClr val="bg1">
                    <a:lumMod val="85000"/>
                  </a:schemeClr>
                </a:solidFill>
                <a:cs typeface="Poppins"/>
              </a:rPr>
              <a:t>Phase 1:</a:t>
            </a:r>
            <a:r>
              <a:rPr lang="en-GB" sz="1600" dirty="0">
                <a:solidFill>
                  <a:schemeClr val="bg1">
                    <a:lumMod val="85000"/>
                  </a:schemeClr>
                </a:solidFill>
                <a:cs typeface="Poppins"/>
              </a:rPr>
              <a:t> </a:t>
            </a:r>
            <a:r>
              <a:rPr lang="en-GB" sz="1400" dirty="0">
                <a:solidFill>
                  <a:schemeClr val="bg1">
                    <a:lumMod val="85000"/>
                  </a:schemeClr>
                </a:solidFill>
                <a:cs typeface="Poppins"/>
              </a:rPr>
              <a:t>	Online survey via JISC </a:t>
            </a:r>
          </a:p>
          <a:p>
            <a:pPr>
              <a:lnSpc>
                <a:spcPct val="100000"/>
              </a:lnSpc>
            </a:pPr>
            <a:endParaRPr lang="en-GB" sz="1400" dirty="0">
              <a:solidFill>
                <a:schemeClr val="bg1">
                  <a:lumMod val="85000"/>
                </a:schemeClr>
              </a:solidFill>
              <a:cs typeface="Poppins"/>
            </a:endParaRPr>
          </a:p>
          <a:p>
            <a:pPr lvl="2"/>
            <a:r>
              <a:rPr lang="en-GB" sz="1200" dirty="0">
                <a:solidFill>
                  <a:schemeClr val="bg1">
                    <a:lumMod val="85000"/>
                  </a:schemeClr>
                </a:solidFill>
                <a:cs typeface="Poppins"/>
              </a:rPr>
              <a:t>Conducted March – April 2023</a:t>
            </a:r>
          </a:p>
          <a:p>
            <a:pPr lvl="2"/>
            <a:r>
              <a:rPr lang="en-GB" sz="1200" dirty="0">
                <a:solidFill>
                  <a:schemeClr val="bg1">
                    <a:lumMod val="85000"/>
                  </a:schemeClr>
                </a:solidFill>
                <a:cs typeface="Poppins"/>
              </a:rPr>
              <a:t>Analysis October 2023 – February 2024</a:t>
            </a:r>
          </a:p>
          <a:p>
            <a:pPr lvl="2"/>
            <a:endParaRPr lang="en-GB" sz="1200" dirty="0">
              <a:solidFill>
                <a:schemeClr val="bg1">
                  <a:lumMod val="85000"/>
                </a:schemeClr>
              </a:solidFill>
            </a:endParaRPr>
          </a:p>
        </p:txBody>
      </p:sp>
      <p:sp>
        <p:nvSpPr>
          <p:cNvPr id="9" name="Rectangle 8">
            <a:extLst>
              <a:ext uri="{FF2B5EF4-FFF2-40B4-BE49-F238E27FC236}">
                <a16:creationId xmlns:a16="http://schemas.microsoft.com/office/drawing/2014/main" id="{F0D9629A-520D-8810-F2C1-8F78D2ACB6E3}"/>
              </a:ext>
            </a:extLst>
          </p:cNvPr>
          <p:cNvSpPr/>
          <p:nvPr/>
        </p:nvSpPr>
        <p:spPr>
          <a:xfrm>
            <a:off x="6286500" y="1447800"/>
            <a:ext cx="5476875" cy="1866900"/>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GB" sz="1600" b="1" dirty="0">
                <a:solidFill>
                  <a:schemeClr val="tx1"/>
                </a:solidFill>
                <a:cs typeface="Poppins"/>
              </a:rPr>
              <a:t>Phase 2: 	</a:t>
            </a:r>
            <a:r>
              <a:rPr lang="en-GB" sz="1400" dirty="0">
                <a:solidFill>
                  <a:schemeClr val="tx1"/>
                </a:solidFill>
                <a:cs typeface="Poppins"/>
              </a:rPr>
              <a:t>Semi structured interviews </a:t>
            </a:r>
          </a:p>
          <a:p>
            <a:pPr>
              <a:lnSpc>
                <a:spcPct val="100000"/>
              </a:lnSpc>
            </a:pPr>
            <a:endParaRPr lang="en-GB" sz="1400" dirty="0">
              <a:solidFill>
                <a:schemeClr val="tx1"/>
              </a:solidFill>
              <a:cs typeface="Poppins"/>
            </a:endParaRPr>
          </a:p>
          <a:p>
            <a:pPr lvl="2"/>
            <a:r>
              <a:rPr lang="en-GB" sz="1200" dirty="0">
                <a:solidFill>
                  <a:schemeClr val="tx1"/>
                </a:solidFill>
                <a:cs typeface="Poppins"/>
              </a:rPr>
              <a:t>Conducted July – September 2023</a:t>
            </a:r>
          </a:p>
          <a:p>
            <a:pPr lvl="2"/>
            <a:r>
              <a:rPr lang="en-GB" sz="1200" dirty="0">
                <a:solidFill>
                  <a:schemeClr val="tx1"/>
                </a:solidFill>
                <a:cs typeface="Poppins"/>
              </a:rPr>
              <a:t>Analysis October 2023 – February 2024</a:t>
            </a:r>
          </a:p>
          <a:p>
            <a:pPr lvl="2"/>
            <a:endParaRPr lang="en-GB" sz="1200" dirty="0">
              <a:solidFill>
                <a:schemeClr val="tx1"/>
              </a:solidFill>
            </a:endParaRPr>
          </a:p>
        </p:txBody>
      </p:sp>
      <p:sp>
        <p:nvSpPr>
          <p:cNvPr id="12" name="Rectangle 11">
            <a:extLst>
              <a:ext uri="{FF2B5EF4-FFF2-40B4-BE49-F238E27FC236}">
                <a16:creationId xmlns:a16="http://schemas.microsoft.com/office/drawing/2014/main" id="{2FE5CDED-029C-A902-F642-276B2321A367}"/>
              </a:ext>
            </a:extLst>
          </p:cNvPr>
          <p:cNvSpPr/>
          <p:nvPr/>
        </p:nvSpPr>
        <p:spPr>
          <a:xfrm>
            <a:off x="2948260" y="3683816"/>
            <a:ext cx="6676479" cy="18669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GB" sz="1600" b="1" dirty="0">
                <a:solidFill>
                  <a:schemeClr val="bg1">
                    <a:lumMod val="85000"/>
                  </a:schemeClr>
                </a:solidFill>
                <a:cs typeface="Poppins"/>
              </a:rPr>
              <a:t>Phase 3:</a:t>
            </a:r>
            <a:r>
              <a:rPr lang="en-GB" sz="1600" dirty="0">
                <a:solidFill>
                  <a:schemeClr val="bg1">
                    <a:lumMod val="85000"/>
                  </a:schemeClr>
                </a:solidFill>
                <a:cs typeface="Poppins"/>
              </a:rPr>
              <a:t> </a:t>
            </a:r>
            <a:r>
              <a:rPr lang="en-GB" sz="1400" dirty="0">
                <a:solidFill>
                  <a:schemeClr val="bg1">
                    <a:lumMod val="85000"/>
                  </a:schemeClr>
                </a:solidFill>
                <a:cs typeface="Poppins"/>
              </a:rPr>
              <a:t>Development and evaluation of suitable 	alternative 		resources for S112 23J and/or practical adjustments to support 	achievement of learning outcomes without additional cost</a:t>
            </a:r>
          </a:p>
          <a:p>
            <a:pPr>
              <a:lnSpc>
                <a:spcPct val="100000"/>
              </a:lnSpc>
            </a:pPr>
            <a:endParaRPr lang="en-GB" sz="1400" dirty="0">
              <a:solidFill>
                <a:schemeClr val="bg1">
                  <a:lumMod val="85000"/>
                </a:schemeClr>
              </a:solidFill>
              <a:cs typeface="Poppins"/>
            </a:endParaRPr>
          </a:p>
          <a:p>
            <a:pPr>
              <a:lnSpc>
                <a:spcPct val="100000"/>
              </a:lnSpc>
            </a:pPr>
            <a:r>
              <a:rPr lang="en-GB" sz="1400" dirty="0">
                <a:solidFill>
                  <a:schemeClr val="bg1">
                    <a:lumMod val="85000"/>
                  </a:schemeClr>
                </a:solidFill>
                <a:cs typeface="Poppins"/>
              </a:rPr>
              <a:t>	</a:t>
            </a:r>
            <a:r>
              <a:rPr lang="en-GB" sz="1200" dirty="0">
                <a:solidFill>
                  <a:schemeClr val="bg1">
                    <a:lumMod val="85000"/>
                  </a:schemeClr>
                </a:solidFill>
                <a:cs typeface="Poppins"/>
              </a:rPr>
              <a:t>Development</a:t>
            </a:r>
            <a:r>
              <a:rPr lang="en-GB" sz="1400" dirty="0">
                <a:solidFill>
                  <a:schemeClr val="bg1">
                    <a:lumMod val="85000"/>
                  </a:schemeClr>
                </a:solidFill>
                <a:cs typeface="Poppins"/>
              </a:rPr>
              <a:t> </a:t>
            </a:r>
            <a:r>
              <a:rPr lang="en-GB" sz="1200" dirty="0">
                <a:solidFill>
                  <a:schemeClr val="bg1">
                    <a:lumMod val="85000"/>
                  </a:schemeClr>
                </a:solidFill>
                <a:cs typeface="Poppins"/>
              </a:rPr>
              <a:t>July – September 2023</a:t>
            </a:r>
          </a:p>
          <a:p>
            <a:pPr>
              <a:lnSpc>
                <a:spcPct val="100000"/>
              </a:lnSpc>
            </a:pPr>
            <a:r>
              <a:rPr lang="en-GB" sz="1200" dirty="0">
                <a:solidFill>
                  <a:schemeClr val="bg1">
                    <a:lumMod val="85000"/>
                  </a:schemeClr>
                </a:solidFill>
                <a:cs typeface="Poppins"/>
              </a:rPr>
              <a:t>	Evaluation June – July 2024</a:t>
            </a:r>
          </a:p>
        </p:txBody>
      </p:sp>
    </p:spTree>
    <p:extLst>
      <p:ext uri="{BB962C8B-B14F-4D97-AF65-F5344CB8AC3E}">
        <p14:creationId xmlns:p14="http://schemas.microsoft.com/office/powerpoint/2010/main" val="2719400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B30942-1086-0F3A-FA72-C716EDC94EE8}"/>
              </a:ext>
            </a:extLst>
          </p:cNvPr>
          <p:cNvSpPr>
            <a:spLocks noGrp="1"/>
          </p:cNvSpPr>
          <p:nvPr>
            <p:ph type="body" sz="quarter" idx="24"/>
          </p:nvPr>
        </p:nvSpPr>
        <p:spPr/>
        <p:txBody>
          <a:bodyPr/>
          <a:lstStyle/>
          <a:p>
            <a:r>
              <a:rPr lang="en-GB" dirty="0"/>
              <a:t>Phase 2: Semi structured interviews </a:t>
            </a:r>
          </a:p>
          <a:p>
            <a:endParaRPr lang="en-GB" dirty="0"/>
          </a:p>
          <a:p>
            <a:endParaRPr lang="en-GB" dirty="0"/>
          </a:p>
        </p:txBody>
      </p:sp>
      <p:sp>
        <p:nvSpPr>
          <p:cNvPr id="5" name="Text Placeholder 4">
            <a:extLst>
              <a:ext uri="{FF2B5EF4-FFF2-40B4-BE49-F238E27FC236}">
                <a16:creationId xmlns:a16="http://schemas.microsoft.com/office/drawing/2014/main" id="{0060F2E8-3D21-733B-E825-F4C4BDB22A24}"/>
              </a:ext>
            </a:extLst>
          </p:cNvPr>
          <p:cNvSpPr>
            <a:spLocks noGrp="1"/>
          </p:cNvSpPr>
          <p:nvPr>
            <p:ph type="body" sz="quarter" idx="25"/>
          </p:nvPr>
        </p:nvSpPr>
        <p:spPr/>
        <p:txBody>
          <a:bodyPr/>
          <a:lstStyle/>
          <a:p>
            <a:r>
              <a:rPr lang="en-GB" dirty="0"/>
              <a:t>Overview</a:t>
            </a:r>
          </a:p>
        </p:txBody>
      </p:sp>
      <p:sp>
        <p:nvSpPr>
          <p:cNvPr id="7" name="Rectangle 6">
            <a:extLst>
              <a:ext uri="{FF2B5EF4-FFF2-40B4-BE49-F238E27FC236}">
                <a16:creationId xmlns:a16="http://schemas.microsoft.com/office/drawing/2014/main" id="{A9FD40FC-DDC0-2179-6C0A-2AF2F5E3F5EA}"/>
              </a:ext>
            </a:extLst>
          </p:cNvPr>
          <p:cNvSpPr/>
          <p:nvPr/>
        </p:nvSpPr>
        <p:spPr>
          <a:xfrm>
            <a:off x="4213844" y="2302974"/>
            <a:ext cx="2152650" cy="65722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10</a:t>
            </a:r>
          </a:p>
        </p:txBody>
      </p:sp>
      <p:sp>
        <p:nvSpPr>
          <p:cNvPr id="8" name="TextBox 7">
            <a:extLst>
              <a:ext uri="{FF2B5EF4-FFF2-40B4-BE49-F238E27FC236}">
                <a16:creationId xmlns:a16="http://schemas.microsoft.com/office/drawing/2014/main" id="{EDF1566B-82CB-EBE2-1B93-B05D69A2E2A7}"/>
              </a:ext>
            </a:extLst>
          </p:cNvPr>
          <p:cNvSpPr txBox="1"/>
          <p:nvPr/>
        </p:nvSpPr>
        <p:spPr>
          <a:xfrm>
            <a:off x="6366494" y="2490485"/>
            <a:ext cx="3575334" cy="276999"/>
          </a:xfrm>
          <a:prstGeom prst="rect">
            <a:avLst/>
          </a:prstGeom>
          <a:noFill/>
        </p:spPr>
        <p:txBody>
          <a:bodyPr wrap="square">
            <a:spAutoFit/>
          </a:bodyPr>
          <a:lstStyle/>
          <a:p>
            <a:r>
              <a:rPr lang="en-GB" sz="1200" dirty="0"/>
              <a:t>No. of students interviewed (Jun-Sep ‘23).</a:t>
            </a:r>
          </a:p>
        </p:txBody>
      </p:sp>
      <p:sp>
        <p:nvSpPr>
          <p:cNvPr id="9" name="TextBox 8">
            <a:extLst>
              <a:ext uri="{FF2B5EF4-FFF2-40B4-BE49-F238E27FC236}">
                <a16:creationId xmlns:a16="http://schemas.microsoft.com/office/drawing/2014/main" id="{F7E68668-7B5E-68E1-D5F1-A9AC40A55F39}"/>
              </a:ext>
            </a:extLst>
          </p:cNvPr>
          <p:cNvSpPr txBox="1"/>
          <p:nvPr/>
        </p:nvSpPr>
        <p:spPr>
          <a:xfrm>
            <a:off x="6366494" y="1517232"/>
            <a:ext cx="3575334" cy="276999"/>
          </a:xfrm>
          <a:prstGeom prst="rect">
            <a:avLst/>
          </a:prstGeom>
          <a:noFill/>
        </p:spPr>
        <p:txBody>
          <a:bodyPr wrap="square">
            <a:spAutoFit/>
          </a:bodyPr>
          <a:lstStyle/>
          <a:p>
            <a:r>
              <a:rPr lang="en-GB" sz="1200" dirty="0"/>
              <a:t>No. of students willing to be interviewed.</a:t>
            </a:r>
          </a:p>
        </p:txBody>
      </p:sp>
      <p:sp>
        <p:nvSpPr>
          <p:cNvPr id="10" name="Callout: Down Arrow 9">
            <a:extLst>
              <a:ext uri="{FF2B5EF4-FFF2-40B4-BE49-F238E27FC236}">
                <a16:creationId xmlns:a16="http://schemas.microsoft.com/office/drawing/2014/main" id="{CE8903ED-0B67-0604-BDEE-156FF73155F9}"/>
              </a:ext>
            </a:extLst>
          </p:cNvPr>
          <p:cNvSpPr/>
          <p:nvPr/>
        </p:nvSpPr>
        <p:spPr>
          <a:xfrm>
            <a:off x="4213844" y="1340949"/>
            <a:ext cx="2152650" cy="962025"/>
          </a:xfrm>
          <a:prstGeom prst="downArrowCallou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87</a:t>
            </a:r>
          </a:p>
        </p:txBody>
      </p:sp>
      <p:sp>
        <p:nvSpPr>
          <p:cNvPr id="11" name="Oval 10">
            <a:extLst>
              <a:ext uri="{FF2B5EF4-FFF2-40B4-BE49-F238E27FC236}">
                <a16:creationId xmlns:a16="http://schemas.microsoft.com/office/drawing/2014/main" id="{723C8B9F-40CD-A151-F81D-BD8991958FAE}"/>
              </a:ext>
            </a:extLst>
          </p:cNvPr>
          <p:cNvSpPr/>
          <p:nvPr/>
        </p:nvSpPr>
        <p:spPr>
          <a:xfrm>
            <a:off x="3037996" y="1959777"/>
            <a:ext cx="1175848" cy="407454"/>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11.5%</a:t>
            </a:r>
          </a:p>
        </p:txBody>
      </p:sp>
      <p:sp>
        <p:nvSpPr>
          <p:cNvPr id="13" name="TextBox 12">
            <a:extLst>
              <a:ext uri="{FF2B5EF4-FFF2-40B4-BE49-F238E27FC236}">
                <a16:creationId xmlns:a16="http://schemas.microsoft.com/office/drawing/2014/main" id="{6A3E1160-2BFA-55BD-2672-F77547BAE2A9}"/>
              </a:ext>
            </a:extLst>
          </p:cNvPr>
          <p:cNvSpPr txBox="1"/>
          <p:nvPr/>
        </p:nvSpPr>
        <p:spPr>
          <a:xfrm>
            <a:off x="413914" y="3429000"/>
            <a:ext cx="7194901" cy="307777"/>
          </a:xfrm>
          <a:prstGeom prst="rect">
            <a:avLst/>
          </a:prstGeom>
          <a:noFill/>
        </p:spPr>
        <p:txBody>
          <a:bodyPr wrap="square">
            <a:spAutoFit/>
          </a:bodyPr>
          <a:lstStyle/>
          <a:p>
            <a:r>
              <a:rPr lang="en-GB" sz="1400" b="1" dirty="0"/>
              <a:t>Themes identified from the interviews mirrored those from the survey:</a:t>
            </a:r>
          </a:p>
        </p:txBody>
      </p:sp>
      <p:sp>
        <p:nvSpPr>
          <p:cNvPr id="14" name="Rectangle 13">
            <a:extLst>
              <a:ext uri="{FF2B5EF4-FFF2-40B4-BE49-F238E27FC236}">
                <a16:creationId xmlns:a16="http://schemas.microsoft.com/office/drawing/2014/main" id="{5A33F8C4-1DC4-8AF4-2C5C-F84A4430E823}"/>
              </a:ext>
            </a:extLst>
          </p:cNvPr>
          <p:cNvSpPr/>
          <p:nvPr/>
        </p:nvSpPr>
        <p:spPr>
          <a:xfrm>
            <a:off x="9537533" y="3811524"/>
            <a:ext cx="2108433" cy="746620"/>
          </a:xfrm>
          <a:prstGeom prst="rect">
            <a:avLst/>
          </a:prstGeom>
          <a:solidFill>
            <a:schemeClr val="bg1"/>
          </a:solidFill>
          <a:ln>
            <a:solidFill>
              <a:srgbClr val="060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Alternative resources</a:t>
            </a:r>
          </a:p>
        </p:txBody>
      </p:sp>
      <p:sp>
        <p:nvSpPr>
          <p:cNvPr id="15" name="Rectangle 14">
            <a:extLst>
              <a:ext uri="{FF2B5EF4-FFF2-40B4-BE49-F238E27FC236}">
                <a16:creationId xmlns:a16="http://schemas.microsoft.com/office/drawing/2014/main" id="{80D7027D-824A-66F0-0696-45C0D3A71731}"/>
              </a:ext>
            </a:extLst>
          </p:cNvPr>
          <p:cNvSpPr/>
          <p:nvPr/>
        </p:nvSpPr>
        <p:spPr>
          <a:xfrm>
            <a:off x="7265515" y="3811524"/>
            <a:ext cx="2108433" cy="746620"/>
          </a:xfrm>
          <a:prstGeom prst="rect">
            <a:avLst/>
          </a:prstGeom>
          <a:solidFill>
            <a:schemeClr val="bg1"/>
          </a:solidFill>
          <a:ln>
            <a:solidFill>
              <a:srgbClr val="060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Environmental impact</a:t>
            </a:r>
          </a:p>
        </p:txBody>
      </p:sp>
      <p:sp>
        <p:nvSpPr>
          <p:cNvPr id="16" name="Rectangle 15">
            <a:extLst>
              <a:ext uri="{FF2B5EF4-FFF2-40B4-BE49-F238E27FC236}">
                <a16:creationId xmlns:a16="http://schemas.microsoft.com/office/drawing/2014/main" id="{C0B4CBB2-B0D0-2013-1432-3EBDE585A232}"/>
              </a:ext>
            </a:extLst>
          </p:cNvPr>
          <p:cNvSpPr/>
          <p:nvPr/>
        </p:nvSpPr>
        <p:spPr>
          <a:xfrm>
            <a:off x="4993497" y="3811524"/>
            <a:ext cx="2108433" cy="746620"/>
          </a:xfrm>
          <a:prstGeom prst="rect">
            <a:avLst/>
          </a:prstGeom>
          <a:solidFill>
            <a:schemeClr val="bg1"/>
          </a:solidFill>
          <a:ln>
            <a:solidFill>
              <a:srgbClr val="060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Availability of materials</a:t>
            </a:r>
          </a:p>
        </p:txBody>
      </p:sp>
      <p:sp>
        <p:nvSpPr>
          <p:cNvPr id="17" name="Rectangle 16">
            <a:extLst>
              <a:ext uri="{FF2B5EF4-FFF2-40B4-BE49-F238E27FC236}">
                <a16:creationId xmlns:a16="http://schemas.microsoft.com/office/drawing/2014/main" id="{CE69C3EE-5E36-2888-44AD-AAF5D27546C6}"/>
              </a:ext>
            </a:extLst>
          </p:cNvPr>
          <p:cNvSpPr/>
          <p:nvPr/>
        </p:nvSpPr>
        <p:spPr>
          <a:xfrm>
            <a:off x="2721479" y="3811524"/>
            <a:ext cx="2108433" cy="746620"/>
          </a:xfrm>
          <a:prstGeom prst="rect">
            <a:avLst/>
          </a:prstGeom>
          <a:solidFill>
            <a:schemeClr val="bg1"/>
          </a:solidFill>
          <a:ln>
            <a:solidFill>
              <a:srgbClr val="060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Time</a:t>
            </a:r>
          </a:p>
        </p:txBody>
      </p:sp>
      <p:sp>
        <p:nvSpPr>
          <p:cNvPr id="18" name="Rectangle 17">
            <a:extLst>
              <a:ext uri="{FF2B5EF4-FFF2-40B4-BE49-F238E27FC236}">
                <a16:creationId xmlns:a16="http://schemas.microsoft.com/office/drawing/2014/main" id="{4B165E8C-2904-EE62-BBDB-215AB7F2DC84}"/>
              </a:ext>
            </a:extLst>
          </p:cNvPr>
          <p:cNvSpPr/>
          <p:nvPr/>
        </p:nvSpPr>
        <p:spPr>
          <a:xfrm>
            <a:off x="449461" y="3811524"/>
            <a:ext cx="2108433" cy="746620"/>
          </a:xfrm>
          <a:prstGeom prst="rect">
            <a:avLst/>
          </a:prstGeom>
          <a:solidFill>
            <a:schemeClr val="bg1"/>
          </a:solidFill>
          <a:ln>
            <a:solidFill>
              <a:srgbClr val="060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Cost of materials</a:t>
            </a:r>
          </a:p>
        </p:txBody>
      </p:sp>
      <p:sp>
        <p:nvSpPr>
          <p:cNvPr id="22" name="TextBox 21">
            <a:extLst>
              <a:ext uri="{FF2B5EF4-FFF2-40B4-BE49-F238E27FC236}">
                <a16:creationId xmlns:a16="http://schemas.microsoft.com/office/drawing/2014/main" id="{00B25E9D-379A-4383-D709-DAAFA15DF7BE}"/>
              </a:ext>
            </a:extLst>
          </p:cNvPr>
          <p:cNvSpPr txBox="1"/>
          <p:nvPr/>
        </p:nvSpPr>
        <p:spPr>
          <a:xfrm>
            <a:off x="413914" y="4961412"/>
            <a:ext cx="9879378" cy="307777"/>
          </a:xfrm>
          <a:prstGeom prst="rect">
            <a:avLst/>
          </a:prstGeom>
          <a:noFill/>
        </p:spPr>
        <p:txBody>
          <a:bodyPr wrap="square">
            <a:spAutoFit/>
          </a:bodyPr>
          <a:lstStyle/>
          <a:p>
            <a:r>
              <a:rPr lang="en-GB" sz="1400" dirty="0"/>
              <a:t>In general, students who were interviewed were very positive about the practical work in both modules:</a:t>
            </a:r>
          </a:p>
        </p:txBody>
      </p:sp>
      <p:sp>
        <p:nvSpPr>
          <p:cNvPr id="24" name="TextBox 23">
            <a:extLst>
              <a:ext uri="{FF2B5EF4-FFF2-40B4-BE49-F238E27FC236}">
                <a16:creationId xmlns:a16="http://schemas.microsoft.com/office/drawing/2014/main" id="{1DA0AB5D-E90C-81F0-8198-2BB9DAF0AFAC}"/>
              </a:ext>
            </a:extLst>
          </p:cNvPr>
          <p:cNvSpPr txBox="1"/>
          <p:nvPr/>
        </p:nvSpPr>
        <p:spPr>
          <a:xfrm>
            <a:off x="2810149" y="5570244"/>
            <a:ext cx="8583562" cy="523220"/>
          </a:xfrm>
          <a:prstGeom prst="rect">
            <a:avLst/>
          </a:prstGeom>
          <a:noFill/>
        </p:spPr>
        <p:txBody>
          <a:bodyPr wrap="square">
            <a:spAutoFit/>
          </a:bodyPr>
          <a:lstStyle/>
          <a:p>
            <a:pPr algn="ctr"/>
            <a:r>
              <a:rPr lang="en-GB" sz="1400" b="1" i="1" dirty="0">
                <a:solidFill>
                  <a:schemeClr val="tx1">
                    <a:lumMod val="75000"/>
                    <a:lumOff val="25000"/>
                  </a:schemeClr>
                </a:solidFill>
              </a:rPr>
              <a:t>“…when you're actually putting everything into practice and doing the experiments, you feel like you're doing real science…”</a:t>
            </a:r>
          </a:p>
        </p:txBody>
      </p:sp>
    </p:spTree>
    <p:extLst>
      <p:ext uri="{BB962C8B-B14F-4D97-AF65-F5344CB8AC3E}">
        <p14:creationId xmlns:p14="http://schemas.microsoft.com/office/powerpoint/2010/main" val="110082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D26EB4E-0D24-5721-332F-FFE9FCCA234F}"/>
              </a:ext>
            </a:extLst>
          </p:cNvPr>
          <p:cNvSpPr>
            <a:spLocks noGrp="1"/>
          </p:cNvSpPr>
          <p:nvPr>
            <p:ph type="body" sz="quarter" idx="24"/>
          </p:nvPr>
        </p:nvSpPr>
        <p:spPr/>
        <p:txBody>
          <a:bodyPr/>
          <a:lstStyle/>
          <a:p>
            <a:r>
              <a:rPr lang="en-GB" dirty="0"/>
              <a:t>Project Background</a:t>
            </a:r>
          </a:p>
        </p:txBody>
      </p:sp>
      <p:sp>
        <p:nvSpPr>
          <p:cNvPr id="10" name="Text Placeholder 9">
            <a:extLst>
              <a:ext uri="{FF2B5EF4-FFF2-40B4-BE49-F238E27FC236}">
                <a16:creationId xmlns:a16="http://schemas.microsoft.com/office/drawing/2014/main" id="{E74A4259-4A62-A5BB-1094-3E61746176DE}"/>
              </a:ext>
            </a:extLst>
          </p:cNvPr>
          <p:cNvSpPr>
            <a:spLocks noGrp="1"/>
          </p:cNvSpPr>
          <p:nvPr>
            <p:ph type="body" sz="quarter" idx="15"/>
          </p:nvPr>
        </p:nvSpPr>
        <p:spPr>
          <a:xfrm>
            <a:off x="462185" y="1306489"/>
            <a:ext cx="11072677" cy="760325"/>
          </a:xfrm>
        </p:spPr>
        <p:txBody>
          <a:bodyPr/>
          <a:lstStyle/>
          <a:p>
            <a:pPr marL="0" indent="0">
              <a:buNone/>
            </a:pPr>
            <a:r>
              <a:rPr lang="en-GB" sz="1600" dirty="0">
                <a:latin typeface="+mn-lt"/>
                <a:cs typeface="Arial" panose="020B0604020202020204" pitchFamily="34" charset="0"/>
              </a:rPr>
              <a:t>Preliminary data collected from a focus group for a previous S112 eSTEeM project suggested that the cost associated with home experiments could be a potential barrier to learning but also student  success as many of these experiments contribute to assessment</a:t>
            </a:r>
            <a:endParaRPr lang="en-GB" sz="1600" i="1" dirty="0">
              <a:solidFill>
                <a:schemeClr val="accent1"/>
              </a:solidFill>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GB" dirty="0"/>
          </a:p>
        </p:txBody>
      </p:sp>
      <p:sp>
        <p:nvSpPr>
          <p:cNvPr id="8" name="Title 1">
            <a:extLst>
              <a:ext uri="{FF2B5EF4-FFF2-40B4-BE49-F238E27FC236}">
                <a16:creationId xmlns:a16="http://schemas.microsoft.com/office/drawing/2014/main" id="{9D7A1368-F0BE-0073-29D3-5894B62F39AB}"/>
              </a:ext>
            </a:extLst>
          </p:cNvPr>
          <p:cNvSpPr txBox="1">
            <a:spLocks/>
          </p:cNvSpPr>
          <p:nvPr/>
        </p:nvSpPr>
        <p:spPr>
          <a:xfrm>
            <a:off x="0" y="-1325563"/>
            <a:ext cx="10515600" cy="1325563"/>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dirty="0"/>
          </a:p>
        </p:txBody>
      </p:sp>
      <p:sp>
        <p:nvSpPr>
          <p:cNvPr id="3" name="TextBox 2">
            <a:extLst>
              <a:ext uri="{FF2B5EF4-FFF2-40B4-BE49-F238E27FC236}">
                <a16:creationId xmlns:a16="http://schemas.microsoft.com/office/drawing/2014/main" id="{EE380671-3992-A556-8DAC-91497F756EBB}"/>
              </a:ext>
            </a:extLst>
          </p:cNvPr>
          <p:cNvSpPr txBox="1"/>
          <p:nvPr/>
        </p:nvSpPr>
        <p:spPr>
          <a:xfrm>
            <a:off x="1596638" y="2667014"/>
            <a:ext cx="3800030" cy="954107"/>
          </a:xfrm>
          <a:prstGeom prst="rect">
            <a:avLst/>
          </a:prstGeom>
          <a:noFill/>
        </p:spPr>
        <p:txBody>
          <a:bodyPr wrap="square">
            <a:spAutoFit/>
          </a:bodyPr>
          <a:lstStyle/>
          <a:p>
            <a:pPr algn="ctr"/>
            <a:r>
              <a:rPr lang="en-GB" sz="1400" i="1" dirty="0">
                <a:solidFill>
                  <a:schemeClr val="tx1">
                    <a:lumMod val="75000"/>
                    <a:lumOff val="25000"/>
                  </a:schemeClr>
                </a:solidFill>
                <a:latin typeface="+mn-lt"/>
                <a:cs typeface="Arial" panose="020B0604020202020204" pitchFamily="34" charset="0"/>
              </a:rPr>
              <a:t>“</a:t>
            </a:r>
            <a:r>
              <a:rPr lang="en-GB" sz="1400" i="1" dirty="0">
                <a:solidFill>
                  <a:schemeClr val="accent5">
                    <a:lumMod val="50000"/>
                  </a:schemeClr>
                </a:solidFill>
                <a:latin typeface="+mn-lt"/>
                <a:cs typeface="Arial" panose="020B0604020202020204" pitchFamily="34" charset="0"/>
              </a:rPr>
              <a:t>the experiment it assumed that you had certain things in your house…it assumed that you had everything in your house and </a:t>
            </a:r>
            <a:r>
              <a:rPr lang="en-GB" sz="1400" b="1" i="1" dirty="0">
                <a:solidFill>
                  <a:schemeClr val="accent5">
                    <a:lumMod val="50000"/>
                  </a:schemeClr>
                </a:solidFill>
                <a:latin typeface="+mn-lt"/>
                <a:cs typeface="Arial" panose="020B0604020202020204" pitchFamily="34" charset="0"/>
              </a:rPr>
              <a:t>they don’t support you</a:t>
            </a:r>
            <a:r>
              <a:rPr lang="en-GB" sz="1400" i="1" dirty="0">
                <a:solidFill>
                  <a:schemeClr val="accent5">
                    <a:lumMod val="50000"/>
                  </a:schemeClr>
                </a:solidFill>
                <a:latin typeface="+mn-lt"/>
                <a:cs typeface="Arial" panose="020B0604020202020204" pitchFamily="34" charset="0"/>
              </a:rPr>
              <a:t>”</a:t>
            </a:r>
          </a:p>
        </p:txBody>
      </p:sp>
      <p:sp>
        <p:nvSpPr>
          <p:cNvPr id="5" name="TextBox 4">
            <a:extLst>
              <a:ext uri="{FF2B5EF4-FFF2-40B4-BE49-F238E27FC236}">
                <a16:creationId xmlns:a16="http://schemas.microsoft.com/office/drawing/2014/main" id="{DE1234B4-1536-A57A-EE2F-0651BE74C78D}"/>
              </a:ext>
            </a:extLst>
          </p:cNvPr>
          <p:cNvSpPr txBox="1"/>
          <p:nvPr/>
        </p:nvSpPr>
        <p:spPr>
          <a:xfrm>
            <a:off x="798475" y="4563173"/>
            <a:ext cx="5813989" cy="307777"/>
          </a:xfrm>
          <a:prstGeom prst="rect">
            <a:avLst/>
          </a:prstGeom>
          <a:noFill/>
        </p:spPr>
        <p:txBody>
          <a:bodyPr wrap="square">
            <a:spAutoFit/>
          </a:bodyPr>
          <a:lstStyle/>
          <a:p>
            <a:pPr marL="0" indent="0" algn="ctr">
              <a:buNone/>
            </a:pPr>
            <a:r>
              <a:rPr lang="en-GB" sz="1400" i="1" dirty="0">
                <a:solidFill>
                  <a:schemeClr val="tx1">
                    <a:lumMod val="75000"/>
                    <a:lumOff val="25000"/>
                  </a:schemeClr>
                </a:solidFill>
                <a:latin typeface="+mn-lt"/>
                <a:cs typeface="Arial" panose="020B0604020202020204" pitchFamily="34" charset="0"/>
              </a:rPr>
              <a:t>“</a:t>
            </a:r>
            <a:r>
              <a:rPr lang="en-GB" sz="1400" b="1" i="1" dirty="0">
                <a:solidFill>
                  <a:schemeClr val="tx1">
                    <a:lumMod val="75000"/>
                    <a:lumOff val="25000"/>
                  </a:schemeClr>
                </a:solidFill>
                <a:latin typeface="+mn-lt"/>
                <a:cs typeface="Arial" panose="020B0604020202020204" pitchFamily="34" charset="0"/>
              </a:rPr>
              <a:t>Times are hard</a:t>
            </a:r>
            <a:r>
              <a:rPr lang="en-GB" sz="1400" i="1" dirty="0">
                <a:solidFill>
                  <a:schemeClr val="tx1">
                    <a:lumMod val="75000"/>
                    <a:lumOff val="25000"/>
                  </a:schemeClr>
                </a:solidFill>
                <a:latin typeface="+mn-lt"/>
                <a:cs typeface="Arial" panose="020B0604020202020204" pitchFamily="34" charset="0"/>
              </a:rPr>
              <a:t>, and you are trying to salvage whatever”</a:t>
            </a:r>
          </a:p>
        </p:txBody>
      </p:sp>
      <p:sp>
        <p:nvSpPr>
          <p:cNvPr id="7" name="TextBox 6">
            <a:extLst>
              <a:ext uri="{FF2B5EF4-FFF2-40B4-BE49-F238E27FC236}">
                <a16:creationId xmlns:a16="http://schemas.microsoft.com/office/drawing/2014/main" id="{64025F7E-866C-7977-F66E-47D85487A2F1}"/>
              </a:ext>
            </a:extLst>
          </p:cNvPr>
          <p:cNvSpPr txBox="1"/>
          <p:nvPr/>
        </p:nvSpPr>
        <p:spPr>
          <a:xfrm>
            <a:off x="6250602" y="3167390"/>
            <a:ext cx="4586114" cy="523220"/>
          </a:xfrm>
          <a:prstGeom prst="rect">
            <a:avLst/>
          </a:prstGeom>
          <a:noFill/>
        </p:spPr>
        <p:txBody>
          <a:bodyPr wrap="square">
            <a:spAutoFit/>
          </a:bodyPr>
          <a:lstStyle/>
          <a:p>
            <a:pPr algn="ctr"/>
            <a:r>
              <a:rPr lang="en-GB" sz="1400" i="1" dirty="0">
                <a:solidFill>
                  <a:schemeClr val="tx1">
                    <a:lumMod val="75000"/>
                    <a:lumOff val="25000"/>
                  </a:schemeClr>
                </a:solidFill>
                <a:latin typeface="+mn-lt"/>
                <a:cs typeface="Arial" panose="020B0604020202020204" pitchFamily="34" charset="0"/>
              </a:rPr>
              <a:t>“Having to give an alternative option for the experiment was like us </a:t>
            </a:r>
            <a:r>
              <a:rPr lang="en-GB" sz="1400" b="1" i="1" dirty="0">
                <a:solidFill>
                  <a:schemeClr val="tx1">
                    <a:lumMod val="75000"/>
                    <a:lumOff val="25000"/>
                  </a:schemeClr>
                </a:solidFill>
                <a:latin typeface="+mn-lt"/>
                <a:cs typeface="Arial" panose="020B0604020202020204" pitchFamily="34" charset="0"/>
              </a:rPr>
              <a:t>asking for too much</a:t>
            </a:r>
            <a:r>
              <a:rPr lang="en-GB" sz="1400" i="1" dirty="0">
                <a:solidFill>
                  <a:schemeClr val="tx1">
                    <a:lumMod val="75000"/>
                    <a:lumOff val="25000"/>
                  </a:schemeClr>
                </a:solidFill>
                <a:latin typeface="+mn-lt"/>
                <a:cs typeface="Arial" panose="020B0604020202020204" pitchFamily="34" charset="0"/>
              </a:rPr>
              <a:t>”.</a:t>
            </a:r>
          </a:p>
        </p:txBody>
      </p:sp>
      <p:sp>
        <p:nvSpPr>
          <p:cNvPr id="12" name="TextBox 11">
            <a:extLst>
              <a:ext uri="{FF2B5EF4-FFF2-40B4-BE49-F238E27FC236}">
                <a16:creationId xmlns:a16="http://schemas.microsoft.com/office/drawing/2014/main" id="{07EA5310-C356-6F25-7EE1-681213A9ED75}"/>
              </a:ext>
            </a:extLst>
          </p:cNvPr>
          <p:cNvSpPr txBox="1"/>
          <p:nvPr/>
        </p:nvSpPr>
        <p:spPr>
          <a:xfrm>
            <a:off x="7380719" y="4971183"/>
            <a:ext cx="3197551" cy="954107"/>
          </a:xfrm>
          <a:prstGeom prst="rect">
            <a:avLst/>
          </a:prstGeom>
          <a:noFill/>
        </p:spPr>
        <p:txBody>
          <a:bodyPr wrap="square">
            <a:spAutoFit/>
          </a:bodyPr>
          <a:lstStyle/>
          <a:p>
            <a:pPr algn="ctr"/>
            <a:r>
              <a:rPr lang="en-GB" sz="1400" i="1" dirty="0">
                <a:solidFill>
                  <a:schemeClr val="tx1">
                    <a:lumMod val="75000"/>
                    <a:lumOff val="25000"/>
                  </a:schemeClr>
                </a:solidFill>
                <a:latin typeface="+mn-lt"/>
                <a:cs typeface="Arial" panose="020B0604020202020204" pitchFamily="34" charset="0"/>
              </a:rPr>
              <a:t>“so when you’ve got to go out and get this [equipment]…it’s annoying but you want to pass it so </a:t>
            </a:r>
            <a:r>
              <a:rPr lang="en-GB" sz="1400" b="1" i="1" dirty="0">
                <a:solidFill>
                  <a:schemeClr val="tx1">
                    <a:lumMod val="75000"/>
                    <a:lumOff val="25000"/>
                  </a:schemeClr>
                </a:solidFill>
                <a:latin typeface="+mn-lt"/>
                <a:cs typeface="Arial" panose="020B0604020202020204" pitchFamily="34" charset="0"/>
              </a:rPr>
              <a:t>you end up sacrificing</a:t>
            </a:r>
            <a:r>
              <a:rPr lang="en-GB" sz="1400" i="1" dirty="0">
                <a:solidFill>
                  <a:schemeClr val="tx1">
                    <a:lumMod val="75000"/>
                    <a:lumOff val="25000"/>
                  </a:schemeClr>
                </a:solidFill>
                <a:latin typeface="+mn-lt"/>
                <a:cs typeface="Arial" panose="020B0604020202020204" pitchFamily="34" charset="0"/>
              </a:rPr>
              <a:t>”</a:t>
            </a:r>
          </a:p>
        </p:txBody>
      </p:sp>
    </p:spTree>
    <p:extLst>
      <p:ext uri="{BB962C8B-B14F-4D97-AF65-F5344CB8AC3E}">
        <p14:creationId xmlns:p14="http://schemas.microsoft.com/office/powerpoint/2010/main" val="2252986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68DEBB54-F255-14D0-EE0F-15E898316879}"/>
              </a:ext>
            </a:extLst>
          </p:cNvPr>
          <p:cNvSpPr txBox="1">
            <a:spLocks/>
          </p:cNvSpPr>
          <p:nvPr/>
        </p:nvSpPr>
        <p:spPr>
          <a:xfrm>
            <a:off x="413915" y="404664"/>
            <a:ext cx="10766703" cy="49716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Phase 2: Semi structured interviews </a:t>
            </a:r>
          </a:p>
        </p:txBody>
      </p:sp>
      <p:sp>
        <p:nvSpPr>
          <p:cNvPr id="8" name="Text Placeholder 4">
            <a:extLst>
              <a:ext uri="{FF2B5EF4-FFF2-40B4-BE49-F238E27FC236}">
                <a16:creationId xmlns:a16="http://schemas.microsoft.com/office/drawing/2014/main" id="{A7277940-332C-B7F4-B401-686CEF2D05C8}"/>
              </a:ext>
            </a:extLst>
          </p:cNvPr>
          <p:cNvSpPr txBox="1">
            <a:spLocks/>
          </p:cNvSpPr>
          <p:nvPr/>
        </p:nvSpPr>
        <p:spPr>
          <a:xfrm>
            <a:off x="413915" y="912168"/>
            <a:ext cx="10766703" cy="28931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Preliminary Outcomes</a:t>
            </a:r>
          </a:p>
        </p:txBody>
      </p:sp>
      <p:sp>
        <p:nvSpPr>
          <p:cNvPr id="9" name="Rectangle 8">
            <a:extLst>
              <a:ext uri="{FF2B5EF4-FFF2-40B4-BE49-F238E27FC236}">
                <a16:creationId xmlns:a16="http://schemas.microsoft.com/office/drawing/2014/main" id="{A0FCAF75-234B-FECC-3BF0-F1E19E7A0D16}"/>
              </a:ext>
            </a:extLst>
          </p:cNvPr>
          <p:cNvSpPr/>
          <p:nvPr/>
        </p:nvSpPr>
        <p:spPr>
          <a:xfrm>
            <a:off x="4499768" y="1746630"/>
            <a:ext cx="2108433" cy="746620"/>
          </a:xfrm>
          <a:prstGeom prst="rect">
            <a:avLst/>
          </a:prstGeom>
          <a:solidFill>
            <a:schemeClr val="bg1"/>
          </a:solidFill>
          <a:ln>
            <a:solidFill>
              <a:srgbClr val="060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Miscellaneous</a:t>
            </a:r>
          </a:p>
        </p:txBody>
      </p:sp>
      <p:sp>
        <p:nvSpPr>
          <p:cNvPr id="14" name="TextBox 13">
            <a:extLst>
              <a:ext uri="{FF2B5EF4-FFF2-40B4-BE49-F238E27FC236}">
                <a16:creationId xmlns:a16="http://schemas.microsoft.com/office/drawing/2014/main" id="{027D6120-FC5C-50F5-D160-0EB0F94688E7}"/>
              </a:ext>
            </a:extLst>
          </p:cNvPr>
          <p:cNvSpPr txBox="1"/>
          <p:nvPr/>
        </p:nvSpPr>
        <p:spPr>
          <a:xfrm>
            <a:off x="505792" y="1832712"/>
            <a:ext cx="30511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i="1" dirty="0">
                <a:solidFill>
                  <a:schemeClr val="tx1">
                    <a:lumMod val="75000"/>
                    <a:lumOff val="25000"/>
                  </a:schemeClr>
                </a:solidFill>
                <a:cs typeface="Calibri"/>
              </a:rPr>
              <a:t>“You know, balloons and latex and stuff like that. And you know, </a:t>
            </a:r>
            <a:r>
              <a:rPr lang="en-US" sz="1200" b="1" i="1" dirty="0">
                <a:solidFill>
                  <a:schemeClr val="tx1">
                    <a:lumMod val="75000"/>
                    <a:lumOff val="25000"/>
                  </a:schemeClr>
                </a:solidFill>
              </a:rPr>
              <a:t>I've got child with a related allergy</a:t>
            </a:r>
            <a:r>
              <a:rPr lang="en-US" sz="1200" i="1" dirty="0">
                <a:solidFill>
                  <a:schemeClr val="tx1">
                    <a:lumMod val="75000"/>
                    <a:lumOff val="25000"/>
                  </a:schemeClr>
                </a:solidFill>
              </a:rPr>
              <a:t>. So obviously having to be careful with balloons and stuff like that” </a:t>
            </a:r>
          </a:p>
        </p:txBody>
      </p:sp>
      <p:sp>
        <p:nvSpPr>
          <p:cNvPr id="15" name="TextBox 14">
            <a:extLst>
              <a:ext uri="{FF2B5EF4-FFF2-40B4-BE49-F238E27FC236}">
                <a16:creationId xmlns:a16="http://schemas.microsoft.com/office/drawing/2014/main" id="{D4C02227-9A7E-71BB-3E5A-6D35A6E6C3F1}"/>
              </a:ext>
            </a:extLst>
          </p:cNvPr>
          <p:cNvSpPr txBox="1"/>
          <p:nvPr/>
        </p:nvSpPr>
        <p:spPr>
          <a:xfrm>
            <a:off x="7466545" y="1140214"/>
            <a:ext cx="442904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i="1" dirty="0">
                <a:solidFill>
                  <a:schemeClr val="tx1">
                    <a:lumMod val="75000"/>
                    <a:lumOff val="25000"/>
                  </a:schemeClr>
                </a:solidFill>
                <a:cs typeface="Calibri"/>
              </a:rPr>
              <a:t>“…</a:t>
            </a:r>
            <a:r>
              <a:rPr lang="en-US" sz="1200" i="1" dirty="0">
                <a:solidFill>
                  <a:schemeClr val="tx1">
                    <a:lumMod val="75000"/>
                    <a:lumOff val="25000"/>
                  </a:schemeClr>
                </a:solidFill>
              </a:rPr>
              <a:t>my other half was hanging out my bedroom window, dropping ping pong ball down from a height…it was one of those that I found </a:t>
            </a:r>
            <a:r>
              <a:rPr lang="en-US" sz="1200" b="1" i="1" dirty="0">
                <a:solidFill>
                  <a:schemeClr val="tx1">
                    <a:lumMod val="75000"/>
                    <a:lumOff val="25000"/>
                  </a:schemeClr>
                </a:solidFill>
              </a:rPr>
              <a:t>incredibly frustrating</a:t>
            </a:r>
            <a:r>
              <a:rPr lang="en-US" sz="1200" i="1" dirty="0">
                <a:solidFill>
                  <a:schemeClr val="tx1">
                    <a:lumMod val="75000"/>
                    <a:lumOff val="25000"/>
                  </a:schemeClr>
                </a:solidFill>
              </a:rPr>
              <a:t>…But I wouldn't be able to do it myself. </a:t>
            </a:r>
            <a:r>
              <a:rPr lang="en-US" sz="1200" b="1" i="1" dirty="0">
                <a:solidFill>
                  <a:schemeClr val="tx1">
                    <a:lumMod val="75000"/>
                    <a:lumOff val="25000"/>
                  </a:schemeClr>
                </a:solidFill>
              </a:rPr>
              <a:t>There's no way on Earth I would be able to do it myself</a:t>
            </a:r>
            <a:r>
              <a:rPr lang="en-US" sz="1200" i="1" dirty="0">
                <a:solidFill>
                  <a:schemeClr val="tx1">
                    <a:lumMod val="75000"/>
                    <a:lumOff val="25000"/>
                  </a:schemeClr>
                </a:solidFill>
              </a:rPr>
              <a:t>.</a:t>
            </a:r>
            <a:r>
              <a:rPr lang="en-US" sz="1200" i="1" dirty="0">
                <a:solidFill>
                  <a:schemeClr val="tx1">
                    <a:lumMod val="75000"/>
                    <a:lumOff val="25000"/>
                  </a:schemeClr>
                </a:solidFill>
                <a:cs typeface="Calibri"/>
              </a:rPr>
              <a:t> </a:t>
            </a:r>
          </a:p>
          <a:p>
            <a:pPr algn="ctr"/>
            <a:endParaRPr lang="en-US" sz="1200" i="1" dirty="0">
              <a:solidFill>
                <a:schemeClr val="tx1">
                  <a:lumMod val="75000"/>
                  <a:lumOff val="25000"/>
                </a:schemeClr>
              </a:solidFill>
              <a:cs typeface="Calibri"/>
            </a:endParaRPr>
          </a:p>
        </p:txBody>
      </p:sp>
      <p:sp>
        <p:nvSpPr>
          <p:cNvPr id="16" name="TextBox 15">
            <a:extLst>
              <a:ext uri="{FF2B5EF4-FFF2-40B4-BE49-F238E27FC236}">
                <a16:creationId xmlns:a16="http://schemas.microsoft.com/office/drawing/2014/main" id="{8CCAD0C0-CC98-64E2-053F-4F5695B29BA7}"/>
              </a:ext>
            </a:extLst>
          </p:cNvPr>
          <p:cNvSpPr txBox="1"/>
          <p:nvPr/>
        </p:nvSpPr>
        <p:spPr>
          <a:xfrm>
            <a:off x="661160" y="4841434"/>
            <a:ext cx="108696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i="1" dirty="0">
                <a:solidFill>
                  <a:schemeClr val="tx1">
                    <a:lumMod val="75000"/>
                    <a:lumOff val="25000"/>
                  </a:schemeClr>
                </a:solidFill>
                <a:cs typeface="Calibri"/>
              </a:rPr>
              <a:t>“From military service I have a fractured skull, gunshot shrapnel wounds, </a:t>
            </a:r>
            <a:r>
              <a:rPr lang="en-US" sz="1200" i="1" dirty="0">
                <a:solidFill>
                  <a:schemeClr val="tx1">
                    <a:lumMod val="75000"/>
                    <a:lumOff val="25000"/>
                  </a:schemeClr>
                </a:solidFill>
              </a:rPr>
              <a:t>I've got encephalomalacia, which means part of my brain has been damaged. So I have to study and study and study. And </a:t>
            </a:r>
            <a:r>
              <a:rPr lang="en-US" sz="1200" b="1" i="1" dirty="0">
                <a:solidFill>
                  <a:schemeClr val="tx1">
                    <a:lumMod val="75000"/>
                    <a:lumOff val="25000"/>
                  </a:schemeClr>
                </a:solidFill>
              </a:rPr>
              <a:t>I'll only take in about 5% of what I'm studying</a:t>
            </a:r>
            <a:r>
              <a:rPr lang="en-US" sz="1200" i="1" dirty="0">
                <a:solidFill>
                  <a:schemeClr val="tx1">
                    <a:lumMod val="75000"/>
                    <a:lumOff val="25000"/>
                  </a:schemeClr>
                </a:solidFill>
              </a:rPr>
              <a:t>, and then I have to go back the next day and study and study and study”</a:t>
            </a:r>
          </a:p>
        </p:txBody>
      </p:sp>
      <p:sp>
        <p:nvSpPr>
          <p:cNvPr id="10" name="TextBox 9">
            <a:extLst>
              <a:ext uri="{FF2B5EF4-FFF2-40B4-BE49-F238E27FC236}">
                <a16:creationId xmlns:a16="http://schemas.microsoft.com/office/drawing/2014/main" id="{471143CD-8FA4-D89A-6E91-4808FFE20DB6}"/>
              </a:ext>
            </a:extLst>
          </p:cNvPr>
          <p:cNvSpPr txBox="1"/>
          <p:nvPr/>
        </p:nvSpPr>
        <p:spPr>
          <a:xfrm>
            <a:off x="2867409" y="5839309"/>
            <a:ext cx="8516451" cy="646331"/>
          </a:xfrm>
          <a:prstGeom prst="rect">
            <a:avLst/>
          </a:prstGeom>
          <a:noFill/>
        </p:spPr>
        <p:txBody>
          <a:bodyPr wrap="square">
            <a:spAutoFit/>
          </a:bodyPr>
          <a:lstStyle/>
          <a:p>
            <a:pPr algn="ctr"/>
            <a:r>
              <a:rPr lang="en-GB" sz="1200" i="1" dirty="0">
                <a:solidFill>
                  <a:schemeClr val="tx1">
                    <a:lumMod val="75000"/>
                    <a:lumOff val="25000"/>
                  </a:schemeClr>
                </a:solidFill>
              </a:rPr>
              <a:t>“If you signed up for online learning, </a:t>
            </a:r>
            <a:r>
              <a:rPr lang="en-GB" sz="1200" b="1" i="1" dirty="0">
                <a:solidFill>
                  <a:schemeClr val="tx1">
                    <a:lumMod val="75000"/>
                    <a:lumOff val="25000"/>
                  </a:schemeClr>
                </a:solidFill>
              </a:rPr>
              <a:t>your home might be chaos for one reason or another</a:t>
            </a:r>
            <a:r>
              <a:rPr lang="en-GB" sz="1200" i="1" dirty="0">
                <a:solidFill>
                  <a:schemeClr val="tx1">
                    <a:lumMod val="75000"/>
                    <a:lumOff val="25000"/>
                  </a:schemeClr>
                </a:solidFill>
              </a:rPr>
              <a:t>. You know you might have children at home, for example. I think lots of people are parents, or you might be living in a shared house and the home experiment sort of take over the kitchen quite for quite long periods of time.”</a:t>
            </a:r>
          </a:p>
        </p:txBody>
      </p:sp>
      <p:sp>
        <p:nvSpPr>
          <p:cNvPr id="12" name="TextBox 11">
            <a:extLst>
              <a:ext uri="{FF2B5EF4-FFF2-40B4-BE49-F238E27FC236}">
                <a16:creationId xmlns:a16="http://schemas.microsoft.com/office/drawing/2014/main" id="{07937DC2-4E76-BBF6-CFCB-2D6BF0475C9C}"/>
              </a:ext>
            </a:extLst>
          </p:cNvPr>
          <p:cNvSpPr txBox="1"/>
          <p:nvPr/>
        </p:nvSpPr>
        <p:spPr>
          <a:xfrm>
            <a:off x="310393" y="3436181"/>
            <a:ext cx="3705835" cy="830997"/>
          </a:xfrm>
          <a:prstGeom prst="rect">
            <a:avLst/>
          </a:prstGeom>
          <a:noFill/>
        </p:spPr>
        <p:txBody>
          <a:bodyPr wrap="square">
            <a:spAutoFit/>
          </a:bodyPr>
          <a:lstStyle/>
          <a:p>
            <a:pPr algn="ctr"/>
            <a:r>
              <a:rPr lang="en-GB" sz="1200" i="1" dirty="0">
                <a:solidFill>
                  <a:schemeClr val="tx1">
                    <a:lumMod val="75000"/>
                    <a:lumOff val="25000"/>
                  </a:schemeClr>
                </a:solidFill>
                <a:effectLst/>
                <a:ea typeface="Times New Roman" panose="02020603050405020304" pitchFamily="18" charset="0"/>
                <a:cs typeface="Times New Roman" panose="02020603050405020304" pitchFamily="18" charset="0"/>
              </a:rPr>
              <a:t>“</a:t>
            </a:r>
            <a:r>
              <a:rPr lang="en-GB" sz="1200" b="1" i="1" dirty="0">
                <a:solidFill>
                  <a:schemeClr val="tx1">
                    <a:lumMod val="75000"/>
                    <a:lumOff val="25000"/>
                  </a:schemeClr>
                </a:solidFill>
                <a:effectLst/>
                <a:ea typeface="Times New Roman" panose="02020603050405020304" pitchFamily="18" charset="0"/>
                <a:cs typeface="Times New Roman" panose="02020603050405020304" pitchFamily="18" charset="0"/>
              </a:rPr>
              <a:t>I don't think anyone's going to want to employ me in a lab based on what I've done it the with</a:t>
            </a:r>
            <a:r>
              <a:rPr lang="en-GB" sz="1200" b="1" i="1" dirty="0">
                <a:solidFill>
                  <a:schemeClr val="tx1">
                    <a:lumMod val="75000"/>
                    <a:lumOff val="25000"/>
                  </a:schemeClr>
                </a:solidFill>
                <a:ea typeface="Times New Roman" panose="02020603050405020304" pitchFamily="18" charset="0"/>
                <a:cs typeface="Times New Roman" panose="02020603050405020304" pitchFamily="18" charset="0"/>
              </a:rPr>
              <a:t> the OU </a:t>
            </a:r>
            <a:r>
              <a:rPr lang="en-GB" sz="1200" i="1" dirty="0">
                <a:solidFill>
                  <a:schemeClr val="tx1">
                    <a:lumMod val="75000"/>
                    <a:lumOff val="25000"/>
                  </a:schemeClr>
                </a:solidFill>
                <a:effectLst/>
                <a:ea typeface="Times New Roman" panose="02020603050405020304" pitchFamily="18" charset="0"/>
                <a:cs typeface="Times New Roman" panose="02020603050405020304" pitchFamily="18" charset="0"/>
              </a:rPr>
              <a:t>home experiments and that's just a harsh fact, isn't it?”</a:t>
            </a:r>
            <a:endParaRPr lang="en-GB" sz="1200" i="1" dirty="0">
              <a:solidFill>
                <a:schemeClr val="tx1">
                  <a:lumMod val="75000"/>
                  <a:lumOff val="25000"/>
                </a:schemeClr>
              </a:solidFill>
            </a:endParaRPr>
          </a:p>
        </p:txBody>
      </p:sp>
      <p:sp>
        <p:nvSpPr>
          <p:cNvPr id="17" name="TextBox 16">
            <a:extLst>
              <a:ext uri="{FF2B5EF4-FFF2-40B4-BE49-F238E27FC236}">
                <a16:creationId xmlns:a16="http://schemas.microsoft.com/office/drawing/2014/main" id="{A3A73493-173F-D5A9-1C57-A2E8F1286A10}"/>
              </a:ext>
            </a:extLst>
          </p:cNvPr>
          <p:cNvSpPr txBox="1"/>
          <p:nvPr/>
        </p:nvSpPr>
        <p:spPr>
          <a:xfrm>
            <a:off x="7071919" y="2645214"/>
            <a:ext cx="4614289" cy="461665"/>
          </a:xfrm>
          <a:prstGeom prst="rect">
            <a:avLst/>
          </a:prstGeom>
          <a:noFill/>
        </p:spPr>
        <p:txBody>
          <a:bodyPr wrap="square">
            <a:spAutoFit/>
          </a:bodyPr>
          <a:lstStyle/>
          <a:p>
            <a:pPr algn="ctr"/>
            <a:r>
              <a:rPr lang="en-GB" sz="1200" i="1" dirty="0">
                <a:solidFill>
                  <a:schemeClr val="tx1">
                    <a:lumMod val="75000"/>
                    <a:lumOff val="25000"/>
                  </a:schemeClr>
                </a:solidFill>
                <a:effectLst/>
                <a:ea typeface="Times New Roman" panose="02020603050405020304" pitchFamily="18" charset="0"/>
                <a:cs typeface="Times New Roman" panose="02020603050405020304" pitchFamily="18" charset="0"/>
              </a:rPr>
              <a:t>“…it would be nice if part of the degree was also enabling you to have a better chance in the job market.”</a:t>
            </a:r>
            <a:endParaRPr lang="en-GB" sz="1200" i="1" dirty="0">
              <a:solidFill>
                <a:schemeClr val="tx1">
                  <a:lumMod val="75000"/>
                  <a:lumOff val="25000"/>
                </a:schemeClr>
              </a:solidFill>
            </a:endParaRPr>
          </a:p>
        </p:txBody>
      </p:sp>
      <p:sp>
        <p:nvSpPr>
          <p:cNvPr id="19" name="TextBox 18">
            <a:extLst>
              <a:ext uri="{FF2B5EF4-FFF2-40B4-BE49-F238E27FC236}">
                <a16:creationId xmlns:a16="http://schemas.microsoft.com/office/drawing/2014/main" id="{626CF577-5A34-E105-8126-FEC20B6C1A8E}"/>
              </a:ext>
            </a:extLst>
          </p:cNvPr>
          <p:cNvSpPr txBox="1"/>
          <p:nvPr/>
        </p:nvSpPr>
        <p:spPr>
          <a:xfrm>
            <a:off x="4499768" y="3558658"/>
            <a:ext cx="7518161" cy="830997"/>
          </a:xfrm>
          <a:prstGeom prst="rect">
            <a:avLst/>
          </a:prstGeom>
          <a:noFill/>
        </p:spPr>
        <p:txBody>
          <a:bodyPr wrap="square">
            <a:spAutoFit/>
          </a:bodyPr>
          <a:lstStyle/>
          <a:p>
            <a:pPr algn="ctr"/>
            <a:r>
              <a:rPr lang="en-GB" sz="1200" i="1" dirty="0">
                <a:solidFill>
                  <a:schemeClr val="accent5">
                    <a:lumMod val="50000"/>
                  </a:schemeClr>
                </a:solidFill>
              </a:rPr>
              <a:t>When I was at the OU many years ago and I did S103, you sent me out a rock kit…and you send out other bits of equipment that went with it…you had this </a:t>
            </a:r>
            <a:r>
              <a:rPr lang="en-GB" sz="1200" b="1" i="1" dirty="0">
                <a:solidFill>
                  <a:schemeClr val="accent5">
                    <a:lumMod val="50000"/>
                  </a:schemeClr>
                </a:solidFill>
              </a:rPr>
              <a:t>beautiful kit </a:t>
            </a:r>
            <a:r>
              <a:rPr lang="en-GB" sz="1200" i="1" dirty="0">
                <a:solidFill>
                  <a:schemeClr val="accent5">
                    <a:lumMod val="50000"/>
                  </a:schemeClr>
                </a:solidFill>
              </a:rPr>
              <a:t>with all sorts of little bits of rock. And </a:t>
            </a:r>
            <a:r>
              <a:rPr lang="en-GB" sz="1200" b="1" i="1" dirty="0">
                <a:solidFill>
                  <a:schemeClr val="accent5">
                    <a:lumMod val="50000"/>
                  </a:schemeClr>
                </a:solidFill>
              </a:rPr>
              <a:t>I ended up going to university to do a geology degree</a:t>
            </a:r>
            <a:r>
              <a:rPr lang="en-GB" sz="1200" i="1" dirty="0">
                <a:solidFill>
                  <a:schemeClr val="accent5">
                    <a:lumMod val="50000"/>
                  </a:schemeClr>
                </a:solidFill>
              </a:rPr>
              <a:t>. I love that kit and it was useful and at the end of it </a:t>
            </a:r>
            <a:r>
              <a:rPr lang="en-GB" sz="1200" b="1" i="1" dirty="0">
                <a:solidFill>
                  <a:schemeClr val="accent5">
                    <a:lumMod val="50000"/>
                  </a:schemeClr>
                </a:solidFill>
              </a:rPr>
              <a:t>I passed it on to my children</a:t>
            </a:r>
            <a:r>
              <a:rPr lang="en-GB" sz="1200" i="1" dirty="0">
                <a:solidFill>
                  <a:schemeClr val="accent5">
                    <a:lumMod val="50000"/>
                  </a:schemeClr>
                </a:solidFill>
              </a:rPr>
              <a:t>.</a:t>
            </a:r>
          </a:p>
        </p:txBody>
      </p:sp>
    </p:spTree>
    <p:extLst>
      <p:ext uri="{BB962C8B-B14F-4D97-AF65-F5344CB8AC3E}">
        <p14:creationId xmlns:p14="http://schemas.microsoft.com/office/powerpoint/2010/main" val="1700309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1CA7A978-4D5A-E402-7E50-39572EEA923F}"/>
              </a:ext>
            </a:extLst>
          </p:cNvPr>
          <p:cNvSpPr>
            <a:spLocks noGrp="1"/>
          </p:cNvSpPr>
          <p:nvPr>
            <p:ph type="body" sz="quarter" idx="24"/>
          </p:nvPr>
        </p:nvSpPr>
        <p:spPr>
          <a:xfrm>
            <a:off x="413915" y="404664"/>
            <a:ext cx="10766703" cy="497161"/>
          </a:xfrm>
        </p:spPr>
        <p:txBody>
          <a:bodyPr/>
          <a:lstStyle/>
          <a:p>
            <a:r>
              <a:rPr lang="en-GB" dirty="0">
                <a:solidFill>
                  <a:schemeClr val="tx1"/>
                </a:solidFill>
              </a:rPr>
              <a:t>Research Methodology</a:t>
            </a:r>
          </a:p>
          <a:p>
            <a:endParaRPr lang="en-GB" dirty="0">
              <a:solidFill>
                <a:schemeClr val="tx1"/>
              </a:solidFill>
            </a:endParaRPr>
          </a:p>
        </p:txBody>
      </p:sp>
      <p:sp>
        <p:nvSpPr>
          <p:cNvPr id="8" name="Rectangle 7">
            <a:extLst>
              <a:ext uri="{FF2B5EF4-FFF2-40B4-BE49-F238E27FC236}">
                <a16:creationId xmlns:a16="http://schemas.microsoft.com/office/drawing/2014/main" id="{74FCF40E-C8C7-80BF-FF3B-44B4F9F2AE4D}"/>
              </a:ext>
            </a:extLst>
          </p:cNvPr>
          <p:cNvSpPr/>
          <p:nvPr/>
        </p:nvSpPr>
        <p:spPr>
          <a:xfrm>
            <a:off x="504825" y="1447800"/>
            <a:ext cx="5476875" cy="18669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GB" sz="1600" b="1" dirty="0">
                <a:solidFill>
                  <a:schemeClr val="bg1">
                    <a:lumMod val="85000"/>
                  </a:schemeClr>
                </a:solidFill>
                <a:cs typeface="Poppins"/>
              </a:rPr>
              <a:t>Phase 1:</a:t>
            </a:r>
            <a:r>
              <a:rPr lang="en-GB" sz="1600" dirty="0">
                <a:solidFill>
                  <a:schemeClr val="bg1">
                    <a:lumMod val="85000"/>
                  </a:schemeClr>
                </a:solidFill>
                <a:cs typeface="Poppins"/>
              </a:rPr>
              <a:t> </a:t>
            </a:r>
            <a:r>
              <a:rPr lang="en-GB" sz="1400" dirty="0">
                <a:solidFill>
                  <a:schemeClr val="bg1">
                    <a:lumMod val="85000"/>
                  </a:schemeClr>
                </a:solidFill>
                <a:cs typeface="Poppins"/>
              </a:rPr>
              <a:t>	Online survey via JISC </a:t>
            </a:r>
          </a:p>
          <a:p>
            <a:pPr>
              <a:lnSpc>
                <a:spcPct val="100000"/>
              </a:lnSpc>
            </a:pPr>
            <a:endParaRPr lang="en-GB" sz="1400" dirty="0">
              <a:solidFill>
                <a:schemeClr val="bg1">
                  <a:lumMod val="85000"/>
                </a:schemeClr>
              </a:solidFill>
              <a:cs typeface="Poppins"/>
            </a:endParaRPr>
          </a:p>
          <a:p>
            <a:pPr lvl="2"/>
            <a:r>
              <a:rPr lang="en-GB" sz="1200" dirty="0">
                <a:solidFill>
                  <a:schemeClr val="bg1">
                    <a:lumMod val="85000"/>
                  </a:schemeClr>
                </a:solidFill>
                <a:cs typeface="Poppins"/>
              </a:rPr>
              <a:t>Conducted March – April 2023</a:t>
            </a:r>
          </a:p>
          <a:p>
            <a:pPr lvl="2"/>
            <a:r>
              <a:rPr lang="en-GB" sz="1200" dirty="0">
                <a:solidFill>
                  <a:schemeClr val="bg1">
                    <a:lumMod val="85000"/>
                  </a:schemeClr>
                </a:solidFill>
                <a:cs typeface="Poppins"/>
              </a:rPr>
              <a:t>Analysis October 2023 – February 2024</a:t>
            </a:r>
          </a:p>
          <a:p>
            <a:pPr lvl="2"/>
            <a:endParaRPr lang="en-GB" sz="1200" dirty="0">
              <a:solidFill>
                <a:schemeClr val="bg1">
                  <a:lumMod val="85000"/>
                </a:schemeClr>
              </a:solidFill>
            </a:endParaRPr>
          </a:p>
        </p:txBody>
      </p:sp>
      <p:sp>
        <p:nvSpPr>
          <p:cNvPr id="9" name="Rectangle 8">
            <a:extLst>
              <a:ext uri="{FF2B5EF4-FFF2-40B4-BE49-F238E27FC236}">
                <a16:creationId xmlns:a16="http://schemas.microsoft.com/office/drawing/2014/main" id="{43AD6EC1-975E-398F-B363-7A0115A99AF0}"/>
              </a:ext>
            </a:extLst>
          </p:cNvPr>
          <p:cNvSpPr/>
          <p:nvPr/>
        </p:nvSpPr>
        <p:spPr>
          <a:xfrm>
            <a:off x="6286500" y="1447800"/>
            <a:ext cx="5476875" cy="18669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GB" sz="1600" b="1" dirty="0">
                <a:solidFill>
                  <a:schemeClr val="bg1">
                    <a:lumMod val="85000"/>
                  </a:schemeClr>
                </a:solidFill>
                <a:cs typeface="Poppins"/>
              </a:rPr>
              <a:t>Phase 2: 	</a:t>
            </a:r>
            <a:r>
              <a:rPr lang="en-GB" sz="1400" dirty="0">
                <a:solidFill>
                  <a:schemeClr val="bg1">
                    <a:lumMod val="85000"/>
                  </a:schemeClr>
                </a:solidFill>
                <a:cs typeface="Poppins"/>
              </a:rPr>
              <a:t>Semi structured interviews </a:t>
            </a:r>
          </a:p>
          <a:p>
            <a:pPr>
              <a:lnSpc>
                <a:spcPct val="100000"/>
              </a:lnSpc>
            </a:pPr>
            <a:endParaRPr lang="en-GB" sz="1400" dirty="0">
              <a:solidFill>
                <a:schemeClr val="bg1">
                  <a:lumMod val="85000"/>
                </a:schemeClr>
              </a:solidFill>
              <a:cs typeface="Poppins"/>
            </a:endParaRPr>
          </a:p>
          <a:p>
            <a:pPr lvl="2"/>
            <a:r>
              <a:rPr lang="en-GB" sz="1200" dirty="0">
                <a:solidFill>
                  <a:schemeClr val="bg1">
                    <a:lumMod val="85000"/>
                  </a:schemeClr>
                </a:solidFill>
                <a:cs typeface="Poppins"/>
              </a:rPr>
              <a:t>Conducted July – September 2023</a:t>
            </a:r>
          </a:p>
          <a:p>
            <a:pPr lvl="2"/>
            <a:r>
              <a:rPr lang="en-GB" sz="1200" dirty="0">
                <a:solidFill>
                  <a:schemeClr val="bg1">
                    <a:lumMod val="85000"/>
                  </a:schemeClr>
                </a:solidFill>
                <a:cs typeface="Poppins"/>
              </a:rPr>
              <a:t>Analysis October 2023 – February 2024</a:t>
            </a:r>
          </a:p>
          <a:p>
            <a:pPr lvl="2"/>
            <a:endParaRPr lang="en-GB" sz="1200" dirty="0">
              <a:solidFill>
                <a:schemeClr val="bg1">
                  <a:lumMod val="85000"/>
                </a:schemeClr>
              </a:solidFill>
            </a:endParaRPr>
          </a:p>
        </p:txBody>
      </p:sp>
      <p:sp>
        <p:nvSpPr>
          <p:cNvPr id="12" name="Rectangle 11">
            <a:extLst>
              <a:ext uri="{FF2B5EF4-FFF2-40B4-BE49-F238E27FC236}">
                <a16:creationId xmlns:a16="http://schemas.microsoft.com/office/drawing/2014/main" id="{E7551228-591B-FD14-080C-FC215548CC11}"/>
              </a:ext>
            </a:extLst>
          </p:cNvPr>
          <p:cNvSpPr/>
          <p:nvPr/>
        </p:nvSpPr>
        <p:spPr>
          <a:xfrm>
            <a:off x="2948260" y="3683816"/>
            <a:ext cx="6676479" cy="1866900"/>
          </a:xfrm>
          <a:prstGeom prst="rect">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GB" sz="1600" b="1" dirty="0">
                <a:solidFill>
                  <a:schemeClr val="tx1"/>
                </a:solidFill>
                <a:cs typeface="Poppins"/>
              </a:rPr>
              <a:t>Phase 3:</a:t>
            </a:r>
            <a:r>
              <a:rPr lang="en-GB" sz="1600" dirty="0">
                <a:solidFill>
                  <a:schemeClr val="tx1"/>
                </a:solidFill>
                <a:cs typeface="Poppins"/>
              </a:rPr>
              <a:t> </a:t>
            </a:r>
            <a:r>
              <a:rPr lang="en-GB" sz="1400" dirty="0">
                <a:solidFill>
                  <a:schemeClr val="tx1"/>
                </a:solidFill>
                <a:cs typeface="Poppins"/>
              </a:rPr>
              <a:t>Development and evaluation of suitable 	alternative 		resources for S112 23J and/or practical adjustments to support 	achievement of learning outcomes without additional cost</a:t>
            </a:r>
          </a:p>
          <a:p>
            <a:pPr>
              <a:lnSpc>
                <a:spcPct val="100000"/>
              </a:lnSpc>
            </a:pPr>
            <a:endParaRPr lang="en-GB" sz="1400" dirty="0">
              <a:solidFill>
                <a:schemeClr val="tx1"/>
              </a:solidFill>
              <a:cs typeface="Poppins"/>
            </a:endParaRPr>
          </a:p>
          <a:p>
            <a:pPr>
              <a:lnSpc>
                <a:spcPct val="100000"/>
              </a:lnSpc>
            </a:pPr>
            <a:r>
              <a:rPr lang="en-GB" sz="1400" dirty="0">
                <a:solidFill>
                  <a:schemeClr val="tx1"/>
                </a:solidFill>
                <a:cs typeface="Poppins"/>
              </a:rPr>
              <a:t>	</a:t>
            </a:r>
            <a:r>
              <a:rPr lang="en-GB" sz="1200" dirty="0">
                <a:solidFill>
                  <a:schemeClr val="tx1"/>
                </a:solidFill>
                <a:cs typeface="Poppins"/>
              </a:rPr>
              <a:t>Development</a:t>
            </a:r>
            <a:r>
              <a:rPr lang="en-GB" sz="1400" dirty="0">
                <a:solidFill>
                  <a:schemeClr val="tx1"/>
                </a:solidFill>
                <a:cs typeface="Poppins"/>
              </a:rPr>
              <a:t> </a:t>
            </a:r>
            <a:r>
              <a:rPr lang="en-GB" sz="1200" dirty="0">
                <a:solidFill>
                  <a:schemeClr val="tx1"/>
                </a:solidFill>
                <a:cs typeface="Poppins"/>
              </a:rPr>
              <a:t>July – September 2023</a:t>
            </a:r>
          </a:p>
          <a:p>
            <a:pPr>
              <a:lnSpc>
                <a:spcPct val="100000"/>
              </a:lnSpc>
            </a:pPr>
            <a:r>
              <a:rPr lang="en-GB" sz="1200" dirty="0">
                <a:solidFill>
                  <a:schemeClr val="tx1"/>
                </a:solidFill>
                <a:cs typeface="Poppins"/>
              </a:rPr>
              <a:t>	Evaluation June 2024 onwards</a:t>
            </a:r>
          </a:p>
        </p:txBody>
      </p:sp>
    </p:spTree>
    <p:extLst>
      <p:ext uri="{BB962C8B-B14F-4D97-AF65-F5344CB8AC3E}">
        <p14:creationId xmlns:p14="http://schemas.microsoft.com/office/powerpoint/2010/main" val="772250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1F614C-B13E-D023-2B54-B807152ABA65}"/>
              </a:ext>
            </a:extLst>
          </p:cNvPr>
          <p:cNvSpPr>
            <a:spLocks noGrp="1"/>
          </p:cNvSpPr>
          <p:nvPr>
            <p:ph type="body" sz="quarter" idx="24"/>
          </p:nvPr>
        </p:nvSpPr>
        <p:spPr>
          <a:xfrm>
            <a:off x="413915" y="404664"/>
            <a:ext cx="11179670" cy="497161"/>
          </a:xfrm>
        </p:spPr>
        <p:txBody>
          <a:bodyPr/>
          <a:lstStyle/>
          <a:p>
            <a:r>
              <a:rPr lang="en-GB" b="1" dirty="0">
                <a:solidFill>
                  <a:schemeClr val="tx1"/>
                </a:solidFill>
                <a:cs typeface="Poppins"/>
              </a:rPr>
              <a:t>Phase 3:</a:t>
            </a:r>
            <a:r>
              <a:rPr lang="en-GB" dirty="0">
                <a:solidFill>
                  <a:schemeClr val="tx1"/>
                </a:solidFill>
                <a:cs typeface="Poppins"/>
              </a:rPr>
              <a:t> Development of suitable alternative resources</a:t>
            </a:r>
            <a:endParaRPr lang="en-GB" dirty="0"/>
          </a:p>
        </p:txBody>
      </p:sp>
      <p:sp>
        <p:nvSpPr>
          <p:cNvPr id="3" name="Text Placeholder 2">
            <a:extLst>
              <a:ext uri="{FF2B5EF4-FFF2-40B4-BE49-F238E27FC236}">
                <a16:creationId xmlns:a16="http://schemas.microsoft.com/office/drawing/2014/main" id="{25DC3914-A681-1068-B73C-DECEA3878F20}"/>
              </a:ext>
            </a:extLst>
          </p:cNvPr>
          <p:cNvSpPr>
            <a:spLocks noGrp="1"/>
          </p:cNvSpPr>
          <p:nvPr>
            <p:ph type="body" sz="quarter" idx="25"/>
          </p:nvPr>
        </p:nvSpPr>
        <p:spPr/>
        <p:txBody>
          <a:bodyPr/>
          <a:lstStyle/>
          <a:p>
            <a:r>
              <a:rPr lang="en-GB" dirty="0"/>
              <a:t>Overview</a:t>
            </a:r>
          </a:p>
        </p:txBody>
      </p:sp>
      <p:sp>
        <p:nvSpPr>
          <p:cNvPr id="7" name="Content Placeholder 1">
            <a:extLst>
              <a:ext uri="{FF2B5EF4-FFF2-40B4-BE49-F238E27FC236}">
                <a16:creationId xmlns:a16="http://schemas.microsoft.com/office/drawing/2014/main" id="{BEC64944-CDD2-1F43-5E9A-98503B7D9CCB}"/>
              </a:ext>
            </a:extLst>
          </p:cNvPr>
          <p:cNvSpPr txBox="1">
            <a:spLocks/>
          </p:cNvSpPr>
          <p:nvPr/>
        </p:nvSpPr>
        <p:spPr>
          <a:xfrm>
            <a:off x="413915" y="3361617"/>
            <a:ext cx="11355320" cy="997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t>Home experiment requiring preparation of several solutions and the use of a fridge/freezer</a:t>
            </a:r>
          </a:p>
          <a:p>
            <a:pPr marL="0" indent="0">
              <a:buNone/>
            </a:pPr>
            <a:r>
              <a:rPr lang="en-GB" sz="1400" dirty="0"/>
              <a:t>Student unable to do this experiment as no access to fridge/freezer </a:t>
            </a:r>
          </a:p>
          <a:p>
            <a:pPr marL="0" indent="0">
              <a:buNone/>
            </a:pPr>
            <a:r>
              <a:rPr lang="en-GB" sz="1400" dirty="0"/>
              <a:t>Student had to request alternative resources from their tutor which consisted of a table of data in a Word document</a:t>
            </a:r>
          </a:p>
        </p:txBody>
      </p:sp>
      <p:sp>
        <p:nvSpPr>
          <p:cNvPr id="9" name="TextBox 8">
            <a:extLst>
              <a:ext uri="{FF2B5EF4-FFF2-40B4-BE49-F238E27FC236}">
                <a16:creationId xmlns:a16="http://schemas.microsoft.com/office/drawing/2014/main" id="{819C5D8B-E1AC-6A82-4788-166900352786}"/>
              </a:ext>
            </a:extLst>
          </p:cNvPr>
          <p:cNvSpPr txBox="1"/>
          <p:nvPr/>
        </p:nvSpPr>
        <p:spPr>
          <a:xfrm>
            <a:off x="2956449" y="1446129"/>
            <a:ext cx="6094602" cy="369332"/>
          </a:xfrm>
          <a:prstGeom prst="rect">
            <a:avLst/>
          </a:prstGeom>
          <a:noFill/>
        </p:spPr>
        <p:txBody>
          <a:bodyPr wrap="square">
            <a:spAutoFit/>
          </a:bodyPr>
          <a:lstStyle/>
          <a:p>
            <a:pPr algn="ctr"/>
            <a:r>
              <a:rPr lang="en-GB" b="1" dirty="0"/>
              <a:t>S112 Topic 2: Igneous Recrystallisation Experiment</a:t>
            </a:r>
          </a:p>
        </p:txBody>
      </p:sp>
      <p:sp>
        <p:nvSpPr>
          <p:cNvPr id="11" name="TextBox 10">
            <a:extLst>
              <a:ext uri="{FF2B5EF4-FFF2-40B4-BE49-F238E27FC236}">
                <a16:creationId xmlns:a16="http://schemas.microsoft.com/office/drawing/2014/main" id="{893267A1-65C9-A017-27C1-3D38FC6848B3}"/>
              </a:ext>
            </a:extLst>
          </p:cNvPr>
          <p:cNvSpPr txBox="1"/>
          <p:nvPr/>
        </p:nvSpPr>
        <p:spPr>
          <a:xfrm>
            <a:off x="413915" y="2440338"/>
            <a:ext cx="9678041" cy="307777"/>
          </a:xfrm>
          <a:prstGeom prst="rect">
            <a:avLst/>
          </a:prstGeom>
          <a:noFill/>
        </p:spPr>
        <p:txBody>
          <a:bodyPr wrap="square">
            <a:spAutoFit/>
          </a:bodyPr>
          <a:lstStyle/>
          <a:p>
            <a:r>
              <a:rPr lang="en-GB" sz="1400" dirty="0">
                <a:latin typeface="+mn-lt"/>
                <a:cs typeface="Arial" panose="020B0604020202020204" pitchFamily="34" charset="0"/>
              </a:rPr>
              <a:t>Comment from focus group for a previous S112 eSTEeM project </a:t>
            </a:r>
            <a:endParaRPr lang="en-GB" sz="1400" dirty="0"/>
          </a:p>
        </p:txBody>
      </p:sp>
      <p:sp>
        <p:nvSpPr>
          <p:cNvPr id="12" name="TextBox 11">
            <a:extLst>
              <a:ext uri="{FF2B5EF4-FFF2-40B4-BE49-F238E27FC236}">
                <a16:creationId xmlns:a16="http://schemas.microsoft.com/office/drawing/2014/main" id="{27AFFA9B-3BB1-0F52-02BF-C86C6E65FB88}"/>
              </a:ext>
            </a:extLst>
          </p:cNvPr>
          <p:cNvSpPr txBox="1"/>
          <p:nvPr/>
        </p:nvSpPr>
        <p:spPr>
          <a:xfrm>
            <a:off x="413915" y="2101784"/>
            <a:ext cx="1674944" cy="369332"/>
          </a:xfrm>
          <a:prstGeom prst="rect">
            <a:avLst/>
          </a:prstGeom>
          <a:noFill/>
        </p:spPr>
        <p:txBody>
          <a:bodyPr wrap="square">
            <a:spAutoFit/>
          </a:bodyPr>
          <a:lstStyle/>
          <a:p>
            <a:r>
              <a:rPr lang="en-GB" sz="1800" b="1" dirty="0">
                <a:latin typeface="+mn-lt"/>
                <a:cs typeface="Arial" panose="020B0604020202020204" pitchFamily="34" charset="0"/>
              </a:rPr>
              <a:t>Background</a:t>
            </a:r>
            <a:endParaRPr lang="en-GB" b="1" dirty="0"/>
          </a:p>
        </p:txBody>
      </p:sp>
      <p:sp>
        <p:nvSpPr>
          <p:cNvPr id="14" name="TextBox 13">
            <a:extLst>
              <a:ext uri="{FF2B5EF4-FFF2-40B4-BE49-F238E27FC236}">
                <a16:creationId xmlns:a16="http://schemas.microsoft.com/office/drawing/2014/main" id="{2907B705-35C6-940E-4CDF-6084DBEFCFAA}"/>
              </a:ext>
            </a:extLst>
          </p:cNvPr>
          <p:cNvSpPr txBox="1"/>
          <p:nvPr/>
        </p:nvSpPr>
        <p:spPr>
          <a:xfrm>
            <a:off x="413915" y="2981737"/>
            <a:ext cx="1674944" cy="369332"/>
          </a:xfrm>
          <a:prstGeom prst="rect">
            <a:avLst/>
          </a:prstGeom>
          <a:noFill/>
        </p:spPr>
        <p:txBody>
          <a:bodyPr wrap="square">
            <a:spAutoFit/>
          </a:bodyPr>
          <a:lstStyle/>
          <a:p>
            <a:r>
              <a:rPr lang="en-GB" sz="1800" b="1" dirty="0">
                <a:latin typeface="+mn-lt"/>
                <a:cs typeface="Arial" panose="020B0604020202020204" pitchFamily="34" charset="0"/>
              </a:rPr>
              <a:t>Context</a:t>
            </a:r>
            <a:endParaRPr lang="en-GB" b="1" dirty="0"/>
          </a:p>
        </p:txBody>
      </p:sp>
      <p:sp>
        <p:nvSpPr>
          <p:cNvPr id="15" name="TextBox 14">
            <a:extLst>
              <a:ext uri="{FF2B5EF4-FFF2-40B4-BE49-F238E27FC236}">
                <a16:creationId xmlns:a16="http://schemas.microsoft.com/office/drawing/2014/main" id="{FE7B3A8F-F0E6-12DC-F83E-8A2D2185BEFC}"/>
              </a:ext>
            </a:extLst>
          </p:cNvPr>
          <p:cNvSpPr txBox="1"/>
          <p:nvPr/>
        </p:nvSpPr>
        <p:spPr>
          <a:xfrm>
            <a:off x="413915" y="4506570"/>
            <a:ext cx="1674944" cy="369332"/>
          </a:xfrm>
          <a:prstGeom prst="rect">
            <a:avLst/>
          </a:prstGeom>
          <a:noFill/>
        </p:spPr>
        <p:txBody>
          <a:bodyPr wrap="square">
            <a:spAutoFit/>
          </a:bodyPr>
          <a:lstStyle/>
          <a:p>
            <a:r>
              <a:rPr lang="en-GB" sz="1800" b="1" dirty="0">
                <a:latin typeface="+mn-lt"/>
                <a:cs typeface="Arial" panose="020B0604020202020204" pitchFamily="34" charset="0"/>
              </a:rPr>
              <a:t>Solution</a:t>
            </a:r>
            <a:endParaRPr lang="en-GB" b="1" dirty="0"/>
          </a:p>
        </p:txBody>
      </p:sp>
      <p:sp>
        <p:nvSpPr>
          <p:cNvPr id="16" name="TextBox 15">
            <a:extLst>
              <a:ext uri="{FF2B5EF4-FFF2-40B4-BE49-F238E27FC236}">
                <a16:creationId xmlns:a16="http://schemas.microsoft.com/office/drawing/2014/main" id="{15FDCF80-5216-92AF-7943-A84C192B3704}"/>
              </a:ext>
            </a:extLst>
          </p:cNvPr>
          <p:cNvSpPr txBox="1"/>
          <p:nvPr/>
        </p:nvSpPr>
        <p:spPr>
          <a:xfrm>
            <a:off x="413914" y="4893524"/>
            <a:ext cx="11179670" cy="307777"/>
          </a:xfrm>
          <a:prstGeom prst="rect">
            <a:avLst/>
          </a:prstGeom>
          <a:noFill/>
        </p:spPr>
        <p:txBody>
          <a:bodyPr wrap="square">
            <a:spAutoFit/>
          </a:bodyPr>
          <a:lstStyle/>
          <a:p>
            <a:r>
              <a:rPr lang="en-GB" sz="1400" dirty="0">
                <a:latin typeface="+mn-lt"/>
                <a:cs typeface="Arial" panose="020B0604020202020204" pitchFamily="34" charset="0"/>
              </a:rPr>
              <a:t>Create, provide and evaluate alternative video resource as part of current eSTEeM project to improve parity of experience</a:t>
            </a:r>
          </a:p>
        </p:txBody>
      </p:sp>
    </p:spTree>
    <p:extLst>
      <p:ext uri="{BB962C8B-B14F-4D97-AF65-F5344CB8AC3E}">
        <p14:creationId xmlns:p14="http://schemas.microsoft.com/office/powerpoint/2010/main" val="651987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4CD3E-CC56-4419-FC7B-2583DE63AA69}"/>
              </a:ext>
            </a:extLst>
          </p:cNvPr>
          <p:cNvSpPr>
            <a:spLocks noGrp="1"/>
          </p:cNvSpPr>
          <p:nvPr>
            <p:ph type="body" sz="quarter" idx="24"/>
          </p:nvPr>
        </p:nvSpPr>
        <p:spPr/>
        <p:txBody>
          <a:bodyPr/>
          <a:lstStyle/>
          <a:p>
            <a:r>
              <a:rPr lang="en-GB" b="1" dirty="0">
                <a:solidFill>
                  <a:schemeClr val="tx1"/>
                </a:solidFill>
                <a:cs typeface="Poppins"/>
              </a:rPr>
              <a:t>Phase 3:</a:t>
            </a:r>
            <a:r>
              <a:rPr lang="en-GB" dirty="0">
                <a:solidFill>
                  <a:schemeClr val="tx1"/>
                </a:solidFill>
                <a:cs typeface="Poppins"/>
              </a:rPr>
              <a:t> </a:t>
            </a:r>
            <a:r>
              <a:rPr lang="en-GB" sz="2800" dirty="0">
                <a:solidFill>
                  <a:schemeClr val="tx1"/>
                </a:solidFill>
                <a:cs typeface="Poppins"/>
              </a:rPr>
              <a:t>Development of the new alternative resources</a:t>
            </a:r>
            <a:endParaRPr lang="en-GB" dirty="0"/>
          </a:p>
        </p:txBody>
      </p:sp>
      <p:pic>
        <p:nvPicPr>
          <p:cNvPr id="8" name="Picture 7">
            <a:extLst>
              <a:ext uri="{FF2B5EF4-FFF2-40B4-BE49-F238E27FC236}">
                <a16:creationId xmlns:a16="http://schemas.microsoft.com/office/drawing/2014/main" id="{A06AFBC5-9BDC-AEC3-5C77-7113A1E8B1BF}"/>
              </a:ext>
            </a:extLst>
          </p:cNvPr>
          <p:cNvPicPr>
            <a:picLocks noChangeAspect="1"/>
          </p:cNvPicPr>
          <p:nvPr/>
        </p:nvPicPr>
        <p:blipFill>
          <a:blip r:embed="rId2"/>
          <a:stretch>
            <a:fillRect/>
          </a:stretch>
        </p:blipFill>
        <p:spPr>
          <a:xfrm>
            <a:off x="413913" y="3221945"/>
            <a:ext cx="5452249" cy="1307779"/>
          </a:xfrm>
          <a:prstGeom prst="rect">
            <a:avLst/>
          </a:prstGeom>
        </p:spPr>
      </p:pic>
      <p:pic>
        <p:nvPicPr>
          <p:cNvPr id="10" name="Picture 9">
            <a:extLst>
              <a:ext uri="{FF2B5EF4-FFF2-40B4-BE49-F238E27FC236}">
                <a16:creationId xmlns:a16="http://schemas.microsoft.com/office/drawing/2014/main" id="{554A8E60-B0CF-38E5-697E-B19AA683067D}"/>
              </a:ext>
            </a:extLst>
          </p:cNvPr>
          <p:cNvPicPr>
            <a:picLocks noChangeAspect="1"/>
          </p:cNvPicPr>
          <p:nvPr/>
        </p:nvPicPr>
        <p:blipFill>
          <a:blip r:embed="rId3"/>
          <a:stretch>
            <a:fillRect/>
          </a:stretch>
        </p:blipFill>
        <p:spPr>
          <a:xfrm>
            <a:off x="6095995" y="3221945"/>
            <a:ext cx="5452250" cy="1369690"/>
          </a:xfrm>
          <a:prstGeom prst="rect">
            <a:avLst/>
          </a:prstGeom>
        </p:spPr>
      </p:pic>
      <p:sp>
        <p:nvSpPr>
          <p:cNvPr id="12" name="TextBox 11">
            <a:extLst>
              <a:ext uri="{FF2B5EF4-FFF2-40B4-BE49-F238E27FC236}">
                <a16:creationId xmlns:a16="http://schemas.microsoft.com/office/drawing/2014/main" id="{22E97991-894B-7A53-F32A-3C0213C49799}"/>
              </a:ext>
            </a:extLst>
          </p:cNvPr>
          <p:cNvSpPr txBox="1"/>
          <p:nvPr/>
        </p:nvSpPr>
        <p:spPr>
          <a:xfrm>
            <a:off x="6095996" y="2833573"/>
            <a:ext cx="5452249" cy="430887"/>
          </a:xfrm>
          <a:prstGeom prst="rect">
            <a:avLst/>
          </a:prstGeom>
          <a:solidFill>
            <a:schemeClr val="bg2"/>
          </a:solidFill>
        </p:spPr>
        <p:txBody>
          <a:bodyPr wrap="square">
            <a:spAutoFit/>
          </a:bodyPr>
          <a:lstStyle/>
          <a:p>
            <a:pPr algn="l" fontAlgn="base"/>
            <a:r>
              <a:rPr lang="en-GB" sz="1100" b="0" i="0" dirty="0">
                <a:effectLst/>
              </a:rPr>
              <a:t>I would use alternative resources instead of performing an experiment in my home, even if I was able to perform the experiment myself, to save cost.</a:t>
            </a:r>
          </a:p>
        </p:txBody>
      </p:sp>
      <p:sp>
        <p:nvSpPr>
          <p:cNvPr id="14" name="TextBox 13">
            <a:extLst>
              <a:ext uri="{FF2B5EF4-FFF2-40B4-BE49-F238E27FC236}">
                <a16:creationId xmlns:a16="http://schemas.microsoft.com/office/drawing/2014/main" id="{E1D95CF0-738F-74A6-7197-5B1DCF5009A3}"/>
              </a:ext>
            </a:extLst>
          </p:cNvPr>
          <p:cNvSpPr txBox="1"/>
          <p:nvPr/>
        </p:nvSpPr>
        <p:spPr>
          <a:xfrm>
            <a:off x="413915" y="2833574"/>
            <a:ext cx="5452249" cy="430887"/>
          </a:xfrm>
          <a:prstGeom prst="rect">
            <a:avLst/>
          </a:prstGeom>
          <a:solidFill>
            <a:schemeClr val="bg2"/>
          </a:solidFill>
        </p:spPr>
        <p:txBody>
          <a:bodyPr wrap="square">
            <a:spAutoFit/>
          </a:bodyPr>
          <a:lstStyle/>
          <a:p>
            <a:pPr algn="l" fontAlgn="base"/>
            <a:r>
              <a:rPr lang="en-GB" sz="1100" b="0" i="0" dirty="0">
                <a:effectLst/>
              </a:rPr>
              <a:t>I would use alternative resources instead of performing an experiment in my home, even if I was able to perform the experiment myself, to save time.</a:t>
            </a:r>
          </a:p>
        </p:txBody>
      </p:sp>
      <p:sp>
        <p:nvSpPr>
          <p:cNvPr id="15" name="TextBox 14">
            <a:extLst>
              <a:ext uri="{FF2B5EF4-FFF2-40B4-BE49-F238E27FC236}">
                <a16:creationId xmlns:a16="http://schemas.microsoft.com/office/drawing/2014/main" id="{3A0797D2-5F2D-78FF-0B9E-0AF9A80820BE}"/>
              </a:ext>
            </a:extLst>
          </p:cNvPr>
          <p:cNvSpPr txBox="1"/>
          <p:nvPr/>
        </p:nvSpPr>
        <p:spPr>
          <a:xfrm>
            <a:off x="413915" y="1371048"/>
            <a:ext cx="1674944" cy="369332"/>
          </a:xfrm>
          <a:prstGeom prst="rect">
            <a:avLst/>
          </a:prstGeom>
          <a:noFill/>
        </p:spPr>
        <p:txBody>
          <a:bodyPr wrap="square">
            <a:spAutoFit/>
          </a:bodyPr>
          <a:lstStyle/>
          <a:p>
            <a:r>
              <a:rPr lang="en-GB" sz="1800" b="1" dirty="0">
                <a:latin typeface="+mn-lt"/>
                <a:cs typeface="Arial" panose="020B0604020202020204" pitchFamily="34" charset="0"/>
              </a:rPr>
              <a:t>Concerns</a:t>
            </a:r>
            <a:endParaRPr lang="en-GB" b="1" dirty="0"/>
          </a:p>
        </p:txBody>
      </p:sp>
      <p:sp>
        <p:nvSpPr>
          <p:cNvPr id="16" name="TextBox 15">
            <a:extLst>
              <a:ext uri="{FF2B5EF4-FFF2-40B4-BE49-F238E27FC236}">
                <a16:creationId xmlns:a16="http://schemas.microsoft.com/office/drawing/2014/main" id="{21C31FC4-95A4-C79C-A248-31AAC38F53B3}"/>
              </a:ext>
            </a:extLst>
          </p:cNvPr>
          <p:cNvSpPr txBox="1"/>
          <p:nvPr/>
        </p:nvSpPr>
        <p:spPr>
          <a:xfrm>
            <a:off x="413915" y="1740380"/>
            <a:ext cx="10766703" cy="523220"/>
          </a:xfrm>
          <a:prstGeom prst="rect">
            <a:avLst/>
          </a:prstGeom>
          <a:noFill/>
        </p:spPr>
        <p:txBody>
          <a:bodyPr wrap="square">
            <a:spAutoFit/>
          </a:bodyPr>
          <a:lstStyle/>
          <a:p>
            <a:r>
              <a:rPr lang="en-GB" sz="1400" dirty="0">
                <a:latin typeface="+mn-lt"/>
                <a:cs typeface="Arial" panose="020B0604020202020204" pitchFamily="34" charset="0"/>
              </a:rPr>
              <a:t>Students would use the alternative resources to intentionally avoid participating in any home experiments, practically, even if they had the means and time to do so.</a:t>
            </a:r>
            <a:endParaRPr lang="en-GB" sz="1400" dirty="0"/>
          </a:p>
        </p:txBody>
      </p:sp>
      <p:sp>
        <p:nvSpPr>
          <p:cNvPr id="17" name="TextBox 16">
            <a:extLst>
              <a:ext uri="{FF2B5EF4-FFF2-40B4-BE49-F238E27FC236}">
                <a16:creationId xmlns:a16="http://schemas.microsoft.com/office/drawing/2014/main" id="{981E0510-974E-D370-BF39-30CD154EBF5A}"/>
              </a:ext>
            </a:extLst>
          </p:cNvPr>
          <p:cNvSpPr txBox="1"/>
          <p:nvPr/>
        </p:nvSpPr>
        <p:spPr>
          <a:xfrm>
            <a:off x="413913" y="5048234"/>
            <a:ext cx="10766703" cy="523220"/>
          </a:xfrm>
          <a:prstGeom prst="rect">
            <a:avLst/>
          </a:prstGeom>
          <a:noFill/>
        </p:spPr>
        <p:txBody>
          <a:bodyPr wrap="square">
            <a:spAutoFit/>
          </a:bodyPr>
          <a:lstStyle/>
          <a:p>
            <a:r>
              <a:rPr lang="en-GB" sz="1400" dirty="0">
                <a:cs typeface="Arial" panose="020B0604020202020204" pitchFamily="34" charset="0"/>
              </a:rPr>
              <a:t>Survey responses strongly suggest that students would still participate in practical home experiments, even if the alternative resources were more readily available.</a:t>
            </a:r>
            <a:endParaRPr lang="en-GB" sz="1400" dirty="0"/>
          </a:p>
        </p:txBody>
      </p:sp>
    </p:spTree>
    <p:extLst>
      <p:ext uri="{BB962C8B-B14F-4D97-AF65-F5344CB8AC3E}">
        <p14:creationId xmlns:p14="http://schemas.microsoft.com/office/powerpoint/2010/main" val="129113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606F23-89F4-A8EF-947A-27B924BD26F3}"/>
              </a:ext>
            </a:extLst>
          </p:cNvPr>
          <p:cNvSpPr>
            <a:spLocks noGrp="1"/>
          </p:cNvSpPr>
          <p:nvPr>
            <p:ph type="body" sz="quarter" idx="24"/>
          </p:nvPr>
        </p:nvSpPr>
        <p:spPr>
          <a:xfrm>
            <a:off x="413915" y="404664"/>
            <a:ext cx="11364228" cy="497161"/>
          </a:xfrm>
        </p:spPr>
        <p:txBody>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000" b="1" i="0" u="none" strike="noStrike" kern="1200" cap="none" spc="0" normalizeH="0" baseline="0" noProof="0" dirty="0">
                <a:ln>
                  <a:noFill/>
                </a:ln>
                <a:solidFill>
                  <a:srgbClr val="060645"/>
                </a:solidFill>
                <a:effectLst/>
                <a:uLnTx/>
                <a:uFillTx/>
                <a:latin typeface="Poppins SemiBold" pitchFamily="2" charset="77"/>
                <a:ea typeface="+mn-ea"/>
                <a:cs typeface="Poppins"/>
              </a:rPr>
              <a:t>Phase 3: Development of suitable alternative resources</a:t>
            </a:r>
            <a:endParaRPr kumimoji="0" lang="en-GB" sz="3000" b="1" i="0" u="none" strike="noStrike" kern="1200" cap="none" spc="0" normalizeH="0" baseline="0" noProof="0" dirty="0">
              <a:ln>
                <a:noFill/>
              </a:ln>
              <a:solidFill>
                <a:srgbClr val="060645"/>
              </a:solidFill>
              <a:effectLst/>
              <a:uLnTx/>
              <a:uFillTx/>
              <a:latin typeface="Poppins SemiBold" pitchFamily="2" charset="77"/>
              <a:ea typeface="+mn-ea"/>
              <a:cs typeface="Poppins SemiBold" pitchFamily="2" charset="77"/>
            </a:endParaRPr>
          </a:p>
        </p:txBody>
      </p:sp>
      <p:sp>
        <p:nvSpPr>
          <p:cNvPr id="3" name="Text Placeholder 2">
            <a:extLst>
              <a:ext uri="{FF2B5EF4-FFF2-40B4-BE49-F238E27FC236}">
                <a16:creationId xmlns:a16="http://schemas.microsoft.com/office/drawing/2014/main" id="{F624F39A-3413-7A9A-5E46-0DC2C684E6F0}"/>
              </a:ext>
            </a:extLst>
          </p:cNvPr>
          <p:cNvSpPr>
            <a:spLocks noGrp="1"/>
          </p:cNvSpPr>
          <p:nvPr>
            <p:ph type="body" sz="quarter" idx="25"/>
          </p:nvPr>
        </p:nvSpPr>
        <p:spPr/>
        <p:txBody>
          <a:bodyPr/>
          <a:lstStyle/>
          <a:p>
            <a:r>
              <a:rPr lang="en-GB" dirty="0"/>
              <a:t>Preliminary Outcomes</a:t>
            </a:r>
          </a:p>
        </p:txBody>
      </p:sp>
      <p:sp>
        <p:nvSpPr>
          <p:cNvPr id="12" name="TextBox 11">
            <a:extLst>
              <a:ext uri="{FF2B5EF4-FFF2-40B4-BE49-F238E27FC236}">
                <a16:creationId xmlns:a16="http://schemas.microsoft.com/office/drawing/2014/main" id="{135C1171-1F2B-FC1E-A76E-454CA102017E}"/>
              </a:ext>
            </a:extLst>
          </p:cNvPr>
          <p:cNvSpPr txBox="1"/>
          <p:nvPr/>
        </p:nvSpPr>
        <p:spPr>
          <a:xfrm>
            <a:off x="1166070" y="1509665"/>
            <a:ext cx="9848676" cy="523220"/>
          </a:xfrm>
          <a:prstGeom prst="rect">
            <a:avLst/>
          </a:prstGeom>
          <a:noFill/>
        </p:spPr>
        <p:txBody>
          <a:bodyPr wrap="square">
            <a:spAutoFit/>
          </a:bodyPr>
          <a:lstStyle/>
          <a:p>
            <a:pPr algn="ctr"/>
            <a:r>
              <a:rPr lang="en-GB" sz="1400" dirty="0"/>
              <a:t>Video illustrates the experimental set up with video demonstrations of each step to enable students to take their own observations and make their own judgements</a:t>
            </a:r>
          </a:p>
        </p:txBody>
      </p:sp>
      <p:pic>
        <p:nvPicPr>
          <p:cNvPr id="14" name="Picture 13">
            <a:extLst>
              <a:ext uri="{FF2B5EF4-FFF2-40B4-BE49-F238E27FC236}">
                <a16:creationId xmlns:a16="http://schemas.microsoft.com/office/drawing/2014/main" id="{0C54662F-ECBE-92D2-9F5A-6991CCC747DF}"/>
              </a:ext>
            </a:extLst>
          </p:cNvPr>
          <p:cNvPicPr>
            <a:picLocks noChangeAspect="1"/>
          </p:cNvPicPr>
          <p:nvPr/>
        </p:nvPicPr>
        <p:blipFill rotWithShape="1">
          <a:blip r:embed="rId2"/>
          <a:srcRect l="32187" t="21860" r="36238" b="27778"/>
          <a:stretch/>
        </p:blipFill>
        <p:spPr>
          <a:xfrm>
            <a:off x="1646865" y="2150867"/>
            <a:ext cx="1737213" cy="1501770"/>
          </a:xfrm>
          <a:prstGeom prst="rect">
            <a:avLst/>
          </a:prstGeom>
        </p:spPr>
      </p:pic>
      <p:pic>
        <p:nvPicPr>
          <p:cNvPr id="15" name="Picture 14">
            <a:extLst>
              <a:ext uri="{FF2B5EF4-FFF2-40B4-BE49-F238E27FC236}">
                <a16:creationId xmlns:a16="http://schemas.microsoft.com/office/drawing/2014/main" id="{4AFC3C34-7BA5-CF1F-13CB-4EF8E6CBFDFF}"/>
              </a:ext>
            </a:extLst>
          </p:cNvPr>
          <p:cNvPicPr>
            <a:picLocks noChangeAspect="1"/>
          </p:cNvPicPr>
          <p:nvPr/>
        </p:nvPicPr>
        <p:blipFill rotWithShape="1">
          <a:blip r:embed="rId3"/>
          <a:srcRect l="30601" t="18376" r="37414" b="28718"/>
          <a:stretch/>
        </p:blipFill>
        <p:spPr>
          <a:xfrm>
            <a:off x="5667722" y="2149622"/>
            <a:ext cx="1691535" cy="1503015"/>
          </a:xfrm>
          <a:prstGeom prst="rect">
            <a:avLst/>
          </a:prstGeom>
        </p:spPr>
      </p:pic>
      <p:pic>
        <p:nvPicPr>
          <p:cNvPr id="19" name="Picture 18">
            <a:extLst>
              <a:ext uri="{FF2B5EF4-FFF2-40B4-BE49-F238E27FC236}">
                <a16:creationId xmlns:a16="http://schemas.microsoft.com/office/drawing/2014/main" id="{9F387986-4047-BA36-7800-705E8B38B601}"/>
              </a:ext>
            </a:extLst>
          </p:cNvPr>
          <p:cNvPicPr>
            <a:picLocks noChangeAspect="1"/>
          </p:cNvPicPr>
          <p:nvPr/>
        </p:nvPicPr>
        <p:blipFill>
          <a:blip r:embed="rId4"/>
          <a:stretch>
            <a:fillRect/>
          </a:stretch>
        </p:blipFill>
        <p:spPr>
          <a:xfrm>
            <a:off x="3436860" y="2149622"/>
            <a:ext cx="2181632" cy="1507306"/>
          </a:xfrm>
          <a:prstGeom prst="rect">
            <a:avLst/>
          </a:prstGeom>
        </p:spPr>
      </p:pic>
      <p:pic>
        <p:nvPicPr>
          <p:cNvPr id="21" name="Picture 20">
            <a:extLst>
              <a:ext uri="{FF2B5EF4-FFF2-40B4-BE49-F238E27FC236}">
                <a16:creationId xmlns:a16="http://schemas.microsoft.com/office/drawing/2014/main" id="{CA5DC21C-BFC6-3C35-E81A-148B55B550A6}"/>
              </a:ext>
            </a:extLst>
          </p:cNvPr>
          <p:cNvPicPr>
            <a:picLocks noChangeAspect="1"/>
          </p:cNvPicPr>
          <p:nvPr/>
        </p:nvPicPr>
        <p:blipFill>
          <a:blip r:embed="rId5"/>
          <a:stretch>
            <a:fillRect/>
          </a:stretch>
        </p:blipFill>
        <p:spPr>
          <a:xfrm>
            <a:off x="9652962" y="2155158"/>
            <a:ext cx="2258900" cy="1512842"/>
          </a:xfrm>
          <a:prstGeom prst="rect">
            <a:avLst/>
          </a:prstGeom>
        </p:spPr>
      </p:pic>
      <p:pic>
        <p:nvPicPr>
          <p:cNvPr id="23" name="Picture 22">
            <a:extLst>
              <a:ext uri="{FF2B5EF4-FFF2-40B4-BE49-F238E27FC236}">
                <a16:creationId xmlns:a16="http://schemas.microsoft.com/office/drawing/2014/main" id="{7710CD94-3E86-92A8-356C-5A82639FCC10}"/>
              </a:ext>
            </a:extLst>
          </p:cNvPr>
          <p:cNvPicPr>
            <a:picLocks noChangeAspect="1"/>
          </p:cNvPicPr>
          <p:nvPr/>
        </p:nvPicPr>
        <p:blipFill rotWithShape="1">
          <a:blip r:embed="rId6"/>
          <a:srcRect r="2918"/>
          <a:stretch/>
        </p:blipFill>
        <p:spPr>
          <a:xfrm>
            <a:off x="7408487" y="2149621"/>
            <a:ext cx="2195245" cy="1503015"/>
          </a:xfrm>
          <a:prstGeom prst="rect">
            <a:avLst/>
          </a:prstGeom>
        </p:spPr>
      </p:pic>
      <p:pic>
        <p:nvPicPr>
          <p:cNvPr id="25" name="Picture 24">
            <a:extLst>
              <a:ext uri="{FF2B5EF4-FFF2-40B4-BE49-F238E27FC236}">
                <a16:creationId xmlns:a16="http://schemas.microsoft.com/office/drawing/2014/main" id="{3AB60E35-5411-47BF-7C1F-7F243ECF33D2}"/>
              </a:ext>
            </a:extLst>
          </p:cNvPr>
          <p:cNvPicPr>
            <a:picLocks noChangeAspect="1"/>
          </p:cNvPicPr>
          <p:nvPr/>
        </p:nvPicPr>
        <p:blipFill>
          <a:blip r:embed="rId7"/>
          <a:stretch>
            <a:fillRect/>
          </a:stretch>
        </p:blipFill>
        <p:spPr>
          <a:xfrm>
            <a:off x="239965" y="2155158"/>
            <a:ext cx="1354118" cy="1501770"/>
          </a:xfrm>
          <a:prstGeom prst="rect">
            <a:avLst/>
          </a:prstGeom>
        </p:spPr>
      </p:pic>
      <p:sp>
        <p:nvSpPr>
          <p:cNvPr id="5" name="TextBox 4">
            <a:extLst>
              <a:ext uri="{FF2B5EF4-FFF2-40B4-BE49-F238E27FC236}">
                <a16:creationId xmlns:a16="http://schemas.microsoft.com/office/drawing/2014/main" id="{CAE0EFBF-5324-B748-7FA9-292F3BCB5FF1}"/>
              </a:ext>
            </a:extLst>
          </p:cNvPr>
          <p:cNvSpPr txBox="1"/>
          <p:nvPr/>
        </p:nvSpPr>
        <p:spPr>
          <a:xfrm>
            <a:off x="876650" y="3790305"/>
            <a:ext cx="10427515" cy="1451166"/>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GB" sz="1200" dirty="0"/>
              <a:t>Video recorded by Dr </a:t>
            </a:r>
            <a:r>
              <a:rPr lang="en-GB" sz="1200" dirty="0" err="1"/>
              <a:t>Sevel</a:t>
            </a:r>
            <a:r>
              <a:rPr lang="en-GB" sz="1200" dirty="0"/>
              <a:t> Miller and Dr Chris Hutton (S112 module team)</a:t>
            </a:r>
          </a:p>
          <a:p>
            <a:pPr marL="171450" indent="-171450">
              <a:lnSpc>
                <a:spcPct val="150000"/>
              </a:lnSpc>
              <a:buFont typeface="Arial" panose="020B0604020202020204" pitchFamily="34" charset="0"/>
              <a:buChar char="•"/>
            </a:pPr>
            <a:r>
              <a:rPr lang="en-GB" sz="1200" dirty="0"/>
              <a:t>Recorded by SWIM</a:t>
            </a:r>
          </a:p>
          <a:p>
            <a:pPr marL="171450" indent="-171450">
              <a:lnSpc>
                <a:spcPct val="150000"/>
              </a:lnSpc>
              <a:buFont typeface="Arial" panose="020B0604020202020204" pitchFamily="34" charset="0"/>
              <a:buChar char="•"/>
            </a:pPr>
            <a:r>
              <a:rPr lang="en-GB" sz="1200" dirty="0"/>
              <a:t>Made available on S112 as supplementary resource for 23J</a:t>
            </a:r>
          </a:p>
          <a:p>
            <a:pPr marL="171450" indent="-171450">
              <a:lnSpc>
                <a:spcPct val="150000"/>
              </a:lnSpc>
              <a:buFont typeface="Arial" panose="020B0604020202020204" pitchFamily="34" charset="0"/>
              <a:buChar char="•"/>
            </a:pPr>
            <a:r>
              <a:rPr lang="en-GB" sz="1200" dirty="0"/>
              <a:t>Will be made available on S112 24J within the main VLE to all students irrespective of whether they need/want alternative resources.</a:t>
            </a:r>
          </a:p>
          <a:p>
            <a:pPr marL="171450" indent="-171450">
              <a:lnSpc>
                <a:spcPct val="150000"/>
              </a:lnSpc>
              <a:buFont typeface="Arial" panose="020B0604020202020204" pitchFamily="34" charset="0"/>
              <a:buChar char="•"/>
            </a:pPr>
            <a:r>
              <a:rPr lang="en-GB" sz="1200" dirty="0"/>
              <a:t>Evaluation to take place in 24J</a:t>
            </a:r>
          </a:p>
        </p:txBody>
      </p:sp>
    </p:spTree>
    <p:extLst>
      <p:ext uri="{BB962C8B-B14F-4D97-AF65-F5344CB8AC3E}">
        <p14:creationId xmlns:p14="http://schemas.microsoft.com/office/powerpoint/2010/main" val="2485281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8FE1B5-6383-A442-9047-134C70B3A667}"/>
              </a:ext>
            </a:extLst>
          </p:cNvPr>
          <p:cNvSpPr>
            <a:spLocks noGrp="1"/>
          </p:cNvSpPr>
          <p:nvPr>
            <p:ph type="body" sz="quarter" idx="24"/>
          </p:nvPr>
        </p:nvSpPr>
        <p:spPr/>
        <p:txBody>
          <a:bodyPr/>
          <a:lstStyle/>
          <a:p>
            <a:r>
              <a:rPr lang="en-GB" dirty="0"/>
              <a:t>Initial Conclusions and Further Work</a:t>
            </a:r>
          </a:p>
        </p:txBody>
      </p:sp>
      <p:sp>
        <p:nvSpPr>
          <p:cNvPr id="9" name="TextBox 8">
            <a:extLst>
              <a:ext uri="{FF2B5EF4-FFF2-40B4-BE49-F238E27FC236}">
                <a16:creationId xmlns:a16="http://schemas.microsoft.com/office/drawing/2014/main" id="{786C200F-731C-18F1-7620-ADFAAD557145}"/>
              </a:ext>
            </a:extLst>
          </p:cNvPr>
          <p:cNvSpPr txBox="1"/>
          <p:nvPr/>
        </p:nvSpPr>
        <p:spPr>
          <a:xfrm>
            <a:off x="572549" y="1232151"/>
            <a:ext cx="11004258" cy="307777"/>
          </a:xfrm>
          <a:prstGeom prst="rect">
            <a:avLst/>
          </a:prstGeom>
          <a:noFill/>
        </p:spPr>
        <p:txBody>
          <a:bodyPr wrap="square">
            <a:spAutoFit/>
          </a:bodyPr>
          <a:lstStyle/>
          <a:p>
            <a:pPr algn="ctr"/>
            <a:r>
              <a:rPr lang="en-GB" sz="1400" dirty="0">
                <a:latin typeface="Poppins"/>
                <a:cs typeface="Poppins"/>
              </a:rPr>
              <a:t>The vast majority of survey respondents did </a:t>
            </a:r>
            <a:r>
              <a:rPr lang="en-GB" sz="1400" b="1" u="sng" dirty="0">
                <a:latin typeface="Poppins"/>
                <a:cs typeface="Poppins"/>
              </a:rPr>
              <a:t>some or all </a:t>
            </a:r>
            <a:r>
              <a:rPr lang="en-GB" sz="1400" dirty="0">
                <a:latin typeface="Poppins"/>
                <a:cs typeface="Poppins"/>
              </a:rPr>
              <a:t>of the home experiments in S111 and S112.</a:t>
            </a:r>
          </a:p>
        </p:txBody>
      </p:sp>
      <p:sp>
        <p:nvSpPr>
          <p:cNvPr id="11" name="TextBox 10">
            <a:extLst>
              <a:ext uri="{FF2B5EF4-FFF2-40B4-BE49-F238E27FC236}">
                <a16:creationId xmlns:a16="http://schemas.microsoft.com/office/drawing/2014/main" id="{7AF79BB6-0DB5-733E-E0CE-872CAF877C2B}"/>
              </a:ext>
            </a:extLst>
          </p:cNvPr>
          <p:cNvSpPr txBox="1"/>
          <p:nvPr/>
        </p:nvSpPr>
        <p:spPr>
          <a:xfrm>
            <a:off x="572549" y="1465010"/>
            <a:ext cx="11004258" cy="307777"/>
          </a:xfrm>
          <a:prstGeom prst="rect">
            <a:avLst/>
          </a:prstGeom>
          <a:noFill/>
        </p:spPr>
        <p:txBody>
          <a:bodyPr wrap="square">
            <a:spAutoFit/>
          </a:bodyPr>
          <a:lstStyle/>
          <a:p>
            <a:pPr algn="ctr"/>
            <a:r>
              <a:rPr lang="en-GB" sz="1400" dirty="0"/>
              <a:t>For those students who only did </a:t>
            </a:r>
            <a:r>
              <a:rPr lang="en-GB" sz="1400" b="1" u="sng" dirty="0"/>
              <a:t>some</a:t>
            </a:r>
            <a:r>
              <a:rPr lang="en-GB" sz="1400" dirty="0"/>
              <a:t> experiments, choice was largely driven by </a:t>
            </a:r>
            <a:r>
              <a:rPr lang="en-GB" sz="1400" b="1" u="sng" dirty="0"/>
              <a:t>assessment requirements.</a:t>
            </a:r>
          </a:p>
        </p:txBody>
      </p:sp>
      <p:sp>
        <p:nvSpPr>
          <p:cNvPr id="13" name="TextBox 12">
            <a:extLst>
              <a:ext uri="{FF2B5EF4-FFF2-40B4-BE49-F238E27FC236}">
                <a16:creationId xmlns:a16="http://schemas.microsoft.com/office/drawing/2014/main" id="{F751171E-951D-D0CA-3159-925B844A9403}"/>
              </a:ext>
            </a:extLst>
          </p:cNvPr>
          <p:cNvSpPr txBox="1"/>
          <p:nvPr/>
        </p:nvSpPr>
        <p:spPr>
          <a:xfrm>
            <a:off x="593871" y="2335973"/>
            <a:ext cx="11004258" cy="307777"/>
          </a:xfrm>
          <a:prstGeom prst="rect">
            <a:avLst/>
          </a:prstGeom>
          <a:noFill/>
        </p:spPr>
        <p:txBody>
          <a:bodyPr wrap="square">
            <a:spAutoFit/>
          </a:bodyPr>
          <a:lstStyle/>
          <a:p>
            <a:pPr algn="ctr"/>
            <a:r>
              <a:rPr lang="en-GB" sz="1400" b="1" dirty="0">
                <a:solidFill>
                  <a:schemeClr val="accent5">
                    <a:lumMod val="50000"/>
                  </a:schemeClr>
                </a:solidFill>
                <a:latin typeface="Poppins"/>
                <a:cs typeface="Poppins"/>
              </a:rPr>
              <a:t>Students who did not or could not participate in the home experiments largely did not engage with the project.</a:t>
            </a:r>
          </a:p>
        </p:txBody>
      </p:sp>
      <p:sp>
        <p:nvSpPr>
          <p:cNvPr id="15" name="TextBox 14">
            <a:extLst>
              <a:ext uri="{FF2B5EF4-FFF2-40B4-BE49-F238E27FC236}">
                <a16:creationId xmlns:a16="http://schemas.microsoft.com/office/drawing/2014/main" id="{625AB882-3C33-2127-A857-281BCF3783F6}"/>
              </a:ext>
            </a:extLst>
          </p:cNvPr>
          <p:cNvSpPr txBox="1"/>
          <p:nvPr/>
        </p:nvSpPr>
        <p:spPr>
          <a:xfrm>
            <a:off x="593871" y="3160112"/>
            <a:ext cx="11004258" cy="307777"/>
          </a:xfrm>
          <a:prstGeom prst="rect">
            <a:avLst/>
          </a:prstGeom>
          <a:noFill/>
        </p:spPr>
        <p:txBody>
          <a:bodyPr wrap="square">
            <a:spAutoFit/>
          </a:bodyPr>
          <a:lstStyle/>
          <a:p>
            <a:pPr algn="ctr"/>
            <a:r>
              <a:rPr lang="en-GB" sz="1400" dirty="0"/>
              <a:t>Themes identified from qualitative and quantitative data collection highlighted the same concerns.</a:t>
            </a:r>
          </a:p>
        </p:txBody>
      </p:sp>
      <p:sp>
        <p:nvSpPr>
          <p:cNvPr id="17" name="TextBox 16">
            <a:extLst>
              <a:ext uri="{FF2B5EF4-FFF2-40B4-BE49-F238E27FC236}">
                <a16:creationId xmlns:a16="http://schemas.microsoft.com/office/drawing/2014/main" id="{FF177094-234D-FA27-1520-23A6941E0EE1}"/>
              </a:ext>
            </a:extLst>
          </p:cNvPr>
          <p:cNvSpPr txBox="1"/>
          <p:nvPr/>
        </p:nvSpPr>
        <p:spPr>
          <a:xfrm>
            <a:off x="572549" y="3439937"/>
            <a:ext cx="11004258" cy="738664"/>
          </a:xfrm>
          <a:prstGeom prst="rect">
            <a:avLst/>
          </a:prstGeom>
          <a:noFill/>
        </p:spPr>
        <p:txBody>
          <a:bodyPr wrap="square">
            <a:spAutoFit/>
          </a:bodyPr>
          <a:lstStyle/>
          <a:p>
            <a:pPr algn="ctr"/>
            <a:r>
              <a:rPr lang="en-GB" sz="1400" dirty="0"/>
              <a:t>Whilst initial focus of the project was on cost, emerging themes suggested broader issues with home experiments including the </a:t>
            </a:r>
            <a:r>
              <a:rPr lang="en-GB" sz="1400" b="1" dirty="0"/>
              <a:t>overall time required</a:t>
            </a:r>
            <a:r>
              <a:rPr lang="en-GB" sz="1400" dirty="0"/>
              <a:t> to source materials and carry out the experiments, </a:t>
            </a:r>
            <a:r>
              <a:rPr lang="en-GB" sz="1400" b="1" dirty="0"/>
              <a:t>availability of materials</a:t>
            </a:r>
            <a:r>
              <a:rPr lang="en-GB" sz="1400" dirty="0"/>
              <a:t>, </a:t>
            </a:r>
            <a:r>
              <a:rPr lang="en-GB" sz="1400" b="1" dirty="0"/>
              <a:t>environmental concerns </a:t>
            </a:r>
            <a:r>
              <a:rPr lang="en-GB" sz="1400" dirty="0"/>
              <a:t>and </a:t>
            </a:r>
            <a:r>
              <a:rPr lang="en-GB" sz="1400" b="1" dirty="0"/>
              <a:t>concerns about waste</a:t>
            </a:r>
            <a:r>
              <a:rPr lang="en-GB" sz="1400" dirty="0"/>
              <a:t>, in addition to cost. </a:t>
            </a:r>
          </a:p>
        </p:txBody>
      </p:sp>
      <p:sp>
        <p:nvSpPr>
          <p:cNvPr id="19" name="TextBox 18">
            <a:extLst>
              <a:ext uri="{FF2B5EF4-FFF2-40B4-BE49-F238E27FC236}">
                <a16:creationId xmlns:a16="http://schemas.microsoft.com/office/drawing/2014/main" id="{61E16A8E-6597-83B4-C901-893966CE632C}"/>
              </a:ext>
            </a:extLst>
          </p:cNvPr>
          <p:cNvSpPr txBox="1"/>
          <p:nvPr/>
        </p:nvSpPr>
        <p:spPr>
          <a:xfrm>
            <a:off x="572549" y="4654414"/>
            <a:ext cx="11004258" cy="307777"/>
          </a:xfrm>
          <a:prstGeom prst="rect">
            <a:avLst/>
          </a:prstGeom>
          <a:noFill/>
        </p:spPr>
        <p:txBody>
          <a:bodyPr wrap="square">
            <a:spAutoFit/>
          </a:bodyPr>
          <a:lstStyle/>
          <a:p>
            <a:pPr algn="ctr"/>
            <a:r>
              <a:rPr lang="en-GB" sz="1400" dirty="0"/>
              <a:t>Further work will analyse the student perspective of the new alternative resources in S112 topic 2 experiment.</a:t>
            </a:r>
          </a:p>
        </p:txBody>
      </p:sp>
    </p:spTree>
    <p:extLst>
      <p:ext uri="{BB962C8B-B14F-4D97-AF65-F5344CB8AC3E}">
        <p14:creationId xmlns:p14="http://schemas.microsoft.com/office/powerpoint/2010/main" val="592601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B26BF0-4205-36CB-C355-1DBEF654AE35}"/>
              </a:ext>
            </a:extLst>
          </p:cNvPr>
          <p:cNvSpPr>
            <a:spLocks noGrp="1"/>
          </p:cNvSpPr>
          <p:nvPr>
            <p:ph type="body" sz="quarter" idx="24"/>
          </p:nvPr>
        </p:nvSpPr>
        <p:spPr/>
        <p:txBody>
          <a:bodyPr/>
          <a:lstStyle/>
          <a:p>
            <a:r>
              <a:rPr lang="en-GB" dirty="0"/>
              <a:t>Initial Recommendations</a:t>
            </a:r>
          </a:p>
        </p:txBody>
      </p:sp>
      <p:sp>
        <p:nvSpPr>
          <p:cNvPr id="10" name="TextBox 9">
            <a:extLst>
              <a:ext uri="{FF2B5EF4-FFF2-40B4-BE49-F238E27FC236}">
                <a16:creationId xmlns:a16="http://schemas.microsoft.com/office/drawing/2014/main" id="{12CF5942-93C7-4670-667C-F9BF3782FA91}"/>
              </a:ext>
            </a:extLst>
          </p:cNvPr>
          <p:cNvSpPr txBox="1"/>
          <p:nvPr/>
        </p:nvSpPr>
        <p:spPr>
          <a:xfrm>
            <a:off x="413915" y="1164852"/>
            <a:ext cx="11364170" cy="4708981"/>
          </a:xfrm>
          <a:prstGeom prst="rect">
            <a:avLst/>
          </a:prstGeom>
          <a:noFill/>
        </p:spPr>
        <p:txBody>
          <a:bodyPr wrap="square">
            <a:spAutoFit/>
          </a:bodyPr>
          <a:lstStyle/>
          <a:p>
            <a:pPr algn="ctr"/>
            <a:r>
              <a:rPr lang="en-GB" sz="1200" dirty="0"/>
              <a:t>Whilst home experiments are popular with some students and provide a means for students to meet learning outcomes related to practical skills, </a:t>
            </a:r>
            <a:r>
              <a:rPr lang="en-GB" sz="1200" b="1" dirty="0"/>
              <a:t>not all students are able to engage </a:t>
            </a:r>
            <a:r>
              <a:rPr lang="en-GB" sz="1200" dirty="0"/>
              <a:t>in home experiments which is particularly problematic when it comes to those which form part of mandatory assessment.</a:t>
            </a:r>
          </a:p>
          <a:p>
            <a:pPr algn="ctr"/>
            <a:endParaRPr lang="en-GB" sz="1200" dirty="0"/>
          </a:p>
          <a:p>
            <a:r>
              <a:rPr lang="en-GB" sz="1200" dirty="0"/>
              <a:t>Three main recommendations:</a:t>
            </a:r>
          </a:p>
          <a:p>
            <a:endParaRPr lang="en-GB" sz="1200" dirty="0"/>
          </a:p>
          <a:p>
            <a:r>
              <a:rPr lang="en-GB" sz="1200" b="1" dirty="0">
                <a:solidFill>
                  <a:schemeClr val="accent5">
                    <a:lumMod val="50000"/>
                  </a:schemeClr>
                </a:solidFill>
              </a:rPr>
              <a:t>1. The OU should consider providing home experiment kits</a:t>
            </a:r>
          </a:p>
          <a:p>
            <a:pPr marL="1085850" lvl="2" indent="-171450">
              <a:buFont typeface="Arial" panose="020B0604020202020204" pitchFamily="34" charset="0"/>
              <a:buChar char="•"/>
            </a:pPr>
            <a:r>
              <a:rPr lang="en-GB" sz="1200" dirty="0"/>
              <a:t>Students showed willing to purchase (up to £50) a home experiment kit that would contain all of the items needed for home experiments in one module (similar to the OUSA S111 kit) so consideration should be given to the production of these kits with a recommendation to explore costs and logistics associated with making these available. </a:t>
            </a:r>
          </a:p>
          <a:p>
            <a:pPr marL="1085850" lvl="2" indent="-171450">
              <a:buFont typeface="Arial" panose="020B0604020202020204" pitchFamily="34" charset="0"/>
              <a:buChar char="•"/>
            </a:pPr>
            <a:r>
              <a:rPr lang="en-GB" sz="1200" dirty="0"/>
              <a:t>Home experiment kits could be means tested for students on low income.</a:t>
            </a:r>
          </a:p>
          <a:p>
            <a:endParaRPr lang="en-GB" sz="1200" b="1" dirty="0"/>
          </a:p>
          <a:p>
            <a:r>
              <a:rPr lang="en-GB" sz="1200" b="1" dirty="0">
                <a:solidFill>
                  <a:schemeClr val="accent5">
                    <a:lumMod val="50000"/>
                  </a:schemeClr>
                </a:solidFill>
              </a:rPr>
              <a:t>2. Module teams should re-evaluate how they approach home experiments</a:t>
            </a:r>
          </a:p>
          <a:p>
            <a:pPr marL="1085850" lvl="2" indent="-171450">
              <a:buFont typeface="Arial" panose="020B0604020202020204" pitchFamily="34" charset="0"/>
              <a:buChar char="•"/>
            </a:pPr>
            <a:r>
              <a:rPr lang="en-GB" sz="1200" dirty="0"/>
              <a:t>Module teams should consider cost and availability of raw materials which may need to be purchased, avoiding the assumption that students will have certain items readily available (e.g., access to a fridge) and that students have the disposable income to purchase specific items. </a:t>
            </a:r>
          </a:p>
          <a:p>
            <a:pPr marL="1085850" lvl="2" indent="-171450">
              <a:buFont typeface="Arial" panose="020B0604020202020204" pitchFamily="34" charset="0"/>
              <a:buChar char="•"/>
            </a:pPr>
            <a:r>
              <a:rPr lang="en-GB" sz="1200" dirty="0"/>
              <a:t>Module teams should also consider the use of a standardised list of equipment to avoid unnecessary repeats (e.g., ‘pocket calculator’ versus ‘calculator’) to ensure students aren’t making unnecessary purchases and provide this at the beginning of the module to cover </a:t>
            </a:r>
            <a:r>
              <a:rPr lang="en-GB" sz="1200" i="1" u="sng" dirty="0"/>
              <a:t>all</a:t>
            </a:r>
            <a:r>
              <a:rPr lang="en-GB" sz="1200" dirty="0"/>
              <a:t> home experiments.</a:t>
            </a:r>
          </a:p>
          <a:p>
            <a:endParaRPr lang="en-GB" sz="1200" b="1" dirty="0"/>
          </a:p>
          <a:p>
            <a:r>
              <a:rPr lang="en-GB" sz="1200" b="1" dirty="0">
                <a:solidFill>
                  <a:schemeClr val="accent5">
                    <a:lumMod val="50000"/>
                  </a:schemeClr>
                </a:solidFill>
              </a:rPr>
              <a:t>3. Suitable alternative resources should be made available to all students as standard, and their purpose better explained</a:t>
            </a:r>
          </a:p>
          <a:p>
            <a:pPr marL="1085850" lvl="2" indent="-171450">
              <a:buFont typeface="Arial" panose="020B0604020202020204" pitchFamily="34" charset="0"/>
              <a:buChar char="•"/>
            </a:pPr>
            <a:r>
              <a:rPr lang="en-GB" sz="1200" dirty="0"/>
              <a:t>Every home experiment should have alternative resources readily available (avoiding the need for students to ask for access to them) and the resource should be able to offer a reasonable parity of experience.</a:t>
            </a:r>
          </a:p>
          <a:p>
            <a:pPr marL="1085850" lvl="2" indent="-171450">
              <a:buFont typeface="Arial" panose="020B0604020202020204" pitchFamily="34" charset="0"/>
              <a:buChar char="•"/>
            </a:pPr>
            <a:r>
              <a:rPr lang="en-GB" sz="1200" dirty="0"/>
              <a:t>Students should be supported to understand use of alternative resources is not a negative thing – especially if managing mitigating circumstances.</a:t>
            </a:r>
          </a:p>
        </p:txBody>
      </p:sp>
    </p:spTree>
    <p:extLst>
      <p:ext uri="{BB962C8B-B14F-4D97-AF65-F5344CB8AC3E}">
        <p14:creationId xmlns:p14="http://schemas.microsoft.com/office/powerpoint/2010/main" val="3367666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B5AF888-6AEC-BE02-D3D9-34B614D3DC04}"/>
              </a:ext>
            </a:extLst>
          </p:cNvPr>
          <p:cNvSpPr>
            <a:spLocks noGrp="1"/>
          </p:cNvSpPr>
          <p:nvPr>
            <p:ph type="body" sz="quarter" idx="10"/>
          </p:nvPr>
        </p:nvSpPr>
        <p:spPr>
          <a:xfrm>
            <a:off x="340167" y="3124517"/>
            <a:ext cx="11706424" cy="608965"/>
          </a:xfrm>
        </p:spPr>
        <p:txBody>
          <a:bodyPr/>
          <a:lstStyle/>
          <a:p>
            <a:r>
              <a:rPr lang="en-GB" sz="3600" dirty="0"/>
              <a:t>Thank you for listening, any questions?</a:t>
            </a:r>
          </a:p>
        </p:txBody>
      </p:sp>
    </p:spTree>
    <p:extLst>
      <p:ext uri="{BB962C8B-B14F-4D97-AF65-F5344CB8AC3E}">
        <p14:creationId xmlns:p14="http://schemas.microsoft.com/office/powerpoint/2010/main" val="1339148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549D8F-DFDC-A04B-C545-8DFB26B7C1CD}"/>
              </a:ext>
            </a:extLst>
          </p:cNvPr>
          <p:cNvSpPr>
            <a:spLocks noGrp="1"/>
          </p:cNvSpPr>
          <p:nvPr>
            <p:ph type="body" sz="quarter" idx="24"/>
          </p:nvPr>
        </p:nvSpPr>
        <p:spPr/>
        <p:txBody>
          <a:bodyPr/>
          <a:lstStyle/>
          <a:p>
            <a:r>
              <a:rPr lang="en-GB" dirty="0"/>
              <a:t>Project Background</a:t>
            </a:r>
          </a:p>
          <a:p>
            <a:endParaRPr lang="en-GB" dirty="0"/>
          </a:p>
        </p:txBody>
      </p:sp>
      <p:sp>
        <p:nvSpPr>
          <p:cNvPr id="10" name="Text Placeholder 9">
            <a:extLst>
              <a:ext uri="{FF2B5EF4-FFF2-40B4-BE49-F238E27FC236}">
                <a16:creationId xmlns:a16="http://schemas.microsoft.com/office/drawing/2014/main" id="{EFC75439-0366-301F-F020-90FC6F97738A}"/>
              </a:ext>
            </a:extLst>
          </p:cNvPr>
          <p:cNvSpPr txBox="1">
            <a:spLocks/>
          </p:cNvSpPr>
          <p:nvPr/>
        </p:nvSpPr>
        <p:spPr>
          <a:xfrm>
            <a:off x="462185" y="1306489"/>
            <a:ext cx="6685235" cy="1696770"/>
          </a:xfrm>
          <a:prstGeom prst="rect">
            <a:avLst/>
          </a:prstGeom>
        </p:spPr>
        <p:txBody>
          <a:bodyPr>
            <a:noAutofit/>
          </a:bodyPr>
          <a:lstStyle>
            <a:lvl1pPr marL="285750" indent="-285750" algn="l" defTabSz="914400" rtl="0" eaLnBrk="1" latinLnBrk="0" hangingPunct="1">
              <a:lnSpc>
                <a:spcPct val="110000"/>
              </a:lnSpc>
              <a:spcBef>
                <a:spcPts val="0"/>
              </a:spcBef>
              <a:spcAft>
                <a:spcPts val="600"/>
              </a:spcAft>
              <a:buFontTx/>
              <a:buBlip>
                <a:blip r:embed="rId2"/>
              </a:buBlip>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latin typeface="+mn-lt"/>
                <a:cs typeface="Arial" panose="020B0604020202020204" pitchFamily="34" charset="0"/>
              </a:rPr>
              <a:t>Practical work in the form of home experiments has always formed an integral part of the science curriculum.</a:t>
            </a:r>
          </a:p>
          <a:p>
            <a:pPr marL="0" indent="0">
              <a:buNone/>
            </a:pPr>
            <a:endParaRPr lang="en-GB" sz="1400" dirty="0">
              <a:latin typeface="+mn-lt"/>
              <a:cs typeface="Arial" panose="020B0604020202020204" pitchFamily="34" charset="0"/>
            </a:endParaRPr>
          </a:p>
          <a:p>
            <a:pPr marL="0" indent="0">
              <a:buNone/>
            </a:pPr>
            <a:r>
              <a:rPr lang="en-GB" sz="1400" dirty="0">
                <a:latin typeface="+mn-lt"/>
                <a:cs typeface="Arial" panose="020B0604020202020204" pitchFamily="34" charset="0"/>
              </a:rPr>
              <a:t>A move from printed materials to online delivery has been accompanied by a change in the way students are supported in home experiments with students no longer being sent home experiment kits as part of their module fees.</a:t>
            </a:r>
          </a:p>
          <a:p>
            <a:pPr marL="0" indent="0">
              <a:buNone/>
            </a:pPr>
            <a:r>
              <a:rPr lang="en-GB" sz="1400" dirty="0">
                <a:latin typeface="+mn-lt"/>
                <a:cs typeface="Arial" panose="020B0604020202020204" pitchFamily="34" charset="0"/>
              </a:rPr>
              <a:t> </a:t>
            </a:r>
          </a:p>
          <a:p>
            <a:endParaRPr lang="en-GB" sz="1400" dirty="0"/>
          </a:p>
        </p:txBody>
      </p:sp>
      <p:pic>
        <p:nvPicPr>
          <p:cNvPr id="11" name="Picture 10" descr="A tray of small bottles&#10;&#10;Description automatically generated">
            <a:extLst>
              <a:ext uri="{FF2B5EF4-FFF2-40B4-BE49-F238E27FC236}">
                <a16:creationId xmlns:a16="http://schemas.microsoft.com/office/drawing/2014/main" id="{68C3EFAE-6296-FAB8-8B16-AC0CA803C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3850653" y="4048660"/>
            <a:ext cx="2688670" cy="2016502"/>
          </a:xfrm>
          <a:prstGeom prst="rect">
            <a:avLst/>
          </a:prstGeom>
        </p:spPr>
      </p:pic>
      <p:pic>
        <p:nvPicPr>
          <p:cNvPr id="12" name="Picture 11" descr="A white foam box with a glass and test tubes inside&#10;&#10;Description automatically generated with medium confidence">
            <a:extLst>
              <a:ext uri="{FF2B5EF4-FFF2-40B4-BE49-F238E27FC236}">
                <a16:creationId xmlns:a16="http://schemas.microsoft.com/office/drawing/2014/main" id="{092D71EB-2CDA-68F1-8FA5-3D209F4A5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162536" y="4048183"/>
            <a:ext cx="2688672" cy="2016504"/>
          </a:xfrm>
          <a:prstGeom prst="rect">
            <a:avLst/>
          </a:prstGeom>
        </p:spPr>
      </p:pic>
      <p:pic>
        <p:nvPicPr>
          <p:cNvPr id="13" name="70BC36E0-9206-455B-AF13-4820F9A8E5F9" descr="PHOTO-2023-11-28-13-59-34.jpg">
            <a:extLst>
              <a:ext uri="{FF2B5EF4-FFF2-40B4-BE49-F238E27FC236}">
                <a16:creationId xmlns:a16="http://schemas.microsoft.com/office/drawing/2014/main" id="{179BDFAF-D5F7-0D52-627A-919927EA0B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7560" y="3712099"/>
            <a:ext cx="2780382" cy="268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Image">
            <a:extLst>
              <a:ext uri="{FF2B5EF4-FFF2-40B4-BE49-F238E27FC236}">
                <a16:creationId xmlns:a16="http://schemas.microsoft.com/office/drawing/2014/main" id="{5E5C171A-91D5-0D9E-6F25-A9BCD254C6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058" y="3704415"/>
            <a:ext cx="3277299" cy="18458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a:extLst>
              <a:ext uri="{FF2B5EF4-FFF2-40B4-BE49-F238E27FC236}">
                <a16:creationId xmlns:a16="http://schemas.microsoft.com/office/drawing/2014/main" id="{0AD7AE21-6653-265F-B100-B22F9118BF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4112" y="1190677"/>
            <a:ext cx="3963830" cy="223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91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C747F65-1C5A-2B32-F682-87A02752E082}"/>
              </a:ext>
            </a:extLst>
          </p:cNvPr>
          <p:cNvSpPr/>
          <p:nvPr/>
        </p:nvSpPr>
        <p:spPr>
          <a:xfrm>
            <a:off x="8758638" y="526538"/>
            <a:ext cx="3152349" cy="184468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4549D8F-DFDC-A04B-C545-8DFB26B7C1CD}"/>
              </a:ext>
            </a:extLst>
          </p:cNvPr>
          <p:cNvSpPr>
            <a:spLocks noGrp="1"/>
          </p:cNvSpPr>
          <p:nvPr>
            <p:ph type="body" sz="quarter" idx="24"/>
          </p:nvPr>
        </p:nvSpPr>
        <p:spPr/>
        <p:txBody>
          <a:bodyPr/>
          <a:lstStyle/>
          <a:p>
            <a:r>
              <a:rPr lang="en-GB" dirty="0"/>
              <a:t>Project Background</a:t>
            </a:r>
          </a:p>
          <a:p>
            <a:endParaRPr lang="en-GB" dirty="0"/>
          </a:p>
        </p:txBody>
      </p:sp>
      <p:sp>
        <p:nvSpPr>
          <p:cNvPr id="10" name="Text Placeholder 9">
            <a:extLst>
              <a:ext uri="{FF2B5EF4-FFF2-40B4-BE49-F238E27FC236}">
                <a16:creationId xmlns:a16="http://schemas.microsoft.com/office/drawing/2014/main" id="{EFC75439-0366-301F-F020-90FC6F97738A}"/>
              </a:ext>
            </a:extLst>
          </p:cNvPr>
          <p:cNvSpPr txBox="1">
            <a:spLocks/>
          </p:cNvSpPr>
          <p:nvPr/>
        </p:nvSpPr>
        <p:spPr>
          <a:xfrm>
            <a:off x="462185" y="1306489"/>
            <a:ext cx="8160888" cy="1696770"/>
          </a:xfrm>
          <a:prstGeom prst="rect">
            <a:avLst/>
          </a:prstGeom>
        </p:spPr>
        <p:txBody>
          <a:bodyPr>
            <a:noAutofit/>
          </a:bodyPr>
          <a:lstStyle>
            <a:lvl1pPr marL="285750" indent="-285750" algn="l" defTabSz="914400" rtl="0" eaLnBrk="1" latinLnBrk="0" hangingPunct="1">
              <a:lnSpc>
                <a:spcPct val="110000"/>
              </a:lnSpc>
              <a:spcBef>
                <a:spcPts val="0"/>
              </a:spcBef>
              <a:spcAft>
                <a:spcPts val="600"/>
              </a:spcAft>
              <a:buFontTx/>
              <a:buBlip>
                <a:blip r:embed="rId2"/>
              </a:buBlip>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mn-lt"/>
                <a:cs typeface="Arial" panose="020B0604020202020204" pitchFamily="34" charset="0"/>
              </a:rPr>
              <a:t>The current stage one curriculum (S111 and S112), compulsory in several science qualifications, has the expectation that students will be able to purchase, and have ready access to equipment needed to perform experiments at home, contributing to core module content and assessment. </a:t>
            </a:r>
          </a:p>
          <a:p>
            <a:pPr marL="0" indent="0">
              <a:buNone/>
            </a:pPr>
            <a:endParaRPr lang="en-GB" sz="1600" dirty="0">
              <a:latin typeface="+mn-lt"/>
              <a:cs typeface="Arial" panose="020B0604020202020204" pitchFamily="34" charset="0"/>
            </a:endParaRPr>
          </a:p>
          <a:p>
            <a:pPr marL="0" indent="0">
              <a:buNone/>
            </a:pPr>
            <a:r>
              <a:rPr lang="en-GB" sz="1600" dirty="0">
                <a:latin typeface="+mn-lt"/>
                <a:cs typeface="Arial" panose="020B0604020202020204" pitchFamily="34" charset="0"/>
              </a:rPr>
              <a:t>Some of this equipment is relatively costly and may not be easily accessible to some students.</a:t>
            </a:r>
          </a:p>
          <a:p>
            <a:endParaRPr lang="en-GB" dirty="0"/>
          </a:p>
        </p:txBody>
      </p:sp>
      <p:pic>
        <p:nvPicPr>
          <p:cNvPr id="2" name="Picture 1">
            <a:extLst>
              <a:ext uri="{FF2B5EF4-FFF2-40B4-BE49-F238E27FC236}">
                <a16:creationId xmlns:a16="http://schemas.microsoft.com/office/drawing/2014/main" id="{195AF685-0A47-E477-6D6D-905144B7AA44}"/>
              </a:ext>
            </a:extLst>
          </p:cNvPr>
          <p:cNvPicPr>
            <a:picLocks noChangeAspect="1"/>
          </p:cNvPicPr>
          <p:nvPr/>
        </p:nvPicPr>
        <p:blipFill rotWithShape="1">
          <a:blip r:embed="rId3"/>
          <a:srcRect l="36568" t="27463" r="45330" b="33531"/>
          <a:stretch/>
        </p:blipFill>
        <p:spPr bwMode="auto">
          <a:xfrm>
            <a:off x="9325417" y="3167953"/>
            <a:ext cx="2450005" cy="2969703"/>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CC0ECCA5-5843-85F0-15FB-983BD876956A}"/>
              </a:ext>
            </a:extLst>
          </p:cNvPr>
          <p:cNvPicPr>
            <a:picLocks noChangeAspect="1"/>
          </p:cNvPicPr>
          <p:nvPr/>
        </p:nvPicPr>
        <p:blipFill rotWithShape="1">
          <a:blip r:embed="rId4"/>
          <a:srcRect t="56925" r="6099" b="10664"/>
          <a:stretch/>
        </p:blipFill>
        <p:spPr>
          <a:xfrm>
            <a:off x="781479" y="3640200"/>
            <a:ext cx="4166637" cy="2025206"/>
          </a:xfrm>
          <a:prstGeom prst="rect">
            <a:avLst/>
          </a:prstGeom>
        </p:spPr>
      </p:pic>
      <p:pic>
        <p:nvPicPr>
          <p:cNvPr id="5" name="Picture 4">
            <a:extLst>
              <a:ext uri="{FF2B5EF4-FFF2-40B4-BE49-F238E27FC236}">
                <a16:creationId xmlns:a16="http://schemas.microsoft.com/office/drawing/2014/main" id="{9F604CF6-5343-7ACE-992D-93772FFA8335}"/>
              </a:ext>
            </a:extLst>
          </p:cNvPr>
          <p:cNvPicPr>
            <a:picLocks noChangeAspect="1"/>
          </p:cNvPicPr>
          <p:nvPr/>
        </p:nvPicPr>
        <p:blipFill>
          <a:blip r:embed="rId5"/>
          <a:stretch>
            <a:fillRect/>
          </a:stretch>
        </p:blipFill>
        <p:spPr>
          <a:xfrm>
            <a:off x="5514895" y="3436400"/>
            <a:ext cx="3243743" cy="2432807"/>
          </a:xfrm>
          <a:prstGeom prst="rect">
            <a:avLst/>
          </a:prstGeom>
        </p:spPr>
      </p:pic>
      <p:sp>
        <p:nvSpPr>
          <p:cNvPr id="6" name="Text Placeholder 3">
            <a:extLst>
              <a:ext uri="{FF2B5EF4-FFF2-40B4-BE49-F238E27FC236}">
                <a16:creationId xmlns:a16="http://schemas.microsoft.com/office/drawing/2014/main" id="{0645C229-8DED-78FF-B91A-A748ACC83D93}"/>
              </a:ext>
            </a:extLst>
          </p:cNvPr>
          <p:cNvSpPr txBox="1">
            <a:spLocks/>
          </p:cNvSpPr>
          <p:nvPr/>
        </p:nvSpPr>
        <p:spPr>
          <a:xfrm>
            <a:off x="9455865" y="731385"/>
            <a:ext cx="2319557" cy="742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18 Home Experiments</a:t>
            </a:r>
          </a:p>
          <a:p>
            <a:r>
              <a:rPr lang="en-GB" sz="1400" dirty="0"/>
              <a:t>8 assessed in TMAs</a:t>
            </a:r>
          </a:p>
        </p:txBody>
      </p:sp>
      <p:sp>
        <p:nvSpPr>
          <p:cNvPr id="7" name="Text Placeholder 4">
            <a:extLst>
              <a:ext uri="{FF2B5EF4-FFF2-40B4-BE49-F238E27FC236}">
                <a16:creationId xmlns:a16="http://schemas.microsoft.com/office/drawing/2014/main" id="{EC626BC8-86F6-C913-EF36-8E9A145F6C21}"/>
              </a:ext>
            </a:extLst>
          </p:cNvPr>
          <p:cNvSpPr>
            <a:spLocks noGrp="1"/>
          </p:cNvSpPr>
          <p:nvPr>
            <p:ph type="body" sz="quarter" idx="12"/>
          </p:nvPr>
        </p:nvSpPr>
        <p:spPr>
          <a:xfrm>
            <a:off x="8808576" y="727820"/>
            <a:ext cx="647290" cy="746515"/>
          </a:xfrm>
        </p:spPr>
        <p:txBody>
          <a:bodyPr/>
          <a:lstStyle/>
          <a:p>
            <a:pPr algn="r"/>
            <a:r>
              <a:rPr lang="en-GB" sz="1400" dirty="0">
                <a:latin typeface="+mn-lt"/>
              </a:rPr>
              <a:t>S111</a:t>
            </a:r>
          </a:p>
        </p:txBody>
      </p:sp>
      <p:sp>
        <p:nvSpPr>
          <p:cNvPr id="8" name="Text Placeholder 5">
            <a:extLst>
              <a:ext uri="{FF2B5EF4-FFF2-40B4-BE49-F238E27FC236}">
                <a16:creationId xmlns:a16="http://schemas.microsoft.com/office/drawing/2014/main" id="{D309C301-3EC5-A4C7-49F8-189A0347F5FF}"/>
              </a:ext>
            </a:extLst>
          </p:cNvPr>
          <p:cNvSpPr txBox="1">
            <a:spLocks/>
          </p:cNvSpPr>
          <p:nvPr/>
        </p:nvSpPr>
        <p:spPr>
          <a:xfrm>
            <a:off x="9455865" y="1624710"/>
            <a:ext cx="2319557" cy="74295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9 Home Experiments</a:t>
            </a:r>
          </a:p>
          <a:p>
            <a:r>
              <a:rPr lang="en-GB" sz="1400" dirty="0"/>
              <a:t>5 assessed in TMAs</a:t>
            </a:r>
          </a:p>
        </p:txBody>
      </p:sp>
      <p:sp>
        <p:nvSpPr>
          <p:cNvPr id="9" name="Text Placeholder 6">
            <a:extLst>
              <a:ext uri="{FF2B5EF4-FFF2-40B4-BE49-F238E27FC236}">
                <a16:creationId xmlns:a16="http://schemas.microsoft.com/office/drawing/2014/main" id="{164E7D2A-0667-59AA-53DF-E72E7DD0E276}"/>
              </a:ext>
            </a:extLst>
          </p:cNvPr>
          <p:cNvSpPr txBox="1">
            <a:spLocks/>
          </p:cNvSpPr>
          <p:nvPr/>
        </p:nvSpPr>
        <p:spPr>
          <a:xfrm>
            <a:off x="8808574" y="1624710"/>
            <a:ext cx="647291" cy="7465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b="1" dirty="0"/>
              <a:t>S112</a:t>
            </a:r>
          </a:p>
        </p:txBody>
      </p:sp>
    </p:spTree>
    <p:extLst>
      <p:ext uri="{BB962C8B-B14F-4D97-AF65-F5344CB8AC3E}">
        <p14:creationId xmlns:p14="http://schemas.microsoft.com/office/powerpoint/2010/main" val="3545852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916E0284-C89C-4166-1973-58F26407D6FF}"/>
              </a:ext>
            </a:extLst>
          </p:cNvPr>
          <p:cNvGraphicFramePr>
            <a:graphicFrameLocks noGrp="1"/>
          </p:cNvGraphicFramePr>
          <p:nvPr>
            <p:extLst>
              <p:ext uri="{D42A27DB-BD31-4B8C-83A1-F6EECF244321}">
                <p14:modId xmlns:p14="http://schemas.microsoft.com/office/powerpoint/2010/main" val="3370548043"/>
              </p:ext>
            </p:extLst>
          </p:nvPr>
        </p:nvGraphicFramePr>
        <p:xfrm>
          <a:off x="48678" y="0"/>
          <a:ext cx="2960455" cy="6857995"/>
        </p:xfrm>
        <a:graphic>
          <a:graphicData uri="http://schemas.openxmlformats.org/drawingml/2006/table">
            <a:tbl>
              <a:tblPr>
                <a:tableStyleId>{5C22544A-7EE6-4342-B048-85BDC9FD1C3A}</a:tableStyleId>
              </a:tblPr>
              <a:tblGrid>
                <a:gridCol w="2960455">
                  <a:extLst>
                    <a:ext uri="{9D8B030D-6E8A-4147-A177-3AD203B41FA5}">
                      <a16:colId xmlns:a16="http://schemas.microsoft.com/office/drawing/2014/main" val="3870077146"/>
                    </a:ext>
                  </a:extLst>
                </a:gridCol>
              </a:tblGrid>
              <a:tr h="147193">
                <a:tc>
                  <a:txBody>
                    <a:bodyPr/>
                    <a:lstStyle/>
                    <a:p>
                      <a:pPr algn="l" fontAlgn="b"/>
                      <a:r>
                        <a:rPr lang="en-GB" sz="700" u="none" strike="noStrike" dirty="0">
                          <a:effectLst/>
                        </a:rPr>
                        <a:t>30 cm ruler</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548477751"/>
                  </a:ext>
                </a:extLst>
              </a:tr>
              <a:tr h="147193">
                <a:tc>
                  <a:txBody>
                    <a:bodyPr/>
                    <a:lstStyle/>
                    <a:p>
                      <a:pPr algn="l" fontAlgn="b"/>
                      <a:r>
                        <a:rPr lang="en-GB" sz="700" u="none" strike="noStrike">
                          <a:effectLst/>
                        </a:rPr>
                        <a:t>a few A4 sheets of 1 mm2 graph paper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031067860"/>
                  </a:ext>
                </a:extLst>
              </a:tr>
              <a:tr h="147193">
                <a:tc>
                  <a:txBody>
                    <a:bodyPr/>
                    <a:lstStyle/>
                    <a:p>
                      <a:pPr algn="l" fontAlgn="ctr"/>
                      <a:r>
                        <a:rPr lang="en-GB" sz="700" u="none" strike="noStrike">
                          <a:effectLst/>
                        </a:rPr>
                        <a:t>a few glasses for testing your solutions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748503516"/>
                  </a:ext>
                </a:extLst>
              </a:tr>
              <a:tr h="221802">
                <a:tc>
                  <a:txBody>
                    <a:bodyPr/>
                    <a:lstStyle/>
                    <a:p>
                      <a:pPr algn="l" fontAlgn="ctr"/>
                      <a:r>
                        <a:rPr lang="en-GB" sz="700" u="none" strike="noStrike" dirty="0">
                          <a:effectLst/>
                        </a:rPr>
                        <a:t>a small light coin (such as a Japanese yen) or any other light object</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113836868"/>
                  </a:ext>
                </a:extLst>
              </a:tr>
              <a:tr h="147193">
                <a:tc>
                  <a:txBody>
                    <a:bodyPr/>
                    <a:lstStyle/>
                    <a:p>
                      <a:pPr algn="l" fontAlgn="ctr"/>
                      <a:r>
                        <a:rPr lang="en-GB" sz="700" u="none" strike="noStrike">
                          <a:effectLst/>
                        </a:rPr>
                        <a:t>about a quarter of a red cabbage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356202639"/>
                  </a:ext>
                </a:extLst>
              </a:tr>
              <a:tr h="147193">
                <a:tc>
                  <a:txBody>
                    <a:bodyPr/>
                    <a:lstStyle/>
                    <a:p>
                      <a:pPr algn="l" fontAlgn="ctr"/>
                      <a:r>
                        <a:rPr lang="en-GB" sz="700" u="none" strike="noStrike">
                          <a:effectLst/>
                        </a:rPr>
                        <a:t>absorbent paper (e.g. kitchen towel)</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732676889"/>
                  </a:ext>
                </a:extLst>
              </a:tr>
              <a:tr h="253296">
                <a:tc>
                  <a:txBody>
                    <a:bodyPr/>
                    <a:lstStyle/>
                    <a:p>
                      <a:pPr algn="l" fontAlgn="b"/>
                      <a:r>
                        <a:rPr lang="en-GB" sz="700" u="none" strike="noStrike">
                          <a:effectLst/>
                        </a:rPr>
                        <a:t>access to either a fridge, freezer or fridge with an ice box or freezer compartment</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01509553"/>
                  </a:ext>
                </a:extLst>
              </a:tr>
              <a:tr h="253296">
                <a:tc>
                  <a:txBody>
                    <a:bodyPr/>
                    <a:lstStyle/>
                    <a:p>
                      <a:pPr algn="l" fontAlgn="ctr"/>
                      <a:r>
                        <a:rPr lang="en-GB" sz="700" u="none" strike="noStrike" dirty="0">
                          <a:effectLst/>
                        </a:rPr>
                        <a:t>accurate kitchen scales (needed to calculate the salinity of your solutions)</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703443815"/>
                  </a:ext>
                </a:extLst>
              </a:tr>
              <a:tr h="147193">
                <a:tc>
                  <a:txBody>
                    <a:bodyPr/>
                    <a:lstStyle/>
                    <a:p>
                      <a:pPr algn="l" fontAlgn="ctr"/>
                      <a:r>
                        <a:rPr lang="en-GB" sz="700" u="none" strike="noStrike">
                          <a:effectLst/>
                        </a:rPr>
                        <a:t>aluminium foil</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714908122"/>
                  </a:ext>
                </a:extLst>
              </a:tr>
              <a:tr h="147193">
                <a:tc>
                  <a:txBody>
                    <a:bodyPr/>
                    <a:lstStyle/>
                    <a:p>
                      <a:pPr algn="l" fontAlgn="ctr"/>
                      <a:r>
                        <a:rPr lang="en-GB" sz="700" u="none" strike="noStrike">
                          <a:effectLst/>
                        </a:rPr>
                        <a:t>an egg, with the egg white separated from the yolk</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927619442"/>
                  </a:ext>
                </a:extLst>
              </a:tr>
              <a:tr h="147193">
                <a:tc>
                  <a:txBody>
                    <a:bodyPr/>
                    <a:lstStyle/>
                    <a:p>
                      <a:pPr algn="l" fontAlgn="ctr"/>
                      <a:r>
                        <a:rPr lang="en-GB" sz="700" u="none" strike="noStrike">
                          <a:effectLst/>
                        </a:rPr>
                        <a:t>any other equipment as per your experimental design</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354566409"/>
                  </a:ext>
                </a:extLst>
              </a:tr>
              <a:tr h="253296">
                <a:tc>
                  <a:txBody>
                    <a:bodyPr/>
                    <a:lstStyle/>
                    <a:p>
                      <a:pPr algn="l" fontAlgn="b"/>
                      <a:r>
                        <a:rPr lang="en-GB" sz="700" u="none" strike="noStrike" dirty="0">
                          <a:effectLst/>
                        </a:rPr>
                        <a:t>at least two polystyrene cups with lids – available from general office supplies, or perhaps ask at your local café.</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494624847"/>
                  </a:ext>
                </a:extLst>
              </a:tr>
              <a:tr h="147193">
                <a:tc>
                  <a:txBody>
                    <a:bodyPr/>
                    <a:lstStyle/>
                    <a:p>
                      <a:pPr algn="l" fontAlgn="ctr"/>
                      <a:r>
                        <a:rPr lang="en-GB" sz="700" u="none" strike="noStrike">
                          <a:effectLst/>
                        </a:rPr>
                        <a:t>black felt-tip pens with washable ink</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083526359"/>
                  </a:ext>
                </a:extLst>
              </a:tr>
              <a:tr h="147193">
                <a:tc>
                  <a:txBody>
                    <a:bodyPr/>
                    <a:lstStyle/>
                    <a:p>
                      <a:pPr algn="l" fontAlgn="b"/>
                      <a:r>
                        <a:rPr lang="en-GB" sz="700" u="none" strike="noStrike">
                          <a:effectLst/>
                        </a:rPr>
                        <a:t>Blu-Tack® or Plasticine®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721676029"/>
                  </a:ext>
                </a:extLst>
              </a:tr>
              <a:tr h="147193">
                <a:tc>
                  <a:txBody>
                    <a:bodyPr/>
                    <a:lstStyle/>
                    <a:p>
                      <a:pPr algn="l" fontAlgn="b"/>
                      <a:r>
                        <a:rPr lang="en-GB" sz="700" u="none" strike="noStrike">
                          <a:effectLst/>
                        </a:rPr>
                        <a:t>calculator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263667141"/>
                  </a:ext>
                </a:extLst>
              </a:tr>
              <a:tr h="147193">
                <a:tc>
                  <a:txBody>
                    <a:bodyPr/>
                    <a:lstStyle/>
                    <a:p>
                      <a:pPr algn="l" fontAlgn="b"/>
                      <a:r>
                        <a:rPr lang="en-GB" sz="700" u="none" strike="noStrike">
                          <a:effectLst/>
                        </a:rPr>
                        <a:t>camera device or scanner, to capture an images of your graphs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631481967"/>
                  </a:ext>
                </a:extLst>
              </a:tr>
              <a:tr h="253296">
                <a:tc>
                  <a:txBody>
                    <a:bodyPr/>
                    <a:lstStyle/>
                    <a:p>
                      <a:pPr algn="l" fontAlgn="b"/>
                      <a:r>
                        <a:rPr lang="en-GB" sz="700" u="none" strike="noStrike">
                          <a:effectLst/>
                        </a:rPr>
                        <a:t>chopping board (or alternative flat surface such as a wooden plank or large hardback book)</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78425066"/>
                  </a:ext>
                </a:extLst>
              </a:tr>
              <a:tr h="253296">
                <a:tc>
                  <a:txBody>
                    <a:bodyPr/>
                    <a:lstStyle/>
                    <a:p>
                      <a:pPr algn="l" fontAlgn="b"/>
                      <a:r>
                        <a:rPr lang="en-GB" sz="700" u="none" strike="noStrike">
                          <a:effectLst/>
                        </a:rPr>
                        <a:t>citric acid, which is used to descale kettles and is available from most supermarkets for around £2 for 250 g.</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200267885"/>
                  </a:ext>
                </a:extLst>
              </a:tr>
              <a:tr h="147193">
                <a:tc>
                  <a:txBody>
                    <a:bodyPr/>
                    <a:lstStyle/>
                    <a:p>
                      <a:pPr algn="l" fontAlgn="ctr"/>
                      <a:r>
                        <a:rPr lang="en-GB" sz="700" u="none" strike="noStrike">
                          <a:effectLst/>
                        </a:rPr>
                        <a:t>clear, resealable plastic bags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687227120"/>
                  </a:ext>
                </a:extLst>
              </a:tr>
              <a:tr h="147193">
                <a:tc>
                  <a:txBody>
                    <a:bodyPr/>
                    <a:lstStyle/>
                    <a:p>
                      <a:pPr algn="l" fontAlgn="b"/>
                      <a:r>
                        <a:rPr lang="en-GB" sz="700" u="none" strike="noStrike" dirty="0">
                          <a:effectLst/>
                        </a:rPr>
                        <a:t>cling film</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947152779"/>
                  </a:ext>
                </a:extLst>
              </a:tr>
              <a:tr h="147193">
                <a:tc>
                  <a:txBody>
                    <a:bodyPr/>
                    <a:lstStyle/>
                    <a:p>
                      <a:pPr algn="l" fontAlgn="ctr"/>
                      <a:r>
                        <a:rPr lang="en-GB" sz="700" u="none" strike="noStrike">
                          <a:effectLst/>
                        </a:rPr>
                        <a:t>clock with a second hand, digital timer or stopwatch</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156230602"/>
                  </a:ext>
                </a:extLst>
              </a:tr>
              <a:tr h="147193">
                <a:tc>
                  <a:txBody>
                    <a:bodyPr/>
                    <a:lstStyle/>
                    <a:p>
                      <a:pPr algn="l" fontAlgn="ctr"/>
                      <a:r>
                        <a:rPr lang="en-GB" sz="700" u="none" strike="noStrike">
                          <a:effectLst/>
                        </a:rPr>
                        <a:t>coffee filter paper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645994990"/>
                  </a:ext>
                </a:extLst>
              </a:tr>
              <a:tr h="147193">
                <a:tc>
                  <a:txBody>
                    <a:bodyPr/>
                    <a:lstStyle/>
                    <a:p>
                      <a:pPr algn="l" fontAlgn="ctr"/>
                      <a:r>
                        <a:rPr lang="en-GB" sz="700" u="none" strike="noStrike" dirty="0">
                          <a:effectLst/>
                        </a:rPr>
                        <a:t>cold (chilled) water</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035350889"/>
                  </a:ext>
                </a:extLst>
              </a:tr>
              <a:tr h="147193">
                <a:tc>
                  <a:txBody>
                    <a:bodyPr/>
                    <a:lstStyle/>
                    <a:p>
                      <a:pPr algn="l" fontAlgn="ctr"/>
                      <a:r>
                        <a:rPr lang="en-GB" sz="700" u="none" strike="noStrike">
                          <a:effectLst/>
                        </a:rPr>
                        <a:t>container to hold some water with a wide top and not very tall</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273281270"/>
                  </a:ext>
                </a:extLst>
              </a:tr>
              <a:tr h="147193">
                <a:tc>
                  <a:txBody>
                    <a:bodyPr/>
                    <a:lstStyle/>
                    <a:p>
                      <a:pPr algn="l" fontAlgn="ctr"/>
                      <a:r>
                        <a:rPr lang="en-GB" sz="700" u="none" strike="noStrike">
                          <a:effectLst/>
                        </a:rPr>
                        <a:t>cooking oil</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748448258"/>
                  </a:ext>
                </a:extLst>
              </a:tr>
              <a:tr h="147193">
                <a:tc>
                  <a:txBody>
                    <a:bodyPr/>
                    <a:lstStyle/>
                    <a:p>
                      <a:pPr algn="l" fontAlgn="b"/>
                      <a:r>
                        <a:rPr lang="en-GB" sz="700" u="none" strike="noStrike" dirty="0">
                          <a:effectLst/>
                        </a:rPr>
                        <a:t>deep roasting pan (big enough to contain the large bowl)</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66270050"/>
                  </a:ext>
                </a:extLst>
              </a:tr>
              <a:tr h="147193">
                <a:tc>
                  <a:txBody>
                    <a:bodyPr/>
                    <a:lstStyle/>
                    <a:p>
                      <a:pPr algn="l" fontAlgn="ctr"/>
                      <a:r>
                        <a:rPr lang="en-GB" sz="700" u="none" strike="noStrike">
                          <a:effectLst/>
                        </a:rPr>
                        <a:t>digital multimeter (optional)</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95756050"/>
                  </a:ext>
                </a:extLst>
              </a:tr>
              <a:tr h="253296">
                <a:tc>
                  <a:txBody>
                    <a:bodyPr/>
                    <a:lstStyle/>
                    <a:p>
                      <a:pPr algn="l" fontAlgn="ctr"/>
                      <a:r>
                        <a:rPr lang="en-GB" sz="700" u="none" strike="noStrike">
                          <a:effectLst/>
                        </a:rPr>
                        <a:t>dirty copper coins (at least 15 coins presenting a similar brown layer due to oxidation) </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915159781"/>
                  </a:ext>
                </a:extLst>
              </a:tr>
              <a:tr h="147193">
                <a:tc>
                  <a:txBody>
                    <a:bodyPr/>
                    <a:lstStyle/>
                    <a:p>
                      <a:pPr algn="l" fontAlgn="ctr"/>
                      <a:r>
                        <a:rPr lang="en-GB" sz="700" u="none" strike="noStrike">
                          <a:effectLst/>
                        </a:rPr>
                        <a:t>domestic freezer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769073765"/>
                  </a:ext>
                </a:extLst>
              </a:tr>
              <a:tr h="377406">
                <a:tc>
                  <a:txBody>
                    <a:bodyPr/>
                    <a:lstStyle/>
                    <a:p>
                      <a:pPr algn="l" fontAlgn="ctr"/>
                      <a:r>
                        <a:rPr lang="en-GB" sz="700" u="none" strike="noStrike">
                          <a:effectLst/>
                        </a:rPr>
                        <a:t>drawing pin to attach the string to the underside of a table or a door frame. Sticky tape may work for attaching the mass or the top of the string (depending on how heavy the mass is.)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596376557"/>
                  </a:ext>
                </a:extLst>
              </a:tr>
              <a:tr h="147193">
                <a:tc>
                  <a:txBody>
                    <a:bodyPr/>
                    <a:lstStyle/>
                    <a:p>
                      <a:pPr algn="l" fontAlgn="b"/>
                      <a:r>
                        <a:rPr lang="en-GB" sz="700" u="none" strike="noStrike">
                          <a:effectLst/>
                        </a:rPr>
                        <a:t>dried active yeast</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297200349"/>
                  </a:ext>
                </a:extLst>
              </a:tr>
              <a:tr h="147193">
                <a:tc>
                  <a:txBody>
                    <a:bodyPr/>
                    <a:lstStyle/>
                    <a:p>
                      <a:pPr algn="l" fontAlgn="ctr"/>
                      <a:r>
                        <a:rPr lang="en-GB" sz="700" u="none" strike="noStrike">
                          <a:effectLst/>
                        </a:rPr>
                        <a:t>either a blender or a pot to boil the cabbage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062129550"/>
                  </a:ext>
                </a:extLst>
              </a:tr>
              <a:tr h="253296">
                <a:tc>
                  <a:txBody>
                    <a:bodyPr/>
                    <a:lstStyle/>
                    <a:p>
                      <a:pPr algn="l" fontAlgn="b"/>
                      <a:r>
                        <a:rPr lang="en-GB" sz="700" u="none" strike="noStrike">
                          <a:effectLst/>
                        </a:rPr>
                        <a:t>either an electronic balance (i.e. kitchen scales) or set of standard measuring spoons, such as teaspoons or tablespoons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150330772"/>
                  </a:ext>
                </a:extLst>
              </a:tr>
              <a:tr h="330792">
                <a:tc>
                  <a:txBody>
                    <a:bodyPr/>
                    <a:lstStyle/>
                    <a:p>
                      <a:pPr algn="l" fontAlgn="b"/>
                      <a:r>
                        <a:rPr lang="en-GB" sz="700" u="none" strike="noStrike">
                          <a:effectLst/>
                        </a:rPr>
                        <a:t>electronic kitchen scales that measure to the nearest gram, or a small measuring spoon such as a teaspoon (5 ml) or half-teaspoon (2.5 ml)</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380397477"/>
                  </a:ext>
                </a:extLst>
              </a:tr>
              <a:tr h="221802">
                <a:tc>
                  <a:txBody>
                    <a:bodyPr/>
                    <a:lstStyle/>
                    <a:p>
                      <a:pPr algn="l" fontAlgn="ctr"/>
                      <a:r>
                        <a:rPr lang="en-GB" sz="700" u="none" strike="noStrike">
                          <a:effectLst/>
                        </a:rPr>
                        <a:t>empty 500 ml transparent plastic bottle (if possible with straight sides)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998509582"/>
                  </a:ext>
                </a:extLst>
              </a:tr>
              <a:tr h="147193">
                <a:tc>
                  <a:txBody>
                    <a:bodyPr/>
                    <a:lstStyle/>
                    <a:p>
                      <a:pPr algn="l" fontAlgn="b"/>
                      <a:r>
                        <a:rPr lang="en-GB" sz="700" u="none" strike="noStrike" dirty="0">
                          <a:effectLst/>
                        </a:rPr>
                        <a:t>empty ice-cube tray, or several small pots or egg cups</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145366233"/>
                  </a:ext>
                </a:extLst>
              </a:tr>
              <a:tr h="253296">
                <a:tc>
                  <a:txBody>
                    <a:bodyPr/>
                    <a:lstStyle/>
                    <a:p>
                      <a:pPr algn="l" fontAlgn="b"/>
                      <a:r>
                        <a:rPr lang="en-GB" sz="700" u="none" strike="noStrike" dirty="0">
                          <a:effectLst/>
                        </a:rPr>
                        <a:t>empty plastic drinks bottle with a volume between 250 ml and 500 ml and a screw-top lid</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275390916"/>
                  </a:ext>
                </a:extLst>
              </a:tr>
            </a:tbl>
          </a:graphicData>
        </a:graphic>
      </p:graphicFrame>
      <p:graphicFrame>
        <p:nvGraphicFramePr>
          <p:cNvPr id="17" name="Table 16">
            <a:extLst>
              <a:ext uri="{FF2B5EF4-FFF2-40B4-BE49-F238E27FC236}">
                <a16:creationId xmlns:a16="http://schemas.microsoft.com/office/drawing/2014/main" id="{485AF72B-5AE6-4A8F-C1D2-522F34D60754}"/>
              </a:ext>
            </a:extLst>
          </p:cNvPr>
          <p:cNvGraphicFramePr>
            <a:graphicFrameLocks noGrp="1"/>
          </p:cNvGraphicFramePr>
          <p:nvPr>
            <p:extLst>
              <p:ext uri="{D42A27DB-BD31-4B8C-83A1-F6EECF244321}">
                <p14:modId xmlns:p14="http://schemas.microsoft.com/office/powerpoint/2010/main" val="2499512538"/>
              </p:ext>
            </p:extLst>
          </p:nvPr>
        </p:nvGraphicFramePr>
        <p:xfrm>
          <a:off x="3057811" y="-15"/>
          <a:ext cx="2990651" cy="6858003"/>
        </p:xfrm>
        <a:graphic>
          <a:graphicData uri="http://schemas.openxmlformats.org/drawingml/2006/table">
            <a:tbl>
              <a:tblPr>
                <a:tableStyleId>{5C22544A-7EE6-4342-B048-85BDC9FD1C3A}</a:tableStyleId>
              </a:tblPr>
              <a:tblGrid>
                <a:gridCol w="2990651">
                  <a:extLst>
                    <a:ext uri="{9D8B030D-6E8A-4147-A177-3AD203B41FA5}">
                      <a16:colId xmlns:a16="http://schemas.microsoft.com/office/drawing/2014/main" val="89469617"/>
                    </a:ext>
                  </a:extLst>
                </a:gridCol>
              </a:tblGrid>
              <a:tr h="409499">
                <a:tc>
                  <a:txBody>
                    <a:bodyPr/>
                    <a:lstStyle/>
                    <a:p>
                      <a:pPr algn="l" fontAlgn="b"/>
                      <a:r>
                        <a:rPr lang="en-GB" sz="700" u="none" strike="noStrike" dirty="0" err="1">
                          <a:effectLst/>
                        </a:rPr>
                        <a:t>epsom</a:t>
                      </a:r>
                      <a:r>
                        <a:rPr lang="en-GB" sz="700" u="none" strike="noStrike" dirty="0">
                          <a:effectLst/>
                        </a:rPr>
                        <a:t> salts (magnesium </a:t>
                      </a:r>
                      <a:r>
                        <a:rPr lang="en-GB" sz="700" u="none" strike="noStrike" dirty="0" err="1">
                          <a:effectLst/>
                        </a:rPr>
                        <a:t>sulfate</a:t>
                      </a:r>
                      <a:r>
                        <a:rPr lang="en-GB" sz="700" u="none" strike="noStrike" dirty="0">
                          <a:effectLst/>
                        </a:rPr>
                        <a:t> heptahydrate), which is used in gardening and some health products and is generally available from gardening centres for around £5 for 1 kg</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8529981"/>
                  </a:ext>
                </a:extLst>
              </a:tr>
              <a:tr h="159710">
                <a:tc>
                  <a:txBody>
                    <a:bodyPr/>
                    <a:lstStyle/>
                    <a:p>
                      <a:pPr algn="l" fontAlgn="b"/>
                      <a:r>
                        <a:rPr lang="en-GB" sz="700" u="none" strike="noStrike">
                          <a:effectLst/>
                        </a:rPr>
                        <a:t>eraser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688799909"/>
                  </a:ext>
                </a:extLst>
              </a:tr>
              <a:tr h="159710">
                <a:tc>
                  <a:txBody>
                    <a:bodyPr/>
                    <a:lstStyle/>
                    <a:p>
                      <a:pPr algn="l" fontAlgn="ctr"/>
                      <a:r>
                        <a:rPr lang="en-GB" sz="700" u="none" strike="noStrike">
                          <a:effectLst/>
                        </a:rPr>
                        <a:t>four clear glasses or jars </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145922999"/>
                  </a:ext>
                </a:extLst>
              </a:tr>
              <a:tr h="159710">
                <a:tc>
                  <a:txBody>
                    <a:bodyPr/>
                    <a:lstStyle/>
                    <a:p>
                      <a:pPr algn="l" fontAlgn="b"/>
                      <a:r>
                        <a:rPr lang="en-GB" sz="700" u="none" strike="noStrike" dirty="0">
                          <a:effectLst/>
                        </a:rPr>
                        <a:t>freezer</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008398333"/>
                  </a:ext>
                </a:extLst>
              </a:tr>
              <a:tr h="159710">
                <a:tc>
                  <a:txBody>
                    <a:bodyPr/>
                    <a:lstStyle/>
                    <a:p>
                      <a:pPr algn="l" fontAlgn="ctr"/>
                      <a:r>
                        <a:rPr lang="en-GB" sz="700" u="none" strike="noStrike">
                          <a:effectLst/>
                        </a:rPr>
                        <a:t>fresh medium-sized egg </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1798290"/>
                  </a:ext>
                </a:extLst>
              </a:tr>
              <a:tr h="159710">
                <a:tc>
                  <a:txBody>
                    <a:bodyPr/>
                    <a:lstStyle/>
                    <a:p>
                      <a:pPr algn="l" fontAlgn="b"/>
                      <a:r>
                        <a:rPr lang="en-GB" sz="700" u="none" strike="noStrike">
                          <a:effectLst/>
                        </a:rPr>
                        <a:t>fridge to cool water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903624152"/>
                  </a:ext>
                </a:extLst>
              </a:tr>
              <a:tr h="159710">
                <a:tc>
                  <a:txBody>
                    <a:bodyPr/>
                    <a:lstStyle/>
                    <a:p>
                      <a:pPr algn="l" fontAlgn="b"/>
                      <a:r>
                        <a:rPr lang="en-GB" sz="700" u="none" strike="noStrike">
                          <a:effectLst/>
                        </a:rPr>
                        <a:t>fruit sugar/dextrose powder/sugar with stevia</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168930921"/>
                  </a:ext>
                </a:extLst>
              </a:tr>
              <a:tr h="274836">
                <a:tc>
                  <a:txBody>
                    <a:bodyPr/>
                    <a:lstStyle/>
                    <a:p>
                      <a:pPr algn="l" fontAlgn="ctr"/>
                      <a:r>
                        <a:rPr lang="en-GB" sz="700" u="none" strike="noStrike">
                          <a:effectLst/>
                        </a:rPr>
                        <a:t>galvanised nails (coated with Zn) – as many as the number of wells in the ice tray</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118600624"/>
                  </a:ext>
                </a:extLst>
              </a:tr>
              <a:tr h="159710">
                <a:tc>
                  <a:txBody>
                    <a:bodyPr/>
                    <a:lstStyle/>
                    <a:p>
                      <a:pPr algn="l" fontAlgn="b"/>
                      <a:r>
                        <a:rPr lang="en-GB" sz="700" u="none" strike="noStrike">
                          <a:effectLst/>
                        </a:rPr>
                        <a:t>granulated sugar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086718688"/>
                  </a:ext>
                </a:extLst>
              </a:tr>
              <a:tr h="159710">
                <a:tc>
                  <a:txBody>
                    <a:bodyPr/>
                    <a:lstStyle/>
                    <a:p>
                      <a:pPr algn="l" fontAlgn="ctr"/>
                      <a:r>
                        <a:rPr lang="en-GB" sz="700" u="none" strike="noStrike" dirty="0">
                          <a:effectLst/>
                        </a:rPr>
                        <a:t>grapefruit (or large orange)</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031370273"/>
                  </a:ext>
                </a:extLst>
              </a:tr>
              <a:tr h="159710">
                <a:tc>
                  <a:txBody>
                    <a:bodyPr/>
                    <a:lstStyle/>
                    <a:p>
                      <a:pPr algn="l" fontAlgn="ctr"/>
                      <a:r>
                        <a:rPr lang="en-GB" sz="700" u="none" strike="noStrike">
                          <a:effectLst/>
                        </a:rPr>
                        <a:t>grated carrot</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827299017"/>
                  </a:ext>
                </a:extLst>
              </a:tr>
              <a:tr h="221367">
                <a:tc>
                  <a:txBody>
                    <a:bodyPr/>
                    <a:lstStyle/>
                    <a:p>
                      <a:pPr algn="l" fontAlgn="ctr"/>
                      <a:r>
                        <a:rPr lang="en-GB" sz="700" u="none" strike="noStrike">
                          <a:effectLst/>
                        </a:rPr>
                        <a:t>grease or oil, it doesn't matter if it is animal, mineral or vegetable oil.</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868599643"/>
                  </a:ext>
                </a:extLst>
              </a:tr>
              <a:tr h="221367">
                <a:tc>
                  <a:txBody>
                    <a:bodyPr/>
                    <a:lstStyle/>
                    <a:p>
                      <a:pPr algn="l" fontAlgn="b"/>
                      <a:r>
                        <a:rPr lang="en-GB" sz="700" u="none" strike="noStrike">
                          <a:effectLst/>
                        </a:rPr>
                        <a:t>heavy duty elastic band (approximately 8 cm long and 0.5 cm wide)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363945720"/>
                  </a:ext>
                </a:extLst>
              </a:tr>
              <a:tr h="159710">
                <a:tc>
                  <a:txBody>
                    <a:bodyPr/>
                    <a:lstStyle/>
                    <a:p>
                      <a:pPr algn="l" fontAlgn="b"/>
                      <a:r>
                        <a:rPr lang="en-GB" sz="700" u="none" strike="noStrike">
                          <a:effectLst/>
                        </a:rPr>
                        <a:t>hot and cold water (from a tap)</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863740717"/>
                  </a:ext>
                </a:extLst>
              </a:tr>
              <a:tr h="159710">
                <a:tc>
                  <a:txBody>
                    <a:bodyPr/>
                    <a:lstStyle/>
                    <a:p>
                      <a:pPr algn="l" fontAlgn="b"/>
                      <a:r>
                        <a:rPr lang="en-GB" sz="700" u="none" strike="noStrike">
                          <a:effectLst/>
                        </a:rPr>
                        <a:t>hydrogen peroxide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191964714"/>
                  </a:ext>
                </a:extLst>
              </a:tr>
              <a:tr h="159710">
                <a:tc>
                  <a:txBody>
                    <a:bodyPr/>
                    <a:lstStyle/>
                    <a:p>
                      <a:pPr algn="l" fontAlgn="b"/>
                      <a:r>
                        <a:rPr lang="en-GB" sz="700" u="none" strike="noStrike" dirty="0">
                          <a:effectLst/>
                        </a:rPr>
                        <a:t>ice tray</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318092010"/>
                  </a:ext>
                </a:extLst>
              </a:tr>
              <a:tr h="159710">
                <a:tc>
                  <a:txBody>
                    <a:bodyPr/>
                    <a:lstStyle/>
                    <a:p>
                      <a:pPr algn="l" fontAlgn="b"/>
                      <a:r>
                        <a:rPr lang="en-GB" sz="700" u="none" strike="noStrike" dirty="0">
                          <a:effectLst/>
                        </a:rPr>
                        <a:t>kettle to heat water</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767708673"/>
                  </a:ext>
                </a:extLst>
              </a:tr>
              <a:tr h="159710">
                <a:tc>
                  <a:txBody>
                    <a:bodyPr/>
                    <a:lstStyle/>
                    <a:p>
                      <a:pPr algn="l" fontAlgn="b"/>
                      <a:r>
                        <a:rPr lang="en-GB" sz="700" u="none" strike="noStrike">
                          <a:effectLst/>
                        </a:rPr>
                        <a:t>kitchen scales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462020244"/>
                  </a:ext>
                </a:extLst>
              </a:tr>
              <a:tr h="159710">
                <a:tc>
                  <a:txBody>
                    <a:bodyPr/>
                    <a:lstStyle/>
                    <a:p>
                      <a:pPr algn="l" fontAlgn="ctr"/>
                      <a:r>
                        <a:rPr lang="en-GB" sz="700" u="none" strike="noStrike">
                          <a:effectLst/>
                        </a:rPr>
                        <a:t>laboratory notebook</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31843155"/>
                  </a:ext>
                </a:extLst>
              </a:tr>
              <a:tr h="159710">
                <a:tc>
                  <a:txBody>
                    <a:bodyPr/>
                    <a:lstStyle/>
                    <a:p>
                      <a:pPr algn="l" fontAlgn="b"/>
                      <a:r>
                        <a:rPr lang="en-GB" sz="700" u="none" strike="noStrike" dirty="0">
                          <a:effectLst/>
                        </a:rPr>
                        <a:t>large bowl (big enough to contain the inflated balloon)</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329891191"/>
                  </a:ext>
                </a:extLst>
              </a:tr>
              <a:tr h="159710">
                <a:tc>
                  <a:txBody>
                    <a:bodyPr/>
                    <a:lstStyle/>
                    <a:p>
                      <a:pPr algn="l" fontAlgn="b"/>
                      <a:r>
                        <a:rPr lang="en-GB" sz="700" u="none" strike="noStrike">
                          <a:effectLst/>
                        </a:rPr>
                        <a:t>large funnel</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727168782"/>
                  </a:ext>
                </a:extLst>
              </a:tr>
              <a:tr h="159710">
                <a:tc>
                  <a:txBody>
                    <a:bodyPr/>
                    <a:lstStyle/>
                    <a:p>
                      <a:pPr algn="l" fontAlgn="b"/>
                      <a:r>
                        <a:rPr lang="en-GB" sz="700" u="none" strike="noStrike">
                          <a:effectLst/>
                        </a:rPr>
                        <a:t>large potato </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616019724"/>
                  </a:ext>
                </a:extLst>
              </a:tr>
              <a:tr h="274836">
                <a:tc>
                  <a:txBody>
                    <a:bodyPr/>
                    <a:lstStyle/>
                    <a:p>
                      <a:pPr algn="l" fontAlgn="ctr"/>
                      <a:r>
                        <a:rPr lang="en-GB" sz="700" u="none" strike="noStrike" dirty="0">
                          <a:effectLst/>
                        </a:rPr>
                        <a:t>large, soft sweets (such as marshmallows or jelly babies) in different colours, or modelling clay</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944386933"/>
                  </a:ext>
                </a:extLst>
              </a:tr>
              <a:tr h="159710">
                <a:tc>
                  <a:txBody>
                    <a:bodyPr/>
                    <a:lstStyle/>
                    <a:p>
                      <a:pPr algn="l" fontAlgn="ctr"/>
                      <a:r>
                        <a:rPr lang="en-GB" sz="700" u="none" strike="noStrike">
                          <a:effectLst/>
                        </a:rPr>
                        <a:t>marker pen</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212196206"/>
                  </a:ext>
                </a:extLst>
              </a:tr>
              <a:tr h="274836">
                <a:tc>
                  <a:txBody>
                    <a:bodyPr/>
                    <a:lstStyle/>
                    <a:p>
                      <a:pPr algn="l" fontAlgn="ctr"/>
                      <a:r>
                        <a:rPr lang="en-GB" sz="700" u="none" strike="noStrike">
                          <a:effectLst/>
                        </a:rPr>
                        <a:t>means for measuring the amount of household product (e.g. measuring spoon)</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153159991"/>
                  </a:ext>
                </a:extLst>
              </a:tr>
              <a:tr h="274836">
                <a:tc>
                  <a:txBody>
                    <a:bodyPr/>
                    <a:lstStyle/>
                    <a:p>
                      <a:pPr algn="l" fontAlgn="b"/>
                      <a:r>
                        <a:rPr lang="en-GB" sz="700" u="none" strike="noStrike">
                          <a:effectLst/>
                        </a:rPr>
                        <a:t>means of recording your observations - preferably you should use an electronic approach</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860967617"/>
                  </a:ext>
                </a:extLst>
              </a:tr>
              <a:tr h="274836">
                <a:tc>
                  <a:txBody>
                    <a:bodyPr/>
                    <a:lstStyle/>
                    <a:p>
                      <a:pPr algn="l" fontAlgn="b"/>
                      <a:r>
                        <a:rPr lang="en-GB" sz="700" u="none" strike="noStrike">
                          <a:effectLst/>
                        </a:rPr>
                        <a:t>measuring jug capable of measuring volumes between 50 and 200 ml of liquid.</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97923659"/>
                  </a:ext>
                </a:extLst>
              </a:tr>
              <a:tr h="159710">
                <a:tc>
                  <a:txBody>
                    <a:bodyPr/>
                    <a:lstStyle/>
                    <a:p>
                      <a:pPr algn="l" fontAlgn="b"/>
                      <a:r>
                        <a:rPr lang="en-GB" sz="700" u="none" strike="noStrike">
                          <a:effectLst/>
                        </a:rPr>
                        <a:t>mid-sized funnel (that will fit in the neck of the plastic bottle)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16346155"/>
                  </a:ext>
                </a:extLst>
              </a:tr>
              <a:tr h="159710">
                <a:tc>
                  <a:txBody>
                    <a:bodyPr/>
                    <a:lstStyle/>
                    <a:p>
                      <a:pPr algn="l" fontAlgn="b"/>
                      <a:r>
                        <a:rPr lang="en-GB" sz="700" u="none" strike="noStrike">
                          <a:effectLst/>
                        </a:rPr>
                        <a:t>mug/container for hot water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693207771"/>
                  </a:ext>
                </a:extLst>
              </a:tr>
              <a:tr h="159710">
                <a:tc>
                  <a:txBody>
                    <a:bodyPr/>
                    <a:lstStyle/>
                    <a:p>
                      <a:pPr algn="l" fontAlgn="ctr"/>
                      <a:r>
                        <a:rPr lang="en-GB" sz="700" u="none" strike="noStrike">
                          <a:effectLst/>
                        </a:rPr>
                        <a:t>normal tap water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017596561"/>
                  </a:ext>
                </a:extLst>
              </a:tr>
              <a:tr h="159710">
                <a:tc>
                  <a:txBody>
                    <a:bodyPr/>
                    <a:lstStyle/>
                    <a:p>
                      <a:pPr algn="l" fontAlgn="ctr"/>
                      <a:r>
                        <a:rPr lang="en-GB" sz="700" u="none" strike="noStrike">
                          <a:effectLst/>
                        </a:rPr>
                        <a:t>one light-emitting diode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091485181"/>
                  </a:ext>
                </a:extLst>
              </a:tr>
              <a:tr h="159710">
                <a:tc>
                  <a:txBody>
                    <a:bodyPr/>
                    <a:lstStyle/>
                    <a:p>
                      <a:pPr algn="l" fontAlgn="b"/>
                      <a:r>
                        <a:rPr lang="en-GB" sz="700" u="none" strike="noStrike">
                          <a:effectLst/>
                        </a:rPr>
                        <a:t>one or more samples of rock</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689875043"/>
                  </a:ext>
                </a:extLst>
              </a:tr>
              <a:tr h="159710">
                <a:tc>
                  <a:txBody>
                    <a:bodyPr/>
                    <a:lstStyle/>
                    <a:p>
                      <a:pPr algn="l" fontAlgn="b"/>
                      <a:r>
                        <a:rPr lang="en-GB" sz="700" u="none" strike="noStrike" dirty="0">
                          <a:effectLst/>
                        </a:rPr>
                        <a:t>packet of balloons</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199788124"/>
                  </a:ext>
                </a:extLst>
              </a:tr>
              <a:tr h="159710">
                <a:tc>
                  <a:txBody>
                    <a:bodyPr/>
                    <a:lstStyle/>
                    <a:p>
                      <a:pPr algn="l" fontAlgn="ctr"/>
                      <a:r>
                        <a:rPr lang="en-GB" sz="700" u="none" strike="noStrike">
                          <a:effectLst/>
                        </a:rPr>
                        <a:t>packet of small seeds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905240651"/>
                  </a:ext>
                </a:extLst>
              </a:tr>
              <a:tr h="159710">
                <a:tc>
                  <a:txBody>
                    <a:bodyPr/>
                    <a:lstStyle/>
                    <a:p>
                      <a:pPr algn="l" fontAlgn="b"/>
                      <a:r>
                        <a:rPr lang="en-GB" sz="700" u="none" strike="noStrike">
                          <a:effectLst/>
                        </a:rPr>
                        <a:t>pad of paper/notebook</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245721907"/>
                  </a:ext>
                </a:extLst>
              </a:tr>
              <a:tr h="159710">
                <a:tc>
                  <a:txBody>
                    <a:bodyPr/>
                    <a:lstStyle/>
                    <a:p>
                      <a:pPr algn="l" fontAlgn="b"/>
                      <a:r>
                        <a:rPr lang="en-GB" sz="700" u="none" strike="noStrike">
                          <a:effectLst/>
                        </a:rPr>
                        <a:t>pair of protective gloves such as Marigolds®.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973271904"/>
                  </a:ext>
                </a:extLst>
              </a:tr>
              <a:tr h="159710">
                <a:tc>
                  <a:txBody>
                    <a:bodyPr/>
                    <a:lstStyle/>
                    <a:p>
                      <a:pPr algn="l" fontAlgn="b"/>
                      <a:r>
                        <a:rPr lang="en-GB" sz="700" u="none" strike="noStrike" dirty="0">
                          <a:effectLst/>
                        </a:rPr>
                        <a:t>pair of safety glasses</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082664475"/>
                  </a:ext>
                </a:extLst>
              </a:tr>
            </a:tbl>
          </a:graphicData>
        </a:graphic>
      </p:graphicFrame>
      <p:graphicFrame>
        <p:nvGraphicFramePr>
          <p:cNvPr id="18" name="Table 17">
            <a:extLst>
              <a:ext uri="{FF2B5EF4-FFF2-40B4-BE49-F238E27FC236}">
                <a16:creationId xmlns:a16="http://schemas.microsoft.com/office/drawing/2014/main" id="{B0229FAC-0F3E-DE75-B593-810A938AAA9C}"/>
              </a:ext>
            </a:extLst>
          </p:cNvPr>
          <p:cNvGraphicFramePr>
            <a:graphicFrameLocks noGrp="1"/>
          </p:cNvGraphicFramePr>
          <p:nvPr>
            <p:extLst>
              <p:ext uri="{D42A27DB-BD31-4B8C-83A1-F6EECF244321}">
                <p14:modId xmlns:p14="http://schemas.microsoft.com/office/powerpoint/2010/main" val="3720792863"/>
              </p:ext>
            </p:extLst>
          </p:nvPr>
        </p:nvGraphicFramePr>
        <p:xfrm>
          <a:off x="6143538" y="-1"/>
          <a:ext cx="2990651" cy="6857989"/>
        </p:xfrm>
        <a:graphic>
          <a:graphicData uri="http://schemas.openxmlformats.org/drawingml/2006/table">
            <a:tbl>
              <a:tblPr>
                <a:tableStyleId>{5C22544A-7EE6-4342-B048-85BDC9FD1C3A}</a:tableStyleId>
              </a:tblPr>
              <a:tblGrid>
                <a:gridCol w="2990651">
                  <a:extLst>
                    <a:ext uri="{9D8B030D-6E8A-4147-A177-3AD203B41FA5}">
                      <a16:colId xmlns:a16="http://schemas.microsoft.com/office/drawing/2014/main" val="343868153"/>
                    </a:ext>
                  </a:extLst>
                </a:gridCol>
              </a:tblGrid>
              <a:tr h="149402">
                <a:tc>
                  <a:txBody>
                    <a:bodyPr/>
                    <a:lstStyle/>
                    <a:p>
                      <a:pPr algn="l" fontAlgn="ctr"/>
                      <a:r>
                        <a:rPr lang="en-GB" sz="700" u="none" strike="noStrike">
                          <a:effectLst/>
                        </a:rPr>
                        <a:t>paper towels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682832942"/>
                  </a:ext>
                </a:extLst>
              </a:tr>
              <a:tr h="149402">
                <a:tc>
                  <a:txBody>
                    <a:bodyPr/>
                    <a:lstStyle/>
                    <a:p>
                      <a:pPr algn="l" fontAlgn="ctr"/>
                      <a:r>
                        <a:rPr lang="en-GB" sz="700" u="none" strike="noStrike" dirty="0">
                          <a:effectLst/>
                        </a:rPr>
                        <a:t>pen that will write on a fruit (e.g. a permanent marker).</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985545249"/>
                  </a:ext>
                </a:extLst>
              </a:tr>
              <a:tr h="149402">
                <a:tc>
                  <a:txBody>
                    <a:bodyPr/>
                    <a:lstStyle/>
                    <a:p>
                      <a:pPr algn="l" fontAlgn="ctr"/>
                      <a:r>
                        <a:rPr lang="en-GB" sz="700" u="none" strike="noStrike">
                          <a:effectLst/>
                        </a:rPr>
                        <a:t>pencil or similar stick</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011226506"/>
                  </a:ext>
                </a:extLst>
              </a:tr>
              <a:tr h="149402">
                <a:tc>
                  <a:txBody>
                    <a:bodyPr/>
                    <a:lstStyle/>
                    <a:p>
                      <a:pPr algn="l" fontAlgn="ctr"/>
                      <a:r>
                        <a:rPr lang="en-GB" sz="700" u="none" strike="noStrike" dirty="0">
                          <a:effectLst/>
                        </a:rPr>
                        <a:t>pencil, graph paper and perhaps a ruler</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409896006"/>
                  </a:ext>
                </a:extLst>
              </a:tr>
              <a:tr h="149402">
                <a:tc>
                  <a:txBody>
                    <a:bodyPr/>
                    <a:lstStyle/>
                    <a:p>
                      <a:pPr algn="l" fontAlgn="b"/>
                      <a:r>
                        <a:rPr lang="en-GB" sz="700" u="none" strike="noStrike">
                          <a:effectLst/>
                        </a:rPr>
                        <a:t>piece of string (or coloured tape)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905528737"/>
                  </a:ext>
                </a:extLst>
              </a:tr>
              <a:tr h="149402">
                <a:tc>
                  <a:txBody>
                    <a:bodyPr/>
                    <a:lstStyle/>
                    <a:p>
                      <a:pPr algn="l" fontAlgn="ctr"/>
                      <a:r>
                        <a:rPr lang="en-GB" sz="700" u="none" strike="noStrike">
                          <a:effectLst/>
                        </a:rPr>
                        <a:t>ping pong ball</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737993117"/>
                  </a:ext>
                </a:extLst>
              </a:tr>
              <a:tr h="149402">
                <a:tc>
                  <a:txBody>
                    <a:bodyPr/>
                    <a:lstStyle/>
                    <a:p>
                      <a:pPr algn="l" fontAlgn="b"/>
                      <a:r>
                        <a:rPr lang="en-GB" sz="700" u="none" strike="noStrike">
                          <a:effectLst/>
                        </a:rPr>
                        <a:t>plain flour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86987031"/>
                  </a:ext>
                </a:extLst>
              </a:tr>
              <a:tr h="149402">
                <a:tc>
                  <a:txBody>
                    <a:bodyPr/>
                    <a:lstStyle/>
                    <a:p>
                      <a:pPr algn="l" fontAlgn="ctr"/>
                      <a:r>
                        <a:rPr lang="en-GB" sz="700" u="none" strike="noStrike">
                          <a:effectLst/>
                        </a:rPr>
                        <a:t>plastic comb (or inflated balloon)</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02386909"/>
                  </a:ext>
                </a:extLst>
              </a:tr>
              <a:tr h="149402">
                <a:tc>
                  <a:txBody>
                    <a:bodyPr/>
                    <a:lstStyle/>
                    <a:p>
                      <a:pPr algn="l" fontAlgn="ctr"/>
                      <a:r>
                        <a:rPr lang="en-GB" sz="700" u="none" strike="noStrike">
                          <a:effectLst/>
                        </a:rPr>
                        <a:t>plastic spoon</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763600790"/>
                  </a:ext>
                </a:extLst>
              </a:tr>
              <a:tr h="149402">
                <a:tc>
                  <a:txBody>
                    <a:bodyPr/>
                    <a:lstStyle/>
                    <a:p>
                      <a:pPr algn="l" fontAlgn="b"/>
                      <a:r>
                        <a:rPr lang="en-GB" sz="700" u="none" strike="noStrike" dirty="0">
                          <a:effectLst/>
                        </a:rPr>
                        <a:t>pocket calculator</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568503664"/>
                  </a:ext>
                </a:extLst>
              </a:tr>
              <a:tr h="149402">
                <a:tc>
                  <a:txBody>
                    <a:bodyPr/>
                    <a:lstStyle/>
                    <a:p>
                      <a:pPr algn="l" fontAlgn="b"/>
                      <a:r>
                        <a:rPr lang="en-GB" sz="700" u="none" strike="noStrike">
                          <a:effectLst/>
                        </a:rPr>
                        <a:t>printed map or aerial photo of the area you are sampling </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046580"/>
                  </a:ext>
                </a:extLst>
              </a:tr>
              <a:tr h="149402">
                <a:tc>
                  <a:txBody>
                    <a:bodyPr/>
                    <a:lstStyle/>
                    <a:p>
                      <a:pPr algn="l" fontAlgn="b"/>
                      <a:r>
                        <a:rPr lang="en-GB" sz="700" u="none" strike="noStrike">
                          <a:effectLst/>
                        </a:rPr>
                        <a:t>protractor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9931122"/>
                  </a:ext>
                </a:extLst>
              </a:tr>
              <a:tr h="149402">
                <a:tc>
                  <a:txBody>
                    <a:bodyPr/>
                    <a:lstStyle/>
                    <a:p>
                      <a:pPr algn="l" fontAlgn="ctr"/>
                      <a:r>
                        <a:rPr lang="en-GB" sz="700" u="none" strike="noStrike" dirty="0" err="1">
                          <a:effectLst/>
                        </a:rPr>
                        <a:t>pyrex</a:t>
                      </a:r>
                      <a:r>
                        <a:rPr lang="en-GB" sz="700" u="none" strike="noStrike" dirty="0">
                          <a:effectLst/>
                        </a:rPr>
                        <a:t> jug for the boiling water receptacle</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500880579"/>
                  </a:ext>
                </a:extLst>
              </a:tr>
              <a:tr h="383070">
                <a:tc>
                  <a:txBody>
                    <a:bodyPr/>
                    <a:lstStyle/>
                    <a:p>
                      <a:pPr algn="l" fontAlgn="ctr"/>
                      <a:r>
                        <a:rPr lang="en-GB" sz="700" u="none" strike="noStrike">
                          <a:effectLst/>
                        </a:rPr>
                        <a:t>range of compounds or solutions from around your house to test (e.g. some lemon juice, some cold tea, toilet cleaner, bathroom spray, face cleanser, etc.)</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478092970"/>
                  </a:ext>
                </a:extLst>
              </a:tr>
              <a:tr h="149402">
                <a:tc>
                  <a:txBody>
                    <a:bodyPr/>
                    <a:lstStyle/>
                    <a:p>
                      <a:pPr algn="l" fontAlgn="ctr"/>
                      <a:r>
                        <a:rPr lang="en-GB" sz="700" u="none" strike="noStrike" dirty="0">
                          <a:effectLst/>
                        </a:rPr>
                        <a:t>ruler or measuring tape</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62119482"/>
                  </a:ext>
                </a:extLst>
              </a:tr>
              <a:tr h="257098">
                <a:tc>
                  <a:txBody>
                    <a:bodyPr/>
                    <a:lstStyle/>
                    <a:p>
                      <a:pPr algn="l" fontAlgn="ctr"/>
                      <a:r>
                        <a:rPr lang="en-GB" sz="700" u="none" strike="noStrike" dirty="0">
                          <a:effectLst/>
                        </a:rPr>
                        <a:t>running tap with a narrow stream of water (or a 1 litre plastic drinks bottle with a very small hole near the bottom)</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470277680"/>
                  </a:ext>
                </a:extLst>
              </a:tr>
              <a:tr h="149402">
                <a:tc>
                  <a:txBody>
                    <a:bodyPr/>
                    <a:lstStyle/>
                    <a:p>
                      <a:pPr algn="l" fontAlgn="ctr"/>
                      <a:r>
                        <a:rPr lang="en-GB" sz="700" u="none" strike="noStrike">
                          <a:effectLst/>
                        </a:rPr>
                        <a:t>salt</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133263505"/>
                  </a:ext>
                </a:extLst>
              </a:tr>
              <a:tr h="149402">
                <a:tc>
                  <a:txBody>
                    <a:bodyPr/>
                    <a:lstStyle/>
                    <a:p>
                      <a:pPr algn="l" fontAlgn="ctr"/>
                      <a:r>
                        <a:rPr lang="en-GB" sz="700" u="none" strike="noStrike">
                          <a:effectLst/>
                        </a:rPr>
                        <a:t>scissors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296278801"/>
                  </a:ext>
                </a:extLst>
              </a:tr>
              <a:tr h="257098">
                <a:tc>
                  <a:txBody>
                    <a:bodyPr/>
                    <a:lstStyle/>
                    <a:p>
                      <a:pPr algn="l" fontAlgn="ctr"/>
                      <a:r>
                        <a:rPr lang="en-GB" sz="700" u="none" strike="noStrike">
                          <a:effectLst/>
                        </a:rPr>
                        <a:t>see-through glass about 2/3 filled with water (or any other see-through liquid)</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789384922"/>
                  </a:ext>
                </a:extLst>
              </a:tr>
              <a:tr h="149402">
                <a:tc>
                  <a:txBody>
                    <a:bodyPr/>
                    <a:lstStyle/>
                    <a:p>
                      <a:pPr algn="l" fontAlgn="b"/>
                      <a:r>
                        <a:rPr lang="en-GB" sz="700" u="none" strike="noStrike" dirty="0">
                          <a:effectLst/>
                        </a:rPr>
                        <a:t>selection of round coins </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580142186"/>
                  </a:ext>
                </a:extLst>
              </a:tr>
              <a:tr h="149402">
                <a:tc>
                  <a:txBody>
                    <a:bodyPr/>
                    <a:lstStyle/>
                    <a:p>
                      <a:pPr algn="l" fontAlgn="ctr"/>
                      <a:r>
                        <a:rPr lang="en-GB" sz="700" u="none" strike="noStrike" dirty="0">
                          <a:effectLst/>
                        </a:rPr>
                        <a:t>sharp knife</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660703040"/>
                  </a:ext>
                </a:extLst>
              </a:tr>
              <a:tr h="149402">
                <a:tc>
                  <a:txBody>
                    <a:bodyPr/>
                    <a:lstStyle/>
                    <a:p>
                      <a:pPr algn="l" fontAlgn="b"/>
                      <a:r>
                        <a:rPr lang="en-GB" sz="700" u="none" strike="noStrike">
                          <a:effectLst/>
                        </a:rPr>
                        <a:t>sharp pencil</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08960772"/>
                  </a:ext>
                </a:extLst>
              </a:tr>
              <a:tr h="149402">
                <a:tc>
                  <a:txBody>
                    <a:bodyPr/>
                    <a:lstStyle/>
                    <a:p>
                      <a:pPr algn="l" fontAlgn="ctr"/>
                      <a:r>
                        <a:rPr lang="en-GB" sz="700" u="none" strike="noStrike" dirty="0">
                          <a:effectLst/>
                        </a:rPr>
                        <a:t>short piece of electric cable (about 20 cm)</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721994602"/>
                  </a:ext>
                </a:extLst>
              </a:tr>
              <a:tr h="149402">
                <a:tc>
                  <a:txBody>
                    <a:bodyPr/>
                    <a:lstStyle/>
                    <a:p>
                      <a:pPr algn="l" fontAlgn="ctr"/>
                      <a:r>
                        <a:rPr lang="en-GB" sz="700" u="none" strike="noStrike">
                          <a:effectLst/>
                        </a:rPr>
                        <a:t>sieve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147024845"/>
                  </a:ext>
                </a:extLst>
              </a:tr>
              <a:tr h="149402">
                <a:tc>
                  <a:txBody>
                    <a:bodyPr/>
                    <a:lstStyle/>
                    <a:p>
                      <a:pPr algn="l" fontAlgn="ctr"/>
                      <a:r>
                        <a:rPr lang="en-GB" sz="700" u="none" strike="noStrike">
                          <a:effectLst/>
                        </a:rPr>
                        <a:t>silica gel (a desiccant commonly used in packaging)</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97692487"/>
                  </a:ext>
                </a:extLst>
              </a:tr>
              <a:tr h="149402">
                <a:tc>
                  <a:txBody>
                    <a:bodyPr/>
                    <a:lstStyle/>
                    <a:p>
                      <a:pPr algn="l" fontAlgn="ctr"/>
                      <a:r>
                        <a:rPr lang="en-GB" sz="700" u="none" strike="noStrike">
                          <a:effectLst/>
                        </a:rPr>
                        <a:t>six containers for preparing solutions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099349254"/>
                  </a:ext>
                </a:extLst>
              </a:tr>
              <a:tr h="221758">
                <a:tc>
                  <a:txBody>
                    <a:bodyPr/>
                    <a:lstStyle/>
                    <a:p>
                      <a:pPr algn="l" fontAlgn="ctr"/>
                      <a:r>
                        <a:rPr lang="en-GB" sz="700" u="none" strike="noStrike">
                          <a:effectLst/>
                        </a:rPr>
                        <a:t>six small plastic or glass containers (two of which should be sealable)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02417219"/>
                  </a:ext>
                </a:extLst>
              </a:tr>
              <a:tr h="149402">
                <a:tc>
                  <a:txBody>
                    <a:bodyPr/>
                    <a:lstStyle/>
                    <a:p>
                      <a:pPr algn="l" fontAlgn="b"/>
                      <a:r>
                        <a:rPr lang="en-GB" sz="700" u="none" strike="noStrike">
                          <a:effectLst/>
                        </a:rPr>
                        <a:t>small bowls/ramekins to weigh solids into</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88652273"/>
                  </a:ext>
                </a:extLst>
              </a:tr>
              <a:tr h="257098">
                <a:tc>
                  <a:txBody>
                    <a:bodyPr/>
                    <a:lstStyle/>
                    <a:p>
                      <a:pPr algn="l" fontAlgn="ctr"/>
                      <a:r>
                        <a:rPr lang="en-GB" sz="700" u="none" strike="noStrike">
                          <a:effectLst/>
                        </a:rPr>
                        <a:t>small can of food (e.g. 250 g can of baked beans or similar); short cans are preferable.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009197083"/>
                  </a:ext>
                </a:extLst>
              </a:tr>
              <a:tr h="149402">
                <a:tc>
                  <a:txBody>
                    <a:bodyPr/>
                    <a:lstStyle/>
                    <a:p>
                      <a:pPr algn="l" fontAlgn="b"/>
                      <a:r>
                        <a:rPr lang="en-GB" sz="700" u="none" strike="noStrike">
                          <a:effectLst/>
                        </a:rPr>
                        <a:t>small glass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00324715"/>
                  </a:ext>
                </a:extLst>
              </a:tr>
              <a:tr h="149402">
                <a:tc>
                  <a:txBody>
                    <a:bodyPr/>
                    <a:lstStyle/>
                    <a:p>
                      <a:pPr algn="l" fontAlgn="ctr"/>
                      <a:r>
                        <a:rPr lang="en-GB" sz="700" u="none" strike="noStrike">
                          <a:effectLst/>
                        </a:rPr>
                        <a:t>small measuring jar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512146091"/>
                  </a:ext>
                </a:extLst>
              </a:tr>
              <a:tr h="509041">
                <a:tc>
                  <a:txBody>
                    <a:bodyPr/>
                    <a:lstStyle/>
                    <a:p>
                      <a:pPr algn="l" fontAlgn="ctr"/>
                      <a:r>
                        <a:rPr lang="en-GB" sz="700" u="none" strike="noStrike">
                          <a:effectLst/>
                        </a:rPr>
                        <a:t>small object (mass) to attach to the end of the string to weigh it down: use something compact that won’t break if it falls, e.g. a plastic ball, a metal bolt that has some weight or a clothes peg (which could be weighted with plasticine)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131248081"/>
                  </a:ext>
                </a:extLst>
              </a:tr>
              <a:tr h="383070">
                <a:tc>
                  <a:txBody>
                    <a:bodyPr/>
                    <a:lstStyle/>
                    <a:p>
                      <a:pPr algn="l" fontAlgn="ctr"/>
                      <a:r>
                        <a:rPr lang="en-GB" sz="700" u="none" strike="noStrike" dirty="0">
                          <a:effectLst/>
                        </a:rPr>
                        <a:t>small pieces of copper wire (approximately 20 cm)  – as many as you have galvanised nails. If stripping an old electric cable you will need wire cutters and a Stanley knife or similar</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708493006"/>
                  </a:ext>
                </a:extLst>
              </a:tr>
              <a:tr h="149402">
                <a:tc>
                  <a:txBody>
                    <a:bodyPr/>
                    <a:lstStyle/>
                    <a:p>
                      <a:pPr algn="l" fontAlgn="ctr"/>
                      <a:r>
                        <a:rPr lang="en-GB" sz="700" u="none" strike="noStrike">
                          <a:effectLst/>
                        </a:rPr>
                        <a:t>small plastic or glass container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980769817"/>
                  </a:ext>
                </a:extLst>
              </a:tr>
              <a:tr h="149402">
                <a:tc>
                  <a:txBody>
                    <a:bodyPr/>
                    <a:lstStyle/>
                    <a:p>
                      <a:pPr algn="l" fontAlgn="b"/>
                      <a:r>
                        <a:rPr lang="en-GB" sz="700" u="none" strike="noStrike" dirty="0">
                          <a:effectLst/>
                        </a:rPr>
                        <a:t>small spoon or stirrer</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761693115"/>
                  </a:ext>
                </a:extLst>
              </a:tr>
              <a:tr h="149402">
                <a:tc>
                  <a:txBody>
                    <a:bodyPr/>
                    <a:lstStyle/>
                    <a:p>
                      <a:pPr algn="l" fontAlgn="ctr"/>
                      <a:r>
                        <a:rPr lang="en-GB" sz="700" u="none" strike="noStrike">
                          <a:effectLst/>
                        </a:rPr>
                        <a:t>small wooden cocktail sticks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79652732"/>
                  </a:ext>
                </a:extLst>
              </a:tr>
              <a:tr h="257098">
                <a:tc>
                  <a:txBody>
                    <a:bodyPr/>
                    <a:lstStyle/>
                    <a:p>
                      <a:pPr algn="l" fontAlgn="b"/>
                      <a:r>
                        <a:rPr lang="en-GB" sz="700" u="none" strike="noStrike" dirty="0">
                          <a:effectLst/>
                        </a:rPr>
                        <a:t>soda crystals, which are used in household cleaning and are available from most supermarkets for around £2 for 1.5 kg.</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95426621"/>
                  </a:ext>
                </a:extLst>
              </a:tr>
            </a:tbl>
          </a:graphicData>
        </a:graphic>
      </p:graphicFrame>
      <p:graphicFrame>
        <p:nvGraphicFramePr>
          <p:cNvPr id="19" name="Table 18">
            <a:extLst>
              <a:ext uri="{FF2B5EF4-FFF2-40B4-BE49-F238E27FC236}">
                <a16:creationId xmlns:a16="http://schemas.microsoft.com/office/drawing/2014/main" id="{7B5488FA-E3C0-15D6-D4BA-F19F82887863}"/>
              </a:ext>
            </a:extLst>
          </p:cNvPr>
          <p:cNvGraphicFramePr>
            <a:graphicFrameLocks noGrp="1"/>
          </p:cNvGraphicFramePr>
          <p:nvPr>
            <p:extLst>
              <p:ext uri="{D42A27DB-BD31-4B8C-83A1-F6EECF244321}">
                <p14:modId xmlns:p14="http://schemas.microsoft.com/office/powerpoint/2010/main" val="934432752"/>
              </p:ext>
            </p:extLst>
          </p:nvPr>
        </p:nvGraphicFramePr>
        <p:xfrm>
          <a:off x="9182867" y="-1"/>
          <a:ext cx="2960455" cy="6858004"/>
        </p:xfrm>
        <a:graphic>
          <a:graphicData uri="http://schemas.openxmlformats.org/drawingml/2006/table">
            <a:tbl>
              <a:tblPr>
                <a:tableStyleId>{5C22544A-7EE6-4342-B048-85BDC9FD1C3A}</a:tableStyleId>
              </a:tblPr>
              <a:tblGrid>
                <a:gridCol w="2960455">
                  <a:extLst>
                    <a:ext uri="{9D8B030D-6E8A-4147-A177-3AD203B41FA5}">
                      <a16:colId xmlns:a16="http://schemas.microsoft.com/office/drawing/2014/main" val="802745984"/>
                    </a:ext>
                  </a:extLst>
                </a:gridCol>
              </a:tblGrid>
              <a:tr h="378784">
                <a:tc>
                  <a:txBody>
                    <a:bodyPr/>
                    <a:lstStyle/>
                    <a:p>
                      <a:pPr algn="l" fontAlgn="b"/>
                      <a:r>
                        <a:rPr lang="en-GB" sz="700" u="none" strike="noStrike" dirty="0">
                          <a:effectLst/>
                        </a:rPr>
                        <a:t>sodium acetate trihydrate, which is used as a ‘salt and vinegar’ flavouring in the food industry and is available for around £5 for 1 kg from online suppliers.</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919395307"/>
                  </a:ext>
                </a:extLst>
              </a:tr>
              <a:tr h="254222">
                <a:tc>
                  <a:txBody>
                    <a:bodyPr/>
                    <a:lstStyle/>
                    <a:p>
                      <a:pPr algn="l" fontAlgn="b"/>
                      <a:r>
                        <a:rPr lang="en-GB" sz="700" u="none" strike="noStrike">
                          <a:effectLst/>
                        </a:rPr>
                        <a:t>sodium bicarbonate, which is used in cooking and is available from most supermarkets for around £2 for around 200 g.</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617366634"/>
                  </a:ext>
                </a:extLst>
              </a:tr>
              <a:tr h="254222">
                <a:tc>
                  <a:txBody>
                    <a:bodyPr/>
                    <a:lstStyle/>
                    <a:p>
                      <a:pPr algn="l" fontAlgn="b"/>
                      <a:r>
                        <a:rPr lang="en-GB" sz="700" u="none" strike="noStrike" dirty="0">
                          <a:effectLst/>
                        </a:rPr>
                        <a:t>something to cover your clothing such as apron and a long sleeved top to cover your arms.</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839958068"/>
                  </a:ext>
                </a:extLst>
              </a:tr>
              <a:tr h="147731">
                <a:tc>
                  <a:txBody>
                    <a:bodyPr/>
                    <a:lstStyle/>
                    <a:p>
                      <a:pPr algn="l" fontAlgn="ctr"/>
                      <a:r>
                        <a:rPr lang="en-GB" sz="700" u="none" strike="noStrike">
                          <a:effectLst/>
                        </a:rPr>
                        <a:t>stapler or paper clip</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151516212"/>
                  </a:ext>
                </a:extLst>
              </a:tr>
              <a:tr h="221513">
                <a:tc>
                  <a:txBody>
                    <a:bodyPr/>
                    <a:lstStyle/>
                    <a:p>
                      <a:pPr algn="l" fontAlgn="ctr"/>
                      <a:r>
                        <a:rPr lang="en-GB" sz="700" u="none" strike="noStrike">
                          <a:effectLst/>
                        </a:rPr>
                        <a:t>steel nails (at least 12 nails, ideally identical, with no signs of rusting)</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906120122"/>
                  </a:ext>
                </a:extLst>
              </a:tr>
              <a:tr h="147731">
                <a:tc>
                  <a:txBody>
                    <a:bodyPr/>
                    <a:lstStyle/>
                    <a:p>
                      <a:pPr algn="l" fontAlgn="b"/>
                      <a:r>
                        <a:rPr lang="en-GB" sz="700" u="none" strike="noStrike">
                          <a:effectLst/>
                        </a:rPr>
                        <a:t>sticky tape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92369733"/>
                  </a:ext>
                </a:extLst>
              </a:tr>
              <a:tr h="147731">
                <a:tc>
                  <a:txBody>
                    <a:bodyPr/>
                    <a:lstStyle/>
                    <a:p>
                      <a:pPr algn="l" fontAlgn="b"/>
                      <a:r>
                        <a:rPr lang="en-GB" sz="700" u="none" strike="noStrike" dirty="0">
                          <a:effectLst/>
                        </a:rPr>
                        <a:t>stopwatch</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84374442"/>
                  </a:ext>
                </a:extLst>
              </a:tr>
              <a:tr h="147731">
                <a:tc>
                  <a:txBody>
                    <a:bodyPr/>
                    <a:lstStyle/>
                    <a:p>
                      <a:pPr algn="l" fontAlgn="ctr"/>
                      <a:r>
                        <a:rPr lang="en-GB" sz="700" u="none" strike="noStrike">
                          <a:effectLst/>
                        </a:rPr>
                        <a:t>straight object, such as a straw, pencil or knife.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095117067"/>
                  </a:ext>
                </a:extLst>
              </a:tr>
              <a:tr h="147731">
                <a:tc>
                  <a:txBody>
                    <a:bodyPr/>
                    <a:lstStyle/>
                    <a:p>
                      <a:pPr algn="l" fontAlgn="b"/>
                      <a:r>
                        <a:rPr lang="en-GB" sz="700" u="none" strike="noStrike">
                          <a:effectLst/>
                        </a:rPr>
                        <a:t>straight rod </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239955"/>
                  </a:ext>
                </a:extLst>
              </a:tr>
              <a:tr h="147731">
                <a:tc>
                  <a:txBody>
                    <a:bodyPr/>
                    <a:lstStyle/>
                    <a:p>
                      <a:pPr algn="l" fontAlgn="b"/>
                      <a:r>
                        <a:rPr lang="en-GB" sz="700" u="none" strike="noStrike" dirty="0">
                          <a:effectLst/>
                        </a:rPr>
                        <a:t>string</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458931553"/>
                  </a:ext>
                </a:extLst>
              </a:tr>
              <a:tr h="254222">
                <a:tc>
                  <a:txBody>
                    <a:bodyPr/>
                    <a:lstStyle/>
                    <a:p>
                      <a:pPr algn="l" fontAlgn="b"/>
                      <a:r>
                        <a:rPr lang="en-GB" sz="700" u="none" strike="noStrike">
                          <a:effectLst/>
                        </a:rPr>
                        <a:t>styrofoam cup, insulated mug or a thermos flask (supermarket, cost about £1 for pack of 10)</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970587080"/>
                  </a:ext>
                </a:extLst>
              </a:tr>
              <a:tr h="147731">
                <a:tc>
                  <a:txBody>
                    <a:bodyPr/>
                    <a:lstStyle/>
                    <a:p>
                      <a:pPr algn="l" fontAlgn="ctr"/>
                      <a:r>
                        <a:rPr lang="en-GB" sz="700" u="none" strike="noStrike">
                          <a:effectLst/>
                        </a:rPr>
                        <a:t>sugar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6779297"/>
                  </a:ext>
                </a:extLst>
              </a:tr>
              <a:tr h="254222">
                <a:tc>
                  <a:txBody>
                    <a:bodyPr/>
                    <a:lstStyle/>
                    <a:p>
                      <a:pPr algn="l" fontAlgn="b"/>
                      <a:r>
                        <a:rPr lang="en-GB" sz="700" u="none" strike="noStrike" dirty="0">
                          <a:effectLst/>
                        </a:rPr>
                        <a:t>table salt, bicarbonate of soda or sugar (you will be assigned one by your tutor)</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728393085"/>
                  </a:ext>
                </a:extLst>
              </a:tr>
              <a:tr h="147731">
                <a:tc>
                  <a:txBody>
                    <a:bodyPr/>
                    <a:lstStyle/>
                    <a:p>
                      <a:pPr algn="l" fontAlgn="ctr"/>
                      <a:r>
                        <a:rPr lang="en-GB" sz="700" u="none" strike="noStrike">
                          <a:effectLst/>
                        </a:rPr>
                        <a:t>tall glass jar or tumbler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619472175"/>
                  </a:ext>
                </a:extLst>
              </a:tr>
              <a:tr h="147731">
                <a:tc>
                  <a:txBody>
                    <a:bodyPr/>
                    <a:lstStyle/>
                    <a:p>
                      <a:pPr algn="l" fontAlgn="ctr"/>
                      <a:r>
                        <a:rPr lang="en-GB" sz="700" u="none" strike="noStrike" dirty="0">
                          <a:effectLst/>
                        </a:rPr>
                        <a:t>tape measure of at least 2 m length.</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458261662"/>
                  </a:ext>
                </a:extLst>
              </a:tr>
              <a:tr h="147731">
                <a:tc>
                  <a:txBody>
                    <a:bodyPr/>
                    <a:lstStyle/>
                    <a:p>
                      <a:pPr algn="l" fontAlgn="ctr"/>
                      <a:r>
                        <a:rPr lang="en-GB" sz="700" u="none" strike="noStrike" dirty="0">
                          <a:effectLst/>
                        </a:rPr>
                        <a:t>teaspoon for measuring the yeast, and a teaspoon for stirring</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718436376"/>
                  </a:ext>
                </a:extLst>
              </a:tr>
              <a:tr h="147731">
                <a:tc>
                  <a:txBody>
                    <a:bodyPr/>
                    <a:lstStyle/>
                    <a:p>
                      <a:pPr algn="l" fontAlgn="b"/>
                      <a:r>
                        <a:rPr lang="en-GB" sz="700" u="none" strike="noStrike" dirty="0">
                          <a:effectLst/>
                        </a:rPr>
                        <a:t>thermometer (needs to handle from 0 °C to 100 °C)</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155313919"/>
                  </a:ext>
                </a:extLst>
              </a:tr>
              <a:tr h="147731">
                <a:tc>
                  <a:txBody>
                    <a:bodyPr/>
                    <a:lstStyle/>
                    <a:p>
                      <a:pPr algn="l" fontAlgn="b"/>
                      <a:r>
                        <a:rPr lang="en-GB" sz="700" u="none" strike="noStrike">
                          <a:effectLst/>
                        </a:rPr>
                        <a:t>thermometer that operates below 0 °C </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784976150"/>
                  </a:ext>
                </a:extLst>
              </a:tr>
              <a:tr h="151872">
                <a:tc>
                  <a:txBody>
                    <a:bodyPr/>
                    <a:lstStyle/>
                    <a:p>
                      <a:pPr algn="l" fontAlgn="ctr"/>
                      <a:r>
                        <a:rPr lang="en-GB" sz="700" u="none" strike="noStrike">
                          <a:effectLst/>
                        </a:rPr>
                        <a:t>three small non-metallic bowls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758494132"/>
                  </a:ext>
                </a:extLst>
              </a:tr>
              <a:tr h="254222">
                <a:tc>
                  <a:txBody>
                    <a:bodyPr/>
                    <a:lstStyle/>
                    <a:p>
                      <a:pPr algn="l" fontAlgn="b"/>
                      <a:r>
                        <a:rPr lang="en-GB" sz="700" u="none" strike="noStrike" dirty="0">
                          <a:effectLst/>
                        </a:rPr>
                        <a:t>three small, preferably identical, glasses (shot glasses or measuring glasses are ideal here)</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256778565"/>
                  </a:ext>
                </a:extLst>
              </a:tr>
              <a:tr h="147731">
                <a:tc>
                  <a:txBody>
                    <a:bodyPr/>
                    <a:lstStyle/>
                    <a:p>
                      <a:pPr algn="l" fontAlgn="ctr"/>
                      <a:r>
                        <a:rPr lang="en-GB" sz="700" u="none" strike="noStrike">
                          <a:effectLst/>
                        </a:rPr>
                        <a:t>three steel nails (ideally identical and with no signs of rusting)</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073256022"/>
                  </a:ext>
                </a:extLst>
              </a:tr>
              <a:tr h="147731">
                <a:tc>
                  <a:txBody>
                    <a:bodyPr/>
                    <a:lstStyle/>
                    <a:p>
                      <a:pPr algn="l" fontAlgn="b"/>
                      <a:r>
                        <a:rPr lang="en-GB" sz="700" u="none" strike="noStrike">
                          <a:effectLst/>
                        </a:rPr>
                        <a:t>two clear glass cups (or similar) of the exact same size and shape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674504924"/>
                  </a:ext>
                </a:extLst>
              </a:tr>
              <a:tr h="147731">
                <a:tc>
                  <a:txBody>
                    <a:bodyPr/>
                    <a:lstStyle/>
                    <a:p>
                      <a:pPr algn="l" fontAlgn="b"/>
                      <a:r>
                        <a:rPr lang="en-GB" sz="700" u="none" strike="noStrike">
                          <a:effectLst/>
                        </a:rPr>
                        <a:t>two different liquid food colourings (e.g. red and blue)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742682006"/>
                  </a:ext>
                </a:extLst>
              </a:tr>
              <a:tr h="147731">
                <a:tc>
                  <a:txBody>
                    <a:bodyPr/>
                    <a:lstStyle/>
                    <a:p>
                      <a:pPr algn="l" fontAlgn="ctr"/>
                      <a:r>
                        <a:rPr lang="en-GB" sz="700" u="none" strike="noStrike">
                          <a:effectLst/>
                        </a:rPr>
                        <a:t>two elastic bands or pieces of string</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251852565"/>
                  </a:ext>
                </a:extLst>
              </a:tr>
              <a:tr h="378784">
                <a:tc>
                  <a:txBody>
                    <a:bodyPr/>
                    <a:lstStyle/>
                    <a:p>
                      <a:pPr algn="l" fontAlgn="ctr"/>
                      <a:r>
                        <a:rPr lang="en-GB" sz="700" u="none" strike="noStrike">
                          <a:effectLst/>
                        </a:rPr>
                        <a:t>two lengths of non-stretchy string: the shorter one should be at least 30 cm and the longer one should be as long as you can use it (90 cm or more would be good)</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417375119"/>
                  </a:ext>
                </a:extLst>
              </a:tr>
              <a:tr h="147731">
                <a:tc>
                  <a:txBody>
                    <a:bodyPr/>
                    <a:lstStyle/>
                    <a:p>
                      <a:pPr algn="l" fontAlgn="ctr"/>
                      <a:r>
                        <a:rPr lang="en-GB" sz="700" u="none" strike="noStrike">
                          <a:effectLst/>
                        </a:rPr>
                        <a:t>two paper clips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767688447"/>
                  </a:ext>
                </a:extLst>
              </a:tr>
              <a:tr h="254222">
                <a:tc>
                  <a:txBody>
                    <a:bodyPr/>
                    <a:lstStyle/>
                    <a:p>
                      <a:pPr algn="l" fontAlgn="b"/>
                      <a:r>
                        <a:rPr lang="en-GB" sz="700" u="none" strike="noStrike">
                          <a:effectLst/>
                        </a:rPr>
                        <a:t>two sizes of particles, preferably with as large a difference in size as possible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420018375"/>
                  </a:ext>
                </a:extLst>
              </a:tr>
              <a:tr h="147731">
                <a:tc>
                  <a:txBody>
                    <a:bodyPr/>
                    <a:lstStyle/>
                    <a:p>
                      <a:pPr algn="l" fontAlgn="ctr"/>
                      <a:r>
                        <a:rPr lang="en-GB" sz="700" u="none" strike="noStrike">
                          <a:effectLst/>
                        </a:rPr>
                        <a:t>vegetable oil</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43889023"/>
                  </a:ext>
                </a:extLst>
              </a:tr>
              <a:tr h="147731">
                <a:tc>
                  <a:txBody>
                    <a:bodyPr/>
                    <a:lstStyle/>
                    <a:p>
                      <a:pPr algn="l" fontAlgn="ctr"/>
                      <a:r>
                        <a:rPr lang="en-GB" sz="700" u="none" strike="noStrike">
                          <a:effectLst/>
                        </a:rPr>
                        <a:t>vinegar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071326562"/>
                  </a:ext>
                </a:extLst>
              </a:tr>
              <a:tr h="147731">
                <a:tc>
                  <a:txBody>
                    <a:bodyPr/>
                    <a:lstStyle/>
                    <a:p>
                      <a:pPr algn="l" fontAlgn="b"/>
                      <a:r>
                        <a:rPr lang="en-GB" sz="700" u="none" strike="noStrike">
                          <a:effectLst/>
                        </a:rPr>
                        <a:t>washing up liquid</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121921607"/>
                  </a:ext>
                </a:extLst>
              </a:tr>
              <a:tr h="147731">
                <a:tc>
                  <a:txBody>
                    <a:bodyPr/>
                    <a:lstStyle/>
                    <a:p>
                      <a:pPr algn="l" fontAlgn="b"/>
                      <a:r>
                        <a:rPr lang="en-GB" sz="700" u="none" strike="noStrike">
                          <a:effectLst/>
                        </a:rPr>
                        <a:t>washing-up bowl</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855189317"/>
                  </a:ext>
                </a:extLst>
              </a:tr>
              <a:tr h="147731">
                <a:tc>
                  <a:txBody>
                    <a:bodyPr/>
                    <a:lstStyle/>
                    <a:p>
                      <a:pPr algn="l" fontAlgn="ctr"/>
                      <a:r>
                        <a:rPr lang="en-GB" sz="700" u="none" strike="noStrike" dirty="0">
                          <a:effectLst/>
                        </a:rPr>
                        <a:t>watch (or preferably a stopwatch)</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847213578"/>
                  </a:ext>
                </a:extLst>
              </a:tr>
              <a:tr h="147731">
                <a:tc>
                  <a:txBody>
                    <a:bodyPr/>
                    <a:lstStyle/>
                    <a:p>
                      <a:pPr algn="l" fontAlgn="ctr"/>
                      <a:r>
                        <a:rPr lang="en-GB" sz="700" u="none" strike="noStrike">
                          <a:effectLst/>
                        </a:rPr>
                        <a:t>water</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471809238"/>
                  </a:ext>
                </a:extLst>
              </a:tr>
              <a:tr h="147731">
                <a:tc>
                  <a:txBody>
                    <a:bodyPr/>
                    <a:lstStyle/>
                    <a:p>
                      <a:pPr algn="l" fontAlgn="ctr"/>
                      <a:r>
                        <a:rPr lang="en-GB" sz="700" u="none" strike="noStrike">
                          <a:effectLst/>
                        </a:rPr>
                        <a:t>weighing scales</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751348812"/>
                  </a:ext>
                </a:extLst>
              </a:tr>
              <a:tr h="254222">
                <a:tc>
                  <a:txBody>
                    <a:bodyPr/>
                    <a:lstStyle/>
                    <a:p>
                      <a:pPr algn="l" fontAlgn="b"/>
                      <a:r>
                        <a:rPr lang="en-GB" sz="700" u="none" strike="noStrike">
                          <a:effectLst/>
                        </a:rPr>
                        <a:t>well rinsed plastic bottles with lids (2 litre ones are ideal – having four identical bottles available will speed up the experiment)</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898274761"/>
                  </a:ext>
                </a:extLst>
              </a:tr>
              <a:tr h="254222">
                <a:tc>
                  <a:txBody>
                    <a:bodyPr/>
                    <a:lstStyle/>
                    <a:p>
                      <a:pPr algn="l" fontAlgn="ctr"/>
                      <a:r>
                        <a:rPr lang="en-GB" sz="700" u="none" strike="noStrike">
                          <a:effectLst/>
                        </a:rPr>
                        <a:t>white vinegar and one other household weak acidic solution (e.g. lemon juice)</a:t>
                      </a:r>
                      <a:endParaRPr lang="en-GB" sz="700" b="0" i="0" u="none" strike="noStrike">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748607553"/>
                  </a:ext>
                </a:extLst>
              </a:tr>
              <a:tr h="147731">
                <a:tc>
                  <a:txBody>
                    <a:bodyPr/>
                    <a:lstStyle/>
                    <a:p>
                      <a:pPr algn="l" fontAlgn="ctr"/>
                      <a:r>
                        <a:rPr lang="en-GB" sz="700" u="none" strike="noStrike" dirty="0">
                          <a:effectLst/>
                        </a:rPr>
                        <a:t>yeast (dried or ‘live yeast’ is fine)</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847333386"/>
                  </a:ext>
                </a:extLst>
              </a:tr>
            </a:tbl>
          </a:graphicData>
        </a:graphic>
      </p:graphicFrame>
    </p:spTree>
    <p:extLst>
      <p:ext uri="{BB962C8B-B14F-4D97-AF65-F5344CB8AC3E}">
        <p14:creationId xmlns:p14="http://schemas.microsoft.com/office/powerpoint/2010/main" val="2271288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916E0284-C89C-4166-1973-58F26407D6FF}"/>
              </a:ext>
            </a:extLst>
          </p:cNvPr>
          <p:cNvGraphicFramePr>
            <a:graphicFrameLocks noGrp="1"/>
          </p:cNvGraphicFramePr>
          <p:nvPr>
            <p:extLst>
              <p:ext uri="{D42A27DB-BD31-4B8C-83A1-F6EECF244321}">
                <p14:modId xmlns:p14="http://schemas.microsoft.com/office/powerpoint/2010/main" val="2762360220"/>
              </p:ext>
            </p:extLst>
          </p:nvPr>
        </p:nvGraphicFramePr>
        <p:xfrm>
          <a:off x="0" y="0"/>
          <a:ext cx="2960455" cy="6857995"/>
        </p:xfrm>
        <a:graphic>
          <a:graphicData uri="http://schemas.openxmlformats.org/drawingml/2006/table">
            <a:tbl>
              <a:tblPr>
                <a:tableStyleId>{5C22544A-7EE6-4342-B048-85BDC9FD1C3A}</a:tableStyleId>
              </a:tblPr>
              <a:tblGrid>
                <a:gridCol w="2960455">
                  <a:extLst>
                    <a:ext uri="{9D8B030D-6E8A-4147-A177-3AD203B41FA5}">
                      <a16:colId xmlns:a16="http://schemas.microsoft.com/office/drawing/2014/main" val="3870077146"/>
                    </a:ext>
                  </a:extLst>
                </a:gridCol>
              </a:tblGrid>
              <a:tr h="147193">
                <a:tc>
                  <a:txBody>
                    <a:bodyPr/>
                    <a:lstStyle/>
                    <a:p>
                      <a:pPr algn="l" fontAlgn="b"/>
                      <a:r>
                        <a:rPr lang="en-GB" sz="700" u="none" strike="noStrike">
                          <a:solidFill>
                            <a:schemeClr val="bg1">
                              <a:lumMod val="65000"/>
                            </a:schemeClr>
                          </a:solidFill>
                          <a:effectLst/>
                        </a:rPr>
                        <a:t>30 cm ruler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548477751"/>
                  </a:ext>
                </a:extLst>
              </a:tr>
              <a:tr h="147193">
                <a:tc>
                  <a:txBody>
                    <a:bodyPr/>
                    <a:lstStyle/>
                    <a:p>
                      <a:pPr algn="l" fontAlgn="b"/>
                      <a:r>
                        <a:rPr lang="en-GB" sz="700" u="none" strike="noStrike">
                          <a:solidFill>
                            <a:schemeClr val="bg1">
                              <a:lumMod val="65000"/>
                            </a:schemeClr>
                          </a:solidFill>
                          <a:effectLst/>
                        </a:rPr>
                        <a:t>a few A4 sheets of 1 mm2 graph paper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031067860"/>
                  </a:ext>
                </a:extLst>
              </a:tr>
              <a:tr h="147193">
                <a:tc>
                  <a:txBody>
                    <a:bodyPr/>
                    <a:lstStyle/>
                    <a:p>
                      <a:pPr algn="l" fontAlgn="ctr"/>
                      <a:r>
                        <a:rPr lang="en-GB" sz="700" u="none" strike="noStrike">
                          <a:solidFill>
                            <a:schemeClr val="bg1">
                              <a:lumMod val="65000"/>
                            </a:schemeClr>
                          </a:solidFill>
                          <a:effectLst/>
                        </a:rPr>
                        <a:t>a few glasses for testing your solutions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748503516"/>
                  </a:ext>
                </a:extLst>
              </a:tr>
              <a:tr h="221802">
                <a:tc>
                  <a:txBody>
                    <a:bodyPr/>
                    <a:lstStyle/>
                    <a:p>
                      <a:pPr algn="l" fontAlgn="ctr"/>
                      <a:r>
                        <a:rPr lang="en-GB" sz="700" u="none" strike="noStrike" dirty="0">
                          <a:solidFill>
                            <a:schemeClr val="bg1">
                              <a:lumMod val="65000"/>
                            </a:schemeClr>
                          </a:solidFill>
                          <a:effectLst/>
                        </a:rPr>
                        <a:t>a small light coin (such as a Japanese yen) or any other light object</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113836868"/>
                  </a:ext>
                </a:extLst>
              </a:tr>
              <a:tr h="147193">
                <a:tc>
                  <a:txBody>
                    <a:bodyPr/>
                    <a:lstStyle/>
                    <a:p>
                      <a:pPr algn="l" fontAlgn="ctr"/>
                      <a:r>
                        <a:rPr lang="en-GB" sz="700" u="none" strike="noStrike">
                          <a:solidFill>
                            <a:schemeClr val="bg1">
                              <a:lumMod val="65000"/>
                            </a:schemeClr>
                          </a:solidFill>
                          <a:effectLst/>
                        </a:rPr>
                        <a:t>about a quarter of a red cabbage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356202639"/>
                  </a:ext>
                </a:extLst>
              </a:tr>
              <a:tr h="147193">
                <a:tc>
                  <a:txBody>
                    <a:bodyPr/>
                    <a:lstStyle/>
                    <a:p>
                      <a:pPr algn="l" fontAlgn="ctr"/>
                      <a:r>
                        <a:rPr lang="en-GB" sz="700" u="none" strike="noStrike" dirty="0">
                          <a:solidFill>
                            <a:schemeClr val="bg1">
                              <a:lumMod val="65000"/>
                            </a:schemeClr>
                          </a:solidFill>
                          <a:effectLst/>
                        </a:rPr>
                        <a:t>absorbent paper (e.g. kitchen towel)</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732676889"/>
                  </a:ext>
                </a:extLst>
              </a:tr>
              <a:tr h="253296">
                <a:tc>
                  <a:txBody>
                    <a:bodyPr/>
                    <a:lstStyle/>
                    <a:p>
                      <a:pPr algn="l" fontAlgn="b"/>
                      <a:r>
                        <a:rPr lang="en-GB" sz="700" u="none" strike="noStrike" dirty="0">
                          <a:solidFill>
                            <a:schemeClr val="tx1"/>
                          </a:solidFill>
                          <a:effectLst/>
                        </a:rPr>
                        <a:t>access to either a fridge, freezer or fridge with an ice box or freezer compartment</a:t>
                      </a:r>
                      <a:endParaRPr lang="en-GB" sz="700" b="0" i="0" u="none" strike="noStrike" dirty="0">
                        <a:solidFill>
                          <a:schemeClr val="tx1"/>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301509553"/>
                  </a:ext>
                </a:extLst>
              </a:tr>
              <a:tr h="253296">
                <a:tc>
                  <a:txBody>
                    <a:bodyPr/>
                    <a:lstStyle/>
                    <a:p>
                      <a:pPr algn="l" fontAlgn="ctr"/>
                      <a:r>
                        <a:rPr lang="en-GB" sz="700" u="none" strike="noStrike" dirty="0">
                          <a:solidFill>
                            <a:schemeClr val="bg1">
                              <a:lumMod val="65000"/>
                            </a:schemeClr>
                          </a:solidFill>
                          <a:effectLst/>
                        </a:rPr>
                        <a:t>accurate kitchen scales (needed to calculate the salinity of your solutions)</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703443815"/>
                  </a:ext>
                </a:extLst>
              </a:tr>
              <a:tr h="147193">
                <a:tc>
                  <a:txBody>
                    <a:bodyPr/>
                    <a:lstStyle/>
                    <a:p>
                      <a:pPr algn="l" fontAlgn="ctr"/>
                      <a:r>
                        <a:rPr lang="en-GB" sz="700" u="none" strike="noStrike">
                          <a:solidFill>
                            <a:schemeClr val="bg1">
                              <a:lumMod val="65000"/>
                            </a:schemeClr>
                          </a:solidFill>
                          <a:effectLst/>
                        </a:rPr>
                        <a:t>aluminium foil</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714908122"/>
                  </a:ext>
                </a:extLst>
              </a:tr>
              <a:tr h="147193">
                <a:tc>
                  <a:txBody>
                    <a:bodyPr/>
                    <a:lstStyle/>
                    <a:p>
                      <a:pPr algn="l" fontAlgn="ctr"/>
                      <a:r>
                        <a:rPr lang="en-GB" sz="700" u="none" strike="noStrike">
                          <a:solidFill>
                            <a:schemeClr val="bg1">
                              <a:lumMod val="65000"/>
                            </a:schemeClr>
                          </a:solidFill>
                          <a:effectLst/>
                        </a:rPr>
                        <a:t>an egg, with the egg white separated from the yolk</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927619442"/>
                  </a:ext>
                </a:extLst>
              </a:tr>
              <a:tr h="147193">
                <a:tc>
                  <a:txBody>
                    <a:bodyPr/>
                    <a:lstStyle/>
                    <a:p>
                      <a:pPr algn="l" fontAlgn="ctr"/>
                      <a:r>
                        <a:rPr lang="en-GB" sz="700" u="none" strike="noStrike">
                          <a:solidFill>
                            <a:schemeClr val="bg1">
                              <a:lumMod val="65000"/>
                            </a:schemeClr>
                          </a:solidFill>
                          <a:effectLst/>
                        </a:rPr>
                        <a:t>any other equipment as per your experimental design</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354566409"/>
                  </a:ext>
                </a:extLst>
              </a:tr>
              <a:tr h="253296">
                <a:tc>
                  <a:txBody>
                    <a:bodyPr/>
                    <a:lstStyle/>
                    <a:p>
                      <a:pPr algn="l" fontAlgn="b"/>
                      <a:r>
                        <a:rPr lang="en-GB" sz="700" u="none" strike="noStrike" dirty="0">
                          <a:solidFill>
                            <a:schemeClr val="bg1">
                              <a:lumMod val="65000"/>
                            </a:schemeClr>
                          </a:solidFill>
                          <a:effectLst/>
                        </a:rPr>
                        <a:t>at least two polystyrene cups with lids – available from general office supplies, or perhaps ask at your local café.</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494624847"/>
                  </a:ext>
                </a:extLst>
              </a:tr>
              <a:tr h="147193">
                <a:tc>
                  <a:txBody>
                    <a:bodyPr/>
                    <a:lstStyle/>
                    <a:p>
                      <a:pPr algn="l" fontAlgn="ctr"/>
                      <a:r>
                        <a:rPr lang="en-GB" sz="700" u="none" strike="noStrike">
                          <a:solidFill>
                            <a:schemeClr val="bg1">
                              <a:lumMod val="65000"/>
                            </a:schemeClr>
                          </a:solidFill>
                          <a:effectLst/>
                        </a:rPr>
                        <a:t>black felt-tip pens with washable ink</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083526359"/>
                  </a:ext>
                </a:extLst>
              </a:tr>
              <a:tr h="147193">
                <a:tc>
                  <a:txBody>
                    <a:bodyPr/>
                    <a:lstStyle/>
                    <a:p>
                      <a:pPr algn="l" fontAlgn="b"/>
                      <a:r>
                        <a:rPr lang="en-GB" sz="700" u="none" strike="noStrike">
                          <a:solidFill>
                            <a:schemeClr val="bg1">
                              <a:lumMod val="65000"/>
                            </a:schemeClr>
                          </a:solidFill>
                          <a:effectLst/>
                        </a:rPr>
                        <a:t>Blu-Tack® or Plasticine®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721676029"/>
                  </a:ext>
                </a:extLst>
              </a:tr>
              <a:tr h="147193">
                <a:tc>
                  <a:txBody>
                    <a:bodyPr/>
                    <a:lstStyle/>
                    <a:p>
                      <a:pPr algn="l" fontAlgn="b"/>
                      <a:r>
                        <a:rPr lang="en-GB" sz="700" u="none" strike="noStrike">
                          <a:solidFill>
                            <a:schemeClr val="bg1">
                              <a:lumMod val="65000"/>
                            </a:schemeClr>
                          </a:solidFill>
                          <a:effectLst/>
                        </a:rPr>
                        <a:t>calculator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263667141"/>
                  </a:ext>
                </a:extLst>
              </a:tr>
              <a:tr h="147193">
                <a:tc>
                  <a:txBody>
                    <a:bodyPr/>
                    <a:lstStyle/>
                    <a:p>
                      <a:pPr algn="l" fontAlgn="b"/>
                      <a:r>
                        <a:rPr lang="en-GB" sz="700" u="none" strike="noStrike">
                          <a:solidFill>
                            <a:schemeClr val="bg1">
                              <a:lumMod val="65000"/>
                            </a:schemeClr>
                          </a:solidFill>
                          <a:effectLst/>
                        </a:rPr>
                        <a:t>camera device or scanner, to capture an images of your graphs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631481967"/>
                  </a:ext>
                </a:extLst>
              </a:tr>
              <a:tr h="253296">
                <a:tc>
                  <a:txBody>
                    <a:bodyPr/>
                    <a:lstStyle/>
                    <a:p>
                      <a:pPr algn="l" fontAlgn="b"/>
                      <a:r>
                        <a:rPr lang="en-GB" sz="700" u="none" strike="noStrike" dirty="0">
                          <a:solidFill>
                            <a:schemeClr val="bg1">
                              <a:lumMod val="65000"/>
                            </a:schemeClr>
                          </a:solidFill>
                          <a:effectLst/>
                        </a:rPr>
                        <a:t>chopping board (or alternative flat surface such as a wooden plank or large hardback book)</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378425066"/>
                  </a:ext>
                </a:extLst>
              </a:tr>
              <a:tr h="253296">
                <a:tc>
                  <a:txBody>
                    <a:bodyPr/>
                    <a:lstStyle/>
                    <a:p>
                      <a:pPr algn="l" fontAlgn="b"/>
                      <a:r>
                        <a:rPr lang="en-GB" sz="700" u="none" strike="noStrike">
                          <a:solidFill>
                            <a:schemeClr val="bg1">
                              <a:lumMod val="65000"/>
                            </a:schemeClr>
                          </a:solidFill>
                          <a:effectLst/>
                        </a:rPr>
                        <a:t>citric acid, which is used to descale kettles and is available from most supermarkets for around £2 for 250 g.</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200267885"/>
                  </a:ext>
                </a:extLst>
              </a:tr>
              <a:tr h="147193">
                <a:tc>
                  <a:txBody>
                    <a:bodyPr/>
                    <a:lstStyle/>
                    <a:p>
                      <a:pPr algn="l" fontAlgn="ctr"/>
                      <a:r>
                        <a:rPr lang="en-GB" sz="700" u="none" strike="noStrike">
                          <a:solidFill>
                            <a:schemeClr val="bg1">
                              <a:lumMod val="65000"/>
                            </a:schemeClr>
                          </a:solidFill>
                          <a:effectLst/>
                        </a:rPr>
                        <a:t>clear, resealable plastic bags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687227120"/>
                  </a:ext>
                </a:extLst>
              </a:tr>
              <a:tr h="147193">
                <a:tc>
                  <a:txBody>
                    <a:bodyPr/>
                    <a:lstStyle/>
                    <a:p>
                      <a:pPr algn="l" fontAlgn="b"/>
                      <a:r>
                        <a:rPr lang="en-GB" sz="700" u="none" strike="noStrike">
                          <a:solidFill>
                            <a:schemeClr val="bg1">
                              <a:lumMod val="65000"/>
                            </a:schemeClr>
                          </a:solidFill>
                          <a:effectLst/>
                        </a:rPr>
                        <a:t>cling film</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947152779"/>
                  </a:ext>
                </a:extLst>
              </a:tr>
              <a:tr h="147193">
                <a:tc>
                  <a:txBody>
                    <a:bodyPr/>
                    <a:lstStyle/>
                    <a:p>
                      <a:pPr algn="l" fontAlgn="ctr"/>
                      <a:r>
                        <a:rPr lang="en-GB" sz="700" u="none" strike="noStrike">
                          <a:solidFill>
                            <a:schemeClr val="bg1">
                              <a:lumMod val="65000"/>
                            </a:schemeClr>
                          </a:solidFill>
                          <a:effectLst/>
                        </a:rPr>
                        <a:t>clock with a second hand, digital timer or stopwatch</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156230602"/>
                  </a:ext>
                </a:extLst>
              </a:tr>
              <a:tr h="147193">
                <a:tc>
                  <a:txBody>
                    <a:bodyPr/>
                    <a:lstStyle/>
                    <a:p>
                      <a:pPr algn="l" fontAlgn="ctr"/>
                      <a:r>
                        <a:rPr lang="en-GB" sz="700" u="none" strike="noStrike">
                          <a:solidFill>
                            <a:schemeClr val="bg1">
                              <a:lumMod val="65000"/>
                            </a:schemeClr>
                          </a:solidFill>
                          <a:effectLst/>
                        </a:rPr>
                        <a:t>coffee filter paper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645994990"/>
                  </a:ext>
                </a:extLst>
              </a:tr>
              <a:tr h="147193">
                <a:tc>
                  <a:txBody>
                    <a:bodyPr/>
                    <a:lstStyle/>
                    <a:p>
                      <a:pPr algn="l" fontAlgn="ctr"/>
                      <a:r>
                        <a:rPr lang="en-GB" sz="700" u="none" strike="noStrike" dirty="0">
                          <a:solidFill>
                            <a:schemeClr val="bg1">
                              <a:lumMod val="65000"/>
                            </a:schemeClr>
                          </a:solidFill>
                          <a:effectLst/>
                        </a:rPr>
                        <a:t>cold (chilled) water</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035350889"/>
                  </a:ext>
                </a:extLst>
              </a:tr>
              <a:tr h="147193">
                <a:tc>
                  <a:txBody>
                    <a:bodyPr/>
                    <a:lstStyle/>
                    <a:p>
                      <a:pPr algn="l" fontAlgn="ctr"/>
                      <a:r>
                        <a:rPr lang="en-GB" sz="700" u="none" strike="noStrike">
                          <a:solidFill>
                            <a:schemeClr val="bg1">
                              <a:lumMod val="65000"/>
                            </a:schemeClr>
                          </a:solidFill>
                          <a:effectLst/>
                        </a:rPr>
                        <a:t>container to hold some water with a wide top and not very tall</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273281270"/>
                  </a:ext>
                </a:extLst>
              </a:tr>
              <a:tr h="147193">
                <a:tc>
                  <a:txBody>
                    <a:bodyPr/>
                    <a:lstStyle/>
                    <a:p>
                      <a:pPr algn="l" fontAlgn="ctr"/>
                      <a:r>
                        <a:rPr lang="en-GB" sz="700" u="none" strike="noStrike">
                          <a:solidFill>
                            <a:schemeClr val="bg1">
                              <a:lumMod val="65000"/>
                            </a:schemeClr>
                          </a:solidFill>
                          <a:effectLst/>
                        </a:rPr>
                        <a:t>cooking oil</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748448258"/>
                  </a:ext>
                </a:extLst>
              </a:tr>
              <a:tr h="147193">
                <a:tc>
                  <a:txBody>
                    <a:bodyPr/>
                    <a:lstStyle/>
                    <a:p>
                      <a:pPr algn="l" fontAlgn="b"/>
                      <a:r>
                        <a:rPr lang="en-GB" sz="700" u="none" strike="noStrike" dirty="0">
                          <a:solidFill>
                            <a:schemeClr val="bg1">
                              <a:lumMod val="65000"/>
                            </a:schemeClr>
                          </a:solidFill>
                          <a:effectLst/>
                        </a:rPr>
                        <a:t>deep roasting pan (big enough to contain the large bowl)</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66270050"/>
                  </a:ext>
                </a:extLst>
              </a:tr>
              <a:tr h="147193">
                <a:tc>
                  <a:txBody>
                    <a:bodyPr/>
                    <a:lstStyle/>
                    <a:p>
                      <a:pPr algn="l" fontAlgn="ctr"/>
                      <a:r>
                        <a:rPr lang="en-GB" sz="700" u="none" strike="noStrike">
                          <a:solidFill>
                            <a:schemeClr val="bg1">
                              <a:lumMod val="65000"/>
                            </a:schemeClr>
                          </a:solidFill>
                          <a:effectLst/>
                        </a:rPr>
                        <a:t>digital multimeter (optional)</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95756050"/>
                  </a:ext>
                </a:extLst>
              </a:tr>
              <a:tr h="253296">
                <a:tc>
                  <a:txBody>
                    <a:bodyPr/>
                    <a:lstStyle/>
                    <a:p>
                      <a:pPr algn="l" fontAlgn="ctr"/>
                      <a:r>
                        <a:rPr lang="en-GB" sz="700" u="none" strike="noStrike">
                          <a:solidFill>
                            <a:schemeClr val="bg1">
                              <a:lumMod val="65000"/>
                            </a:schemeClr>
                          </a:solidFill>
                          <a:effectLst/>
                        </a:rPr>
                        <a:t>dirty copper coins (at least 15 coins presenting a similar brown layer due to oxidation) </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915159781"/>
                  </a:ext>
                </a:extLst>
              </a:tr>
              <a:tr h="147193">
                <a:tc>
                  <a:txBody>
                    <a:bodyPr/>
                    <a:lstStyle/>
                    <a:p>
                      <a:pPr algn="l" fontAlgn="ctr"/>
                      <a:r>
                        <a:rPr lang="en-GB" sz="700" u="none" strike="noStrike">
                          <a:solidFill>
                            <a:schemeClr val="bg1">
                              <a:lumMod val="65000"/>
                            </a:schemeClr>
                          </a:solidFill>
                          <a:effectLst/>
                        </a:rPr>
                        <a:t>domestic freezer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769073765"/>
                  </a:ext>
                </a:extLst>
              </a:tr>
              <a:tr h="377406">
                <a:tc>
                  <a:txBody>
                    <a:bodyPr/>
                    <a:lstStyle/>
                    <a:p>
                      <a:pPr algn="l" fontAlgn="ctr"/>
                      <a:r>
                        <a:rPr lang="en-GB" sz="700" u="none" strike="noStrike" dirty="0">
                          <a:solidFill>
                            <a:schemeClr val="bg1">
                              <a:lumMod val="65000"/>
                            </a:schemeClr>
                          </a:solidFill>
                          <a:effectLst/>
                        </a:rPr>
                        <a:t>drawing pin to attach the string to the underside of a table or a door frame. Sticky tape may work for attaching the mass or the top of the string (depending on how heavy the mass is.)</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596376557"/>
                  </a:ext>
                </a:extLst>
              </a:tr>
              <a:tr h="147193">
                <a:tc>
                  <a:txBody>
                    <a:bodyPr/>
                    <a:lstStyle/>
                    <a:p>
                      <a:pPr algn="l" fontAlgn="b"/>
                      <a:r>
                        <a:rPr lang="en-GB" sz="700" u="none" strike="noStrike">
                          <a:solidFill>
                            <a:schemeClr val="bg1">
                              <a:lumMod val="65000"/>
                            </a:schemeClr>
                          </a:solidFill>
                          <a:effectLst/>
                        </a:rPr>
                        <a:t>dried active yeast</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297200349"/>
                  </a:ext>
                </a:extLst>
              </a:tr>
              <a:tr h="147193">
                <a:tc>
                  <a:txBody>
                    <a:bodyPr/>
                    <a:lstStyle/>
                    <a:p>
                      <a:pPr algn="l" fontAlgn="ctr"/>
                      <a:r>
                        <a:rPr lang="en-GB" sz="700" u="none" strike="noStrike">
                          <a:solidFill>
                            <a:schemeClr val="bg1">
                              <a:lumMod val="65000"/>
                            </a:schemeClr>
                          </a:solidFill>
                          <a:effectLst/>
                        </a:rPr>
                        <a:t>either a blender or a pot to boil the cabbage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062129550"/>
                  </a:ext>
                </a:extLst>
              </a:tr>
              <a:tr h="253296">
                <a:tc>
                  <a:txBody>
                    <a:bodyPr/>
                    <a:lstStyle/>
                    <a:p>
                      <a:pPr algn="l" fontAlgn="b"/>
                      <a:r>
                        <a:rPr lang="en-GB" sz="700" u="none" strike="noStrike">
                          <a:solidFill>
                            <a:schemeClr val="bg1">
                              <a:lumMod val="65000"/>
                            </a:schemeClr>
                          </a:solidFill>
                          <a:effectLst/>
                        </a:rPr>
                        <a:t>either an electronic balance (i.e. kitchen scales) or set of standard measuring spoons, such as teaspoons or tablespoons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150330772"/>
                  </a:ext>
                </a:extLst>
              </a:tr>
              <a:tr h="330792">
                <a:tc>
                  <a:txBody>
                    <a:bodyPr/>
                    <a:lstStyle/>
                    <a:p>
                      <a:pPr algn="l" fontAlgn="b"/>
                      <a:r>
                        <a:rPr lang="en-GB" sz="700" u="none" strike="noStrike">
                          <a:solidFill>
                            <a:schemeClr val="bg1">
                              <a:lumMod val="65000"/>
                            </a:schemeClr>
                          </a:solidFill>
                          <a:effectLst/>
                        </a:rPr>
                        <a:t>electronic kitchen scales that measure to the nearest gram, or a small measuring spoon such as a teaspoon (5 ml) or half-teaspoon (2.5 ml)</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380397477"/>
                  </a:ext>
                </a:extLst>
              </a:tr>
              <a:tr h="221802">
                <a:tc>
                  <a:txBody>
                    <a:bodyPr/>
                    <a:lstStyle/>
                    <a:p>
                      <a:pPr algn="l" fontAlgn="ctr"/>
                      <a:r>
                        <a:rPr lang="en-GB" sz="700" u="none" strike="noStrike">
                          <a:solidFill>
                            <a:schemeClr val="bg1">
                              <a:lumMod val="65000"/>
                            </a:schemeClr>
                          </a:solidFill>
                          <a:effectLst/>
                        </a:rPr>
                        <a:t>empty 500 ml transparent plastic bottle (if possible with straight sides)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998509582"/>
                  </a:ext>
                </a:extLst>
              </a:tr>
              <a:tr h="147193">
                <a:tc>
                  <a:txBody>
                    <a:bodyPr/>
                    <a:lstStyle/>
                    <a:p>
                      <a:pPr algn="l" fontAlgn="b"/>
                      <a:r>
                        <a:rPr lang="en-GB" sz="700" u="none" strike="noStrike" dirty="0">
                          <a:solidFill>
                            <a:schemeClr val="bg1">
                              <a:lumMod val="65000"/>
                            </a:schemeClr>
                          </a:solidFill>
                          <a:effectLst/>
                        </a:rPr>
                        <a:t>empty ice-cube tray, or several small pots or egg cups</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145366233"/>
                  </a:ext>
                </a:extLst>
              </a:tr>
              <a:tr h="253296">
                <a:tc>
                  <a:txBody>
                    <a:bodyPr/>
                    <a:lstStyle/>
                    <a:p>
                      <a:pPr algn="l" fontAlgn="b"/>
                      <a:r>
                        <a:rPr lang="en-GB" sz="700" u="none" strike="noStrike" dirty="0">
                          <a:solidFill>
                            <a:schemeClr val="bg1">
                              <a:lumMod val="65000"/>
                            </a:schemeClr>
                          </a:solidFill>
                          <a:effectLst/>
                        </a:rPr>
                        <a:t>empty plastic drinks bottle with a volume between 250 ml and 500 ml and a screw-top lid</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275390916"/>
                  </a:ext>
                </a:extLst>
              </a:tr>
            </a:tbl>
          </a:graphicData>
        </a:graphic>
      </p:graphicFrame>
      <p:graphicFrame>
        <p:nvGraphicFramePr>
          <p:cNvPr id="17" name="Table 16">
            <a:extLst>
              <a:ext uri="{FF2B5EF4-FFF2-40B4-BE49-F238E27FC236}">
                <a16:creationId xmlns:a16="http://schemas.microsoft.com/office/drawing/2014/main" id="{485AF72B-5AE6-4A8F-C1D2-522F34D60754}"/>
              </a:ext>
            </a:extLst>
          </p:cNvPr>
          <p:cNvGraphicFramePr>
            <a:graphicFrameLocks noGrp="1"/>
          </p:cNvGraphicFramePr>
          <p:nvPr>
            <p:extLst>
              <p:ext uri="{D42A27DB-BD31-4B8C-83A1-F6EECF244321}">
                <p14:modId xmlns:p14="http://schemas.microsoft.com/office/powerpoint/2010/main" val="3168430054"/>
              </p:ext>
            </p:extLst>
          </p:nvPr>
        </p:nvGraphicFramePr>
        <p:xfrm>
          <a:off x="3057811" y="-15"/>
          <a:ext cx="2990651" cy="6858003"/>
        </p:xfrm>
        <a:graphic>
          <a:graphicData uri="http://schemas.openxmlformats.org/drawingml/2006/table">
            <a:tbl>
              <a:tblPr>
                <a:tableStyleId>{5C22544A-7EE6-4342-B048-85BDC9FD1C3A}</a:tableStyleId>
              </a:tblPr>
              <a:tblGrid>
                <a:gridCol w="2990651">
                  <a:extLst>
                    <a:ext uri="{9D8B030D-6E8A-4147-A177-3AD203B41FA5}">
                      <a16:colId xmlns:a16="http://schemas.microsoft.com/office/drawing/2014/main" val="89469617"/>
                    </a:ext>
                  </a:extLst>
                </a:gridCol>
              </a:tblGrid>
              <a:tr h="409499">
                <a:tc>
                  <a:txBody>
                    <a:bodyPr/>
                    <a:lstStyle/>
                    <a:p>
                      <a:pPr algn="l" fontAlgn="b"/>
                      <a:r>
                        <a:rPr lang="en-GB" sz="700" u="none" strike="noStrike" dirty="0" err="1">
                          <a:solidFill>
                            <a:schemeClr val="bg1">
                              <a:lumMod val="65000"/>
                            </a:schemeClr>
                          </a:solidFill>
                          <a:effectLst/>
                        </a:rPr>
                        <a:t>epsom</a:t>
                      </a:r>
                      <a:r>
                        <a:rPr lang="en-GB" sz="700" u="none" strike="noStrike" dirty="0">
                          <a:solidFill>
                            <a:schemeClr val="bg1">
                              <a:lumMod val="65000"/>
                            </a:schemeClr>
                          </a:solidFill>
                          <a:effectLst/>
                        </a:rPr>
                        <a:t> salts (magnesium </a:t>
                      </a:r>
                      <a:r>
                        <a:rPr lang="en-GB" sz="700" u="none" strike="noStrike" dirty="0" err="1">
                          <a:solidFill>
                            <a:schemeClr val="bg1">
                              <a:lumMod val="65000"/>
                            </a:schemeClr>
                          </a:solidFill>
                          <a:effectLst/>
                        </a:rPr>
                        <a:t>sulfate</a:t>
                      </a:r>
                      <a:r>
                        <a:rPr lang="en-GB" sz="700" u="none" strike="noStrike" dirty="0">
                          <a:solidFill>
                            <a:schemeClr val="bg1">
                              <a:lumMod val="65000"/>
                            </a:schemeClr>
                          </a:solidFill>
                          <a:effectLst/>
                        </a:rPr>
                        <a:t> heptahydrate), which is used in gardening and some health products and is generally available from gardening centres for around £5 for 1 kg</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38529981"/>
                  </a:ext>
                </a:extLst>
              </a:tr>
              <a:tr h="159710">
                <a:tc>
                  <a:txBody>
                    <a:bodyPr/>
                    <a:lstStyle/>
                    <a:p>
                      <a:pPr algn="l" fontAlgn="b"/>
                      <a:r>
                        <a:rPr lang="en-GB" sz="700" u="none" strike="noStrike">
                          <a:solidFill>
                            <a:schemeClr val="bg1">
                              <a:lumMod val="65000"/>
                            </a:schemeClr>
                          </a:solidFill>
                          <a:effectLst/>
                        </a:rPr>
                        <a:t>eraser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688799909"/>
                  </a:ext>
                </a:extLst>
              </a:tr>
              <a:tr h="159710">
                <a:tc>
                  <a:txBody>
                    <a:bodyPr/>
                    <a:lstStyle/>
                    <a:p>
                      <a:pPr algn="l" fontAlgn="ctr"/>
                      <a:r>
                        <a:rPr lang="en-GB" sz="700" u="none" strike="noStrike">
                          <a:solidFill>
                            <a:schemeClr val="bg1">
                              <a:lumMod val="65000"/>
                            </a:schemeClr>
                          </a:solidFill>
                          <a:effectLst/>
                        </a:rPr>
                        <a:t>four clear glasses or jars </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145922999"/>
                  </a:ext>
                </a:extLst>
              </a:tr>
              <a:tr h="159710">
                <a:tc>
                  <a:txBody>
                    <a:bodyPr/>
                    <a:lstStyle/>
                    <a:p>
                      <a:pPr algn="l" fontAlgn="b"/>
                      <a:r>
                        <a:rPr lang="en-GB" sz="700" u="none" strike="noStrike" dirty="0">
                          <a:solidFill>
                            <a:schemeClr val="bg1">
                              <a:lumMod val="65000"/>
                            </a:schemeClr>
                          </a:solidFill>
                          <a:effectLst/>
                        </a:rPr>
                        <a:t>freezer</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4008398333"/>
                  </a:ext>
                </a:extLst>
              </a:tr>
              <a:tr h="159710">
                <a:tc>
                  <a:txBody>
                    <a:bodyPr/>
                    <a:lstStyle/>
                    <a:p>
                      <a:pPr algn="l" fontAlgn="ctr"/>
                      <a:r>
                        <a:rPr lang="en-GB" sz="700" u="none" strike="noStrike">
                          <a:solidFill>
                            <a:schemeClr val="bg1">
                              <a:lumMod val="65000"/>
                            </a:schemeClr>
                          </a:solidFill>
                          <a:effectLst/>
                        </a:rPr>
                        <a:t>fresh medium-sized egg </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1798290"/>
                  </a:ext>
                </a:extLst>
              </a:tr>
              <a:tr h="159710">
                <a:tc>
                  <a:txBody>
                    <a:bodyPr/>
                    <a:lstStyle/>
                    <a:p>
                      <a:pPr algn="l" fontAlgn="b"/>
                      <a:r>
                        <a:rPr lang="en-GB" sz="700" u="none" strike="noStrike">
                          <a:solidFill>
                            <a:schemeClr val="bg1">
                              <a:lumMod val="65000"/>
                            </a:schemeClr>
                          </a:solidFill>
                          <a:effectLst/>
                        </a:rPr>
                        <a:t>fridge to cool water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903624152"/>
                  </a:ext>
                </a:extLst>
              </a:tr>
              <a:tr h="159710">
                <a:tc>
                  <a:txBody>
                    <a:bodyPr/>
                    <a:lstStyle/>
                    <a:p>
                      <a:pPr algn="l" fontAlgn="b"/>
                      <a:r>
                        <a:rPr lang="en-GB" sz="700" u="none" strike="noStrike">
                          <a:solidFill>
                            <a:schemeClr val="bg1">
                              <a:lumMod val="65000"/>
                            </a:schemeClr>
                          </a:solidFill>
                          <a:effectLst/>
                        </a:rPr>
                        <a:t>fruit sugar/dextrose powder/sugar with stevia</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168930921"/>
                  </a:ext>
                </a:extLst>
              </a:tr>
              <a:tr h="274836">
                <a:tc>
                  <a:txBody>
                    <a:bodyPr/>
                    <a:lstStyle/>
                    <a:p>
                      <a:pPr algn="l" fontAlgn="ctr"/>
                      <a:r>
                        <a:rPr lang="en-GB" sz="700" u="none" strike="noStrike">
                          <a:solidFill>
                            <a:schemeClr val="bg1">
                              <a:lumMod val="65000"/>
                            </a:schemeClr>
                          </a:solidFill>
                          <a:effectLst/>
                        </a:rPr>
                        <a:t>galvanised nails (coated with Zn) – as many as the number of wells in the ice tray</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118600624"/>
                  </a:ext>
                </a:extLst>
              </a:tr>
              <a:tr h="159710">
                <a:tc>
                  <a:txBody>
                    <a:bodyPr/>
                    <a:lstStyle/>
                    <a:p>
                      <a:pPr algn="l" fontAlgn="b"/>
                      <a:r>
                        <a:rPr lang="en-GB" sz="700" u="none" strike="noStrike">
                          <a:solidFill>
                            <a:schemeClr val="bg1">
                              <a:lumMod val="65000"/>
                            </a:schemeClr>
                          </a:solidFill>
                          <a:effectLst/>
                        </a:rPr>
                        <a:t>granulated sugar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086718688"/>
                  </a:ext>
                </a:extLst>
              </a:tr>
              <a:tr h="159710">
                <a:tc>
                  <a:txBody>
                    <a:bodyPr/>
                    <a:lstStyle/>
                    <a:p>
                      <a:pPr algn="l" fontAlgn="ctr"/>
                      <a:r>
                        <a:rPr lang="en-GB" sz="700" u="none" strike="noStrike" dirty="0">
                          <a:solidFill>
                            <a:schemeClr val="bg1">
                              <a:lumMod val="65000"/>
                            </a:schemeClr>
                          </a:solidFill>
                          <a:effectLst/>
                        </a:rPr>
                        <a:t>grapefruit (or large orange)</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031370273"/>
                  </a:ext>
                </a:extLst>
              </a:tr>
              <a:tr h="159710">
                <a:tc>
                  <a:txBody>
                    <a:bodyPr/>
                    <a:lstStyle/>
                    <a:p>
                      <a:pPr algn="l" fontAlgn="ctr"/>
                      <a:r>
                        <a:rPr lang="en-GB" sz="700" u="none" strike="noStrike">
                          <a:solidFill>
                            <a:schemeClr val="bg1">
                              <a:lumMod val="65000"/>
                            </a:schemeClr>
                          </a:solidFill>
                          <a:effectLst/>
                        </a:rPr>
                        <a:t>grated carrot</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827299017"/>
                  </a:ext>
                </a:extLst>
              </a:tr>
              <a:tr h="221367">
                <a:tc>
                  <a:txBody>
                    <a:bodyPr/>
                    <a:lstStyle/>
                    <a:p>
                      <a:pPr algn="l" fontAlgn="ctr"/>
                      <a:r>
                        <a:rPr lang="en-GB" sz="700" u="none" strike="noStrike">
                          <a:solidFill>
                            <a:schemeClr val="bg1">
                              <a:lumMod val="65000"/>
                            </a:schemeClr>
                          </a:solidFill>
                          <a:effectLst/>
                        </a:rPr>
                        <a:t>grease or oil, it doesn't matter if it is animal, mineral or vegetable oil.</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868599643"/>
                  </a:ext>
                </a:extLst>
              </a:tr>
              <a:tr h="221367">
                <a:tc>
                  <a:txBody>
                    <a:bodyPr/>
                    <a:lstStyle/>
                    <a:p>
                      <a:pPr algn="l" fontAlgn="b"/>
                      <a:r>
                        <a:rPr lang="en-GB" sz="700" u="none" strike="noStrike">
                          <a:solidFill>
                            <a:schemeClr val="bg1">
                              <a:lumMod val="65000"/>
                            </a:schemeClr>
                          </a:solidFill>
                          <a:effectLst/>
                        </a:rPr>
                        <a:t>heavy duty elastic band (approximately 8 cm long and 0.5 cm wide)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363945720"/>
                  </a:ext>
                </a:extLst>
              </a:tr>
              <a:tr h="159710">
                <a:tc>
                  <a:txBody>
                    <a:bodyPr/>
                    <a:lstStyle/>
                    <a:p>
                      <a:pPr algn="l" fontAlgn="b"/>
                      <a:r>
                        <a:rPr lang="en-GB" sz="700" u="none" strike="noStrike">
                          <a:solidFill>
                            <a:schemeClr val="bg1">
                              <a:lumMod val="65000"/>
                            </a:schemeClr>
                          </a:solidFill>
                          <a:effectLst/>
                        </a:rPr>
                        <a:t>hot and cold water (from a tap)</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863740717"/>
                  </a:ext>
                </a:extLst>
              </a:tr>
              <a:tr h="159710">
                <a:tc>
                  <a:txBody>
                    <a:bodyPr/>
                    <a:lstStyle/>
                    <a:p>
                      <a:pPr algn="l" fontAlgn="b"/>
                      <a:r>
                        <a:rPr lang="en-GB" sz="700" u="none" strike="noStrike">
                          <a:solidFill>
                            <a:schemeClr val="bg1">
                              <a:lumMod val="65000"/>
                            </a:schemeClr>
                          </a:solidFill>
                          <a:effectLst/>
                        </a:rPr>
                        <a:t>hydrogen peroxide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191964714"/>
                  </a:ext>
                </a:extLst>
              </a:tr>
              <a:tr h="159710">
                <a:tc>
                  <a:txBody>
                    <a:bodyPr/>
                    <a:lstStyle/>
                    <a:p>
                      <a:pPr algn="l" fontAlgn="b"/>
                      <a:r>
                        <a:rPr lang="en-GB" sz="700" u="none" strike="noStrike" dirty="0">
                          <a:solidFill>
                            <a:schemeClr val="bg1">
                              <a:lumMod val="65000"/>
                            </a:schemeClr>
                          </a:solidFill>
                          <a:effectLst/>
                        </a:rPr>
                        <a:t>ice tray</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318092010"/>
                  </a:ext>
                </a:extLst>
              </a:tr>
              <a:tr h="159710">
                <a:tc>
                  <a:txBody>
                    <a:bodyPr/>
                    <a:lstStyle/>
                    <a:p>
                      <a:pPr algn="l" fontAlgn="b"/>
                      <a:r>
                        <a:rPr lang="en-GB" sz="700" u="none" strike="noStrike">
                          <a:solidFill>
                            <a:schemeClr val="bg1">
                              <a:lumMod val="65000"/>
                            </a:schemeClr>
                          </a:solidFill>
                          <a:effectLst/>
                        </a:rPr>
                        <a:t>kettle to heat water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767708673"/>
                  </a:ext>
                </a:extLst>
              </a:tr>
              <a:tr h="159710">
                <a:tc>
                  <a:txBody>
                    <a:bodyPr/>
                    <a:lstStyle/>
                    <a:p>
                      <a:pPr algn="l" fontAlgn="b"/>
                      <a:r>
                        <a:rPr lang="en-GB" sz="700" u="none" strike="noStrike">
                          <a:solidFill>
                            <a:schemeClr val="bg1">
                              <a:lumMod val="65000"/>
                            </a:schemeClr>
                          </a:solidFill>
                          <a:effectLst/>
                        </a:rPr>
                        <a:t>kitchen scales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462020244"/>
                  </a:ext>
                </a:extLst>
              </a:tr>
              <a:tr h="159710">
                <a:tc>
                  <a:txBody>
                    <a:bodyPr/>
                    <a:lstStyle/>
                    <a:p>
                      <a:pPr algn="l" fontAlgn="ctr"/>
                      <a:r>
                        <a:rPr lang="en-GB" sz="700" u="none" strike="noStrike">
                          <a:solidFill>
                            <a:schemeClr val="bg1">
                              <a:lumMod val="65000"/>
                            </a:schemeClr>
                          </a:solidFill>
                          <a:effectLst/>
                        </a:rPr>
                        <a:t>laboratory notebook</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31843155"/>
                  </a:ext>
                </a:extLst>
              </a:tr>
              <a:tr h="159710">
                <a:tc>
                  <a:txBody>
                    <a:bodyPr/>
                    <a:lstStyle/>
                    <a:p>
                      <a:pPr algn="l" fontAlgn="b"/>
                      <a:r>
                        <a:rPr lang="en-GB" sz="700" u="none" strike="noStrike" dirty="0">
                          <a:solidFill>
                            <a:schemeClr val="bg1">
                              <a:lumMod val="65000"/>
                            </a:schemeClr>
                          </a:solidFill>
                          <a:effectLst/>
                        </a:rPr>
                        <a:t>large bowl (big enough to contain the inflated balloon)</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329891191"/>
                  </a:ext>
                </a:extLst>
              </a:tr>
              <a:tr h="159710">
                <a:tc>
                  <a:txBody>
                    <a:bodyPr/>
                    <a:lstStyle/>
                    <a:p>
                      <a:pPr algn="l" fontAlgn="b"/>
                      <a:r>
                        <a:rPr lang="en-GB" sz="700" u="none" strike="noStrike">
                          <a:solidFill>
                            <a:schemeClr val="bg1">
                              <a:lumMod val="65000"/>
                            </a:schemeClr>
                          </a:solidFill>
                          <a:effectLst/>
                        </a:rPr>
                        <a:t>large funnel</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727168782"/>
                  </a:ext>
                </a:extLst>
              </a:tr>
              <a:tr h="159710">
                <a:tc>
                  <a:txBody>
                    <a:bodyPr/>
                    <a:lstStyle/>
                    <a:p>
                      <a:pPr algn="l" fontAlgn="b"/>
                      <a:r>
                        <a:rPr lang="en-GB" sz="700" u="none" strike="noStrike">
                          <a:solidFill>
                            <a:schemeClr val="bg1">
                              <a:lumMod val="65000"/>
                            </a:schemeClr>
                          </a:solidFill>
                          <a:effectLst/>
                        </a:rPr>
                        <a:t>large potato </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616019724"/>
                  </a:ext>
                </a:extLst>
              </a:tr>
              <a:tr h="274836">
                <a:tc>
                  <a:txBody>
                    <a:bodyPr/>
                    <a:lstStyle/>
                    <a:p>
                      <a:pPr algn="l" fontAlgn="ctr"/>
                      <a:r>
                        <a:rPr lang="en-GB" sz="700" u="none" strike="noStrike">
                          <a:solidFill>
                            <a:schemeClr val="bg1">
                              <a:lumMod val="65000"/>
                            </a:schemeClr>
                          </a:solidFill>
                          <a:effectLst/>
                        </a:rPr>
                        <a:t>large, soft sweets (such as marshmallows or jelly babies) in different colours, or modelling clay</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944386933"/>
                  </a:ext>
                </a:extLst>
              </a:tr>
              <a:tr h="159710">
                <a:tc>
                  <a:txBody>
                    <a:bodyPr/>
                    <a:lstStyle/>
                    <a:p>
                      <a:pPr algn="l" fontAlgn="ctr"/>
                      <a:r>
                        <a:rPr lang="en-GB" sz="700" u="none" strike="noStrike">
                          <a:solidFill>
                            <a:schemeClr val="bg1">
                              <a:lumMod val="65000"/>
                            </a:schemeClr>
                          </a:solidFill>
                          <a:effectLst/>
                        </a:rPr>
                        <a:t>marker pen</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212196206"/>
                  </a:ext>
                </a:extLst>
              </a:tr>
              <a:tr h="274836">
                <a:tc>
                  <a:txBody>
                    <a:bodyPr/>
                    <a:lstStyle/>
                    <a:p>
                      <a:pPr algn="l" fontAlgn="ctr"/>
                      <a:r>
                        <a:rPr lang="en-GB" sz="700" u="none" strike="noStrike">
                          <a:solidFill>
                            <a:schemeClr val="bg1">
                              <a:lumMod val="65000"/>
                            </a:schemeClr>
                          </a:solidFill>
                          <a:effectLst/>
                        </a:rPr>
                        <a:t>means for measuring the amount of household product (e.g. measuring spoon)</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153159991"/>
                  </a:ext>
                </a:extLst>
              </a:tr>
              <a:tr h="274836">
                <a:tc>
                  <a:txBody>
                    <a:bodyPr/>
                    <a:lstStyle/>
                    <a:p>
                      <a:pPr algn="l" fontAlgn="b"/>
                      <a:r>
                        <a:rPr lang="en-GB" sz="700" u="none" strike="noStrike" dirty="0">
                          <a:solidFill>
                            <a:schemeClr val="bg1">
                              <a:lumMod val="65000"/>
                            </a:schemeClr>
                          </a:solidFill>
                          <a:effectLst/>
                        </a:rPr>
                        <a:t>means of recording your observations - preferably you should use an electronic approach</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860967617"/>
                  </a:ext>
                </a:extLst>
              </a:tr>
              <a:tr h="274836">
                <a:tc>
                  <a:txBody>
                    <a:bodyPr/>
                    <a:lstStyle/>
                    <a:p>
                      <a:pPr algn="l" fontAlgn="b"/>
                      <a:r>
                        <a:rPr lang="en-GB" sz="700" u="none" strike="noStrike">
                          <a:solidFill>
                            <a:schemeClr val="bg1">
                              <a:lumMod val="65000"/>
                            </a:schemeClr>
                          </a:solidFill>
                          <a:effectLst/>
                        </a:rPr>
                        <a:t>measuring jug capable of measuring volumes between 50 and 200 ml of liquid.</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97923659"/>
                  </a:ext>
                </a:extLst>
              </a:tr>
              <a:tr h="159710">
                <a:tc>
                  <a:txBody>
                    <a:bodyPr/>
                    <a:lstStyle/>
                    <a:p>
                      <a:pPr algn="l" fontAlgn="b"/>
                      <a:r>
                        <a:rPr lang="en-GB" sz="700" u="none" strike="noStrike">
                          <a:solidFill>
                            <a:schemeClr val="bg1">
                              <a:lumMod val="65000"/>
                            </a:schemeClr>
                          </a:solidFill>
                          <a:effectLst/>
                        </a:rPr>
                        <a:t>mid-sized funnel (that will fit in the neck of the plastic bottle)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16346155"/>
                  </a:ext>
                </a:extLst>
              </a:tr>
              <a:tr h="159710">
                <a:tc>
                  <a:txBody>
                    <a:bodyPr/>
                    <a:lstStyle/>
                    <a:p>
                      <a:pPr algn="l" fontAlgn="b"/>
                      <a:r>
                        <a:rPr lang="en-GB" sz="700" u="none" strike="noStrike">
                          <a:solidFill>
                            <a:schemeClr val="bg1">
                              <a:lumMod val="65000"/>
                            </a:schemeClr>
                          </a:solidFill>
                          <a:effectLst/>
                        </a:rPr>
                        <a:t>mug/container for hot water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693207771"/>
                  </a:ext>
                </a:extLst>
              </a:tr>
              <a:tr h="159710">
                <a:tc>
                  <a:txBody>
                    <a:bodyPr/>
                    <a:lstStyle/>
                    <a:p>
                      <a:pPr algn="l" fontAlgn="ctr"/>
                      <a:r>
                        <a:rPr lang="en-GB" sz="700" u="none" strike="noStrike" dirty="0">
                          <a:solidFill>
                            <a:schemeClr val="bg1">
                              <a:lumMod val="65000"/>
                            </a:schemeClr>
                          </a:solidFill>
                          <a:effectLst/>
                        </a:rPr>
                        <a:t>normal tap water</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017596561"/>
                  </a:ext>
                </a:extLst>
              </a:tr>
              <a:tr h="159710">
                <a:tc>
                  <a:txBody>
                    <a:bodyPr/>
                    <a:lstStyle/>
                    <a:p>
                      <a:pPr algn="l" fontAlgn="ctr"/>
                      <a:r>
                        <a:rPr lang="en-GB" sz="700" u="none" strike="noStrike" dirty="0">
                          <a:effectLst/>
                        </a:rPr>
                        <a:t>one light-emitting diode</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091485181"/>
                  </a:ext>
                </a:extLst>
              </a:tr>
              <a:tr h="159710">
                <a:tc>
                  <a:txBody>
                    <a:bodyPr/>
                    <a:lstStyle/>
                    <a:p>
                      <a:pPr algn="l" fontAlgn="b"/>
                      <a:r>
                        <a:rPr lang="en-GB" sz="700" u="none" strike="noStrike">
                          <a:solidFill>
                            <a:schemeClr val="bg1">
                              <a:lumMod val="65000"/>
                            </a:schemeClr>
                          </a:solidFill>
                          <a:effectLst/>
                        </a:rPr>
                        <a:t>one or more samples of rock</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689875043"/>
                  </a:ext>
                </a:extLst>
              </a:tr>
              <a:tr h="159710">
                <a:tc>
                  <a:txBody>
                    <a:bodyPr/>
                    <a:lstStyle/>
                    <a:p>
                      <a:pPr algn="l" fontAlgn="b"/>
                      <a:r>
                        <a:rPr lang="en-GB" sz="700" u="none" strike="noStrike" dirty="0">
                          <a:solidFill>
                            <a:schemeClr val="bg1">
                              <a:lumMod val="65000"/>
                            </a:schemeClr>
                          </a:solidFill>
                          <a:effectLst/>
                        </a:rPr>
                        <a:t>packet of balloons</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199788124"/>
                  </a:ext>
                </a:extLst>
              </a:tr>
              <a:tr h="159710">
                <a:tc>
                  <a:txBody>
                    <a:bodyPr/>
                    <a:lstStyle/>
                    <a:p>
                      <a:pPr algn="l" fontAlgn="ctr"/>
                      <a:r>
                        <a:rPr lang="en-GB" sz="700" u="none" strike="noStrike">
                          <a:solidFill>
                            <a:schemeClr val="bg1">
                              <a:lumMod val="65000"/>
                            </a:schemeClr>
                          </a:solidFill>
                          <a:effectLst/>
                        </a:rPr>
                        <a:t>packet of small seeds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905240651"/>
                  </a:ext>
                </a:extLst>
              </a:tr>
              <a:tr h="159710">
                <a:tc>
                  <a:txBody>
                    <a:bodyPr/>
                    <a:lstStyle/>
                    <a:p>
                      <a:pPr algn="l" fontAlgn="b"/>
                      <a:r>
                        <a:rPr lang="en-GB" sz="700" u="none" strike="noStrike">
                          <a:solidFill>
                            <a:schemeClr val="bg1">
                              <a:lumMod val="65000"/>
                            </a:schemeClr>
                          </a:solidFill>
                          <a:effectLst/>
                        </a:rPr>
                        <a:t>pad of paper/notebook</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245721907"/>
                  </a:ext>
                </a:extLst>
              </a:tr>
              <a:tr h="159710">
                <a:tc>
                  <a:txBody>
                    <a:bodyPr/>
                    <a:lstStyle/>
                    <a:p>
                      <a:pPr algn="l" fontAlgn="b"/>
                      <a:r>
                        <a:rPr lang="en-GB" sz="700" u="none" strike="noStrike">
                          <a:solidFill>
                            <a:schemeClr val="bg1">
                              <a:lumMod val="65000"/>
                            </a:schemeClr>
                          </a:solidFill>
                          <a:effectLst/>
                        </a:rPr>
                        <a:t>pair of protective gloves such as Marigolds®.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973271904"/>
                  </a:ext>
                </a:extLst>
              </a:tr>
              <a:tr h="159710">
                <a:tc>
                  <a:txBody>
                    <a:bodyPr/>
                    <a:lstStyle/>
                    <a:p>
                      <a:pPr algn="l" fontAlgn="b"/>
                      <a:r>
                        <a:rPr lang="en-GB" sz="700" u="none" strike="noStrike" dirty="0">
                          <a:solidFill>
                            <a:schemeClr val="bg1">
                              <a:lumMod val="65000"/>
                            </a:schemeClr>
                          </a:solidFill>
                          <a:effectLst/>
                        </a:rPr>
                        <a:t>pair of safety glasses</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4082664475"/>
                  </a:ext>
                </a:extLst>
              </a:tr>
            </a:tbl>
          </a:graphicData>
        </a:graphic>
      </p:graphicFrame>
      <p:graphicFrame>
        <p:nvGraphicFramePr>
          <p:cNvPr id="18" name="Table 17">
            <a:extLst>
              <a:ext uri="{FF2B5EF4-FFF2-40B4-BE49-F238E27FC236}">
                <a16:creationId xmlns:a16="http://schemas.microsoft.com/office/drawing/2014/main" id="{B0229FAC-0F3E-DE75-B593-810A938AAA9C}"/>
              </a:ext>
            </a:extLst>
          </p:cNvPr>
          <p:cNvGraphicFramePr>
            <a:graphicFrameLocks noGrp="1"/>
          </p:cNvGraphicFramePr>
          <p:nvPr>
            <p:extLst>
              <p:ext uri="{D42A27DB-BD31-4B8C-83A1-F6EECF244321}">
                <p14:modId xmlns:p14="http://schemas.microsoft.com/office/powerpoint/2010/main" val="1763935462"/>
              </p:ext>
            </p:extLst>
          </p:nvPr>
        </p:nvGraphicFramePr>
        <p:xfrm>
          <a:off x="6143538" y="-1"/>
          <a:ext cx="2990651" cy="6857989"/>
        </p:xfrm>
        <a:graphic>
          <a:graphicData uri="http://schemas.openxmlformats.org/drawingml/2006/table">
            <a:tbl>
              <a:tblPr>
                <a:tableStyleId>{5C22544A-7EE6-4342-B048-85BDC9FD1C3A}</a:tableStyleId>
              </a:tblPr>
              <a:tblGrid>
                <a:gridCol w="2990651">
                  <a:extLst>
                    <a:ext uri="{9D8B030D-6E8A-4147-A177-3AD203B41FA5}">
                      <a16:colId xmlns:a16="http://schemas.microsoft.com/office/drawing/2014/main" val="343868153"/>
                    </a:ext>
                  </a:extLst>
                </a:gridCol>
              </a:tblGrid>
              <a:tr h="149402">
                <a:tc>
                  <a:txBody>
                    <a:bodyPr/>
                    <a:lstStyle/>
                    <a:p>
                      <a:pPr algn="l" fontAlgn="ctr"/>
                      <a:r>
                        <a:rPr lang="en-GB" sz="700" u="none" strike="noStrike">
                          <a:solidFill>
                            <a:schemeClr val="bg1">
                              <a:lumMod val="65000"/>
                            </a:schemeClr>
                          </a:solidFill>
                          <a:effectLst/>
                        </a:rPr>
                        <a:t>paper towels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682832942"/>
                  </a:ext>
                </a:extLst>
              </a:tr>
              <a:tr h="149402">
                <a:tc>
                  <a:txBody>
                    <a:bodyPr/>
                    <a:lstStyle/>
                    <a:p>
                      <a:pPr algn="l" fontAlgn="ctr"/>
                      <a:r>
                        <a:rPr lang="en-GB" sz="700" u="none" strike="noStrike" dirty="0">
                          <a:solidFill>
                            <a:schemeClr val="bg1">
                              <a:lumMod val="65000"/>
                            </a:schemeClr>
                          </a:solidFill>
                          <a:effectLst/>
                        </a:rPr>
                        <a:t>pen that will write on a fruit (e.g. a permanent marker).</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985545249"/>
                  </a:ext>
                </a:extLst>
              </a:tr>
              <a:tr h="149402">
                <a:tc>
                  <a:txBody>
                    <a:bodyPr/>
                    <a:lstStyle/>
                    <a:p>
                      <a:pPr algn="l" fontAlgn="ctr"/>
                      <a:r>
                        <a:rPr lang="en-GB" sz="700" u="none" strike="noStrike">
                          <a:solidFill>
                            <a:schemeClr val="bg1">
                              <a:lumMod val="65000"/>
                            </a:schemeClr>
                          </a:solidFill>
                          <a:effectLst/>
                        </a:rPr>
                        <a:t>pencil or similar stick</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011226506"/>
                  </a:ext>
                </a:extLst>
              </a:tr>
              <a:tr h="149402">
                <a:tc>
                  <a:txBody>
                    <a:bodyPr/>
                    <a:lstStyle/>
                    <a:p>
                      <a:pPr algn="l" fontAlgn="ctr"/>
                      <a:r>
                        <a:rPr lang="en-GB" sz="700" u="none" strike="noStrike" dirty="0">
                          <a:solidFill>
                            <a:schemeClr val="bg1">
                              <a:lumMod val="65000"/>
                            </a:schemeClr>
                          </a:solidFill>
                          <a:effectLst/>
                        </a:rPr>
                        <a:t>pencil, graph paper and perhaps a ruler</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409896006"/>
                  </a:ext>
                </a:extLst>
              </a:tr>
              <a:tr h="149402">
                <a:tc>
                  <a:txBody>
                    <a:bodyPr/>
                    <a:lstStyle/>
                    <a:p>
                      <a:pPr algn="l" fontAlgn="b"/>
                      <a:r>
                        <a:rPr lang="en-GB" sz="700" u="none" strike="noStrike">
                          <a:solidFill>
                            <a:schemeClr val="bg1">
                              <a:lumMod val="65000"/>
                            </a:schemeClr>
                          </a:solidFill>
                          <a:effectLst/>
                        </a:rPr>
                        <a:t>piece of string (or coloured tape)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905528737"/>
                  </a:ext>
                </a:extLst>
              </a:tr>
              <a:tr h="149402">
                <a:tc>
                  <a:txBody>
                    <a:bodyPr/>
                    <a:lstStyle/>
                    <a:p>
                      <a:pPr algn="l" fontAlgn="ctr"/>
                      <a:r>
                        <a:rPr lang="en-GB" sz="700" u="none" strike="noStrike">
                          <a:solidFill>
                            <a:schemeClr val="bg1">
                              <a:lumMod val="65000"/>
                            </a:schemeClr>
                          </a:solidFill>
                          <a:effectLst/>
                        </a:rPr>
                        <a:t>ping pong ball</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737993117"/>
                  </a:ext>
                </a:extLst>
              </a:tr>
              <a:tr h="149402">
                <a:tc>
                  <a:txBody>
                    <a:bodyPr/>
                    <a:lstStyle/>
                    <a:p>
                      <a:pPr algn="l" fontAlgn="b"/>
                      <a:r>
                        <a:rPr lang="en-GB" sz="700" u="none" strike="noStrike">
                          <a:solidFill>
                            <a:schemeClr val="bg1">
                              <a:lumMod val="65000"/>
                            </a:schemeClr>
                          </a:solidFill>
                          <a:effectLst/>
                        </a:rPr>
                        <a:t>plain flour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86987031"/>
                  </a:ext>
                </a:extLst>
              </a:tr>
              <a:tr h="149402">
                <a:tc>
                  <a:txBody>
                    <a:bodyPr/>
                    <a:lstStyle/>
                    <a:p>
                      <a:pPr algn="l" fontAlgn="ctr"/>
                      <a:r>
                        <a:rPr lang="en-GB" sz="700" u="none" strike="noStrike">
                          <a:solidFill>
                            <a:schemeClr val="bg1">
                              <a:lumMod val="65000"/>
                            </a:schemeClr>
                          </a:solidFill>
                          <a:effectLst/>
                        </a:rPr>
                        <a:t>plastic comb (or inflated balloon)</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02386909"/>
                  </a:ext>
                </a:extLst>
              </a:tr>
              <a:tr h="149402">
                <a:tc>
                  <a:txBody>
                    <a:bodyPr/>
                    <a:lstStyle/>
                    <a:p>
                      <a:pPr algn="l" fontAlgn="ctr"/>
                      <a:r>
                        <a:rPr lang="en-GB" sz="700" u="none" strike="noStrike">
                          <a:solidFill>
                            <a:schemeClr val="bg1">
                              <a:lumMod val="65000"/>
                            </a:schemeClr>
                          </a:solidFill>
                          <a:effectLst/>
                        </a:rPr>
                        <a:t>plastic spoon</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763600790"/>
                  </a:ext>
                </a:extLst>
              </a:tr>
              <a:tr h="149402">
                <a:tc>
                  <a:txBody>
                    <a:bodyPr/>
                    <a:lstStyle/>
                    <a:p>
                      <a:pPr algn="l" fontAlgn="b"/>
                      <a:r>
                        <a:rPr lang="en-GB" sz="700" u="none" strike="noStrike" dirty="0">
                          <a:solidFill>
                            <a:schemeClr val="bg1">
                              <a:lumMod val="65000"/>
                            </a:schemeClr>
                          </a:solidFill>
                          <a:effectLst/>
                        </a:rPr>
                        <a:t>pocket calculator</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568503664"/>
                  </a:ext>
                </a:extLst>
              </a:tr>
              <a:tr h="149402">
                <a:tc>
                  <a:txBody>
                    <a:bodyPr/>
                    <a:lstStyle/>
                    <a:p>
                      <a:pPr algn="l" fontAlgn="b"/>
                      <a:r>
                        <a:rPr lang="en-GB" sz="700" u="none" strike="noStrike">
                          <a:solidFill>
                            <a:schemeClr val="bg1">
                              <a:lumMod val="65000"/>
                            </a:schemeClr>
                          </a:solidFill>
                          <a:effectLst/>
                        </a:rPr>
                        <a:t>printed map or aerial photo of the area you are sampling </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046580"/>
                  </a:ext>
                </a:extLst>
              </a:tr>
              <a:tr h="149402">
                <a:tc>
                  <a:txBody>
                    <a:bodyPr/>
                    <a:lstStyle/>
                    <a:p>
                      <a:pPr algn="l" fontAlgn="b"/>
                      <a:r>
                        <a:rPr lang="en-GB" sz="700" u="none" strike="noStrike">
                          <a:solidFill>
                            <a:schemeClr val="bg1">
                              <a:lumMod val="65000"/>
                            </a:schemeClr>
                          </a:solidFill>
                          <a:effectLst/>
                        </a:rPr>
                        <a:t>protractor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39931122"/>
                  </a:ext>
                </a:extLst>
              </a:tr>
              <a:tr h="149402">
                <a:tc>
                  <a:txBody>
                    <a:bodyPr/>
                    <a:lstStyle/>
                    <a:p>
                      <a:pPr algn="l" fontAlgn="ctr"/>
                      <a:r>
                        <a:rPr lang="en-GB" sz="700" u="none" strike="noStrike">
                          <a:solidFill>
                            <a:schemeClr val="bg1">
                              <a:lumMod val="65000"/>
                            </a:schemeClr>
                          </a:solidFill>
                          <a:effectLst/>
                        </a:rPr>
                        <a:t>pyrex jug for the boiling water receptacle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500880579"/>
                  </a:ext>
                </a:extLst>
              </a:tr>
              <a:tr h="383070">
                <a:tc>
                  <a:txBody>
                    <a:bodyPr/>
                    <a:lstStyle/>
                    <a:p>
                      <a:pPr algn="l" fontAlgn="ctr"/>
                      <a:r>
                        <a:rPr lang="en-GB" sz="700" u="none" strike="noStrike">
                          <a:solidFill>
                            <a:schemeClr val="bg1">
                              <a:lumMod val="65000"/>
                            </a:schemeClr>
                          </a:solidFill>
                          <a:effectLst/>
                        </a:rPr>
                        <a:t>range of compounds or solutions from around your house to test (e.g. some lemon juice, some cold tea, toilet cleaner, bathroom spray, face cleanser, etc.)</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478092970"/>
                  </a:ext>
                </a:extLst>
              </a:tr>
              <a:tr h="149402">
                <a:tc>
                  <a:txBody>
                    <a:bodyPr/>
                    <a:lstStyle/>
                    <a:p>
                      <a:pPr algn="l" fontAlgn="ctr"/>
                      <a:r>
                        <a:rPr lang="en-GB" sz="700" u="none" strike="noStrike" dirty="0">
                          <a:solidFill>
                            <a:schemeClr val="bg1">
                              <a:lumMod val="65000"/>
                            </a:schemeClr>
                          </a:solidFill>
                          <a:effectLst/>
                        </a:rPr>
                        <a:t>ruler or measuring tape</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62119482"/>
                  </a:ext>
                </a:extLst>
              </a:tr>
              <a:tr h="257098">
                <a:tc>
                  <a:txBody>
                    <a:bodyPr/>
                    <a:lstStyle/>
                    <a:p>
                      <a:pPr algn="l" fontAlgn="ctr"/>
                      <a:r>
                        <a:rPr lang="en-GB" sz="700" u="none" strike="noStrike" dirty="0">
                          <a:solidFill>
                            <a:schemeClr val="bg1">
                              <a:lumMod val="65000"/>
                            </a:schemeClr>
                          </a:solidFill>
                          <a:effectLst/>
                        </a:rPr>
                        <a:t>running tap with a narrow stream of water (or a 1 litre plastic drinks bottle with a very small hole near the bottom)</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470277680"/>
                  </a:ext>
                </a:extLst>
              </a:tr>
              <a:tr h="149402">
                <a:tc>
                  <a:txBody>
                    <a:bodyPr/>
                    <a:lstStyle/>
                    <a:p>
                      <a:pPr algn="l" fontAlgn="ctr"/>
                      <a:r>
                        <a:rPr lang="en-GB" sz="700" u="none" strike="noStrike">
                          <a:solidFill>
                            <a:schemeClr val="bg1">
                              <a:lumMod val="65000"/>
                            </a:schemeClr>
                          </a:solidFill>
                          <a:effectLst/>
                        </a:rPr>
                        <a:t>salt</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133263505"/>
                  </a:ext>
                </a:extLst>
              </a:tr>
              <a:tr h="149402">
                <a:tc>
                  <a:txBody>
                    <a:bodyPr/>
                    <a:lstStyle/>
                    <a:p>
                      <a:pPr algn="l" fontAlgn="ctr"/>
                      <a:r>
                        <a:rPr lang="en-GB" sz="700" u="none" strike="noStrike" dirty="0">
                          <a:solidFill>
                            <a:schemeClr val="bg1">
                              <a:lumMod val="65000"/>
                            </a:schemeClr>
                          </a:solidFill>
                          <a:effectLst/>
                        </a:rPr>
                        <a:t>scissors</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296278801"/>
                  </a:ext>
                </a:extLst>
              </a:tr>
              <a:tr h="257098">
                <a:tc>
                  <a:txBody>
                    <a:bodyPr/>
                    <a:lstStyle/>
                    <a:p>
                      <a:pPr algn="l" fontAlgn="ctr"/>
                      <a:r>
                        <a:rPr lang="en-GB" sz="700" u="none" strike="noStrike">
                          <a:solidFill>
                            <a:schemeClr val="bg1">
                              <a:lumMod val="65000"/>
                            </a:schemeClr>
                          </a:solidFill>
                          <a:effectLst/>
                        </a:rPr>
                        <a:t>see-through glass about 2/3 filled with water (or any other see-through liquid)</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789384922"/>
                  </a:ext>
                </a:extLst>
              </a:tr>
              <a:tr h="149402">
                <a:tc>
                  <a:txBody>
                    <a:bodyPr/>
                    <a:lstStyle/>
                    <a:p>
                      <a:pPr algn="l" fontAlgn="b"/>
                      <a:r>
                        <a:rPr lang="en-GB" sz="700" u="none" strike="noStrike" dirty="0">
                          <a:solidFill>
                            <a:schemeClr val="bg1">
                              <a:lumMod val="65000"/>
                            </a:schemeClr>
                          </a:solidFill>
                          <a:effectLst/>
                        </a:rPr>
                        <a:t>selection of round coins </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580142186"/>
                  </a:ext>
                </a:extLst>
              </a:tr>
              <a:tr h="149402">
                <a:tc>
                  <a:txBody>
                    <a:bodyPr/>
                    <a:lstStyle/>
                    <a:p>
                      <a:pPr algn="l" fontAlgn="ctr"/>
                      <a:r>
                        <a:rPr lang="en-GB" sz="700" u="none" strike="noStrike" dirty="0">
                          <a:solidFill>
                            <a:schemeClr val="bg1">
                              <a:lumMod val="65000"/>
                            </a:schemeClr>
                          </a:solidFill>
                          <a:effectLst/>
                        </a:rPr>
                        <a:t>sharp knife</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660703040"/>
                  </a:ext>
                </a:extLst>
              </a:tr>
              <a:tr h="149402">
                <a:tc>
                  <a:txBody>
                    <a:bodyPr/>
                    <a:lstStyle/>
                    <a:p>
                      <a:pPr algn="l" fontAlgn="b"/>
                      <a:r>
                        <a:rPr lang="en-GB" sz="700" u="none" strike="noStrike" dirty="0">
                          <a:solidFill>
                            <a:schemeClr val="bg1">
                              <a:lumMod val="65000"/>
                            </a:schemeClr>
                          </a:solidFill>
                          <a:effectLst/>
                        </a:rPr>
                        <a:t>sharp pencil</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08960772"/>
                  </a:ext>
                </a:extLst>
              </a:tr>
              <a:tr h="149402">
                <a:tc>
                  <a:txBody>
                    <a:bodyPr/>
                    <a:lstStyle/>
                    <a:p>
                      <a:pPr algn="l" fontAlgn="ctr"/>
                      <a:r>
                        <a:rPr lang="en-GB" sz="700" u="none" strike="noStrike" dirty="0">
                          <a:effectLst/>
                        </a:rPr>
                        <a:t>short piece of electric cable (about 20 cm)</a:t>
                      </a:r>
                      <a:endParaRPr lang="en-GB" sz="700" b="0" i="0" u="none" strike="noStrike" dirty="0">
                        <a:solidFill>
                          <a:srgbClr val="000000"/>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721994602"/>
                  </a:ext>
                </a:extLst>
              </a:tr>
              <a:tr h="149402">
                <a:tc>
                  <a:txBody>
                    <a:bodyPr/>
                    <a:lstStyle/>
                    <a:p>
                      <a:pPr algn="l" fontAlgn="ctr"/>
                      <a:r>
                        <a:rPr lang="en-GB" sz="700" u="none" strike="noStrike">
                          <a:solidFill>
                            <a:schemeClr val="bg1">
                              <a:lumMod val="65000"/>
                            </a:schemeClr>
                          </a:solidFill>
                          <a:effectLst/>
                        </a:rPr>
                        <a:t>sieve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147024845"/>
                  </a:ext>
                </a:extLst>
              </a:tr>
              <a:tr h="149402">
                <a:tc>
                  <a:txBody>
                    <a:bodyPr/>
                    <a:lstStyle/>
                    <a:p>
                      <a:pPr algn="l" fontAlgn="ctr"/>
                      <a:r>
                        <a:rPr lang="en-GB" sz="700" u="none" strike="noStrike">
                          <a:solidFill>
                            <a:schemeClr val="bg1">
                              <a:lumMod val="65000"/>
                            </a:schemeClr>
                          </a:solidFill>
                          <a:effectLst/>
                        </a:rPr>
                        <a:t>silica gel (a desiccant commonly used in packaging)</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97692487"/>
                  </a:ext>
                </a:extLst>
              </a:tr>
              <a:tr h="149402">
                <a:tc>
                  <a:txBody>
                    <a:bodyPr/>
                    <a:lstStyle/>
                    <a:p>
                      <a:pPr algn="l" fontAlgn="ctr"/>
                      <a:r>
                        <a:rPr lang="en-GB" sz="700" u="none" strike="noStrike">
                          <a:solidFill>
                            <a:schemeClr val="bg1">
                              <a:lumMod val="65000"/>
                            </a:schemeClr>
                          </a:solidFill>
                          <a:effectLst/>
                        </a:rPr>
                        <a:t>six containers for preparing solutions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099349254"/>
                  </a:ext>
                </a:extLst>
              </a:tr>
              <a:tr h="221758">
                <a:tc>
                  <a:txBody>
                    <a:bodyPr/>
                    <a:lstStyle/>
                    <a:p>
                      <a:pPr algn="l" fontAlgn="ctr"/>
                      <a:r>
                        <a:rPr lang="en-GB" sz="700" u="none" strike="noStrike" dirty="0">
                          <a:solidFill>
                            <a:schemeClr val="bg1">
                              <a:lumMod val="65000"/>
                            </a:schemeClr>
                          </a:solidFill>
                          <a:effectLst/>
                        </a:rPr>
                        <a:t>six small plastic or glass containers (two of which should be sealable)</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02417219"/>
                  </a:ext>
                </a:extLst>
              </a:tr>
              <a:tr h="149402">
                <a:tc>
                  <a:txBody>
                    <a:bodyPr/>
                    <a:lstStyle/>
                    <a:p>
                      <a:pPr algn="l" fontAlgn="b"/>
                      <a:r>
                        <a:rPr lang="en-GB" sz="700" u="none" strike="noStrike">
                          <a:solidFill>
                            <a:schemeClr val="bg1">
                              <a:lumMod val="65000"/>
                            </a:schemeClr>
                          </a:solidFill>
                          <a:effectLst/>
                        </a:rPr>
                        <a:t>small bowls/ramekins to weigh solids into</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388652273"/>
                  </a:ext>
                </a:extLst>
              </a:tr>
              <a:tr h="257098">
                <a:tc>
                  <a:txBody>
                    <a:bodyPr/>
                    <a:lstStyle/>
                    <a:p>
                      <a:pPr algn="l" fontAlgn="ctr"/>
                      <a:r>
                        <a:rPr lang="en-GB" sz="700" u="none" strike="noStrike">
                          <a:solidFill>
                            <a:schemeClr val="bg1">
                              <a:lumMod val="65000"/>
                            </a:schemeClr>
                          </a:solidFill>
                          <a:effectLst/>
                        </a:rPr>
                        <a:t>small can of food (e.g. 250 g can of baked beans or similar); short cans are preferable.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009197083"/>
                  </a:ext>
                </a:extLst>
              </a:tr>
              <a:tr h="149402">
                <a:tc>
                  <a:txBody>
                    <a:bodyPr/>
                    <a:lstStyle/>
                    <a:p>
                      <a:pPr algn="l" fontAlgn="b"/>
                      <a:r>
                        <a:rPr lang="en-GB" sz="700" u="none" strike="noStrike">
                          <a:solidFill>
                            <a:schemeClr val="bg1">
                              <a:lumMod val="65000"/>
                            </a:schemeClr>
                          </a:solidFill>
                          <a:effectLst/>
                        </a:rPr>
                        <a:t>small glass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300324715"/>
                  </a:ext>
                </a:extLst>
              </a:tr>
              <a:tr h="149402">
                <a:tc>
                  <a:txBody>
                    <a:bodyPr/>
                    <a:lstStyle/>
                    <a:p>
                      <a:pPr algn="l" fontAlgn="ctr"/>
                      <a:r>
                        <a:rPr lang="en-GB" sz="700" u="none" strike="noStrike">
                          <a:solidFill>
                            <a:schemeClr val="bg1">
                              <a:lumMod val="65000"/>
                            </a:schemeClr>
                          </a:solidFill>
                          <a:effectLst/>
                        </a:rPr>
                        <a:t>small measuring jar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512146091"/>
                  </a:ext>
                </a:extLst>
              </a:tr>
              <a:tr h="509041">
                <a:tc>
                  <a:txBody>
                    <a:bodyPr/>
                    <a:lstStyle/>
                    <a:p>
                      <a:pPr algn="l" fontAlgn="ctr"/>
                      <a:r>
                        <a:rPr lang="en-GB" sz="700" u="none" strike="noStrike" dirty="0">
                          <a:solidFill>
                            <a:schemeClr val="bg1">
                              <a:lumMod val="65000"/>
                            </a:schemeClr>
                          </a:solidFill>
                          <a:effectLst/>
                        </a:rPr>
                        <a:t>small object (mass) to attach to the end of the string to weigh it down: use something compact that won’t break if it falls, e.g. a plastic ball, a metal bolt that has some weight or a clothes peg (which could be weighted with plasticine)</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131248081"/>
                  </a:ext>
                </a:extLst>
              </a:tr>
              <a:tr h="383070">
                <a:tc>
                  <a:txBody>
                    <a:bodyPr/>
                    <a:lstStyle/>
                    <a:p>
                      <a:pPr algn="l" fontAlgn="ctr"/>
                      <a:r>
                        <a:rPr lang="en-GB" sz="700" u="none" strike="noStrike" dirty="0">
                          <a:solidFill>
                            <a:schemeClr val="bg1">
                              <a:lumMod val="65000"/>
                            </a:schemeClr>
                          </a:solidFill>
                          <a:effectLst/>
                        </a:rPr>
                        <a:t>small pieces of copper wire (approximately 20 cm)  – as many as you have galvanised nails. If stripping an old electric cable you will need wire cutters and a Stanley knife or similar</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708493006"/>
                  </a:ext>
                </a:extLst>
              </a:tr>
              <a:tr h="149402">
                <a:tc>
                  <a:txBody>
                    <a:bodyPr/>
                    <a:lstStyle/>
                    <a:p>
                      <a:pPr algn="l" fontAlgn="ctr"/>
                      <a:r>
                        <a:rPr lang="en-GB" sz="700" u="none" strike="noStrike">
                          <a:solidFill>
                            <a:schemeClr val="bg1">
                              <a:lumMod val="65000"/>
                            </a:schemeClr>
                          </a:solidFill>
                          <a:effectLst/>
                        </a:rPr>
                        <a:t>small plastic or glass container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980769817"/>
                  </a:ext>
                </a:extLst>
              </a:tr>
              <a:tr h="149402">
                <a:tc>
                  <a:txBody>
                    <a:bodyPr/>
                    <a:lstStyle/>
                    <a:p>
                      <a:pPr algn="l" fontAlgn="b"/>
                      <a:r>
                        <a:rPr lang="en-GB" sz="700" u="none" strike="noStrike" dirty="0">
                          <a:solidFill>
                            <a:schemeClr val="bg1">
                              <a:lumMod val="65000"/>
                            </a:schemeClr>
                          </a:solidFill>
                          <a:effectLst/>
                        </a:rPr>
                        <a:t>small spoon or stirrer</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761693115"/>
                  </a:ext>
                </a:extLst>
              </a:tr>
              <a:tr h="149402">
                <a:tc>
                  <a:txBody>
                    <a:bodyPr/>
                    <a:lstStyle/>
                    <a:p>
                      <a:pPr algn="l" fontAlgn="ctr"/>
                      <a:r>
                        <a:rPr lang="en-GB" sz="700" u="none" strike="noStrike">
                          <a:solidFill>
                            <a:schemeClr val="bg1">
                              <a:lumMod val="65000"/>
                            </a:schemeClr>
                          </a:solidFill>
                          <a:effectLst/>
                        </a:rPr>
                        <a:t>small wooden cocktail sticks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79652732"/>
                  </a:ext>
                </a:extLst>
              </a:tr>
              <a:tr h="257098">
                <a:tc>
                  <a:txBody>
                    <a:bodyPr/>
                    <a:lstStyle/>
                    <a:p>
                      <a:pPr algn="l" fontAlgn="b"/>
                      <a:r>
                        <a:rPr lang="en-GB" sz="700" u="none" strike="noStrike" dirty="0">
                          <a:solidFill>
                            <a:schemeClr val="bg1">
                              <a:lumMod val="65000"/>
                            </a:schemeClr>
                          </a:solidFill>
                          <a:effectLst/>
                        </a:rPr>
                        <a:t>soda crystals, which are used in household cleaning and are available from most supermarkets for around £2 for 1.5 kg.</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495426621"/>
                  </a:ext>
                </a:extLst>
              </a:tr>
            </a:tbl>
          </a:graphicData>
        </a:graphic>
      </p:graphicFrame>
      <p:graphicFrame>
        <p:nvGraphicFramePr>
          <p:cNvPr id="19" name="Table 18">
            <a:extLst>
              <a:ext uri="{FF2B5EF4-FFF2-40B4-BE49-F238E27FC236}">
                <a16:creationId xmlns:a16="http://schemas.microsoft.com/office/drawing/2014/main" id="{7B5488FA-E3C0-15D6-D4BA-F19F82887863}"/>
              </a:ext>
            </a:extLst>
          </p:cNvPr>
          <p:cNvGraphicFramePr>
            <a:graphicFrameLocks noGrp="1"/>
          </p:cNvGraphicFramePr>
          <p:nvPr>
            <p:extLst>
              <p:ext uri="{D42A27DB-BD31-4B8C-83A1-F6EECF244321}">
                <p14:modId xmlns:p14="http://schemas.microsoft.com/office/powerpoint/2010/main" val="2280846973"/>
              </p:ext>
            </p:extLst>
          </p:nvPr>
        </p:nvGraphicFramePr>
        <p:xfrm>
          <a:off x="9231545" y="-1"/>
          <a:ext cx="2960455" cy="6858004"/>
        </p:xfrm>
        <a:graphic>
          <a:graphicData uri="http://schemas.openxmlformats.org/drawingml/2006/table">
            <a:tbl>
              <a:tblPr>
                <a:tableStyleId>{5C22544A-7EE6-4342-B048-85BDC9FD1C3A}</a:tableStyleId>
              </a:tblPr>
              <a:tblGrid>
                <a:gridCol w="2960455">
                  <a:extLst>
                    <a:ext uri="{9D8B030D-6E8A-4147-A177-3AD203B41FA5}">
                      <a16:colId xmlns:a16="http://schemas.microsoft.com/office/drawing/2014/main" val="802745984"/>
                    </a:ext>
                  </a:extLst>
                </a:gridCol>
              </a:tblGrid>
              <a:tr h="378784">
                <a:tc>
                  <a:txBody>
                    <a:bodyPr/>
                    <a:lstStyle/>
                    <a:p>
                      <a:pPr algn="l" fontAlgn="b"/>
                      <a:r>
                        <a:rPr lang="en-GB" sz="700" u="none" strike="noStrike" dirty="0">
                          <a:effectLst/>
                        </a:rPr>
                        <a:t>sodium acetate trihydrate, which is used as a ‘salt and vinegar’ flavouring in the food industry and is available for around £5 for 1 kg from online suppliers.</a:t>
                      </a:r>
                      <a:endParaRPr lang="en-GB" sz="700" b="0" i="0" u="none" strike="noStrike" dirty="0">
                        <a:solidFill>
                          <a:srgbClr val="000000"/>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919395307"/>
                  </a:ext>
                </a:extLst>
              </a:tr>
              <a:tr h="254222">
                <a:tc>
                  <a:txBody>
                    <a:bodyPr/>
                    <a:lstStyle/>
                    <a:p>
                      <a:pPr algn="l" fontAlgn="b"/>
                      <a:r>
                        <a:rPr lang="en-GB" sz="700" u="none" strike="noStrike">
                          <a:solidFill>
                            <a:schemeClr val="bg1">
                              <a:lumMod val="65000"/>
                            </a:schemeClr>
                          </a:solidFill>
                          <a:effectLst/>
                        </a:rPr>
                        <a:t>sodium bicarbonate, which is used in cooking and is available from most supermarkets for around £2 for around 200 g.</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617366634"/>
                  </a:ext>
                </a:extLst>
              </a:tr>
              <a:tr h="254222">
                <a:tc>
                  <a:txBody>
                    <a:bodyPr/>
                    <a:lstStyle/>
                    <a:p>
                      <a:pPr algn="l" fontAlgn="b"/>
                      <a:r>
                        <a:rPr lang="en-GB" sz="700" u="none" strike="noStrike" dirty="0">
                          <a:solidFill>
                            <a:schemeClr val="bg1">
                              <a:lumMod val="65000"/>
                            </a:schemeClr>
                          </a:solidFill>
                          <a:effectLst/>
                        </a:rPr>
                        <a:t>something to cover your clothing such as apron and a long sleeved top to cover your arms.</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839958068"/>
                  </a:ext>
                </a:extLst>
              </a:tr>
              <a:tr h="147731">
                <a:tc>
                  <a:txBody>
                    <a:bodyPr/>
                    <a:lstStyle/>
                    <a:p>
                      <a:pPr algn="l" fontAlgn="ctr"/>
                      <a:r>
                        <a:rPr lang="en-GB" sz="700" u="none" strike="noStrike">
                          <a:solidFill>
                            <a:schemeClr val="bg1">
                              <a:lumMod val="65000"/>
                            </a:schemeClr>
                          </a:solidFill>
                          <a:effectLst/>
                        </a:rPr>
                        <a:t>stapler or paper clip</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151516212"/>
                  </a:ext>
                </a:extLst>
              </a:tr>
              <a:tr h="221513">
                <a:tc>
                  <a:txBody>
                    <a:bodyPr/>
                    <a:lstStyle/>
                    <a:p>
                      <a:pPr algn="l" fontAlgn="ctr"/>
                      <a:r>
                        <a:rPr lang="en-GB" sz="700" u="none" strike="noStrike">
                          <a:solidFill>
                            <a:schemeClr val="bg1">
                              <a:lumMod val="65000"/>
                            </a:schemeClr>
                          </a:solidFill>
                          <a:effectLst/>
                        </a:rPr>
                        <a:t>steel nails (at least 12 nails, ideally identical, with no signs of rusting)</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906120122"/>
                  </a:ext>
                </a:extLst>
              </a:tr>
              <a:tr h="147731">
                <a:tc>
                  <a:txBody>
                    <a:bodyPr/>
                    <a:lstStyle/>
                    <a:p>
                      <a:pPr algn="l" fontAlgn="b"/>
                      <a:r>
                        <a:rPr lang="en-GB" sz="700" u="none" strike="noStrike">
                          <a:solidFill>
                            <a:schemeClr val="bg1">
                              <a:lumMod val="65000"/>
                            </a:schemeClr>
                          </a:solidFill>
                          <a:effectLst/>
                        </a:rPr>
                        <a:t>sticky tape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392369733"/>
                  </a:ext>
                </a:extLst>
              </a:tr>
              <a:tr h="147731">
                <a:tc>
                  <a:txBody>
                    <a:bodyPr/>
                    <a:lstStyle/>
                    <a:p>
                      <a:pPr algn="l" fontAlgn="b"/>
                      <a:r>
                        <a:rPr lang="en-GB" sz="700" u="none" strike="noStrike" dirty="0">
                          <a:solidFill>
                            <a:schemeClr val="bg1">
                              <a:lumMod val="65000"/>
                            </a:schemeClr>
                          </a:solidFill>
                          <a:effectLst/>
                        </a:rPr>
                        <a:t>stopwatch</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384374442"/>
                  </a:ext>
                </a:extLst>
              </a:tr>
              <a:tr h="147731">
                <a:tc>
                  <a:txBody>
                    <a:bodyPr/>
                    <a:lstStyle/>
                    <a:p>
                      <a:pPr algn="l" fontAlgn="ctr"/>
                      <a:r>
                        <a:rPr lang="en-GB" sz="700" u="none" strike="noStrike">
                          <a:solidFill>
                            <a:schemeClr val="bg1">
                              <a:lumMod val="65000"/>
                            </a:schemeClr>
                          </a:solidFill>
                          <a:effectLst/>
                        </a:rPr>
                        <a:t>straight object, such as a straw, pencil or knife.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095117067"/>
                  </a:ext>
                </a:extLst>
              </a:tr>
              <a:tr h="147731">
                <a:tc>
                  <a:txBody>
                    <a:bodyPr/>
                    <a:lstStyle/>
                    <a:p>
                      <a:pPr algn="l" fontAlgn="b"/>
                      <a:r>
                        <a:rPr lang="en-GB" sz="700" u="none" strike="noStrike">
                          <a:solidFill>
                            <a:schemeClr val="bg1">
                              <a:lumMod val="65000"/>
                            </a:schemeClr>
                          </a:solidFill>
                          <a:effectLst/>
                        </a:rPr>
                        <a:t>straight rod </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239955"/>
                  </a:ext>
                </a:extLst>
              </a:tr>
              <a:tr h="147731">
                <a:tc>
                  <a:txBody>
                    <a:bodyPr/>
                    <a:lstStyle/>
                    <a:p>
                      <a:pPr algn="l" fontAlgn="b"/>
                      <a:r>
                        <a:rPr lang="en-GB" sz="700" u="none" strike="noStrike" dirty="0">
                          <a:solidFill>
                            <a:schemeClr val="bg1">
                              <a:lumMod val="65000"/>
                            </a:schemeClr>
                          </a:solidFill>
                          <a:effectLst/>
                        </a:rPr>
                        <a:t>string</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458931553"/>
                  </a:ext>
                </a:extLst>
              </a:tr>
              <a:tr h="254222">
                <a:tc>
                  <a:txBody>
                    <a:bodyPr/>
                    <a:lstStyle/>
                    <a:p>
                      <a:pPr algn="l" fontAlgn="b"/>
                      <a:r>
                        <a:rPr lang="en-GB" sz="700" u="none" strike="noStrike">
                          <a:solidFill>
                            <a:schemeClr val="bg1">
                              <a:lumMod val="65000"/>
                            </a:schemeClr>
                          </a:solidFill>
                          <a:effectLst/>
                        </a:rPr>
                        <a:t>styrofoam cup, insulated mug or a thermos flask (supermarket, cost about £1 for pack of 10)</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970587080"/>
                  </a:ext>
                </a:extLst>
              </a:tr>
              <a:tr h="147731">
                <a:tc>
                  <a:txBody>
                    <a:bodyPr/>
                    <a:lstStyle/>
                    <a:p>
                      <a:pPr algn="l" fontAlgn="ctr"/>
                      <a:r>
                        <a:rPr lang="en-GB" sz="700" u="none" strike="noStrike">
                          <a:solidFill>
                            <a:schemeClr val="bg1">
                              <a:lumMod val="65000"/>
                            </a:schemeClr>
                          </a:solidFill>
                          <a:effectLst/>
                        </a:rPr>
                        <a:t>sugar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6779297"/>
                  </a:ext>
                </a:extLst>
              </a:tr>
              <a:tr h="254222">
                <a:tc>
                  <a:txBody>
                    <a:bodyPr/>
                    <a:lstStyle/>
                    <a:p>
                      <a:pPr algn="l" fontAlgn="b"/>
                      <a:r>
                        <a:rPr lang="en-GB" sz="700" u="none" strike="noStrike">
                          <a:solidFill>
                            <a:schemeClr val="bg1">
                              <a:lumMod val="65000"/>
                            </a:schemeClr>
                          </a:solidFill>
                          <a:effectLst/>
                        </a:rPr>
                        <a:t>table salt, bicarbonate of soda or sugar (you will be assigned one by your tutor)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728393085"/>
                  </a:ext>
                </a:extLst>
              </a:tr>
              <a:tr h="147731">
                <a:tc>
                  <a:txBody>
                    <a:bodyPr/>
                    <a:lstStyle/>
                    <a:p>
                      <a:pPr algn="l" fontAlgn="ctr"/>
                      <a:r>
                        <a:rPr lang="en-GB" sz="700" u="none" strike="noStrike">
                          <a:solidFill>
                            <a:schemeClr val="bg1">
                              <a:lumMod val="65000"/>
                            </a:schemeClr>
                          </a:solidFill>
                          <a:effectLst/>
                        </a:rPr>
                        <a:t>tall glass jar or tumbler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619472175"/>
                  </a:ext>
                </a:extLst>
              </a:tr>
              <a:tr h="147731">
                <a:tc>
                  <a:txBody>
                    <a:bodyPr/>
                    <a:lstStyle/>
                    <a:p>
                      <a:pPr algn="l" fontAlgn="ctr"/>
                      <a:r>
                        <a:rPr lang="en-GB" sz="700" u="none" strike="noStrike" dirty="0">
                          <a:solidFill>
                            <a:schemeClr val="bg1">
                              <a:lumMod val="65000"/>
                            </a:schemeClr>
                          </a:solidFill>
                          <a:effectLst/>
                        </a:rPr>
                        <a:t>tape measure of at least 2 m length.</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458261662"/>
                  </a:ext>
                </a:extLst>
              </a:tr>
              <a:tr h="147731">
                <a:tc>
                  <a:txBody>
                    <a:bodyPr/>
                    <a:lstStyle/>
                    <a:p>
                      <a:pPr algn="l" fontAlgn="ctr"/>
                      <a:r>
                        <a:rPr lang="en-GB" sz="700" u="none" strike="noStrike" dirty="0">
                          <a:solidFill>
                            <a:schemeClr val="bg1">
                              <a:lumMod val="65000"/>
                            </a:schemeClr>
                          </a:solidFill>
                          <a:effectLst/>
                        </a:rPr>
                        <a:t>teaspoon for measuring the yeast, and a teaspoon for stirring</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718436376"/>
                  </a:ext>
                </a:extLst>
              </a:tr>
              <a:tr h="147731">
                <a:tc>
                  <a:txBody>
                    <a:bodyPr/>
                    <a:lstStyle/>
                    <a:p>
                      <a:pPr algn="l" fontAlgn="b"/>
                      <a:r>
                        <a:rPr lang="en-GB" sz="700" u="none" strike="noStrike" dirty="0">
                          <a:solidFill>
                            <a:schemeClr val="bg1">
                              <a:lumMod val="65000"/>
                            </a:schemeClr>
                          </a:solidFill>
                          <a:effectLst/>
                        </a:rPr>
                        <a:t>thermometer (needs to handle from 0 °C to 100 °C)</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155313919"/>
                  </a:ext>
                </a:extLst>
              </a:tr>
              <a:tr h="147731">
                <a:tc>
                  <a:txBody>
                    <a:bodyPr/>
                    <a:lstStyle/>
                    <a:p>
                      <a:pPr algn="l" fontAlgn="b"/>
                      <a:r>
                        <a:rPr lang="en-GB" sz="700" u="none" strike="noStrike">
                          <a:solidFill>
                            <a:schemeClr val="bg1">
                              <a:lumMod val="65000"/>
                            </a:schemeClr>
                          </a:solidFill>
                          <a:effectLst/>
                        </a:rPr>
                        <a:t>thermometer that operates below 0 °C </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784976150"/>
                  </a:ext>
                </a:extLst>
              </a:tr>
              <a:tr h="151872">
                <a:tc>
                  <a:txBody>
                    <a:bodyPr/>
                    <a:lstStyle/>
                    <a:p>
                      <a:pPr algn="l" fontAlgn="ctr"/>
                      <a:r>
                        <a:rPr lang="en-GB" sz="700" u="none" strike="noStrike">
                          <a:solidFill>
                            <a:schemeClr val="bg1">
                              <a:lumMod val="65000"/>
                            </a:schemeClr>
                          </a:solidFill>
                          <a:effectLst/>
                        </a:rPr>
                        <a:t>three small non-metallic bowls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758494132"/>
                  </a:ext>
                </a:extLst>
              </a:tr>
              <a:tr h="254222">
                <a:tc>
                  <a:txBody>
                    <a:bodyPr/>
                    <a:lstStyle/>
                    <a:p>
                      <a:pPr algn="l" fontAlgn="b"/>
                      <a:r>
                        <a:rPr lang="en-GB" sz="700" u="none" strike="noStrike" dirty="0">
                          <a:solidFill>
                            <a:schemeClr val="bg1">
                              <a:lumMod val="65000"/>
                            </a:schemeClr>
                          </a:solidFill>
                          <a:effectLst/>
                        </a:rPr>
                        <a:t>three small, preferably identical, glasses (shot glasses or measuring glasses are ideal here)</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256778565"/>
                  </a:ext>
                </a:extLst>
              </a:tr>
              <a:tr h="147731">
                <a:tc>
                  <a:txBody>
                    <a:bodyPr/>
                    <a:lstStyle/>
                    <a:p>
                      <a:pPr algn="l" fontAlgn="ctr"/>
                      <a:r>
                        <a:rPr lang="en-GB" sz="700" u="none" strike="noStrike" dirty="0">
                          <a:solidFill>
                            <a:schemeClr val="bg1">
                              <a:lumMod val="65000"/>
                            </a:schemeClr>
                          </a:solidFill>
                          <a:effectLst/>
                        </a:rPr>
                        <a:t>three steel nails (ideally identical and with no signs of rusting)</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073256022"/>
                  </a:ext>
                </a:extLst>
              </a:tr>
              <a:tr h="147731">
                <a:tc>
                  <a:txBody>
                    <a:bodyPr/>
                    <a:lstStyle/>
                    <a:p>
                      <a:pPr algn="l" fontAlgn="b"/>
                      <a:r>
                        <a:rPr lang="en-GB" sz="700" u="none" strike="noStrike">
                          <a:solidFill>
                            <a:schemeClr val="bg1">
                              <a:lumMod val="65000"/>
                            </a:schemeClr>
                          </a:solidFill>
                          <a:effectLst/>
                        </a:rPr>
                        <a:t>two clear glass cups (or similar) of the exact same size and shape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1674504924"/>
                  </a:ext>
                </a:extLst>
              </a:tr>
              <a:tr h="147731">
                <a:tc>
                  <a:txBody>
                    <a:bodyPr/>
                    <a:lstStyle/>
                    <a:p>
                      <a:pPr algn="l" fontAlgn="b"/>
                      <a:r>
                        <a:rPr lang="en-GB" sz="700" u="none" strike="noStrike" dirty="0">
                          <a:solidFill>
                            <a:schemeClr val="bg1">
                              <a:lumMod val="65000"/>
                            </a:schemeClr>
                          </a:solidFill>
                          <a:effectLst/>
                        </a:rPr>
                        <a:t>two different liquid food colourings (e.g. red and blue)</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742682006"/>
                  </a:ext>
                </a:extLst>
              </a:tr>
              <a:tr h="147731">
                <a:tc>
                  <a:txBody>
                    <a:bodyPr/>
                    <a:lstStyle/>
                    <a:p>
                      <a:pPr algn="l" fontAlgn="ctr"/>
                      <a:r>
                        <a:rPr lang="en-GB" sz="700" u="none" strike="noStrike">
                          <a:solidFill>
                            <a:schemeClr val="bg1">
                              <a:lumMod val="65000"/>
                            </a:schemeClr>
                          </a:solidFill>
                          <a:effectLst/>
                        </a:rPr>
                        <a:t>two elastic bands or pieces of string</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4251852565"/>
                  </a:ext>
                </a:extLst>
              </a:tr>
              <a:tr h="378784">
                <a:tc>
                  <a:txBody>
                    <a:bodyPr/>
                    <a:lstStyle/>
                    <a:p>
                      <a:pPr algn="l" fontAlgn="ctr"/>
                      <a:r>
                        <a:rPr lang="en-GB" sz="700" u="none" strike="noStrike">
                          <a:solidFill>
                            <a:schemeClr val="bg1">
                              <a:lumMod val="65000"/>
                            </a:schemeClr>
                          </a:solidFill>
                          <a:effectLst/>
                        </a:rPr>
                        <a:t>two lengths of non-stretchy string: the shorter one should be at least 30 cm and the longer one should be as long as you can use it (90 cm or more would be good)</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1417375119"/>
                  </a:ext>
                </a:extLst>
              </a:tr>
              <a:tr h="147731">
                <a:tc>
                  <a:txBody>
                    <a:bodyPr/>
                    <a:lstStyle/>
                    <a:p>
                      <a:pPr algn="l" fontAlgn="ctr"/>
                      <a:r>
                        <a:rPr lang="en-GB" sz="700" u="none" strike="noStrike">
                          <a:solidFill>
                            <a:schemeClr val="bg1">
                              <a:lumMod val="65000"/>
                            </a:schemeClr>
                          </a:solidFill>
                          <a:effectLst/>
                        </a:rPr>
                        <a:t>two paper clips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767688447"/>
                  </a:ext>
                </a:extLst>
              </a:tr>
              <a:tr h="254222">
                <a:tc>
                  <a:txBody>
                    <a:bodyPr/>
                    <a:lstStyle/>
                    <a:p>
                      <a:pPr algn="l" fontAlgn="b"/>
                      <a:r>
                        <a:rPr lang="en-GB" sz="700" u="none" strike="noStrike">
                          <a:solidFill>
                            <a:schemeClr val="bg1">
                              <a:lumMod val="65000"/>
                            </a:schemeClr>
                          </a:solidFill>
                          <a:effectLst/>
                        </a:rPr>
                        <a:t>two sizes of particles, preferably with as large a difference in size as possible</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420018375"/>
                  </a:ext>
                </a:extLst>
              </a:tr>
              <a:tr h="147731">
                <a:tc>
                  <a:txBody>
                    <a:bodyPr/>
                    <a:lstStyle/>
                    <a:p>
                      <a:pPr algn="l" fontAlgn="ctr"/>
                      <a:r>
                        <a:rPr lang="en-GB" sz="700" u="none" strike="noStrike">
                          <a:solidFill>
                            <a:schemeClr val="bg1">
                              <a:lumMod val="65000"/>
                            </a:schemeClr>
                          </a:solidFill>
                          <a:effectLst/>
                        </a:rPr>
                        <a:t>vegetable oil</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343889023"/>
                  </a:ext>
                </a:extLst>
              </a:tr>
              <a:tr h="147731">
                <a:tc>
                  <a:txBody>
                    <a:bodyPr/>
                    <a:lstStyle/>
                    <a:p>
                      <a:pPr algn="l" fontAlgn="ctr"/>
                      <a:r>
                        <a:rPr lang="en-GB" sz="700" u="none" strike="noStrike">
                          <a:solidFill>
                            <a:schemeClr val="bg1">
                              <a:lumMod val="65000"/>
                            </a:schemeClr>
                          </a:solidFill>
                          <a:effectLst/>
                        </a:rPr>
                        <a:t>vinegar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071326562"/>
                  </a:ext>
                </a:extLst>
              </a:tr>
              <a:tr h="147731">
                <a:tc>
                  <a:txBody>
                    <a:bodyPr/>
                    <a:lstStyle/>
                    <a:p>
                      <a:pPr algn="l" fontAlgn="b"/>
                      <a:r>
                        <a:rPr lang="en-GB" sz="700" u="none" strike="noStrike">
                          <a:solidFill>
                            <a:schemeClr val="bg1">
                              <a:lumMod val="65000"/>
                            </a:schemeClr>
                          </a:solidFill>
                          <a:effectLst/>
                        </a:rPr>
                        <a:t>washing up liquid</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121921607"/>
                  </a:ext>
                </a:extLst>
              </a:tr>
              <a:tr h="147731">
                <a:tc>
                  <a:txBody>
                    <a:bodyPr/>
                    <a:lstStyle/>
                    <a:p>
                      <a:pPr algn="l" fontAlgn="b"/>
                      <a:r>
                        <a:rPr lang="en-GB" sz="700" u="none" strike="noStrike">
                          <a:solidFill>
                            <a:schemeClr val="bg1">
                              <a:lumMod val="65000"/>
                            </a:schemeClr>
                          </a:solidFill>
                          <a:effectLst/>
                        </a:rPr>
                        <a:t>washing-up bowl</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2855189317"/>
                  </a:ext>
                </a:extLst>
              </a:tr>
              <a:tr h="147731">
                <a:tc>
                  <a:txBody>
                    <a:bodyPr/>
                    <a:lstStyle/>
                    <a:p>
                      <a:pPr algn="l" fontAlgn="ctr"/>
                      <a:r>
                        <a:rPr lang="en-GB" sz="700" u="none" strike="noStrike" dirty="0">
                          <a:solidFill>
                            <a:schemeClr val="bg1">
                              <a:lumMod val="65000"/>
                            </a:schemeClr>
                          </a:solidFill>
                          <a:effectLst/>
                        </a:rPr>
                        <a:t>watch (or preferably a stopwatch)</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847213578"/>
                  </a:ext>
                </a:extLst>
              </a:tr>
              <a:tr h="147731">
                <a:tc>
                  <a:txBody>
                    <a:bodyPr/>
                    <a:lstStyle/>
                    <a:p>
                      <a:pPr algn="l" fontAlgn="ctr"/>
                      <a:r>
                        <a:rPr lang="en-GB" sz="700" u="none" strike="noStrike">
                          <a:solidFill>
                            <a:schemeClr val="bg1">
                              <a:lumMod val="65000"/>
                            </a:schemeClr>
                          </a:solidFill>
                          <a:effectLst/>
                        </a:rPr>
                        <a:t>water</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471809238"/>
                  </a:ext>
                </a:extLst>
              </a:tr>
              <a:tr h="147731">
                <a:tc>
                  <a:txBody>
                    <a:bodyPr/>
                    <a:lstStyle/>
                    <a:p>
                      <a:pPr algn="l" fontAlgn="ctr"/>
                      <a:r>
                        <a:rPr lang="en-GB" sz="700" u="none" strike="noStrike">
                          <a:solidFill>
                            <a:schemeClr val="bg1">
                              <a:lumMod val="65000"/>
                            </a:schemeClr>
                          </a:solidFill>
                          <a:effectLst/>
                        </a:rPr>
                        <a:t>weighing scales</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2751348812"/>
                  </a:ext>
                </a:extLst>
              </a:tr>
              <a:tr h="254222">
                <a:tc>
                  <a:txBody>
                    <a:bodyPr/>
                    <a:lstStyle/>
                    <a:p>
                      <a:pPr algn="l" fontAlgn="b"/>
                      <a:r>
                        <a:rPr lang="en-GB" sz="700" u="none" strike="noStrike">
                          <a:solidFill>
                            <a:schemeClr val="bg1">
                              <a:lumMod val="65000"/>
                            </a:schemeClr>
                          </a:solidFill>
                          <a:effectLst/>
                        </a:rPr>
                        <a:t>well rinsed plastic bottles with lids (2 litre ones are ideal – having four identical bottles available will speed up the experiment)</a:t>
                      </a:r>
                      <a:endParaRPr lang="en-GB" sz="700" b="0" i="0" u="none" strike="noStrike">
                        <a:solidFill>
                          <a:schemeClr val="bg1">
                            <a:lumMod val="65000"/>
                          </a:schemeClr>
                        </a:solidFill>
                        <a:effectLst/>
                        <a:latin typeface="Calibri" panose="020F0502020204030204" pitchFamily="34" charset="0"/>
                      </a:endParaRPr>
                    </a:p>
                  </a:txBody>
                  <a:tcPr marL="3740" marR="3740" marT="3740" marB="0" anchor="b"/>
                </a:tc>
                <a:extLst>
                  <a:ext uri="{0D108BD9-81ED-4DB2-BD59-A6C34878D82A}">
                    <a16:rowId xmlns:a16="http://schemas.microsoft.com/office/drawing/2014/main" val="3898274761"/>
                  </a:ext>
                </a:extLst>
              </a:tr>
              <a:tr h="254222">
                <a:tc>
                  <a:txBody>
                    <a:bodyPr/>
                    <a:lstStyle/>
                    <a:p>
                      <a:pPr algn="l" fontAlgn="ctr"/>
                      <a:r>
                        <a:rPr lang="en-GB" sz="700" u="none" strike="noStrike" dirty="0">
                          <a:solidFill>
                            <a:schemeClr val="bg1">
                              <a:lumMod val="65000"/>
                            </a:schemeClr>
                          </a:solidFill>
                          <a:effectLst/>
                        </a:rPr>
                        <a:t>white vinegar and one other household weak acidic solution (e.g. lemon juice)</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748607553"/>
                  </a:ext>
                </a:extLst>
              </a:tr>
              <a:tr h="147731">
                <a:tc>
                  <a:txBody>
                    <a:bodyPr/>
                    <a:lstStyle/>
                    <a:p>
                      <a:pPr algn="l" fontAlgn="ctr"/>
                      <a:r>
                        <a:rPr lang="en-GB" sz="700" u="none" strike="noStrike" dirty="0">
                          <a:solidFill>
                            <a:schemeClr val="bg1">
                              <a:lumMod val="65000"/>
                            </a:schemeClr>
                          </a:solidFill>
                          <a:effectLst/>
                        </a:rPr>
                        <a:t>yeast (dried or ‘live yeast’ is fine)</a:t>
                      </a:r>
                      <a:endParaRPr lang="en-GB" sz="700" b="0" i="0" u="none" strike="noStrike" dirty="0">
                        <a:solidFill>
                          <a:schemeClr val="bg1">
                            <a:lumMod val="65000"/>
                          </a:schemeClr>
                        </a:solidFill>
                        <a:effectLst/>
                        <a:latin typeface="Calibri" panose="020F0502020204030204" pitchFamily="34" charset="0"/>
                      </a:endParaRPr>
                    </a:p>
                  </a:txBody>
                  <a:tcPr marL="3740" marR="3740" marT="3740" marB="0" anchor="ctr"/>
                </a:tc>
                <a:extLst>
                  <a:ext uri="{0D108BD9-81ED-4DB2-BD59-A6C34878D82A}">
                    <a16:rowId xmlns:a16="http://schemas.microsoft.com/office/drawing/2014/main" val="3847333386"/>
                  </a:ext>
                </a:extLst>
              </a:tr>
            </a:tbl>
          </a:graphicData>
        </a:graphic>
      </p:graphicFrame>
      <p:sp>
        <p:nvSpPr>
          <p:cNvPr id="2" name="Speech Bubble: Rectangle with Corners Rounded 1">
            <a:extLst>
              <a:ext uri="{FF2B5EF4-FFF2-40B4-BE49-F238E27FC236}">
                <a16:creationId xmlns:a16="http://schemas.microsoft.com/office/drawing/2014/main" id="{76AB9C95-06C0-2AC1-5A39-C6062725BBAD}"/>
              </a:ext>
            </a:extLst>
          </p:cNvPr>
          <p:cNvSpPr/>
          <p:nvPr/>
        </p:nvSpPr>
        <p:spPr>
          <a:xfrm rot="10800000">
            <a:off x="8485034" y="645953"/>
            <a:ext cx="2960455" cy="187913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9538BC1-53CC-21A4-061D-E7407E927AF4}"/>
              </a:ext>
            </a:extLst>
          </p:cNvPr>
          <p:cNvSpPr txBox="1"/>
          <p:nvPr/>
        </p:nvSpPr>
        <p:spPr>
          <a:xfrm>
            <a:off x="8565946" y="1379806"/>
            <a:ext cx="2848493" cy="307777"/>
          </a:xfrm>
          <a:prstGeom prst="rect">
            <a:avLst/>
          </a:prstGeom>
          <a:noFill/>
        </p:spPr>
        <p:txBody>
          <a:bodyPr wrap="square">
            <a:spAutoFit/>
          </a:bodyPr>
          <a:lstStyle/>
          <a:p>
            <a:pPr algn="ctr" fontAlgn="b"/>
            <a:r>
              <a:rPr lang="en-GB" sz="1400" u="none" strike="noStrike" dirty="0">
                <a:solidFill>
                  <a:schemeClr val="bg1"/>
                </a:solidFill>
                <a:effectLst/>
              </a:rPr>
              <a:t>sodium acetate trihydrate</a:t>
            </a:r>
            <a:endParaRPr lang="en-GB" sz="1400" b="0" i="0" u="none" strike="noStrike" dirty="0">
              <a:solidFill>
                <a:schemeClr val="bg1"/>
              </a:solidFill>
              <a:effectLst/>
              <a:latin typeface="Calibri" panose="020F0502020204030204" pitchFamily="34" charset="0"/>
            </a:endParaRPr>
          </a:p>
        </p:txBody>
      </p:sp>
      <p:sp>
        <p:nvSpPr>
          <p:cNvPr id="4" name="Speech Bubble: Rectangle with Corners Rounded 3">
            <a:extLst>
              <a:ext uri="{FF2B5EF4-FFF2-40B4-BE49-F238E27FC236}">
                <a16:creationId xmlns:a16="http://schemas.microsoft.com/office/drawing/2014/main" id="{CC96FF1A-509A-D73E-3F07-74E21D6B61B9}"/>
              </a:ext>
            </a:extLst>
          </p:cNvPr>
          <p:cNvSpPr/>
          <p:nvPr/>
        </p:nvSpPr>
        <p:spPr>
          <a:xfrm flipH="1">
            <a:off x="1579405" y="3650611"/>
            <a:ext cx="2857177" cy="187913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GB" sz="1400" u="none" strike="noStrike" dirty="0">
                <a:effectLst/>
              </a:rPr>
              <a:t>one light-emitting diode</a:t>
            </a:r>
            <a:endParaRPr lang="en-GB" sz="1400" b="0" i="0" u="none" strike="noStrike" dirty="0">
              <a:solidFill>
                <a:srgbClr val="000000"/>
              </a:solidFill>
              <a:effectLst/>
              <a:latin typeface="Calibri" panose="020F0502020204030204" pitchFamily="34" charset="0"/>
            </a:endParaRPr>
          </a:p>
        </p:txBody>
      </p:sp>
      <p:sp>
        <p:nvSpPr>
          <p:cNvPr id="5" name="Speech Bubble: Rectangle with Corners Rounded 4">
            <a:extLst>
              <a:ext uri="{FF2B5EF4-FFF2-40B4-BE49-F238E27FC236}">
                <a16:creationId xmlns:a16="http://schemas.microsoft.com/office/drawing/2014/main" id="{E2598BE2-C4C6-45ED-C502-1D015D8D9108}"/>
              </a:ext>
            </a:extLst>
          </p:cNvPr>
          <p:cNvSpPr/>
          <p:nvPr/>
        </p:nvSpPr>
        <p:spPr>
          <a:xfrm rot="5400000">
            <a:off x="3158458" y="441014"/>
            <a:ext cx="2669339" cy="242159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
            <a:endParaRPr lang="en-GB" sz="800" b="0" i="0" u="none" strike="noStrike" dirty="0">
              <a:solidFill>
                <a:srgbClr val="000000"/>
              </a:solidFill>
              <a:effectLst/>
              <a:latin typeface="Calibri" panose="020F0502020204030204" pitchFamily="34" charset="0"/>
            </a:endParaRPr>
          </a:p>
        </p:txBody>
      </p:sp>
      <p:sp>
        <p:nvSpPr>
          <p:cNvPr id="6" name="TextBox 5">
            <a:extLst>
              <a:ext uri="{FF2B5EF4-FFF2-40B4-BE49-F238E27FC236}">
                <a16:creationId xmlns:a16="http://schemas.microsoft.com/office/drawing/2014/main" id="{2610295A-AA3B-703E-A927-745F2A39EA45}"/>
              </a:ext>
            </a:extLst>
          </p:cNvPr>
          <p:cNvSpPr txBox="1"/>
          <p:nvPr/>
        </p:nvSpPr>
        <p:spPr>
          <a:xfrm>
            <a:off x="3694085" y="1000743"/>
            <a:ext cx="1818422" cy="1169551"/>
          </a:xfrm>
          <a:prstGeom prst="rect">
            <a:avLst/>
          </a:prstGeom>
          <a:noFill/>
        </p:spPr>
        <p:txBody>
          <a:bodyPr wrap="square">
            <a:spAutoFit/>
          </a:bodyPr>
          <a:lstStyle/>
          <a:p>
            <a:pPr algn="l" fontAlgn="b"/>
            <a:r>
              <a:rPr lang="en-GB" sz="1400" u="none" strike="noStrike" dirty="0">
                <a:solidFill>
                  <a:schemeClr val="bg1"/>
                </a:solidFill>
                <a:effectLst/>
              </a:rPr>
              <a:t>access to either a fridge, freezer or fridge with an ice box or freezer compartment</a:t>
            </a:r>
            <a:endParaRPr lang="en-GB" sz="1400" b="0" i="0" u="none" strike="noStrike" dirty="0">
              <a:solidFill>
                <a:schemeClr val="bg1"/>
              </a:solidFill>
              <a:effectLst/>
              <a:latin typeface="Calibri" panose="020F0502020204030204" pitchFamily="34" charset="0"/>
            </a:endParaRPr>
          </a:p>
        </p:txBody>
      </p:sp>
      <p:sp>
        <p:nvSpPr>
          <p:cNvPr id="7" name="Speech Bubble: Rectangle with Corners Rounded 6">
            <a:extLst>
              <a:ext uri="{FF2B5EF4-FFF2-40B4-BE49-F238E27FC236}">
                <a16:creationId xmlns:a16="http://schemas.microsoft.com/office/drawing/2014/main" id="{8FC0B8D2-562B-D177-8E59-10CBDB3C8959}"/>
              </a:ext>
            </a:extLst>
          </p:cNvPr>
          <p:cNvSpPr/>
          <p:nvPr/>
        </p:nvSpPr>
        <p:spPr>
          <a:xfrm rot="5400000">
            <a:off x="9158529" y="3202391"/>
            <a:ext cx="2669339" cy="242159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
            <a:endParaRPr lang="en-GB" sz="800" b="0" i="0" u="none" strike="noStrike" dirty="0">
              <a:solidFill>
                <a:srgbClr val="000000"/>
              </a:solidFill>
              <a:effectLst/>
              <a:latin typeface="Calibri" panose="020F0502020204030204" pitchFamily="34" charset="0"/>
            </a:endParaRPr>
          </a:p>
        </p:txBody>
      </p:sp>
      <p:sp>
        <p:nvSpPr>
          <p:cNvPr id="8" name="TextBox 7">
            <a:extLst>
              <a:ext uri="{FF2B5EF4-FFF2-40B4-BE49-F238E27FC236}">
                <a16:creationId xmlns:a16="http://schemas.microsoft.com/office/drawing/2014/main" id="{170F3345-0AF6-0984-1602-4E3877E194A3}"/>
              </a:ext>
            </a:extLst>
          </p:cNvPr>
          <p:cNvSpPr txBox="1"/>
          <p:nvPr/>
        </p:nvSpPr>
        <p:spPr>
          <a:xfrm>
            <a:off x="9759105" y="3860336"/>
            <a:ext cx="1706979" cy="738664"/>
          </a:xfrm>
          <a:prstGeom prst="rect">
            <a:avLst/>
          </a:prstGeom>
          <a:noFill/>
        </p:spPr>
        <p:txBody>
          <a:bodyPr wrap="square">
            <a:spAutoFit/>
          </a:bodyPr>
          <a:lstStyle/>
          <a:p>
            <a:pPr algn="l" fontAlgn="ctr"/>
            <a:r>
              <a:rPr lang="en-GB" sz="1400" u="none" strike="noStrike" dirty="0">
                <a:solidFill>
                  <a:schemeClr val="bg1"/>
                </a:solidFill>
                <a:effectLst/>
              </a:rPr>
              <a:t>short piece of electric cable (about 20 cm)</a:t>
            </a:r>
            <a:endParaRPr lang="en-GB" sz="1400" b="0" i="0" u="none" strike="noStrike" dirty="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1074183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552D12-E805-A491-DBA2-6C5CB2D6B1A7}"/>
              </a:ext>
            </a:extLst>
          </p:cNvPr>
          <p:cNvSpPr>
            <a:spLocks noGrp="1"/>
          </p:cNvSpPr>
          <p:nvPr>
            <p:ph type="body" sz="quarter" idx="24"/>
          </p:nvPr>
        </p:nvSpPr>
        <p:spPr/>
        <p:txBody>
          <a:bodyPr/>
          <a:lstStyle/>
          <a:p>
            <a:r>
              <a:rPr lang="en-GB" dirty="0"/>
              <a:t>Research Questions</a:t>
            </a:r>
          </a:p>
          <a:p>
            <a:endParaRPr lang="en-GB" dirty="0"/>
          </a:p>
        </p:txBody>
      </p:sp>
      <p:sp>
        <p:nvSpPr>
          <p:cNvPr id="4" name="Text Placeholder 3">
            <a:extLst>
              <a:ext uri="{FF2B5EF4-FFF2-40B4-BE49-F238E27FC236}">
                <a16:creationId xmlns:a16="http://schemas.microsoft.com/office/drawing/2014/main" id="{9AD7CA52-7C0A-C17C-7B74-CE510BD67B3D}"/>
              </a:ext>
            </a:extLst>
          </p:cNvPr>
          <p:cNvSpPr>
            <a:spLocks noGrp="1"/>
          </p:cNvSpPr>
          <p:nvPr>
            <p:ph type="body" sz="quarter" idx="27"/>
          </p:nvPr>
        </p:nvSpPr>
        <p:spPr>
          <a:xfrm>
            <a:off x="2435165" y="1282054"/>
            <a:ext cx="8106998" cy="895350"/>
          </a:xfrm>
          <a:solidFill>
            <a:srgbClr val="FFF3FD"/>
          </a:solidFill>
        </p:spPr>
        <p:txBody>
          <a:bodyPr/>
          <a:lstStyle/>
          <a:p>
            <a:r>
              <a:rPr lang="en-GB" sz="1400" dirty="0">
                <a:latin typeface="Poppins"/>
                <a:cs typeface="Poppins"/>
              </a:rPr>
              <a:t>Are financially impoverished students being disadvantaged by the expectation to purchase additional equipment needed for home experiments in core stage one science modules? </a:t>
            </a:r>
          </a:p>
          <a:p>
            <a:endParaRPr lang="en-GB" sz="1400" dirty="0"/>
          </a:p>
        </p:txBody>
      </p:sp>
      <p:sp>
        <p:nvSpPr>
          <p:cNvPr id="5" name="Text Placeholder 4">
            <a:extLst>
              <a:ext uri="{FF2B5EF4-FFF2-40B4-BE49-F238E27FC236}">
                <a16:creationId xmlns:a16="http://schemas.microsoft.com/office/drawing/2014/main" id="{922852B1-8F8D-FC84-A174-C4F319A3A878}"/>
              </a:ext>
            </a:extLst>
          </p:cNvPr>
          <p:cNvSpPr>
            <a:spLocks noGrp="1"/>
          </p:cNvSpPr>
          <p:nvPr>
            <p:ph type="body" sz="quarter" idx="12"/>
          </p:nvPr>
        </p:nvSpPr>
        <p:spPr>
          <a:xfrm>
            <a:off x="1523998" y="1287348"/>
            <a:ext cx="844490" cy="890056"/>
          </a:xfrm>
          <a:solidFill>
            <a:schemeClr val="accent5">
              <a:lumMod val="90000"/>
            </a:schemeClr>
          </a:solidFill>
        </p:spPr>
        <p:txBody>
          <a:bodyPr anchor="ctr"/>
          <a:lstStyle/>
          <a:p>
            <a:pPr algn="ctr"/>
            <a:r>
              <a:rPr lang="en-GB" dirty="0"/>
              <a:t>1</a:t>
            </a:r>
          </a:p>
        </p:txBody>
      </p:sp>
      <p:sp>
        <p:nvSpPr>
          <p:cNvPr id="6" name="Text Placeholder 5">
            <a:extLst>
              <a:ext uri="{FF2B5EF4-FFF2-40B4-BE49-F238E27FC236}">
                <a16:creationId xmlns:a16="http://schemas.microsoft.com/office/drawing/2014/main" id="{FF97538E-10D3-F2F5-8FA4-1F4233F1DF48}"/>
              </a:ext>
            </a:extLst>
          </p:cNvPr>
          <p:cNvSpPr>
            <a:spLocks noGrp="1"/>
          </p:cNvSpPr>
          <p:nvPr>
            <p:ph type="body" sz="quarter" idx="28"/>
          </p:nvPr>
        </p:nvSpPr>
        <p:spPr>
          <a:xfrm>
            <a:off x="2435165" y="2357339"/>
            <a:ext cx="8106998" cy="893325"/>
          </a:xfrm>
          <a:solidFill>
            <a:srgbClr val="FFF3FD"/>
          </a:solidFill>
        </p:spPr>
        <p:txBody>
          <a:bodyPr/>
          <a:lstStyle/>
          <a:p>
            <a:r>
              <a:rPr lang="en-GB" sz="1400" dirty="0"/>
              <a:t>Are financially impoverished students being disadvantaged by the expectation to use facilities assumed to be in the home (e.g., fridges and freezers)? </a:t>
            </a:r>
          </a:p>
        </p:txBody>
      </p:sp>
      <p:sp>
        <p:nvSpPr>
          <p:cNvPr id="7" name="Text Placeholder 6">
            <a:extLst>
              <a:ext uri="{FF2B5EF4-FFF2-40B4-BE49-F238E27FC236}">
                <a16:creationId xmlns:a16="http://schemas.microsoft.com/office/drawing/2014/main" id="{0767117C-DB2D-B9B9-AF60-0C9295AE90EE}"/>
              </a:ext>
            </a:extLst>
          </p:cNvPr>
          <p:cNvSpPr>
            <a:spLocks noGrp="1"/>
          </p:cNvSpPr>
          <p:nvPr>
            <p:ph type="body" sz="quarter" idx="29"/>
          </p:nvPr>
        </p:nvSpPr>
        <p:spPr>
          <a:xfrm>
            <a:off x="1523997" y="2357339"/>
            <a:ext cx="844491" cy="890055"/>
          </a:xfrm>
          <a:solidFill>
            <a:schemeClr val="accent5">
              <a:lumMod val="90000"/>
            </a:schemeClr>
          </a:solidFill>
        </p:spPr>
        <p:txBody>
          <a:bodyPr anchor="ctr"/>
          <a:lstStyle/>
          <a:p>
            <a:pPr algn="ctr"/>
            <a:r>
              <a:rPr lang="en-GB" dirty="0"/>
              <a:t>2</a:t>
            </a:r>
          </a:p>
        </p:txBody>
      </p:sp>
      <p:sp>
        <p:nvSpPr>
          <p:cNvPr id="8" name="Text Placeholder 7">
            <a:extLst>
              <a:ext uri="{FF2B5EF4-FFF2-40B4-BE49-F238E27FC236}">
                <a16:creationId xmlns:a16="http://schemas.microsoft.com/office/drawing/2014/main" id="{42F52BB1-CCFD-519C-47D0-D4D35F66DBE6}"/>
              </a:ext>
            </a:extLst>
          </p:cNvPr>
          <p:cNvSpPr>
            <a:spLocks noGrp="1"/>
          </p:cNvSpPr>
          <p:nvPr>
            <p:ph type="body" sz="quarter" idx="30"/>
          </p:nvPr>
        </p:nvSpPr>
        <p:spPr>
          <a:xfrm>
            <a:off x="2435165" y="3404604"/>
            <a:ext cx="8106998" cy="895350"/>
          </a:xfrm>
          <a:solidFill>
            <a:srgbClr val="FFF3FD"/>
          </a:solidFill>
        </p:spPr>
        <p:txBody>
          <a:bodyPr/>
          <a:lstStyle/>
          <a:p>
            <a:r>
              <a:rPr lang="en-GB" sz="1400" dirty="0"/>
              <a:t>Is the expectation to use facilities assumed to be in the home (e.g., fridges and freezers) and the requirement to purchase equipment for home experiments a barrier to achieving the learning outcomes associated with practical work? </a:t>
            </a:r>
          </a:p>
        </p:txBody>
      </p:sp>
      <p:sp>
        <p:nvSpPr>
          <p:cNvPr id="9" name="Text Placeholder 8">
            <a:extLst>
              <a:ext uri="{FF2B5EF4-FFF2-40B4-BE49-F238E27FC236}">
                <a16:creationId xmlns:a16="http://schemas.microsoft.com/office/drawing/2014/main" id="{D66F6EF3-9DB6-5894-CFA6-875E14AEA4F2}"/>
              </a:ext>
            </a:extLst>
          </p:cNvPr>
          <p:cNvSpPr>
            <a:spLocks noGrp="1"/>
          </p:cNvSpPr>
          <p:nvPr>
            <p:ph type="body" sz="quarter" idx="31"/>
          </p:nvPr>
        </p:nvSpPr>
        <p:spPr>
          <a:xfrm>
            <a:off x="1523996" y="3404605"/>
            <a:ext cx="844492" cy="896890"/>
          </a:xfrm>
          <a:solidFill>
            <a:schemeClr val="accent5">
              <a:lumMod val="90000"/>
            </a:schemeClr>
          </a:solidFill>
        </p:spPr>
        <p:txBody>
          <a:bodyPr anchor="ctr"/>
          <a:lstStyle/>
          <a:p>
            <a:pPr algn="ctr"/>
            <a:r>
              <a:rPr lang="en-GB" dirty="0"/>
              <a:t>3</a:t>
            </a:r>
          </a:p>
        </p:txBody>
      </p:sp>
      <p:sp>
        <p:nvSpPr>
          <p:cNvPr id="12" name="Text Placeholder 8">
            <a:extLst>
              <a:ext uri="{FF2B5EF4-FFF2-40B4-BE49-F238E27FC236}">
                <a16:creationId xmlns:a16="http://schemas.microsoft.com/office/drawing/2014/main" id="{6A0F3E9A-7D6B-5731-35A1-D7D34605AAF4}"/>
              </a:ext>
            </a:extLst>
          </p:cNvPr>
          <p:cNvSpPr txBox="1">
            <a:spLocks/>
          </p:cNvSpPr>
          <p:nvPr/>
        </p:nvSpPr>
        <p:spPr>
          <a:xfrm>
            <a:off x="1523998" y="4475964"/>
            <a:ext cx="844492" cy="890056"/>
          </a:xfrm>
          <a:prstGeom prst="rect">
            <a:avLst/>
          </a:prstGeom>
          <a:solidFill>
            <a:schemeClr val="accent5">
              <a:lumMod val="90000"/>
            </a:schemeClr>
          </a:solidFill>
        </p:spPr>
        <p:txBody>
          <a:bodyPr lIns="216000" tIns="108000" rIns="216000" bIns="72000" anchor="ctr">
            <a:noAutofit/>
          </a:bodyPr>
          <a:lstStyle>
            <a:lvl1pPr marL="0" indent="0" algn="l" defTabSz="914400" rtl="0" eaLnBrk="1" latinLnBrk="0" hangingPunct="1">
              <a:lnSpc>
                <a:spcPct val="110000"/>
              </a:lnSpc>
              <a:spcBef>
                <a:spcPts val="0"/>
              </a:spcBef>
              <a:buFont typeface="Arial" panose="020B0604020202020204" pitchFamily="34" charset="0"/>
              <a:buNone/>
              <a:defRPr sz="1800" b="1"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4</a:t>
            </a:r>
          </a:p>
        </p:txBody>
      </p:sp>
      <p:sp>
        <p:nvSpPr>
          <p:cNvPr id="13" name="Text Placeholder 7">
            <a:extLst>
              <a:ext uri="{FF2B5EF4-FFF2-40B4-BE49-F238E27FC236}">
                <a16:creationId xmlns:a16="http://schemas.microsoft.com/office/drawing/2014/main" id="{1A182524-C69D-42F7-9071-C0742AAC78C1}"/>
              </a:ext>
            </a:extLst>
          </p:cNvPr>
          <p:cNvSpPr txBox="1">
            <a:spLocks/>
          </p:cNvSpPr>
          <p:nvPr/>
        </p:nvSpPr>
        <p:spPr>
          <a:xfrm>
            <a:off x="2435165" y="4472002"/>
            <a:ext cx="8106998" cy="894018"/>
          </a:xfrm>
          <a:prstGeom prst="rect">
            <a:avLst/>
          </a:prstGeom>
          <a:solidFill>
            <a:srgbClr val="FFF3FD"/>
          </a:solidFill>
        </p:spPr>
        <p:txBody>
          <a:bodyPr lIns="216000" tIns="108000" rIns="216000" bIns="72000"/>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Is cost the only barrier to achieving learning outcomes associated with home experiment practical work? </a:t>
            </a:r>
          </a:p>
        </p:txBody>
      </p:sp>
    </p:spTree>
    <p:extLst>
      <p:ext uri="{BB962C8B-B14F-4D97-AF65-F5344CB8AC3E}">
        <p14:creationId xmlns:p14="http://schemas.microsoft.com/office/powerpoint/2010/main" val="3630886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D23A5-1825-C6D6-AD37-6CED3CA7EE68}"/>
              </a:ext>
            </a:extLst>
          </p:cNvPr>
          <p:cNvSpPr>
            <a:spLocks noGrp="1"/>
          </p:cNvSpPr>
          <p:nvPr>
            <p:ph type="body" sz="quarter" idx="24"/>
          </p:nvPr>
        </p:nvSpPr>
        <p:spPr>
          <a:xfrm>
            <a:off x="413915" y="404664"/>
            <a:ext cx="10766703" cy="497161"/>
          </a:xfrm>
        </p:spPr>
        <p:txBody>
          <a:bodyPr/>
          <a:lstStyle/>
          <a:p>
            <a:r>
              <a:rPr lang="en-GB" dirty="0">
                <a:solidFill>
                  <a:schemeClr val="tx1"/>
                </a:solidFill>
              </a:rPr>
              <a:t>Research Methodology</a:t>
            </a:r>
          </a:p>
          <a:p>
            <a:endParaRPr lang="en-GB" dirty="0">
              <a:solidFill>
                <a:schemeClr val="tx1"/>
              </a:solidFill>
            </a:endParaRPr>
          </a:p>
        </p:txBody>
      </p:sp>
      <p:sp>
        <p:nvSpPr>
          <p:cNvPr id="3" name="Rectangle 2">
            <a:extLst>
              <a:ext uri="{FF2B5EF4-FFF2-40B4-BE49-F238E27FC236}">
                <a16:creationId xmlns:a16="http://schemas.microsoft.com/office/drawing/2014/main" id="{0CFB137C-50DF-9D75-D949-BBB43BB25786}"/>
              </a:ext>
            </a:extLst>
          </p:cNvPr>
          <p:cNvSpPr/>
          <p:nvPr/>
        </p:nvSpPr>
        <p:spPr>
          <a:xfrm>
            <a:off x="504825" y="1447800"/>
            <a:ext cx="5476875" cy="1866900"/>
          </a:xfrm>
          <a:prstGeom prst="rect">
            <a:avLst/>
          </a:prstGeom>
          <a:solidFill>
            <a:schemeClr val="accent3">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GB" sz="1600" b="1" dirty="0">
                <a:solidFill>
                  <a:schemeClr val="tx1"/>
                </a:solidFill>
                <a:cs typeface="Poppins"/>
              </a:rPr>
              <a:t>Phase 1:</a:t>
            </a:r>
            <a:r>
              <a:rPr lang="en-GB" sz="1600" dirty="0">
                <a:solidFill>
                  <a:schemeClr val="tx1"/>
                </a:solidFill>
                <a:cs typeface="Poppins"/>
              </a:rPr>
              <a:t> </a:t>
            </a:r>
            <a:r>
              <a:rPr lang="en-GB" sz="1400" dirty="0">
                <a:solidFill>
                  <a:schemeClr val="tx1"/>
                </a:solidFill>
                <a:cs typeface="Poppins"/>
              </a:rPr>
              <a:t>	Online survey via JISC </a:t>
            </a:r>
          </a:p>
          <a:p>
            <a:pPr>
              <a:lnSpc>
                <a:spcPct val="100000"/>
              </a:lnSpc>
            </a:pPr>
            <a:endParaRPr lang="en-GB" sz="1400" dirty="0">
              <a:solidFill>
                <a:schemeClr val="tx1"/>
              </a:solidFill>
              <a:cs typeface="Poppins"/>
            </a:endParaRPr>
          </a:p>
          <a:p>
            <a:pPr lvl="2"/>
            <a:r>
              <a:rPr lang="en-GB" sz="1200" dirty="0">
                <a:solidFill>
                  <a:schemeClr val="tx1"/>
                </a:solidFill>
                <a:cs typeface="Poppins"/>
              </a:rPr>
              <a:t>Conducted March – April 2023</a:t>
            </a:r>
          </a:p>
          <a:p>
            <a:pPr lvl="2"/>
            <a:r>
              <a:rPr lang="en-GB" sz="1200" dirty="0">
                <a:solidFill>
                  <a:schemeClr val="tx1"/>
                </a:solidFill>
                <a:cs typeface="Poppins"/>
              </a:rPr>
              <a:t>Analysis October 2023 – February 2024</a:t>
            </a:r>
          </a:p>
          <a:p>
            <a:pPr lvl="2"/>
            <a:endParaRPr lang="en-GB" sz="1200" dirty="0">
              <a:solidFill>
                <a:schemeClr val="tx1"/>
              </a:solidFill>
            </a:endParaRPr>
          </a:p>
        </p:txBody>
      </p:sp>
      <p:sp>
        <p:nvSpPr>
          <p:cNvPr id="4" name="Rectangle 3">
            <a:extLst>
              <a:ext uri="{FF2B5EF4-FFF2-40B4-BE49-F238E27FC236}">
                <a16:creationId xmlns:a16="http://schemas.microsoft.com/office/drawing/2014/main" id="{43897337-BDDB-2540-0FB4-28D169956472}"/>
              </a:ext>
            </a:extLst>
          </p:cNvPr>
          <p:cNvSpPr/>
          <p:nvPr/>
        </p:nvSpPr>
        <p:spPr>
          <a:xfrm>
            <a:off x="6286500" y="1447800"/>
            <a:ext cx="5476875" cy="18669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GB" sz="1600" b="1" dirty="0">
                <a:solidFill>
                  <a:schemeClr val="bg1">
                    <a:lumMod val="85000"/>
                  </a:schemeClr>
                </a:solidFill>
                <a:cs typeface="Poppins"/>
              </a:rPr>
              <a:t>Phase 2: 	</a:t>
            </a:r>
            <a:r>
              <a:rPr lang="en-GB" sz="1400" dirty="0">
                <a:solidFill>
                  <a:schemeClr val="bg1">
                    <a:lumMod val="85000"/>
                  </a:schemeClr>
                </a:solidFill>
                <a:cs typeface="Poppins"/>
              </a:rPr>
              <a:t>Semi structured interviews </a:t>
            </a:r>
          </a:p>
          <a:p>
            <a:pPr>
              <a:lnSpc>
                <a:spcPct val="100000"/>
              </a:lnSpc>
            </a:pPr>
            <a:endParaRPr lang="en-GB" sz="1400" dirty="0">
              <a:solidFill>
                <a:schemeClr val="bg1">
                  <a:lumMod val="85000"/>
                </a:schemeClr>
              </a:solidFill>
              <a:cs typeface="Poppins"/>
            </a:endParaRPr>
          </a:p>
          <a:p>
            <a:pPr lvl="2"/>
            <a:r>
              <a:rPr lang="en-GB" sz="1200" dirty="0">
                <a:solidFill>
                  <a:schemeClr val="bg1">
                    <a:lumMod val="85000"/>
                  </a:schemeClr>
                </a:solidFill>
                <a:cs typeface="Poppins"/>
              </a:rPr>
              <a:t>Conducted July – September 2023</a:t>
            </a:r>
          </a:p>
          <a:p>
            <a:pPr lvl="2"/>
            <a:r>
              <a:rPr lang="en-GB" sz="1200" dirty="0">
                <a:solidFill>
                  <a:schemeClr val="bg1">
                    <a:lumMod val="85000"/>
                  </a:schemeClr>
                </a:solidFill>
                <a:cs typeface="Poppins"/>
              </a:rPr>
              <a:t>Analysis October 2023 – February 2024</a:t>
            </a:r>
          </a:p>
          <a:p>
            <a:pPr lvl="2"/>
            <a:endParaRPr lang="en-GB" sz="1200" dirty="0">
              <a:solidFill>
                <a:schemeClr val="bg1">
                  <a:lumMod val="85000"/>
                </a:schemeClr>
              </a:solidFill>
            </a:endParaRPr>
          </a:p>
        </p:txBody>
      </p:sp>
      <p:sp>
        <p:nvSpPr>
          <p:cNvPr id="7" name="Rectangle 6">
            <a:extLst>
              <a:ext uri="{FF2B5EF4-FFF2-40B4-BE49-F238E27FC236}">
                <a16:creationId xmlns:a16="http://schemas.microsoft.com/office/drawing/2014/main" id="{ABBBF03E-5212-0259-A64A-4A57FB2B5EA3}"/>
              </a:ext>
            </a:extLst>
          </p:cNvPr>
          <p:cNvSpPr/>
          <p:nvPr/>
        </p:nvSpPr>
        <p:spPr>
          <a:xfrm>
            <a:off x="2948260" y="3683816"/>
            <a:ext cx="6676479" cy="18669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GB" sz="1600" b="1" dirty="0">
                <a:solidFill>
                  <a:schemeClr val="bg1">
                    <a:lumMod val="85000"/>
                  </a:schemeClr>
                </a:solidFill>
                <a:cs typeface="Poppins"/>
              </a:rPr>
              <a:t>Phase 3:</a:t>
            </a:r>
            <a:r>
              <a:rPr lang="en-GB" sz="1600" dirty="0">
                <a:solidFill>
                  <a:schemeClr val="bg1">
                    <a:lumMod val="85000"/>
                  </a:schemeClr>
                </a:solidFill>
                <a:cs typeface="Poppins"/>
              </a:rPr>
              <a:t> </a:t>
            </a:r>
            <a:r>
              <a:rPr lang="en-GB" sz="1400" dirty="0">
                <a:solidFill>
                  <a:schemeClr val="bg1">
                    <a:lumMod val="85000"/>
                  </a:schemeClr>
                </a:solidFill>
                <a:cs typeface="Poppins"/>
              </a:rPr>
              <a:t>Development and evaluation of suitable 	alternative 		resources for S112 23J and/or practical adjustments to support 	achievement of learning outcomes without additional cost</a:t>
            </a:r>
          </a:p>
          <a:p>
            <a:pPr>
              <a:lnSpc>
                <a:spcPct val="100000"/>
              </a:lnSpc>
            </a:pPr>
            <a:endParaRPr lang="en-GB" sz="1400" dirty="0">
              <a:solidFill>
                <a:schemeClr val="bg1">
                  <a:lumMod val="85000"/>
                </a:schemeClr>
              </a:solidFill>
              <a:cs typeface="Poppins"/>
            </a:endParaRPr>
          </a:p>
          <a:p>
            <a:pPr>
              <a:lnSpc>
                <a:spcPct val="100000"/>
              </a:lnSpc>
            </a:pPr>
            <a:r>
              <a:rPr lang="en-GB" sz="1400" dirty="0">
                <a:solidFill>
                  <a:schemeClr val="bg1">
                    <a:lumMod val="85000"/>
                  </a:schemeClr>
                </a:solidFill>
                <a:cs typeface="Poppins"/>
              </a:rPr>
              <a:t>	</a:t>
            </a:r>
            <a:r>
              <a:rPr lang="en-GB" sz="1200" dirty="0">
                <a:solidFill>
                  <a:schemeClr val="bg1">
                    <a:lumMod val="85000"/>
                  </a:schemeClr>
                </a:solidFill>
                <a:cs typeface="Poppins"/>
              </a:rPr>
              <a:t>Development</a:t>
            </a:r>
            <a:r>
              <a:rPr lang="en-GB" sz="1400" dirty="0">
                <a:solidFill>
                  <a:schemeClr val="bg1">
                    <a:lumMod val="85000"/>
                  </a:schemeClr>
                </a:solidFill>
                <a:cs typeface="Poppins"/>
              </a:rPr>
              <a:t> </a:t>
            </a:r>
            <a:r>
              <a:rPr lang="en-GB" sz="1200" dirty="0">
                <a:solidFill>
                  <a:schemeClr val="bg1">
                    <a:lumMod val="85000"/>
                  </a:schemeClr>
                </a:solidFill>
                <a:cs typeface="Poppins"/>
              </a:rPr>
              <a:t>July – September 2023</a:t>
            </a:r>
          </a:p>
          <a:p>
            <a:pPr>
              <a:lnSpc>
                <a:spcPct val="100000"/>
              </a:lnSpc>
            </a:pPr>
            <a:r>
              <a:rPr lang="en-GB" sz="1200" dirty="0">
                <a:solidFill>
                  <a:schemeClr val="bg1">
                    <a:lumMod val="85000"/>
                  </a:schemeClr>
                </a:solidFill>
                <a:cs typeface="Poppins"/>
              </a:rPr>
              <a:t>	Evaluation June – July 2024</a:t>
            </a:r>
          </a:p>
        </p:txBody>
      </p:sp>
    </p:spTree>
    <p:extLst>
      <p:ext uri="{BB962C8B-B14F-4D97-AF65-F5344CB8AC3E}">
        <p14:creationId xmlns:p14="http://schemas.microsoft.com/office/powerpoint/2010/main" val="3261149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25983-2878-B0C6-70F7-391A77D1C618}"/>
              </a:ext>
            </a:extLst>
          </p:cNvPr>
          <p:cNvSpPr>
            <a:spLocks noGrp="1"/>
          </p:cNvSpPr>
          <p:nvPr>
            <p:ph type="body" sz="quarter" idx="24"/>
          </p:nvPr>
        </p:nvSpPr>
        <p:spPr/>
        <p:txBody>
          <a:bodyPr/>
          <a:lstStyle/>
          <a:p>
            <a:r>
              <a:rPr lang="en-GB" dirty="0"/>
              <a:t>Phase 1: Online Survey via JISC</a:t>
            </a:r>
          </a:p>
          <a:p>
            <a:endParaRPr lang="en-GB" dirty="0"/>
          </a:p>
        </p:txBody>
      </p:sp>
      <p:sp>
        <p:nvSpPr>
          <p:cNvPr id="4" name="Text Placeholder 3">
            <a:extLst>
              <a:ext uri="{FF2B5EF4-FFF2-40B4-BE49-F238E27FC236}">
                <a16:creationId xmlns:a16="http://schemas.microsoft.com/office/drawing/2014/main" id="{05E4244C-CA36-2BCC-6541-7CA3F8DA691D}"/>
              </a:ext>
            </a:extLst>
          </p:cNvPr>
          <p:cNvSpPr>
            <a:spLocks noGrp="1"/>
          </p:cNvSpPr>
          <p:nvPr>
            <p:ph type="body" sz="quarter" idx="12"/>
          </p:nvPr>
        </p:nvSpPr>
        <p:spPr>
          <a:xfrm>
            <a:off x="219075" y="1450924"/>
            <a:ext cx="11658600" cy="338400"/>
          </a:xfrm>
        </p:spPr>
        <p:txBody>
          <a:bodyPr/>
          <a:lstStyle/>
          <a:p>
            <a:pPr algn="ctr"/>
            <a:r>
              <a:rPr lang="en-GB" dirty="0"/>
              <a:t>“</a:t>
            </a:r>
            <a:r>
              <a:rPr lang="en-GB" i="1" dirty="0"/>
              <a:t>Student experiences of the expectation to complete home experiments in S111 and S112</a:t>
            </a:r>
            <a:r>
              <a:rPr lang="en-GB" dirty="0"/>
              <a:t>”</a:t>
            </a:r>
          </a:p>
          <a:p>
            <a:pPr algn="ctr"/>
            <a:endParaRPr lang="en-GB" dirty="0"/>
          </a:p>
        </p:txBody>
      </p:sp>
      <p:sp>
        <p:nvSpPr>
          <p:cNvPr id="6" name="Text Placeholder 5">
            <a:extLst>
              <a:ext uri="{FF2B5EF4-FFF2-40B4-BE49-F238E27FC236}">
                <a16:creationId xmlns:a16="http://schemas.microsoft.com/office/drawing/2014/main" id="{2D0C4335-90E9-A614-9963-DF5D887514A7}"/>
              </a:ext>
            </a:extLst>
          </p:cNvPr>
          <p:cNvSpPr>
            <a:spLocks noGrp="1"/>
          </p:cNvSpPr>
          <p:nvPr>
            <p:ph type="body" sz="quarter" idx="15"/>
          </p:nvPr>
        </p:nvSpPr>
        <p:spPr>
          <a:xfrm>
            <a:off x="995852" y="1982039"/>
            <a:ext cx="10105045" cy="760325"/>
          </a:xfrm>
        </p:spPr>
        <p:txBody>
          <a:bodyPr/>
          <a:lstStyle/>
          <a:p>
            <a:pPr marL="0" indent="0" algn="ctr">
              <a:buNone/>
            </a:pPr>
            <a:r>
              <a:rPr lang="en-GB" dirty="0"/>
              <a:t>Home experiments were defined as being those that required some form of physical set up, not virtual experiments (ISEs) or remote experiments (e.g. accessing an instrument on campus via a weblink)</a:t>
            </a:r>
          </a:p>
          <a:p>
            <a:endParaRPr lang="en-GB" dirty="0"/>
          </a:p>
        </p:txBody>
      </p:sp>
      <p:sp>
        <p:nvSpPr>
          <p:cNvPr id="7" name="Callout: Down Arrow 6">
            <a:extLst>
              <a:ext uri="{FF2B5EF4-FFF2-40B4-BE49-F238E27FC236}">
                <a16:creationId xmlns:a16="http://schemas.microsoft.com/office/drawing/2014/main" id="{1BE12D9D-79B1-4F48-475C-195E8E263B44}"/>
              </a:ext>
            </a:extLst>
          </p:cNvPr>
          <p:cNvSpPr/>
          <p:nvPr/>
        </p:nvSpPr>
        <p:spPr>
          <a:xfrm>
            <a:off x="4197066" y="3613152"/>
            <a:ext cx="2152650" cy="962025"/>
          </a:xfrm>
          <a:prstGeom prst="downArrow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1858</a:t>
            </a:r>
          </a:p>
        </p:txBody>
      </p:sp>
      <p:sp>
        <p:nvSpPr>
          <p:cNvPr id="8" name="Rectangle 7">
            <a:extLst>
              <a:ext uri="{FF2B5EF4-FFF2-40B4-BE49-F238E27FC236}">
                <a16:creationId xmlns:a16="http://schemas.microsoft.com/office/drawing/2014/main" id="{0DDC501A-BA18-29F2-3D10-826E67C76BA7}"/>
              </a:ext>
            </a:extLst>
          </p:cNvPr>
          <p:cNvSpPr/>
          <p:nvPr/>
        </p:nvSpPr>
        <p:spPr>
          <a:xfrm>
            <a:off x="4197066" y="5561824"/>
            <a:ext cx="2152650" cy="65722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87</a:t>
            </a:r>
          </a:p>
        </p:txBody>
      </p:sp>
      <p:sp>
        <p:nvSpPr>
          <p:cNvPr id="10" name="TextBox 9">
            <a:extLst>
              <a:ext uri="{FF2B5EF4-FFF2-40B4-BE49-F238E27FC236}">
                <a16:creationId xmlns:a16="http://schemas.microsoft.com/office/drawing/2014/main" id="{FFE7CDEC-EB1B-06F4-61ED-7AC33D394DA6}"/>
              </a:ext>
            </a:extLst>
          </p:cNvPr>
          <p:cNvSpPr txBox="1"/>
          <p:nvPr/>
        </p:nvSpPr>
        <p:spPr>
          <a:xfrm>
            <a:off x="6349716" y="3758458"/>
            <a:ext cx="3575334" cy="461665"/>
          </a:xfrm>
          <a:prstGeom prst="rect">
            <a:avLst/>
          </a:prstGeom>
          <a:noFill/>
        </p:spPr>
        <p:txBody>
          <a:bodyPr wrap="square">
            <a:spAutoFit/>
          </a:bodyPr>
          <a:lstStyle/>
          <a:p>
            <a:r>
              <a:rPr lang="en-GB" sz="1200" dirty="0"/>
              <a:t>No. of students invited to participate.</a:t>
            </a:r>
            <a:br>
              <a:rPr lang="en-GB" sz="1200" dirty="0"/>
            </a:br>
            <a:endParaRPr lang="en-GB" sz="1200" dirty="0"/>
          </a:p>
        </p:txBody>
      </p:sp>
      <p:sp>
        <p:nvSpPr>
          <p:cNvPr id="11" name="TextBox 10">
            <a:extLst>
              <a:ext uri="{FF2B5EF4-FFF2-40B4-BE49-F238E27FC236}">
                <a16:creationId xmlns:a16="http://schemas.microsoft.com/office/drawing/2014/main" id="{CC79103B-B965-CD95-42CA-11BDE97788C9}"/>
              </a:ext>
            </a:extLst>
          </p:cNvPr>
          <p:cNvSpPr txBox="1"/>
          <p:nvPr/>
        </p:nvSpPr>
        <p:spPr>
          <a:xfrm>
            <a:off x="6349716" y="4763771"/>
            <a:ext cx="3575334" cy="276999"/>
          </a:xfrm>
          <a:prstGeom prst="rect">
            <a:avLst/>
          </a:prstGeom>
          <a:noFill/>
        </p:spPr>
        <p:txBody>
          <a:bodyPr wrap="square">
            <a:spAutoFit/>
          </a:bodyPr>
          <a:lstStyle/>
          <a:p>
            <a:r>
              <a:rPr lang="en-GB" sz="1200" dirty="0"/>
              <a:t>No. of responses received.</a:t>
            </a:r>
          </a:p>
        </p:txBody>
      </p:sp>
      <p:sp>
        <p:nvSpPr>
          <p:cNvPr id="12" name="Callout: Down Arrow 11">
            <a:extLst>
              <a:ext uri="{FF2B5EF4-FFF2-40B4-BE49-F238E27FC236}">
                <a16:creationId xmlns:a16="http://schemas.microsoft.com/office/drawing/2014/main" id="{EA829A63-612B-61F9-3EA1-2E16340767D8}"/>
              </a:ext>
            </a:extLst>
          </p:cNvPr>
          <p:cNvSpPr/>
          <p:nvPr/>
        </p:nvSpPr>
        <p:spPr>
          <a:xfrm>
            <a:off x="4197066" y="4587488"/>
            <a:ext cx="2152650" cy="962025"/>
          </a:xfrm>
          <a:prstGeom prst="downArrowCallou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195</a:t>
            </a:r>
          </a:p>
        </p:txBody>
      </p:sp>
      <p:sp>
        <p:nvSpPr>
          <p:cNvPr id="15" name="TextBox 14">
            <a:extLst>
              <a:ext uri="{FF2B5EF4-FFF2-40B4-BE49-F238E27FC236}">
                <a16:creationId xmlns:a16="http://schemas.microsoft.com/office/drawing/2014/main" id="{761A52CB-D3C7-E17D-1A8A-6B92E4B78653}"/>
              </a:ext>
            </a:extLst>
          </p:cNvPr>
          <p:cNvSpPr txBox="1"/>
          <p:nvPr/>
        </p:nvSpPr>
        <p:spPr>
          <a:xfrm>
            <a:off x="6349716" y="5749335"/>
            <a:ext cx="3575334" cy="276999"/>
          </a:xfrm>
          <a:prstGeom prst="rect">
            <a:avLst/>
          </a:prstGeom>
          <a:noFill/>
        </p:spPr>
        <p:txBody>
          <a:bodyPr wrap="square">
            <a:spAutoFit/>
          </a:bodyPr>
          <a:lstStyle/>
          <a:p>
            <a:r>
              <a:rPr lang="en-GB" sz="1200" dirty="0"/>
              <a:t>No. of students willing to be interviewed.</a:t>
            </a:r>
          </a:p>
        </p:txBody>
      </p:sp>
      <p:sp>
        <p:nvSpPr>
          <p:cNvPr id="16" name="Oval 15">
            <a:extLst>
              <a:ext uri="{FF2B5EF4-FFF2-40B4-BE49-F238E27FC236}">
                <a16:creationId xmlns:a16="http://schemas.microsoft.com/office/drawing/2014/main" id="{1FB4630D-161E-54B5-9339-EAA161229643}"/>
              </a:ext>
            </a:extLst>
          </p:cNvPr>
          <p:cNvSpPr/>
          <p:nvPr/>
        </p:nvSpPr>
        <p:spPr>
          <a:xfrm>
            <a:off x="2910377" y="4220123"/>
            <a:ext cx="1175848" cy="407454"/>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10.5%</a:t>
            </a:r>
          </a:p>
        </p:txBody>
      </p:sp>
      <p:sp>
        <p:nvSpPr>
          <p:cNvPr id="17" name="Oval 16">
            <a:extLst>
              <a:ext uri="{FF2B5EF4-FFF2-40B4-BE49-F238E27FC236}">
                <a16:creationId xmlns:a16="http://schemas.microsoft.com/office/drawing/2014/main" id="{C04AB501-9FF9-7D4B-D03F-AF70E4DCA3D1}"/>
              </a:ext>
            </a:extLst>
          </p:cNvPr>
          <p:cNvSpPr/>
          <p:nvPr/>
        </p:nvSpPr>
        <p:spPr>
          <a:xfrm>
            <a:off x="2910377" y="5154370"/>
            <a:ext cx="1175848" cy="407454"/>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44.6%</a:t>
            </a:r>
          </a:p>
        </p:txBody>
      </p:sp>
      <p:sp>
        <p:nvSpPr>
          <p:cNvPr id="21" name="TextBox 20">
            <a:extLst>
              <a:ext uri="{FF2B5EF4-FFF2-40B4-BE49-F238E27FC236}">
                <a16:creationId xmlns:a16="http://schemas.microsoft.com/office/drawing/2014/main" id="{D38C0931-42DD-4C80-0F79-E409FC348C26}"/>
              </a:ext>
            </a:extLst>
          </p:cNvPr>
          <p:cNvSpPr txBox="1"/>
          <p:nvPr/>
        </p:nvSpPr>
        <p:spPr>
          <a:xfrm>
            <a:off x="995851" y="2721036"/>
            <a:ext cx="10184767" cy="338554"/>
          </a:xfrm>
          <a:prstGeom prst="rect">
            <a:avLst/>
          </a:prstGeom>
          <a:noFill/>
        </p:spPr>
        <p:txBody>
          <a:bodyPr wrap="square">
            <a:spAutoFit/>
          </a:bodyPr>
          <a:lstStyle/>
          <a:p>
            <a:pPr algn="ctr"/>
            <a:r>
              <a:rPr lang="en-GB" sz="1600" dirty="0"/>
              <a:t>Selection criteria being that students had completed both S111 </a:t>
            </a:r>
            <a:r>
              <a:rPr lang="en-GB" sz="1600" b="1" dirty="0"/>
              <a:t>and</a:t>
            </a:r>
            <a:r>
              <a:rPr lang="en-GB" sz="1600" dirty="0"/>
              <a:t> S112.</a:t>
            </a:r>
          </a:p>
        </p:txBody>
      </p:sp>
      <p:sp>
        <p:nvSpPr>
          <p:cNvPr id="22" name="Text Placeholder 2">
            <a:extLst>
              <a:ext uri="{FF2B5EF4-FFF2-40B4-BE49-F238E27FC236}">
                <a16:creationId xmlns:a16="http://schemas.microsoft.com/office/drawing/2014/main" id="{DC0CB4A7-DE92-9164-2CA7-2B03678631E9}"/>
              </a:ext>
            </a:extLst>
          </p:cNvPr>
          <p:cNvSpPr>
            <a:spLocks noGrp="1"/>
          </p:cNvSpPr>
          <p:nvPr>
            <p:ph type="body" sz="quarter" idx="25"/>
          </p:nvPr>
        </p:nvSpPr>
        <p:spPr>
          <a:xfrm>
            <a:off x="413915" y="912168"/>
            <a:ext cx="10766703" cy="289311"/>
          </a:xfrm>
        </p:spPr>
        <p:txBody>
          <a:bodyPr/>
          <a:lstStyle/>
          <a:p>
            <a:r>
              <a:rPr lang="en-GB" dirty="0"/>
              <a:t>Overview</a:t>
            </a:r>
          </a:p>
        </p:txBody>
      </p:sp>
    </p:spTree>
    <p:extLst>
      <p:ext uri="{BB962C8B-B14F-4D97-AF65-F5344CB8AC3E}">
        <p14:creationId xmlns:p14="http://schemas.microsoft.com/office/powerpoint/2010/main" val="2187231139"/>
      </p:ext>
    </p:extLst>
  </p:cSld>
  <p:clrMapOvr>
    <a:masterClrMapping/>
  </p:clrMapOvr>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F4447C5F-C815-422E-A5B9-B7DC33DA697F}"/>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2BC9DF97-4BA9-4873-9EFA-D9CB2AC82A8E}"/>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13AF81A5-141F-4A06-97AF-1BEC93EC2DC8}"/>
    </a:ext>
  </a:extLst>
</a:theme>
</file>

<file path=ppt/theme/theme4.xml><?xml version="1.0" encoding="utf-8"?>
<a:theme xmlns:a="http://schemas.openxmlformats.org/drawingml/2006/main" name="Slide Option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DBE03DBE-19D2-4498-948F-98A96AEF092D}"/>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CADFBB77-9719-4E45-BCA8-B3131FE29AB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7366ac4-c030-4543-8cc8-88329e81ec50" xsi:nil="true"/>
    <lcf76f155ced4ddcb4097134ff3c332f xmlns="a4bbcd8a-0e99-45ba-ba54-c1f6b28a9aa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F17B1AA24CF543973AFCAC153439DF" ma:contentTypeVersion="16" ma:contentTypeDescription="Create a new document." ma:contentTypeScope="" ma:versionID="1592fb5d991a26fcd96d3b2401b4f7a3">
  <xsd:schema xmlns:xsd="http://www.w3.org/2001/XMLSchema" xmlns:xs="http://www.w3.org/2001/XMLSchema" xmlns:p="http://schemas.microsoft.com/office/2006/metadata/properties" xmlns:ns2="a4bbcd8a-0e99-45ba-ba54-c1f6b28a9aac" xmlns:ns3="37366ac4-c030-4543-8cc8-88329e81ec50" targetNamespace="http://schemas.microsoft.com/office/2006/metadata/properties" ma:root="true" ma:fieldsID="f16ecf8a84c5f4528090069017a6756e" ns2:_="" ns3:_="">
    <xsd:import namespace="a4bbcd8a-0e99-45ba-ba54-c1f6b28a9aac"/>
    <xsd:import namespace="37366ac4-c030-4543-8cc8-88329e81ec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bbcd8a-0e99-45ba-ba54-c1f6b28a9a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e53c53-e7a2-4fd5-8715-7117250746e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7366ac4-c030-4543-8cc8-88329e81ec5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27d6ba8-e056-469a-98c0-4dfdbb6e31b8}" ma:internalName="TaxCatchAll" ma:showField="CatchAllData" ma:web="37366ac4-c030-4543-8cc8-88329e81ec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1F123D-72E4-47AA-AF87-050EE8541186}">
  <ds:schemaRefs>
    <ds:schemaRef ds:uri="http://www.w3.org/XML/1998/namespace"/>
    <ds:schemaRef ds:uri="http://schemas.openxmlformats.org/package/2006/metadata/core-properties"/>
    <ds:schemaRef ds:uri="http://purl.org/dc/elements/1.1/"/>
    <ds:schemaRef ds:uri="http://schemas.microsoft.com/office/2006/documentManagement/types"/>
    <ds:schemaRef ds:uri="37366ac4-c030-4543-8cc8-88329e81ec50"/>
    <ds:schemaRef ds:uri="a4bbcd8a-0e99-45ba-ba54-c1f6b28a9aac"/>
    <ds:schemaRef ds:uri="http://purl.org/dc/terms/"/>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2737865-F208-440A-922E-2EFAA28DCB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bbcd8a-0e99-45ba-ba54-c1f6b28a9aac"/>
    <ds:schemaRef ds:uri="37366ac4-c030-4543-8cc8-88329e81ec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6CD3E3-2AD4-4BFA-B062-CD9F3FC3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OU_Powerpoint_Template_England</Template>
  <TotalTime>4401</TotalTime>
  <Words>6104</Words>
  <Application>Microsoft Office PowerPoint</Application>
  <PresentationFormat>Widescreen</PresentationFormat>
  <Paragraphs>550</Paragraphs>
  <Slides>27</Slides>
  <Notes>1</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27</vt:i4>
      </vt:variant>
    </vt:vector>
  </HeadingPairs>
  <TitlesOfParts>
    <vt:vector size="37" baseType="lpstr">
      <vt:lpstr>Arial</vt:lpstr>
      <vt:lpstr>Calibri</vt:lpstr>
      <vt:lpstr>Poppins</vt:lpstr>
      <vt:lpstr>Poppins SemiBold</vt:lpstr>
      <vt:lpstr>Roboto</vt:lpstr>
      <vt:lpstr>Covers</vt:lpstr>
      <vt:lpstr>Contents Slides</vt:lpstr>
      <vt:lpstr>Chapter Headings / Dividers</vt:lpstr>
      <vt:lpstr>Slide Options</vt:lpstr>
      <vt:lpstr>End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Louise.MacBrayne</dc:creator>
  <cp:lastModifiedBy>Diane.Ford</cp:lastModifiedBy>
  <cp:revision>431</cp:revision>
  <dcterms:created xsi:type="dcterms:W3CDTF">2022-10-18T10:11:04Z</dcterms:created>
  <dcterms:modified xsi:type="dcterms:W3CDTF">2024-04-03T17:36:28Z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0x010100AF874D1D9924D14EBA8E007D447DBB31</vt:lpwstr>
  </property>
  <property fmtid="{D5CDD505-2E9C-101B-9397-08002B2CF9AE}" pid="3" name="MediaServiceImageTags">
    <vt:lpwstr/>
  </property>
</Properties>
</file>