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0"/>
  </p:notesMasterIdLst>
  <p:handoutMasterIdLst>
    <p:handoutMasterId r:id="rId21"/>
  </p:handoutMasterIdLst>
  <p:sldIdLst>
    <p:sldId id="316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email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6/07/a-multidisciplinary-future-for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mmunication-png/download/1765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work-png/download/1327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cooperation-partnership-1019751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vehingsburger.blogspot.com/2016/01/assessment-time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organizationalbehavior/chapter/work-components-of-motivation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humanresourcesmgmt/chapter/the-addie-model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and evaluating inclusivity in group project work for distance-learning engineering students</a:t>
            </a:r>
            <a:endParaRPr lang="en-GB" sz="60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846892"/>
            <a:ext cx="11645769" cy="347039"/>
          </a:xfrm>
        </p:spPr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Jo Smedley, </a:t>
            </a:r>
            <a:r>
              <a:rPr lang="en-GB" dirty="0" err="1">
                <a:ea typeface="Calibri" panose="020F0502020204030204" pitchFamily="34" charset="0"/>
              </a:rPr>
              <a:t>Hedieh</a:t>
            </a:r>
            <a:r>
              <a:rPr lang="en-GB" dirty="0">
                <a:ea typeface="Calibri" panose="020F0502020204030204" pitchFamily="34" charset="0"/>
              </a:rPr>
              <a:t> </a:t>
            </a:r>
            <a:r>
              <a:rPr lang="en-GB" dirty="0" err="1">
                <a:ea typeface="Calibri" panose="020F0502020204030204" pitchFamily="34" charset="0"/>
              </a:rPr>
              <a:t>Jazaeri</a:t>
            </a:r>
            <a:r>
              <a:rPr lang="en-GB" dirty="0">
                <a:ea typeface="Calibri" panose="020F0502020204030204" pitchFamily="34" charset="0"/>
              </a:rPr>
              <a:t>, Alice </a:t>
            </a:r>
            <a:r>
              <a:rPr lang="en-GB" dirty="0" err="1">
                <a:ea typeface="Calibri" panose="020F0502020204030204" pitchFamily="34" charset="0"/>
              </a:rPr>
              <a:t>Moncaster</a:t>
            </a:r>
            <a:r>
              <a:rPr lang="en-GB" dirty="0">
                <a:ea typeface="Calibri" panose="020F0502020204030204" pitchFamily="34" charset="0"/>
              </a:rPr>
              <a:t>, Silvia </a:t>
            </a:r>
            <a:r>
              <a:rPr lang="en-GB" dirty="0" err="1">
                <a:ea typeface="Calibri" panose="020F0502020204030204" pitchFamily="34" charset="0"/>
              </a:rPr>
              <a:t>Varagnolo</a:t>
            </a:r>
            <a:r>
              <a:rPr lang="en-GB" dirty="0">
                <a:ea typeface="Calibri" panose="020F0502020204030204" pitchFamily="34" charset="0"/>
              </a:rPr>
              <a:t>, Fiona Gleed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8" y="4193931"/>
            <a:ext cx="5557584" cy="347039"/>
          </a:xfrm>
        </p:spPr>
        <p:txBody>
          <a:bodyPr/>
          <a:lstStyle/>
          <a:p>
            <a:r>
              <a:rPr lang="en-GB" dirty="0"/>
              <a:t>Engineering and Innovation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April 10</a:t>
            </a:r>
            <a:r>
              <a:rPr lang="en-GB" baseline="30000" dirty="0"/>
              <a:t>th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B0F1A-0EED-AD70-75DD-A65DCB1F4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2915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Annual survey  in same module context (T229) to enable further analysis of comparison data assessing the same group project. 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Consider further interventions to reduce anxiety before group project. 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Useful to expand the survey/increase the number of interviews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identify root causes of anxiety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Impact on those affected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41D7-4451-86A2-F833-3995FF9F02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Continuing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5DEC2-E226-2C23-4729-1FE57A70C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4365" y="2686711"/>
            <a:ext cx="3810000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7A06-250D-F8D1-A988-B443A11063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Session Focus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FFCD54-1B46-89CF-D087-5F291B3EEA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2251231"/>
            <a:ext cx="9591229" cy="263882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ea typeface="Calibri" panose="020F0502020204030204" pitchFamily="34" charset="0"/>
              </a:rPr>
              <a:t>Group-work in OU context has a particular set of issues.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ea typeface="Calibri" panose="020F0502020204030204" pitchFamily="34" charset="0"/>
              </a:rPr>
              <a:t>Improving inclusivity in engineering practice is critical.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ea typeface="Calibri" panose="020F0502020204030204" pitchFamily="34" charset="0"/>
              </a:rPr>
              <a:t>Group-work provides opportunity to support all students in developing skills and understanding.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ea typeface="Calibri" panose="020F0502020204030204" pitchFamily="34" charset="0"/>
              </a:rPr>
              <a:t>Findings feed into the wider knowledge base on inclusivity in distance-learning group-work especially in STEM.</a:t>
            </a:r>
          </a:p>
        </p:txBody>
      </p:sp>
    </p:spTree>
    <p:extLst>
      <p:ext uri="{BB962C8B-B14F-4D97-AF65-F5344CB8AC3E}">
        <p14:creationId xmlns:p14="http://schemas.microsoft.com/office/powerpoint/2010/main" val="15838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1DEC-8742-A802-84DB-FD24A8B1D6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69"/>
            <a:ext cx="10627678" cy="36314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Second year engineering module (T229) included distance group project during last four weeks of part three of the module.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Extended to other first year and second year core engineering modules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Group work moved from face-to-face residential school to remote due to pandemic.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iterature revie</a:t>
            </a:r>
            <a:r>
              <a:rPr lang="en-GB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w: 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considered/predicted barriers to different student profiles.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Informed development of survey questions involving tutors and students of initial/other first and second year modules including distance-group activities.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Focus group interviews provided further insights into group-work experience from student and tutor perspectives.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D72B2-1094-75ED-5A3E-CD52D30FEF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Project Context</a:t>
            </a:r>
          </a:p>
        </p:txBody>
      </p:sp>
    </p:spTree>
    <p:extLst>
      <p:ext uri="{BB962C8B-B14F-4D97-AF65-F5344CB8AC3E}">
        <p14:creationId xmlns:p14="http://schemas.microsoft.com/office/powerpoint/2010/main" val="98483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8D383-32E4-93F4-DD5A-6A632A86C7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9591229" cy="19086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Greater emphasis on communication in module to benefit group working for future employability.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Communication methods outside university environment discouraged to reduce overall visibility of progress, e.g. WhatsApp.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7B1F0-2F83-AAEC-83ED-37669F7DCB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communication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5EDCC-5900-5878-BC88-A703FD09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1043" y="3629817"/>
            <a:ext cx="544068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6C9FF-BAAF-A3DF-85A3-C04EB1BDC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739" y="1596543"/>
            <a:ext cx="10581295" cy="45559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During group work preparation, students guided to establish effective way of group working, using appropriate technologies.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Constitution of collaboration regarding working together – possible introductory group engagement task.</a:t>
            </a:r>
          </a:p>
          <a:p>
            <a:pPr>
              <a:lnSpc>
                <a:spcPct val="150000"/>
              </a:lnSpc>
            </a:pPr>
            <a:endParaRPr lang="en-GB" sz="1500" dirty="0"/>
          </a:p>
          <a:p>
            <a:pPr>
              <a:lnSpc>
                <a:spcPct val="150000"/>
              </a:lnSpc>
            </a:pPr>
            <a:r>
              <a:rPr lang="en-GB" sz="1500" dirty="0"/>
              <a:t>Case studies from current/past students on challenges of group working at a distance provided for discussion before start of project.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Preparation arranging appropriate study environment useful feature in future module groups.​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Time management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Useful item for introductory guidance to the module ​to ensure effective engagement in team development.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sz="1500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31628-556C-6BAB-4BCF-04730DC132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introductory group task and prep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51A2392-BD10-D372-EDE1-E85A66FF93FD}"/>
              </a:ext>
            </a:extLst>
          </p:cNvPr>
          <p:cNvSpPr txBox="1">
            <a:spLocks/>
          </p:cNvSpPr>
          <p:nvPr/>
        </p:nvSpPr>
        <p:spPr>
          <a:xfrm>
            <a:off x="1055739" y="3626097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BA8AC-9A2F-632D-372D-297657426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2557" y="5297622"/>
            <a:ext cx="2469443" cy="16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8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061E4-9515-34AB-C48A-9C3650DF5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803910"/>
            <a:ext cx="8142895" cy="3812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Collation of student availability profiles could be helpful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Inform group make-up prior to start of module.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Inclusivity did not feature as an issue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Staff indicated difficulty to form groups with a balanced gender mix and avoid gender isolation.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Further advisory guidance on group roles prior to start of  project.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Advisory structure prior to project start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Guide preparatory thinking and relieve study anxiety.</a:t>
            </a:r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C977C-8DD0-F57A-89AF-A0B8E9C5BC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group composition and roles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CD522E-06BC-48CC-9DCB-C02BA9B8F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6674" y="2835965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6A4C-1A1E-B475-544C-B087B01B4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6" y="2093470"/>
            <a:ext cx="7729344" cy="3651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Scope to increase personal reflection of assessment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Ensure students able to include individual project contributions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Comment on value of groupwork to individual career journey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Helpful guidance on presentation and report writing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Confidence and ability in academic English (rather than as first language).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Study skills resources available but students often did not locate or engage.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Alternative assessments when group arrangement changes are important.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49754-F67F-5A10-0D1B-ACD02EF9F7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C0BA7-9171-7E8A-DBA4-D7990A186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0450" y="1965979"/>
            <a:ext cx="3381248" cy="27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55A75-E863-A7F0-2AEA-3803A12F3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7366" y="1851660"/>
            <a:ext cx="9591229" cy="40588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Clear definition of task: flexibility in the number of members and roles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Provide learning materials about group working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Assessment design: majority of marks independent of work of others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Authenticity of the task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Correct time allocation for task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Icebreaking and debriefing activities.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CB2E-5E88-6CD4-B77D-6F3FFE6C05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design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BF908-9B5C-A5FD-D208-25EBB13B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9306" y="2024334"/>
            <a:ext cx="4380599" cy="32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65B5-7EB6-533D-4C06-F42729D57C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896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Timely delivery of learning materials and communications: before start of activities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Group formation:  students’ time availability and attitudes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Suitable platforms for group meetings and communication: in-house options    </a:t>
            </a:r>
          </a:p>
          <a:p>
            <a:pPr>
              <a:lnSpc>
                <a:spcPct val="150000"/>
              </a:lnSpc>
            </a:pPr>
            <a:endParaRPr lang="en-GB" sz="1500" dirty="0"/>
          </a:p>
          <a:p>
            <a:pPr>
              <a:lnSpc>
                <a:spcPct val="150000"/>
              </a:lnSpc>
            </a:pPr>
            <a:r>
              <a:rPr lang="en-GB" sz="1500" dirty="0"/>
              <a:t>Support for tutors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3D0F1-2FAD-0E69-38EA-84D79CA2CD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Recommendations: delivery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4FB5C8-1AD4-7281-7688-E48D5AEC9909}"/>
              </a:ext>
            </a:extLst>
          </p:cNvPr>
          <p:cNvSpPr txBox="1">
            <a:spLocks/>
          </p:cNvSpPr>
          <p:nvPr/>
        </p:nvSpPr>
        <p:spPr>
          <a:xfrm>
            <a:off x="1061489" y="5316943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7BED9B-C0F2-4D1E-39CC-625B9769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7892" y="2077419"/>
            <a:ext cx="4389120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4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600</Words>
  <Application>Microsoft Office PowerPoint</Application>
  <PresentationFormat>Widescreen</PresentationFormat>
  <Paragraphs>112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21</cp:revision>
  <dcterms:created xsi:type="dcterms:W3CDTF">2022-10-21T14:33:01Z</dcterms:created>
  <dcterms:modified xsi:type="dcterms:W3CDTF">2024-04-08T07:20:52Z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