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19"/>
  </p:notesMasterIdLst>
  <p:handoutMasterIdLst>
    <p:handoutMasterId r:id="rId20"/>
  </p:handoutMasterIdLst>
  <p:sldIdLst>
    <p:sldId id="256" r:id="rId9"/>
    <p:sldId id="317" r:id="rId10"/>
    <p:sldId id="330" r:id="rId11"/>
    <p:sldId id="261" r:id="rId12"/>
    <p:sldId id="260" r:id="rId13"/>
    <p:sldId id="272" r:id="rId14"/>
    <p:sldId id="328" r:id="rId15"/>
    <p:sldId id="329" r:id="rId16"/>
    <p:sldId id="327" r:id="rId17"/>
    <p:sldId id="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9AE9"/>
    <a:srgbClr val="FF8A76"/>
    <a:srgbClr val="060645"/>
    <a:srgbClr val="FFD7FD"/>
    <a:srgbClr val="FFB4FF"/>
    <a:srgbClr val="D6FFF2"/>
    <a:srgbClr val="CAD2FF"/>
    <a:srgbClr val="FEE3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770C0-9292-4207-A7D9-1D6C0FB203B2}" v="27" dt="2024-04-09T16:54:07.875"/>
    <p1510:client id="{15AA8C55-162C-4B1E-B3F9-A58CA0BEE239}" v="63" dt="2024-04-09T17:18:09.136"/>
    <p1510:client id="{1D9491C3-7DFC-4911-8D7F-0E0AA7FCB7E2}" v="3" dt="2024-04-09T16:47:16.509"/>
    <p1510:client id="{4369E85D-56D9-A353-14C3-CE3615F099B5}" v="4" dt="2024-04-09T16:57:10.460"/>
    <p1510:client id="{563DCDD8-01FA-4E94-B2E4-20EB3FDD9EF8}" v="6" dt="2024-04-09T16:40:00.828"/>
    <p1510:client id="{AA1E3A1A-9824-40E9-9D30-67FA746B3DF9}" v="637" dt="2024-04-08T19:46:10.173"/>
    <p1510:client id="{AD6C3E61-9627-40EF-9810-A8586A6978E0}" v="2" dt="2024-04-09T12:49:57.169"/>
    <p1510:client id="{D7795575-CEB4-4307-AAA6-6D4D1AC964B3}" v="14" dt="2024-04-09T15:36:39.4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09/04/2024</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30192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4D4D4D"/>
                </a:solidFill>
                <a:effectLst/>
                <a:latin typeface="Arial"/>
                <a:cs typeface="Arial"/>
              </a:rPr>
              <a:t>ZT</a:t>
            </a:r>
          </a:p>
          <a:p>
            <a:r>
              <a:rPr lang="en-GB" b="0" i="0">
                <a:solidFill>
                  <a:srgbClr val="4D4D4D"/>
                </a:solidFill>
                <a:effectLst/>
                <a:latin typeface="Arial"/>
                <a:cs typeface="Arial"/>
              </a:rPr>
              <a:t>Often at conferences we get asked what does decolonising computing mean and every time I give a different answer, so I think it is ok to say that there is no one definition.  But to set the scene we do know that there is widespread discussion in higher education (HE) of ‘decolonising’ the university and curricula, and this arguably grew from the 2015 Rhodes Must Fall movement firstly in the University of Cape Town, South Africa and then to Oxford University, UK, with the demand by students to remove the statue of Cecil Rhodes, a white supremacist.</a:t>
            </a:r>
            <a:r>
              <a:rPr lang="en-GB">
                <a:solidFill>
                  <a:srgbClr val="4D4D4D"/>
                </a:solidFill>
                <a:latin typeface="Arial"/>
                <a:cs typeface="Arial"/>
              </a:rPr>
              <a:t> </a:t>
            </a:r>
            <a:endParaRPr lang="en-GB"/>
          </a:p>
          <a:p>
            <a:endParaRPr lang="en-GB" b="0" i="0">
              <a:solidFill>
                <a:srgbClr val="4D4D4D"/>
              </a:solidFill>
              <a:effectLst/>
              <a:latin typeface="Arial" panose="020B0604020202020204" pitchFamily="34" charset="0"/>
              <a:cs typeface="Arial"/>
            </a:endParaRPr>
          </a:p>
          <a:p>
            <a:r>
              <a:rPr lang="en-GB">
                <a:solidFill>
                  <a:srgbClr val="4D4D4D"/>
                </a:solidFill>
                <a:latin typeface="Poppins"/>
                <a:cs typeface="Poppins"/>
              </a:rPr>
              <a:t>Decolonising the curriculum should be one of the most important conversations in Universities today as HE in the West are built on the power and privilege of the dominant white and continues to be at the expense of the ethnic minorities who remain on the periphery. Universities were founded via money from colonial plunder and enslavement and universities continue to look at the world through the Western lens ‘Eurocentrism’.  </a:t>
            </a:r>
            <a:endParaRPr lang="en-GB">
              <a:solidFill>
                <a:srgbClr val="000000"/>
              </a:solidFill>
              <a:latin typeface="Arial"/>
              <a:cs typeface="Arial"/>
            </a:endParaRPr>
          </a:p>
          <a:p>
            <a:endParaRPr lang="en-GB">
              <a:solidFill>
                <a:srgbClr val="4D4D4D"/>
              </a:solidFill>
              <a:latin typeface="Poppins"/>
              <a:cs typeface="Poppins"/>
            </a:endParaRPr>
          </a:p>
          <a:p>
            <a:endParaRPr lang="en-GB">
              <a:solidFill>
                <a:srgbClr val="4D4D4D"/>
              </a:solidFill>
              <a:latin typeface="Arial"/>
              <a:cs typeface="Arial"/>
            </a:endParaRPr>
          </a:p>
          <a:p>
            <a:r>
              <a:rPr lang="en-GB">
                <a:latin typeface="Poppins"/>
                <a:cs typeface="Poppins"/>
              </a:rPr>
              <a:t>It is Hanesworth who suggests it is imperative that those involved in curriculum development (academic or otherwise) consider ‘our own identities, biases and backgrounds in the creation of curricula and teaching experiences in order to develop our understanding of how these impact on student learning experiences and how we should adapt our teaching appropriately’ </a:t>
            </a:r>
          </a:p>
          <a:p>
            <a:endParaRPr lang="en-GB">
              <a:latin typeface="Poppins"/>
              <a:cs typeface="Poppins"/>
            </a:endParaRPr>
          </a:p>
          <a:p>
            <a:r>
              <a:rPr lang="en-GB">
                <a:latin typeface="Poppins"/>
                <a:cs typeface="Poppins"/>
              </a:rPr>
              <a:t>The decolonial turn is also open to individual interpretation, but a radical reform of what and how we teach is perhaps the simplest starting point as the turn relates to a shared view of coloniality as an ongoing challenge.</a:t>
            </a:r>
            <a:endParaRPr lang="en-GB">
              <a:cs typeface="Poppins"/>
            </a:endParaRPr>
          </a:p>
          <a:p>
            <a:endParaRPr lang="en-GB"/>
          </a:p>
          <a:p>
            <a:r>
              <a:rPr lang="en-GB">
                <a:latin typeface="Poppins"/>
                <a:cs typeface="Poppins"/>
              </a:rPr>
              <a:t> This necessarily then entails a fundamentally sociotechnical perspective on computing.  So embracing the decolonial option as an ethical position, requires creating space for non-dominant forms of knowledge, and to do this by dismantling dominant sources of power and control in historically white institutions.</a:t>
            </a:r>
            <a:endParaRPr lang="en-US">
              <a:cs typeface="Poppins" panose="00000500000000000000" pitchFamily="2" charset="0"/>
            </a:endParaRPr>
          </a:p>
          <a:p>
            <a:endParaRPr lang="en-GB">
              <a:cs typeface="Poppins"/>
            </a:endParaRPr>
          </a:p>
          <a:p>
            <a:br>
              <a:rPr lang="en-GB">
                <a:cs typeface="Poppins"/>
              </a:rPr>
            </a:br>
            <a:endParaRPr lang="en-US">
              <a:cs typeface="Poppins"/>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123125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1481856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154852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89757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1024102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A clearer understanding of the current decolonisation activities taking place within UK HEIs </a:t>
            </a: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Critically review those activities in the context of the Open University e-learning model </a:t>
            </a: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Define activities to develop own decolonisation practice in the short, medium and longer term </a:t>
            </a:r>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1319575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3445707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3F1D352-AFC1-45BF-DC37-E6E2C2801A0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1D40E8B0-3B62-532E-CE42-A3E6FDDFDE1D}"/>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E1542C5E-68EC-8AF5-80D1-B28AD6CD2F7D}"/>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5" name="Text Placeholder 11">
            <a:extLst>
              <a:ext uri="{FF2B5EF4-FFF2-40B4-BE49-F238E27FC236}">
                <a16:creationId xmlns:a16="http://schemas.microsoft.com/office/drawing/2014/main" id="{9FEF65C5-460E-FA21-D5A4-89B945A157B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1C43D1CE-D536-7787-B56C-507BDEC316AF}"/>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2BDC46EF-DAEB-0903-12EF-94C369E351C9}"/>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39EF2175-79D4-C751-5757-BD3B632DF1C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9E7BCFB4-52D8-AB3A-B496-979C9126C966}"/>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488D0769-700C-B45D-A282-AC13D3471A1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B2C029B1-D3AF-4207-4861-9E36D8537EA9}"/>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
        <p:nvSpPr>
          <p:cNvPr id="8" name="Text Placeholder 11">
            <a:extLst>
              <a:ext uri="{FF2B5EF4-FFF2-40B4-BE49-F238E27FC236}">
                <a16:creationId xmlns:a16="http://schemas.microsoft.com/office/drawing/2014/main" id="{3A7EBA30-5646-79F7-5FE5-811E66D70361}"/>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4/9/2024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forms.office.com/e/z14dYukfAX" TargetMode="External"/><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559121"/>
            <a:ext cx="11611515" cy="1800200"/>
          </a:xfrm>
        </p:spPr>
        <p:txBody>
          <a:bodyPr/>
          <a:lstStyle/>
          <a:p>
            <a:r>
              <a:rPr lang="en-GB"/>
              <a:t>STEM decolonisation in practice</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a:t>Kate Feliciello, Amaninder Singh, Zoe Tompkins</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a:t>School of Computing and Communication</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vert="horz" lIns="91440" tIns="45720" rIns="91440" bIns="45720" rtlCol="0" anchor="t">
            <a:noAutofit/>
          </a:bodyPr>
          <a:lstStyle/>
          <a:p>
            <a:r>
              <a:rPr lang="en-GB">
                <a:latin typeface="Poppins"/>
                <a:cs typeface="Poppins"/>
              </a:rPr>
              <a:t>10th April 2024</a:t>
            </a:r>
          </a:p>
        </p:txBody>
      </p:sp>
      <p:sp>
        <p:nvSpPr>
          <p:cNvPr id="13" name="Picture Placeholder 12">
            <a:extLst>
              <a:ext uri="{FF2B5EF4-FFF2-40B4-BE49-F238E27FC236}">
                <a16:creationId xmlns:a16="http://schemas.microsoft.com/office/drawing/2014/main" id="{A5A133B0-2A07-449A-51A6-75454F5BDCAF}"/>
              </a:ext>
              <a:ext uri="{C183D7F6-B498-43B3-948B-1728B52AA6E4}">
                <adec:decorative xmlns:adec="http://schemas.microsoft.com/office/drawing/2017/decorative" val="1"/>
              </a:ext>
            </a:extLst>
          </p:cNvPr>
          <p:cNvSpPr>
            <a:spLocks noGrp="1"/>
          </p:cNvSpPr>
          <p:nvPr>
            <p:ph type="pic" sz="quarter" idx="10"/>
          </p:nvPr>
        </p:nvSpPr>
        <p:spPr/>
      </p:sp>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a:t>Session Aims</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296868" y="1616543"/>
            <a:ext cx="11598263" cy="3624914"/>
          </a:xfrm>
        </p:spPr>
        <p:txBody>
          <a:bodyPr/>
          <a:lstStyle/>
          <a:p>
            <a:pPr algn="just" rtl="0" fontAlgn="base"/>
            <a:r>
              <a:rPr lang="en-GB" sz="3600" b="1" i="0">
                <a:solidFill>
                  <a:schemeClr val="bg2">
                    <a:lumMod val="50000"/>
                  </a:schemeClr>
                </a:solidFill>
                <a:effectLst/>
                <a:latin typeface="Calibri" panose="020F0502020204030204" pitchFamily="34" charset="0"/>
              </a:rPr>
              <a:t>To:</a:t>
            </a:r>
          </a:p>
          <a:p>
            <a:pPr marL="742950" indent="-742950" algn="just" rtl="0" fontAlgn="base">
              <a:buFont typeface="+mj-lt"/>
              <a:buAutoNum type="arabicPeriod"/>
            </a:pPr>
            <a:r>
              <a:rPr lang="en-GB" sz="3600" b="1" i="0">
                <a:solidFill>
                  <a:schemeClr val="bg2">
                    <a:lumMod val="50000"/>
                  </a:schemeClr>
                </a:solidFill>
                <a:effectLst/>
                <a:latin typeface="Calibri" panose="020F0502020204030204" pitchFamily="34" charset="0"/>
              </a:rPr>
              <a:t>Illustrate examples of HE decolonising activity</a:t>
            </a:r>
          </a:p>
          <a:p>
            <a:pPr marL="742950" indent="-742950" algn="just" rtl="0" fontAlgn="base">
              <a:buFont typeface="+mj-lt"/>
              <a:buAutoNum type="arabicPeriod"/>
            </a:pPr>
            <a:r>
              <a:rPr lang="en-GB" sz="3600" b="1">
                <a:solidFill>
                  <a:schemeClr val="bg2">
                    <a:lumMod val="50000"/>
                  </a:schemeClr>
                </a:solidFill>
                <a:latin typeface="Calibri" panose="020F0502020204030204" pitchFamily="34" charset="0"/>
              </a:rPr>
              <a:t>Identify activities that are </a:t>
            </a:r>
            <a:r>
              <a:rPr lang="en-GB" sz="3600" b="1" i="0">
                <a:solidFill>
                  <a:schemeClr val="bg2">
                    <a:lumMod val="50000"/>
                  </a:schemeClr>
                </a:solidFill>
                <a:effectLst/>
                <a:latin typeface="Calibri" panose="020F0502020204030204" pitchFamily="34" charset="0"/>
              </a:rPr>
              <a:t>applicable in a variety of roles</a:t>
            </a:r>
          </a:p>
          <a:p>
            <a:pPr marL="742950" indent="-742950" algn="just" rtl="0" fontAlgn="base">
              <a:buFont typeface="+mj-lt"/>
              <a:buAutoNum type="arabicPeriod"/>
            </a:pPr>
            <a:r>
              <a:rPr lang="en-GB" sz="3600" b="1" i="0">
                <a:solidFill>
                  <a:schemeClr val="bg2">
                    <a:lumMod val="50000"/>
                  </a:schemeClr>
                </a:solidFill>
                <a:effectLst/>
                <a:latin typeface="Calibri" panose="020F0502020204030204" pitchFamily="34" charset="0"/>
              </a:rPr>
              <a:t>Discuss how to make a change</a:t>
            </a:r>
          </a:p>
          <a:p>
            <a:pPr marL="742950" indent="-742950" algn="just" fontAlgn="base">
              <a:buFont typeface="+mj-lt"/>
              <a:buAutoNum type="arabicPeriod"/>
            </a:pPr>
            <a:r>
              <a:rPr lang="en-GB" sz="3600" b="1">
                <a:solidFill>
                  <a:schemeClr val="bg2">
                    <a:lumMod val="50000"/>
                  </a:schemeClr>
                </a:solidFill>
                <a:latin typeface="Calibri" panose="020F0502020204030204" pitchFamily="34" charset="0"/>
              </a:rPr>
              <a:t>Build awareness of the challenges</a:t>
            </a:r>
          </a:p>
          <a:p>
            <a:pPr marL="742950" indent="-742950" algn="just" rtl="0" fontAlgn="base">
              <a:buFont typeface="+mj-lt"/>
              <a:buAutoNum type="arabicPeriod"/>
            </a:pPr>
            <a:r>
              <a:rPr lang="en-GB" sz="3600" b="1" i="0">
                <a:solidFill>
                  <a:schemeClr val="bg2">
                    <a:lumMod val="50000"/>
                  </a:schemeClr>
                </a:solidFill>
                <a:effectLst/>
                <a:latin typeface="Calibri" panose="020F0502020204030204" pitchFamily="34" charset="0"/>
              </a:rPr>
              <a:t>Make a plan for what to do next </a:t>
            </a:r>
          </a:p>
          <a:p>
            <a:endParaRPr lang="en-GB"/>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4159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a:xfrm>
            <a:off x="413915" y="404664"/>
            <a:ext cx="10766703" cy="1019078"/>
          </a:xfrm>
        </p:spPr>
        <p:txBody>
          <a:bodyPr lIns="91440" tIns="45720" rIns="91440" bIns="45720" anchor="t">
            <a:noAutofit/>
          </a:bodyPr>
          <a:lstStyle/>
          <a:p>
            <a:r>
              <a:rPr lang="en-GB">
                <a:latin typeface="Poppins SemiBold"/>
                <a:cs typeface="Poppins SemiBold"/>
              </a:rPr>
              <a:t>Adopting a decolonial computing perspective</a:t>
            </a:r>
            <a:endParaRPr lang="en-GB"/>
          </a:p>
        </p:txBody>
      </p:sp>
      <p:sp>
        <p:nvSpPr>
          <p:cNvPr id="3" name="Text Placeholder 2">
            <a:extLst>
              <a:ext uri="{FF2B5EF4-FFF2-40B4-BE49-F238E27FC236}">
                <a16:creationId xmlns:a16="http://schemas.microsoft.com/office/drawing/2014/main" id="{93BDB73E-B341-CB5C-FC56-F2E3148576FA}"/>
              </a:ext>
            </a:extLst>
          </p:cNvPr>
          <p:cNvSpPr>
            <a:spLocks noGrp="1"/>
          </p:cNvSpPr>
          <p:nvPr>
            <p:ph type="body" sz="quarter" idx="14"/>
          </p:nvPr>
        </p:nvSpPr>
        <p:spPr>
          <a:xfrm>
            <a:off x="415597" y="1833802"/>
            <a:ext cx="4597837" cy="3173122"/>
          </a:xfrm>
        </p:spPr>
        <p:txBody>
          <a:bodyPr lIns="91440" tIns="45720" rIns="91440" bIns="45720" anchor="t">
            <a:noAutofit/>
          </a:bodyPr>
          <a:lstStyle/>
          <a:p>
            <a:r>
              <a:rPr lang="en-GB" sz="2000" b="1" u="sng">
                <a:solidFill>
                  <a:schemeClr val="tx2">
                    <a:lumMod val="50000"/>
                    <a:lumOff val="50000"/>
                  </a:schemeClr>
                </a:solidFill>
                <a:latin typeface="Poppins"/>
                <a:cs typeface="Poppins"/>
              </a:rPr>
              <a:t>Epistemological</a:t>
            </a:r>
          </a:p>
          <a:p>
            <a:r>
              <a:rPr lang="en-GB" sz="1600">
                <a:latin typeface="Poppins"/>
                <a:cs typeface="Poppins"/>
              </a:rPr>
              <a:t>(theory of knowledge)</a:t>
            </a:r>
            <a:endParaRPr lang="en-GB" sz="2000"/>
          </a:p>
          <a:p>
            <a:r>
              <a:rPr lang="en-GB" sz="2000">
                <a:latin typeface="Poppins"/>
                <a:cs typeface="Poppins"/>
              </a:rPr>
              <a:t>How - Embrace the ‘decolonial turn’</a:t>
            </a:r>
          </a:p>
          <a:p>
            <a:endParaRPr lang="en-GB" sz="2000"/>
          </a:p>
          <a:p>
            <a:endParaRPr lang="en-GB" sz="2000"/>
          </a:p>
          <a:p>
            <a:r>
              <a:rPr lang="en-GB" sz="2000">
                <a:latin typeface="Poppins"/>
                <a:cs typeface="Poppins"/>
              </a:rPr>
              <a:t>Action required – delinking or decentring from West/North centrism as the site of knowledge production</a:t>
            </a:r>
          </a:p>
        </p:txBody>
      </p:sp>
      <p:sp>
        <p:nvSpPr>
          <p:cNvPr id="5" name="Text Placeholder 4">
            <a:extLst>
              <a:ext uri="{FF2B5EF4-FFF2-40B4-BE49-F238E27FC236}">
                <a16:creationId xmlns:a16="http://schemas.microsoft.com/office/drawing/2014/main" id="{0DC5E10E-0571-DABF-4FAD-7EAC84A58341}"/>
              </a:ext>
            </a:extLst>
          </p:cNvPr>
          <p:cNvSpPr>
            <a:spLocks noGrp="1"/>
          </p:cNvSpPr>
          <p:nvPr>
            <p:ph type="body" sz="quarter" idx="27"/>
          </p:nvPr>
        </p:nvSpPr>
        <p:spPr>
          <a:xfrm>
            <a:off x="6749143" y="1715820"/>
            <a:ext cx="4975274" cy="3173122"/>
          </a:xfrm>
        </p:spPr>
        <p:txBody>
          <a:bodyPr lIns="91440" tIns="45720" rIns="91440" bIns="45720" anchor="t">
            <a:noAutofit/>
          </a:bodyPr>
          <a:lstStyle/>
          <a:p>
            <a:r>
              <a:rPr lang="en-GB" sz="2000" b="1" u="sng">
                <a:solidFill>
                  <a:schemeClr val="tx2">
                    <a:lumMod val="50000"/>
                    <a:lumOff val="50000"/>
                  </a:schemeClr>
                </a:solidFill>
                <a:latin typeface="Poppins"/>
                <a:cs typeface="Poppins"/>
              </a:rPr>
              <a:t>Ethical</a:t>
            </a:r>
            <a:endParaRPr lang="en-US">
              <a:solidFill>
                <a:schemeClr val="tx2">
                  <a:lumMod val="50000"/>
                  <a:lumOff val="50000"/>
                </a:schemeClr>
              </a:solidFill>
            </a:endParaRPr>
          </a:p>
          <a:p>
            <a:r>
              <a:rPr lang="en-GB" sz="2000">
                <a:latin typeface="Poppins"/>
                <a:cs typeface="Poppins"/>
              </a:rPr>
              <a:t>How – embrace the ‘decolonial option’ by preferencing those on the margins</a:t>
            </a:r>
          </a:p>
          <a:p>
            <a:endParaRPr lang="en-GB" sz="2000"/>
          </a:p>
          <a:p>
            <a:endParaRPr lang="en-GB" sz="2000">
              <a:latin typeface="Poppins"/>
              <a:cs typeface="Poppins"/>
            </a:endParaRPr>
          </a:p>
          <a:p>
            <a:r>
              <a:rPr lang="en-GB" sz="2000">
                <a:latin typeface="Poppins"/>
                <a:cs typeface="Poppins"/>
              </a:rPr>
              <a:t>Action required – seek to address the legacy systematic effects of colonialism</a:t>
            </a:r>
          </a:p>
        </p:txBody>
      </p:sp>
      <p:sp>
        <p:nvSpPr>
          <p:cNvPr id="14" name="Title 1">
            <a:extLst>
              <a:ext uri="{FF2B5EF4-FFF2-40B4-BE49-F238E27FC236}">
                <a16:creationId xmlns:a16="http://schemas.microsoft.com/office/drawing/2014/main" id="{15F6AB47-09CD-CEE2-EC93-C878072A7511}"/>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7</a:t>
            </a:r>
          </a:p>
        </p:txBody>
      </p:sp>
      <p:sp>
        <p:nvSpPr>
          <p:cNvPr id="2" name="TextBox 1">
            <a:extLst>
              <a:ext uri="{FF2B5EF4-FFF2-40B4-BE49-F238E27FC236}">
                <a16:creationId xmlns:a16="http://schemas.microsoft.com/office/drawing/2014/main" id="{3DAF19B3-DFC5-1A2A-7A70-C5CC5FBBA25D}"/>
              </a:ext>
            </a:extLst>
          </p:cNvPr>
          <p:cNvSpPr txBox="1"/>
          <p:nvPr/>
        </p:nvSpPr>
        <p:spPr>
          <a:xfrm>
            <a:off x="2407085" y="6206647"/>
            <a:ext cx="86721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4D4D4D"/>
                </a:solidFill>
                <a:latin typeface="Arial"/>
              </a:rPr>
              <a:t>Assuming there is no universal template </a:t>
            </a:r>
            <a:r>
              <a:rPr lang="en-GB">
                <a:latin typeface="Arial"/>
                <a:cs typeface="Arial"/>
              </a:rPr>
              <a:t>​on how to decolonise</a:t>
            </a:r>
            <a:endParaRPr lang="en-GB"/>
          </a:p>
        </p:txBody>
      </p:sp>
      <p:sp>
        <p:nvSpPr>
          <p:cNvPr id="4" name="Arrow: Up-Down 3">
            <a:extLst>
              <a:ext uri="{FF2B5EF4-FFF2-40B4-BE49-F238E27FC236}">
                <a16:creationId xmlns:a16="http://schemas.microsoft.com/office/drawing/2014/main" id="{AA0AC569-8FBC-A3A5-7994-675B48CC4BBC}"/>
              </a:ext>
            </a:extLst>
          </p:cNvPr>
          <p:cNvSpPr/>
          <p:nvPr/>
        </p:nvSpPr>
        <p:spPr>
          <a:xfrm>
            <a:off x="2100719" y="2977541"/>
            <a:ext cx="427971" cy="688931"/>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Up-Down 5">
            <a:extLst>
              <a:ext uri="{FF2B5EF4-FFF2-40B4-BE49-F238E27FC236}">
                <a16:creationId xmlns:a16="http://schemas.microsoft.com/office/drawing/2014/main" id="{910E09BC-9C59-A43D-88AE-D9769F157A13}"/>
              </a:ext>
            </a:extLst>
          </p:cNvPr>
          <p:cNvSpPr/>
          <p:nvPr/>
        </p:nvSpPr>
        <p:spPr>
          <a:xfrm>
            <a:off x="8833458" y="2974931"/>
            <a:ext cx="469726" cy="688931"/>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105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07C0D4-FB8B-AEE6-D93E-B8E71E4C08FD}"/>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4</a:t>
            </a:r>
          </a:p>
        </p:txBody>
      </p:sp>
      <p:sp>
        <p:nvSpPr>
          <p:cNvPr id="8" name="Text Placeholder 7">
            <a:extLst>
              <a:ext uri="{FF2B5EF4-FFF2-40B4-BE49-F238E27FC236}">
                <a16:creationId xmlns:a16="http://schemas.microsoft.com/office/drawing/2014/main" id="{A0DC7C87-49FC-09F3-0AFF-1C5317CCB2A5}"/>
              </a:ext>
            </a:extLst>
          </p:cNvPr>
          <p:cNvSpPr>
            <a:spLocks noGrp="1"/>
          </p:cNvSpPr>
          <p:nvPr>
            <p:ph type="body" sz="quarter" idx="11"/>
          </p:nvPr>
        </p:nvSpPr>
        <p:spPr>
          <a:xfrm>
            <a:off x="408206" y="559121"/>
            <a:ext cx="9132957" cy="1800200"/>
          </a:xfrm>
        </p:spPr>
        <p:txBody>
          <a:bodyPr/>
          <a:lstStyle/>
          <a:p>
            <a:r>
              <a:rPr lang="en-GB"/>
              <a:t>Decolonising Audit - where</a:t>
            </a:r>
          </a:p>
        </p:txBody>
      </p:sp>
      <p:sp>
        <p:nvSpPr>
          <p:cNvPr id="9" name="Text Placeholder 8">
            <a:extLst>
              <a:ext uri="{FF2B5EF4-FFF2-40B4-BE49-F238E27FC236}">
                <a16:creationId xmlns:a16="http://schemas.microsoft.com/office/drawing/2014/main" id="{52A4FE12-D978-B6B8-FB43-59E425DEEACB}"/>
              </a:ext>
            </a:extLst>
          </p:cNvPr>
          <p:cNvSpPr>
            <a:spLocks noGrp="1"/>
          </p:cNvSpPr>
          <p:nvPr>
            <p:ph type="body" sz="quarter" idx="12"/>
          </p:nvPr>
        </p:nvSpPr>
        <p:spPr>
          <a:xfrm>
            <a:off x="408206" y="2431329"/>
            <a:ext cx="10084147" cy="2439435"/>
          </a:xfrm>
        </p:spPr>
        <p:txBody>
          <a:bodyPr/>
          <a:lstStyle/>
          <a:p>
            <a:r>
              <a:rPr lang="en-GB" i="1"/>
              <a:t>Where</a:t>
            </a:r>
            <a:r>
              <a:rPr lang="en-GB"/>
              <a:t> did we look:</a:t>
            </a:r>
          </a:p>
          <a:p>
            <a:pPr marL="514350" indent="-514350">
              <a:buFont typeface="+mj-lt"/>
              <a:buAutoNum type="arabicPeriod"/>
            </a:pPr>
            <a:r>
              <a:rPr lang="en-GB"/>
              <a:t>Russell Group e.g. Kings College London</a:t>
            </a:r>
          </a:p>
          <a:p>
            <a:pPr marL="514350" indent="-514350">
              <a:buFont typeface="+mj-lt"/>
              <a:buAutoNum type="arabicPeriod"/>
            </a:pPr>
            <a:r>
              <a:rPr lang="en-GB"/>
              <a:t>Athena Swan (Silver) e.g. University of Warwick</a:t>
            </a:r>
          </a:p>
          <a:p>
            <a:pPr marL="514350" indent="-514350">
              <a:buFont typeface="+mj-lt"/>
              <a:buAutoNum type="arabicPeriod"/>
            </a:pPr>
            <a:r>
              <a:rPr lang="en-GB"/>
              <a:t>Other HEI e.g. Nottingham Trent</a:t>
            </a:r>
          </a:p>
          <a:p>
            <a:pPr marL="514350" indent="-514350">
              <a:buFont typeface="+mj-lt"/>
              <a:buAutoNum type="arabicPeriod"/>
            </a:pPr>
            <a:r>
              <a:rPr lang="en-GB"/>
              <a:t>Key word search “decolonising STEM/computing”</a:t>
            </a:r>
          </a:p>
        </p:txBody>
      </p:sp>
      <p:sp>
        <p:nvSpPr>
          <p:cNvPr id="10" name="Text Placeholder 9">
            <a:extLst>
              <a:ext uri="{FF2B5EF4-FFF2-40B4-BE49-F238E27FC236}">
                <a16:creationId xmlns:a16="http://schemas.microsoft.com/office/drawing/2014/main" id="{386F77E9-D847-11BA-8713-E98C69947A2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444676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926155-1752-863B-1BF2-4529518150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a:t>
            </a:r>
          </a:p>
        </p:txBody>
      </p:sp>
      <p:sp>
        <p:nvSpPr>
          <p:cNvPr id="8" name="Text Placeholder 7">
            <a:extLst>
              <a:ext uri="{FF2B5EF4-FFF2-40B4-BE49-F238E27FC236}">
                <a16:creationId xmlns:a16="http://schemas.microsoft.com/office/drawing/2014/main" id="{835C796E-D56F-8A58-4399-0EAFA7716FA0}"/>
              </a:ext>
            </a:extLst>
          </p:cNvPr>
          <p:cNvSpPr>
            <a:spLocks noGrp="1"/>
          </p:cNvSpPr>
          <p:nvPr>
            <p:ph type="body" sz="quarter" idx="11"/>
          </p:nvPr>
        </p:nvSpPr>
        <p:spPr>
          <a:xfrm>
            <a:off x="408206" y="559121"/>
            <a:ext cx="11598263" cy="1800200"/>
          </a:xfrm>
        </p:spPr>
        <p:txBody>
          <a:bodyPr/>
          <a:lstStyle/>
          <a:p>
            <a:r>
              <a:rPr lang="en-GB"/>
              <a:t>Decolonising Audit – how &amp; who</a:t>
            </a:r>
          </a:p>
        </p:txBody>
      </p:sp>
      <p:sp>
        <p:nvSpPr>
          <p:cNvPr id="9" name="Text Placeholder 8">
            <a:extLst>
              <a:ext uri="{FF2B5EF4-FFF2-40B4-BE49-F238E27FC236}">
                <a16:creationId xmlns:a16="http://schemas.microsoft.com/office/drawing/2014/main" id="{66434F24-7D18-922B-723E-ADD2C4C4E39C}"/>
              </a:ext>
            </a:extLst>
          </p:cNvPr>
          <p:cNvSpPr>
            <a:spLocks noGrp="1"/>
          </p:cNvSpPr>
          <p:nvPr>
            <p:ph type="body" sz="quarter" idx="12"/>
          </p:nvPr>
        </p:nvSpPr>
        <p:spPr>
          <a:xfrm>
            <a:off x="633494" y="1587427"/>
            <a:ext cx="11903866" cy="4455563"/>
          </a:xfrm>
        </p:spPr>
        <p:txBody>
          <a:bodyPr/>
          <a:lstStyle/>
          <a:p>
            <a:r>
              <a:rPr lang="en-GB" i="1"/>
              <a:t>How</a:t>
            </a:r>
            <a:r>
              <a:rPr lang="en-GB"/>
              <a:t> the audit was conducted:</a:t>
            </a:r>
          </a:p>
          <a:p>
            <a:pPr marL="457200" indent="-457200">
              <a:buFont typeface="Wingdings" panose="05000000000000000000" pitchFamily="2" charset="2"/>
              <a:buChar char="q"/>
            </a:pPr>
            <a:r>
              <a:rPr lang="en-GB"/>
              <a:t>Desk based - external public facing web pages</a:t>
            </a:r>
          </a:p>
          <a:p>
            <a:pPr marL="457200" indent="-457200">
              <a:buFont typeface="Wingdings" panose="05000000000000000000" pitchFamily="2" charset="2"/>
              <a:buChar char="q"/>
            </a:pPr>
            <a:r>
              <a:rPr lang="en-GB"/>
              <a:t>Standardised by Template completion</a:t>
            </a:r>
          </a:p>
          <a:p>
            <a:pPr marL="457200" indent="-457200">
              <a:buFont typeface="Wingdings" panose="05000000000000000000" pitchFamily="2" charset="2"/>
              <a:buChar char="q"/>
            </a:pPr>
            <a:endParaRPr lang="en-GB"/>
          </a:p>
          <a:p>
            <a:r>
              <a:rPr lang="en-GB" i="1"/>
              <a:t>Who</a:t>
            </a:r>
            <a:r>
              <a:rPr lang="en-GB"/>
              <a:t> did the audit:</a:t>
            </a:r>
          </a:p>
          <a:p>
            <a:r>
              <a:rPr lang="en-GB"/>
              <a:t>3 x project team members</a:t>
            </a:r>
          </a:p>
          <a:p>
            <a:r>
              <a:rPr lang="en-GB"/>
              <a:t>3 x student researchers</a:t>
            </a:r>
          </a:p>
          <a:p>
            <a:pPr marL="457200" indent="-457200">
              <a:buFont typeface="Wingdings" panose="05000000000000000000" pitchFamily="2" charset="2"/>
              <a:buChar char="ü"/>
            </a:pPr>
            <a:endParaRPr lang="en-GB"/>
          </a:p>
          <a:p>
            <a:pPr marL="457200" indent="-457200">
              <a:buFont typeface="Wingdings" panose="05000000000000000000" pitchFamily="2" charset="2"/>
              <a:buChar char="q"/>
            </a:pPr>
            <a:endParaRPr lang="en-GB"/>
          </a:p>
        </p:txBody>
      </p:sp>
      <p:sp>
        <p:nvSpPr>
          <p:cNvPr id="10" name="Text Placeholder 9">
            <a:extLst>
              <a:ext uri="{FF2B5EF4-FFF2-40B4-BE49-F238E27FC236}">
                <a16:creationId xmlns:a16="http://schemas.microsoft.com/office/drawing/2014/main" id="{0EC30CD3-379A-EB62-BD16-23BA5C48F782}"/>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09696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FDAA22-4F66-BF70-E18E-FDF65E75145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13</a:t>
            </a:r>
          </a:p>
        </p:txBody>
      </p:sp>
      <p:sp>
        <p:nvSpPr>
          <p:cNvPr id="24" name="Text Placeholder 23">
            <a:extLst>
              <a:ext uri="{FF2B5EF4-FFF2-40B4-BE49-F238E27FC236}">
                <a16:creationId xmlns:a16="http://schemas.microsoft.com/office/drawing/2014/main" id="{D5DC79BE-EF8F-8151-28F1-5266259B9AA4}"/>
              </a:ext>
            </a:extLst>
          </p:cNvPr>
          <p:cNvSpPr>
            <a:spLocks noGrp="1"/>
          </p:cNvSpPr>
          <p:nvPr>
            <p:ph type="body" sz="quarter" idx="24"/>
          </p:nvPr>
        </p:nvSpPr>
        <p:spPr/>
        <p:txBody>
          <a:bodyPr/>
          <a:lstStyle/>
          <a:p>
            <a:r>
              <a:rPr lang="en-GB"/>
              <a:t>Decolonising Activities</a:t>
            </a:r>
          </a:p>
        </p:txBody>
      </p:sp>
      <p:sp>
        <p:nvSpPr>
          <p:cNvPr id="25" name="Text Placeholder 24">
            <a:extLst>
              <a:ext uri="{FF2B5EF4-FFF2-40B4-BE49-F238E27FC236}">
                <a16:creationId xmlns:a16="http://schemas.microsoft.com/office/drawing/2014/main" id="{6FBFF487-6ADE-AEDC-0AAF-5B59E5B9E7F1}"/>
              </a:ext>
            </a:extLst>
          </p:cNvPr>
          <p:cNvSpPr>
            <a:spLocks noGrp="1"/>
          </p:cNvSpPr>
          <p:nvPr>
            <p:ph type="body" sz="quarter" idx="25"/>
          </p:nvPr>
        </p:nvSpPr>
        <p:spPr/>
        <p:txBody>
          <a:bodyPr/>
          <a:lstStyle/>
          <a:p>
            <a:endParaRPr lang="en-GB"/>
          </a:p>
        </p:txBody>
      </p:sp>
      <p:sp>
        <p:nvSpPr>
          <p:cNvPr id="23" name="Text Placeholder 22">
            <a:extLst>
              <a:ext uri="{FF2B5EF4-FFF2-40B4-BE49-F238E27FC236}">
                <a16:creationId xmlns:a16="http://schemas.microsoft.com/office/drawing/2014/main" id="{4DCF4599-94AE-841B-DC3D-B75B0111A0C5}"/>
              </a:ext>
            </a:extLst>
          </p:cNvPr>
          <p:cNvSpPr>
            <a:spLocks noGrp="1"/>
          </p:cNvSpPr>
          <p:nvPr>
            <p:ph type="body" sz="quarter" idx="12"/>
          </p:nvPr>
        </p:nvSpPr>
        <p:spPr/>
        <p:txBody>
          <a:bodyPr/>
          <a:lstStyle/>
          <a:p>
            <a:r>
              <a:rPr lang="en-GB"/>
              <a:t>1. Collaboration</a:t>
            </a:r>
          </a:p>
        </p:txBody>
      </p:sp>
      <p:sp>
        <p:nvSpPr>
          <p:cNvPr id="26" name="Text Placeholder 25">
            <a:extLst>
              <a:ext uri="{FF2B5EF4-FFF2-40B4-BE49-F238E27FC236}">
                <a16:creationId xmlns:a16="http://schemas.microsoft.com/office/drawing/2014/main" id="{83578277-CEE8-F157-4661-5938D288B374}"/>
              </a:ext>
            </a:extLst>
          </p:cNvPr>
          <p:cNvSpPr>
            <a:spLocks noGrp="1"/>
          </p:cNvSpPr>
          <p:nvPr>
            <p:ph type="body" sz="quarter" idx="27"/>
          </p:nvPr>
        </p:nvSpPr>
        <p:spPr>
          <a:xfrm>
            <a:off x="3286746" y="1562444"/>
            <a:ext cx="7739063" cy="1335317"/>
          </a:xfrm>
        </p:spPr>
        <p:txBody>
          <a:bodyPr/>
          <a:lstStyle/>
          <a:p>
            <a:r>
              <a:rPr lang="en-GB"/>
              <a:t>Between students/staff and other internal services e.g. library.  </a:t>
            </a:r>
          </a:p>
          <a:p>
            <a:r>
              <a:rPr lang="en-GB"/>
              <a:t>With external services e.g. museums, authorities, professional computer associations</a:t>
            </a:r>
          </a:p>
          <a:p>
            <a:r>
              <a:rPr lang="en-GB"/>
              <a:t>With other HEI’s in Europe and Africa</a:t>
            </a:r>
          </a:p>
        </p:txBody>
      </p:sp>
      <p:sp>
        <p:nvSpPr>
          <p:cNvPr id="28" name="Text Placeholder 27">
            <a:extLst>
              <a:ext uri="{FF2B5EF4-FFF2-40B4-BE49-F238E27FC236}">
                <a16:creationId xmlns:a16="http://schemas.microsoft.com/office/drawing/2014/main" id="{E95C9409-83BF-0393-751E-383790087EA5}"/>
              </a:ext>
            </a:extLst>
          </p:cNvPr>
          <p:cNvSpPr>
            <a:spLocks noGrp="1"/>
          </p:cNvSpPr>
          <p:nvPr>
            <p:ph type="body" sz="quarter" idx="29"/>
          </p:nvPr>
        </p:nvSpPr>
        <p:spPr>
          <a:xfrm>
            <a:off x="887895" y="3048136"/>
            <a:ext cx="2313071" cy="746515"/>
          </a:xfrm>
        </p:spPr>
        <p:txBody>
          <a:bodyPr/>
          <a:lstStyle/>
          <a:p>
            <a:r>
              <a:rPr lang="en-GB"/>
              <a:t>2. Scholarship</a:t>
            </a:r>
          </a:p>
        </p:txBody>
      </p:sp>
      <p:sp>
        <p:nvSpPr>
          <p:cNvPr id="27" name="Text Placeholder 26">
            <a:extLst>
              <a:ext uri="{FF2B5EF4-FFF2-40B4-BE49-F238E27FC236}">
                <a16:creationId xmlns:a16="http://schemas.microsoft.com/office/drawing/2014/main" id="{C34FED13-7279-9ADF-AA31-56DE2E27B362}"/>
              </a:ext>
            </a:extLst>
          </p:cNvPr>
          <p:cNvSpPr>
            <a:spLocks noGrp="1"/>
          </p:cNvSpPr>
          <p:nvPr>
            <p:ph type="body" sz="quarter" idx="28"/>
          </p:nvPr>
        </p:nvSpPr>
        <p:spPr>
          <a:xfrm>
            <a:off x="3286746" y="3051702"/>
            <a:ext cx="7739063" cy="742950"/>
          </a:xfrm>
        </p:spPr>
        <p:txBody>
          <a:bodyPr/>
          <a:lstStyle/>
          <a:p>
            <a:r>
              <a:rPr lang="en-GB"/>
              <a:t>Papers and articles published</a:t>
            </a:r>
          </a:p>
        </p:txBody>
      </p:sp>
      <p:sp>
        <p:nvSpPr>
          <p:cNvPr id="30" name="Text Placeholder 29">
            <a:extLst>
              <a:ext uri="{FF2B5EF4-FFF2-40B4-BE49-F238E27FC236}">
                <a16:creationId xmlns:a16="http://schemas.microsoft.com/office/drawing/2014/main" id="{EF84141D-7040-80CB-E687-A9059D19C4E5}"/>
              </a:ext>
            </a:extLst>
          </p:cNvPr>
          <p:cNvSpPr>
            <a:spLocks noGrp="1"/>
          </p:cNvSpPr>
          <p:nvPr>
            <p:ph type="body" sz="quarter" idx="31"/>
          </p:nvPr>
        </p:nvSpPr>
        <p:spPr>
          <a:xfrm>
            <a:off x="887895" y="3945026"/>
            <a:ext cx="2313071" cy="746515"/>
          </a:xfrm>
        </p:spPr>
        <p:txBody>
          <a:bodyPr/>
          <a:lstStyle/>
          <a:p>
            <a:r>
              <a:rPr lang="en-GB"/>
              <a:t>3. Resources</a:t>
            </a:r>
          </a:p>
        </p:txBody>
      </p:sp>
      <p:sp>
        <p:nvSpPr>
          <p:cNvPr id="29" name="Text Placeholder 28">
            <a:extLst>
              <a:ext uri="{FF2B5EF4-FFF2-40B4-BE49-F238E27FC236}">
                <a16:creationId xmlns:a16="http://schemas.microsoft.com/office/drawing/2014/main" id="{0BAC87D0-6A27-2090-BB16-9FAB62FF6A52}"/>
              </a:ext>
            </a:extLst>
          </p:cNvPr>
          <p:cNvSpPr>
            <a:spLocks noGrp="1"/>
          </p:cNvSpPr>
          <p:nvPr>
            <p:ph type="body" sz="quarter" idx="30"/>
          </p:nvPr>
        </p:nvSpPr>
        <p:spPr>
          <a:xfrm>
            <a:off x="3286746" y="3948592"/>
            <a:ext cx="7739063" cy="742950"/>
          </a:xfrm>
        </p:spPr>
        <p:txBody>
          <a:bodyPr/>
          <a:lstStyle/>
          <a:p>
            <a:r>
              <a:rPr lang="en-GB"/>
              <a:t>Blog, video, toolkit, web page, guides, poetry, reading lists</a:t>
            </a:r>
          </a:p>
        </p:txBody>
      </p:sp>
      <p:sp>
        <p:nvSpPr>
          <p:cNvPr id="32" name="Text Placeholder 31">
            <a:extLst>
              <a:ext uri="{FF2B5EF4-FFF2-40B4-BE49-F238E27FC236}">
                <a16:creationId xmlns:a16="http://schemas.microsoft.com/office/drawing/2014/main" id="{90D6033B-27A4-DD7E-6559-906B3DC7C694}"/>
              </a:ext>
            </a:extLst>
          </p:cNvPr>
          <p:cNvSpPr>
            <a:spLocks noGrp="1"/>
          </p:cNvSpPr>
          <p:nvPr>
            <p:ph type="body" sz="quarter" idx="33"/>
          </p:nvPr>
        </p:nvSpPr>
        <p:spPr>
          <a:xfrm>
            <a:off x="887895" y="4838350"/>
            <a:ext cx="2313071" cy="746515"/>
          </a:xfrm>
        </p:spPr>
        <p:txBody>
          <a:bodyPr/>
          <a:lstStyle/>
          <a:p>
            <a:r>
              <a:rPr lang="en-GB"/>
              <a:t>4. Events</a:t>
            </a:r>
          </a:p>
        </p:txBody>
      </p:sp>
      <p:sp>
        <p:nvSpPr>
          <p:cNvPr id="31" name="Text Placeholder 30">
            <a:extLst>
              <a:ext uri="{FF2B5EF4-FFF2-40B4-BE49-F238E27FC236}">
                <a16:creationId xmlns:a16="http://schemas.microsoft.com/office/drawing/2014/main" id="{E3BA38F8-D0FF-6962-9098-2B64CAF3DACB}"/>
              </a:ext>
            </a:extLst>
          </p:cNvPr>
          <p:cNvSpPr>
            <a:spLocks noGrp="1"/>
          </p:cNvSpPr>
          <p:nvPr>
            <p:ph type="body" sz="quarter" idx="32"/>
          </p:nvPr>
        </p:nvSpPr>
        <p:spPr>
          <a:xfrm>
            <a:off x="3286746" y="4841916"/>
            <a:ext cx="7739063" cy="742950"/>
          </a:xfrm>
        </p:spPr>
        <p:txBody>
          <a:bodyPr/>
          <a:lstStyle/>
          <a:p>
            <a:r>
              <a:rPr lang="en-GB"/>
              <a:t>Talks and discussions</a:t>
            </a:r>
          </a:p>
        </p:txBody>
      </p:sp>
    </p:spTree>
    <p:extLst>
      <p:ext uri="{BB962C8B-B14F-4D97-AF65-F5344CB8AC3E}">
        <p14:creationId xmlns:p14="http://schemas.microsoft.com/office/powerpoint/2010/main" val="295387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FDAA22-4F66-BF70-E18E-FDF65E75145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13</a:t>
            </a:r>
          </a:p>
        </p:txBody>
      </p:sp>
      <p:sp>
        <p:nvSpPr>
          <p:cNvPr id="24" name="Text Placeholder 23">
            <a:extLst>
              <a:ext uri="{FF2B5EF4-FFF2-40B4-BE49-F238E27FC236}">
                <a16:creationId xmlns:a16="http://schemas.microsoft.com/office/drawing/2014/main" id="{D5DC79BE-EF8F-8151-28F1-5266259B9AA4}"/>
              </a:ext>
            </a:extLst>
          </p:cNvPr>
          <p:cNvSpPr>
            <a:spLocks noGrp="1"/>
          </p:cNvSpPr>
          <p:nvPr>
            <p:ph type="body" sz="quarter" idx="24"/>
          </p:nvPr>
        </p:nvSpPr>
        <p:spPr/>
        <p:txBody>
          <a:bodyPr/>
          <a:lstStyle/>
          <a:p>
            <a:r>
              <a:rPr lang="en-GB"/>
              <a:t>Decolonising Activities</a:t>
            </a:r>
          </a:p>
        </p:txBody>
      </p:sp>
      <p:sp>
        <p:nvSpPr>
          <p:cNvPr id="25" name="Text Placeholder 24">
            <a:extLst>
              <a:ext uri="{FF2B5EF4-FFF2-40B4-BE49-F238E27FC236}">
                <a16:creationId xmlns:a16="http://schemas.microsoft.com/office/drawing/2014/main" id="{6FBFF487-6ADE-AEDC-0AAF-5B59E5B9E7F1}"/>
              </a:ext>
            </a:extLst>
          </p:cNvPr>
          <p:cNvSpPr>
            <a:spLocks noGrp="1"/>
          </p:cNvSpPr>
          <p:nvPr>
            <p:ph type="body" sz="quarter" idx="25"/>
          </p:nvPr>
        </p:nvSpPr>
        <p:spPr/>
        <p:txBody>
          <a:bodyPr/>
          <a:lstStyle/>
          <a:p>
            <a:endParaRPr lang="en-GB"/>
          </a:p>
        </p:txBody>
      </p:sp>
      <p:sp>
        <p:nvSpPr>
          <p:cNvPr id="23" name="Text Placeholder 22">
            <a:extLst>
              <a:ext uri="{FF2B5EF4-FFF2-40B4-BE49-F238E27FC236}">
                <a16:creationId xmlns:a16="http://schemas.microsoft.com/office/drawing/2014/main" id="{4DCF4599-94AE-841B-DC3D-B75B0111A0C5}"/>
              </a:ext>
            </a:extLst>
          </p:cNvPr>
          <p:cNvSpPr>
            <a:spLocks noGrp="1"/>
          </p:cNvSpPr>
          <p:nvPr>
            <p:ph type="body" sz="quarter" idx="12"/>
          </p:nvPr>
        </p:nvSpPr>
        <p:spPr/>
        <p:txBody>
          <a:bodyPr/>
          <a:lstStyle/>
          <a:p>
            <a:r>
              <a:rPr lang="en-GB"/>
              <a:t>5. Awards</a:t>
            </a:r>
          </a:p>
        </p:txBody>
      </p:sp>
      <p:sp>
        <p:nvSpPr>
          <p:cNvPr id="26" name="Text Placeholder 25">
            <a:extLst>
              <a:ext uri="{FF2B5EF4-FFF2-40B4-BE49-F238E27FC236}">
                <a16:creationId xmlns:a16="http://schemas.microsoft.com/office/drawing/2014/main" id="{83578277-CEE8-F157-4661-5938D288B374}"/>
              </a:ext>
            </a:extLst>
          </p:cNvPr>
          <p:cNvSpPr>
            <a:spLocks noGrp="1"/>
          </p:cNvSpPr>
          <p:nvPr>
            <p:ph type="body" sz="quarter" idx="27"/>
          </p:nvPr>
        </p:nvSpPr>
        <p:spPr>
          <a:xfrm>
            <a:off x="3286746" y="1562445"/>
            <a:ext cx="7739063" cy="742950"/>
          </a:xfrm>
        </p:spPr>
        <p:txBody>
          <a:bodyPr/>
          <a:lstStyle/>
          <a:p>
            <a:r>
              <a:rPr lang="en-GB"/>
              <a:t>STEM Learning Award, Benchmark Standard, best practice</a:t>
            </a:r>
          </a:p>
        </p:txBody>
      </p:sp>
      <p:sp>
        <p:nvSpPr>
          <p:cNvPr id="28" name="Text Placeholder 27">
            <a:extLst>
              <a:ext uri="{FF2B5EF4-FFF2-40B4-BE49-F238E27FC236}">
                <a16:creationId xmlns:a16="http://schemas.microsoft.com/office/drawing/2014/main" id="{E95C9409-83BF-0393-751E-383790087EA5}"/>
              </a:ext>
            </a:extLst>
          </p:cNvPr>
          <p:cNvSpPr>
            <a:spLocks noGrp="1"/>
          </p:cNvSpPr>
          <p:nvPr>
            <p:ph type="body" sz="quarter" idx="29"/>
          </p:nvPr>
        </p:nvSpPr>
        <p:spPr>
          <a:xfrm>
            <a:off x="887895" y="2466245"/>
            <a:ext cx="2313071" cy="746515"/>
          </a:xfrm>
        </p:spPr>
        <p:txBody>
          <a:bodyPr/>
          <a:lstStyle/>
          <a:p>
            <a:r>
              <a:rPr lang="en-GB"/>
              <a:t>6. Hub/Physical space</a:t>
            </a:r>
          </a:p>
        </p:txBody>
      </p:sp>
      <p:sp>
        <p:nvSpPr>
          <p:cNvPr id="27" name="Text Placeholder 26">
            <a:extLst>
              <a:ext uri="{FF2B5EF4-FFF2-40B4-BE49-F238E27FC236}">
                <a16:creationId xmlns:a16="http://schemas.microsoft.com/office/drawing/2014/main" id="{C34FED13-7279-9ADF-AA31-56DE2E27B362}"/>
              </a:ext>
            </a:extLst>
          </p:cNvPr>
          <p:cNvSpPr>
            <a:spLocks noGrp="1"/>
          </p:cNvSpPr>
          <p:nvPr>
            <p:ph type="body" sz="quarter" idx="28"/>
          </p:nvPr>
        </p:nvSpPr>
        <p:spPr>
          <a:xfrm>
            <a:off x="3286746" y="2469811"/>
            <a:ext cx="7739063" cy="742950"/>
          </a:xfrm>
        </p:spPr>
        <p:txBody>
          <a:bodyPr/>
          <a:lstStyle/>
          <a:p>
            <a:r>
              <a:rPr lang="en-GB"/>
              <a:t>Studio, computing education research centre, centre for academic inclusion in science and engineering</a:t>
            </a:r>
          </a:p>
        </p:txBody>
      </p:sp>
      <p:sp>
        <p:nvSpPr>
          <p:cNvPr id="30" name="Text Placeholder 29">
            <a:extLst>
              <a:ext uri="{FF2B5EF4-FFF2-40B4-BE49-F238E27FC236}">
                <a16:creationId xmlns:a16="http://schemas.microsoft.com/office/drawing/2014/main" id="{EF84141D-7040-80CB-E687-A9059D19C4E5}"/>
              </a:ext>
            </a:extLst>
          </p:cNvPr>
          <p:cNvSpPr>
            <a:spLocks noGrp="1"/>
          </p:cNvSpPr>
          <p:nvPr>
            <p:ph type="body" sz="quarter" idx="31"/>
          </p:nvPr>
        </p:nvSpPr>
        <p:spPr>
          <a:xfrm>
            <a:off x="887895" y="3363135"/>
            <a:ext cx="2313071" cy="746515"/>
          </a:xfrm>
        </p:spPr>
        <p:txBody>
          <a:bodyPr/>
          <a:lstStyle/>
          <a:p>
            <a:r>
              <a:rPr lang="en-GB"/>
              <a:t>7. Curriculum Development</a:t>
            </a:r>
          </a:p>
        </p:txBody>
      </p:sp>
      <p:sp>
        <p:nvSpPr>
          <p:cNvPr id="29" name="Text Placeholder 28">
            <a:extLst>
              <a:ext uri="{FF2B5EF4-FFF2-40B4-BE49-F238E27FC236}">
                <a16:creationId xmlns:a16="http://schemas.microsoft.com/office/drawing/2014/main" id="{0BAC87D0-6A27-2090-BB16-9FAB62FF6A52}"/>
              </a:ext>
            </a:extLst>
          </p:cNvPr>
          <p:cNvSpPr>
            <a:spLocks noGrp="1"/>
          </p:cNvSpPr>
          <p:nvPr>
            <p:ph type="body" sz="quarter" idx="30"/>
          </p:nvPr>
        </p:nvSpPr>
        <p:spPr>
          <a:xfrm>
            <a:off x="3286746" y="3366701"/>
            <a:ext cx="7739063" cy="742950"/>
          </a:xfrm>
        </p:spPr>
        <p:txBody>
          <a:bodyPr/>
          <a:lstStyle/>
          <a:p>
            <a:r>
              <a:rPr lang="en-GB"/>
              <a:t>Module level, lecture, tutorial</a:t>
            </a:r>
          </a:p>
        </p:txBody>
      </p:sp>
      <p:sp>
        <p:nvSpPr>
          <p:cNvPr id="32" name="Text Placeholder 31">
            <a:extLst>
              <a:ext uri="{FF2B5EF4-FFF2-40B4-BE49-F238E27FC236}">
                <a16:creationId xmlns:a16="http://schemas.microsoft.com/office/drawing/2014/main" id="{90D6033B-27A4-DD7E-6559-906B3DC7C694}"/>
              </a:ext>
            </a:extLst>
          </p:cNvPr>
          <p:cNvSpPr>
            <a:spLocks noGrp="1"/>
          </p:cNvSpPr>
          <p:nvPr>
            <p:ph type="body" sz="quarter" idx="33"/>
          </p:nvPr>
        </p:nvSpPr>
        <p:spPr>
          <a:xfrm>
            <a:off x="887895" y="4256459"/>
            <a:ext cx="2313071" cy="746515"/>
          </a:xfrm>
        </p:spPr>
        <p:txBody>
          <a:bodyPr/>
          <a:lstStyle/>
          <a:p>
            <a:r>
              <a:rPr lang="en-GB"/>
              <a:t>8. Strategy</a:t>
            </a:r>
          </a:p>
        </p:txBody>
      </p:sp>
      <p:sp>
        <p:nvSpPr>
          <p:cNvPr id="31" name="Text Placeholder 30">
            <a:extLst>
              <a:ext uri="{FF2B5EF4-FFF2-40B4-BE49-F238E27FC236}">
                <a16:creationId xmlns:a16="http://schemas.microsoft.com/office/drawing/2014/main" id="{E3BA38F8-D0FF-6962-9098-2B64CAF3DACB}"/>
              </a:ext>
            </a:extLst>
          </p:cNvPr>
          <p:cNvSpPr>
            <a:spLocks noGrp="1"/>
          </p:cNvSpPr>
          <p:nvPr>
            <p:ph type="body" sz="quarter" idx="32"/>
          </p:nvPr>
        </p:nvSpPr>
        <p:spPr>
          <a:xfrm>
            <a:off x="3286746" y="4260025"/>
            <a:ext cx="7739063" cy="742950"/>
          </a:xfrm>
        </p:spPr>
        <p:txBody>
          <a:bodyPr/>
          <a:lstStyle/>
          <a:p>
            <a:r>
              <a:rPr lang="en-GB"/>
              <a:t>Annual EDI Report</a:t>
            </a:r>
          </a:p>
        </p:txBody>
      </p:sp>
    </p:spTree>
    <p:extLst>
      <p:ext uri="{BB962C8B-B14F-4D97-AF65-F5344CB8AC3E}">
        <p14:creationId xmlns:p14="http://schemas.microsoft.com/office/powerpoint/2010/main" val="31801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FB7DB5-BD75-2920-5668-EB0A3CDA2D1A}"/>
              </a:ext>
            </a:extLst>
          </p:cNvPr>
          <p:cNvSpPr>
            <a:spLocks noGrp="1"/>
          </p:cNvSpPr>
          <p:nvPr>
            <p:ph type="body" sz="quarter" idx="12"/>
          </p:nvPr>
        </p:nvSpPr>
        <p:spPr/>
        <p:txBody>
          <a:bodyPr/>
          <a:lstStyle/>
          <a:p>
            <a:r>
              <a:rPr lang="en-GB"/>
              <a:t>Instructions</a:t>
            </a:r>
          </a:p>
        </p:txBody>
      </p:sp>
      <p:sp>
        <p:nvSpPr>
          <p:cNvPr id="6" name="Text Placeholder 5">
            <a:extLst>
              <a:ext uri="{FF2B5EF4-FFF2-40B4-BE49-F238E27FC236}">
                <a16:creationId xmlns:a16="http://schemas.microsoft.com/office/drawing/2014/main" id="{595817FF-D1DC-BC31-D5EC-8D2BA29C9598}"/>
              </a:ext>
            </a:extLst>
          </p:cNvPr>
          <p:cNvSpPr>
            <a:spLocks noGrp="1"/>
          </p:cNvSpPr>
          <p:nvPr>
            <p:ph type="body" sz="quarter" idx="21"/>
          </p:nvPr>
        </p:nvSpPr>
        <p:spPr/>
        <p:txBody>
          <a:bodyPr/>
          <a:lstStyle/>
          <a:p>
            <a:r>
              <a:rPr lang="en-GB"/>
              <a:t>Activity</a:t>
            </a:r>
          </a:p>
        </p:txBody>
      </p:sp>
      <p:sp>
        <p:nvSpPr>
          <p:cNvPr id="7" name="Text Placeholder 6">
            <a:extLst>
              <a:ext uri="{FF2B5EF4-FFF2-40B4-BE49-F238E27FC236}">
                <a16:creationId xmlns:a16="http://schemas.microsoft.com/office/drawing/2014/main" id="{3106EA24-28B0-AA50-132E-33A64A908BF9}"/>
              </a:ext>
            </a:extLst>
          </p:cNvPr>
          <p:cNvSpPr>
            <a:spLocks noGrp="1"/>
          </p:cNvSpPr>
          <p:nvPr>
            <p:ph type="body" sz="quarter" idx="22"/>
          </p:nvPr>
        </p:nvSpPr>
        <p:spPr/>
        <p:txBody>
          <a:bodyPr/>
          <a:lstStyle/>
          <a:p>
            <a:r>
              <a:rPr lang="en-GB"/>
              <a:t>Action Theme ‘review and diversify reading lists’</a:t>
            </a:r>
          </a:p>
        </p:txBody>
      </p:sp>
      <p:sp>
        <p:nvSpPr>
          <p:cNvPr id="8" name="Content Placeholder 7">
            <a:extLst>
              <a:ext uri="{FF2B5EF4-FFF2-40B4-BE49-F238E27FC236}">
                <a16:creationId xmlns:a16="http://schemas.microsoft.com/office/drawing/2014/main" id="{C93330CE-2413-5482-E1F0-98CAE9B7C87F}"/>
              </a:ext>
            </a:extLst>
          </p:cNvPr>
          <p:cNvSpPr>
            <a:spLocks noGrp="1"/>
          </p:cNvSpPr>
          <p:nvPr>
            <p:ph sz="half" idx="2"/>
          </p:nvPr>
        </p:nvSpPr>
        <p:spPr>
          <a:xfrm>
            <a:off x="1001105" y="2093471"/>
            <a:ext cx="10273620" cy="3852361"/>
          </a:xfrm>
        </p:spPr>
        <p:txBody>
          <a:bodyPr lIns="91440" tIns="45720" rIns="91440" bIns="45720" anchor="t">
            <a:noAutofit/>
          </a:bodyPr>
          <a:lstStyle/>
          <a:p>
            <a:pPr marL="342900" indent="-342900">
              <a:buFont typeface="+mj-lt"/>
              <a:buAutoNum type="arabicPeriod"/>
            </a:pPr>
            <a:r>
              <a:rPr lang="en-GB"/>
              <a:t>Visit chosen university web page on the form</a:t>
            </a:r>
          </a:p>
          <a:p>
            <a:pPr marL="342900" indent="-342900">
              <a:buFont typeface="+mj-lt"/>
              <a:buAutoNum type="arabicPeriod"/>
            </a:pPr>
            <a:r>
              <a:rPr lang="en-GB"/>
              <a:t>Review the guidance</a:t>
            </a:r>
          </a:p>
          <a:p>
            <a:pPr marL="342900" indent="-342900">
              <a:buFont typeface="+mj-lt"/>
              <a:buAutoNum type="arabicPeriod"/>
            </a:pPr>
            <a:r>
              <a:rPr lang="en-GB"/>
              <a:t>Discuss in group applicability to OU as an e-learning provider</a:t>
            </a:r>
          </a:p>
          <a:p>
            <a:pPr marL="342900" indent="-342900">
              <a:buFont typeface="+mj-lt"/>
              <a:buAutoNum type="arabicPeriod"/>
            </a:pPr>
            <a:r>
              <a:rPr lang="en-GB"/>
              <a:t>Answer individually the following:</a:t>
            </a:r>
          </a:p>
          <a:p>
            <a:pPr marL="800100" lvl="1" indent="-342900">
              <a:buFont typeface="+mj-lt"/>
              <a:buAutoNum type="arabicPeriod"/>
            </a:pPr>
            <a:r>
              <a:rPr lang="en-GB" sz="1800">
                <a:effectLst/>
                <a:latin typeface="Calibri" panose="020F0502020204030204" pitchFamily="34" charset="0"/>
                <a:ea typeface="Calibri" panose="020F0502020204030204" pitchFamily="34" charset="0"/>
              </a:rPr>
              <a:t>Which of the activities are applicable to my current role</a:t>
            </a:r>
          </a:p>
          <a:p>
            <a:pPr marL="800100" lvl="1" indent="-342900">
              <a:buFont typeface="+mj-lt"/>
              <a:buAutoNum type="arabicPeriod"/>
            </a:pPr>
            <a:r>
              <a:rPr lang="en-GB" sz="1800">
                <a:effectLst/>
                <a:latin typeface="Calibri" panose="020F0502020204030204" pitchFamily="34" charset="0"/>
                <a:ea typeface="Calibri" panose="020F0502020204030204" pitchFamily="34" charset="0"/>
              </a:rPr>
              <a:t>How can I make a change: today, next month, next year, longer term?</a:t>
            </a:r>
          </a:p>
          <a:p>
            <a:pPr marL="800100" lvl="1" indent="-342900">
              <a:buFont typeface="+mj-lt"/>
              <a:buAutoNum type="arabicPeriod"/>
            </a:pPr>
            <a:r>
              <a:rPr lang="en-GB" sz="1800">
                <a:effectLst/>
                <a:latin typeface="Calibri" panose="020F0502020204030204" pitchFamily="34" charset="0"/>
                <a:ea typeface="Calibri" panose="020F0502020204030204" pitchFamily="34" charset="0"/>
              </a:rPr>
              <a:t>What do I need to make this successful?</a:t>
            </a:r>
            <a:endParaRPr lang="en-GB" sz="1800">
              <a:latin typeface="Calibri" panose="020F0502020204030204" pitchFamily="34" charset="0"/>
              <a:ea typeface="Calibri" panose="020F0502020204030204" pitchFamily="34" charset="0"/>
            </a:endParaRPr>
          </a:p>
          <a:p>
            <a:pPr marL="800100" lvl="1" indent="-342900">
              <a:buFont typeface="+mj-lt"/>
              <a:buAutoNum type="arabicPeriod"/>
            </a:pPr>
            <a:r>
              <a:rPr lang="en-GB" sz="1800">
                <a:effectLst/>
                <a:latin typeface="Calibri" panose="020F0502020204030204" pitchFamily="34" charset="0"/>
                <a:ea typeface="Times New Roman" panose="02020603050405020304" pitchFamily="18" charset="0"/>
              </a:rPr>
              <a:t>What are the challenges I might face?</a:t>
            </a:r>
          </a:p>
          <a:p>
            <a:pPr>
              <a:lnSpc>
                <a:spcPct val="107000"/>
              </a:lnSpc>
              <a:spcAft>
                <a:spcPts val="800"/>
              </a:spcAft>
            </a:pPr>
            <a:r>
              <a:rPr lang="en-GB" sz="1800" kern="100">
                <a:effectLst/>
                <a:latin typeface="Calibri"/>
                <a:ea typeface="Calibri"/>
                <a:cs typeface="Times New Roman"/>
              </a:rPr>
              <a:t>Poll (vote) - </a:t>
            </a:r>
            <a:r>
              <a:rPr lang="en-GB" sz="1800" kern="100">
                <a:latin typeface="Calibri"/>
                <a:ea typeface="Calibri"/>
                <a:cs typeface="Times New Roman"/>
              </a:rPr>
              <a:t>rate how well 'reviewing and diversifying reading lists' contributes to alternative cannons of knowledge (</a:t>
            </a:r>
            <a:r>
              <a:rPr lang="en-GB" sz="1800" kern="100">
                <a:effectLst/>
                <a:latin typeface="Calibri"/>
                <a:ea typeface="Calibri"/>
                <a:cs typeface="Times New Roman"/>
              </a:rPr>
              <a:t>10 is the highest, 1 is the lowest)</a:t>
            </a:r>
          </a:p>
          <a:p>
            <a:pPr marL="342900" indent="-342900">
              <a:buFont typeface="+mj-lt"/>
              <a:buAutoNum type="arabicPeriod"/>
            </a:pPr>
            <a:endParaRPr lang="en-GB" sz="1800">
              <a:effectLst/>
              <a:latin typeface="Times New Roman" panose="02020603050405020304" pitchFamily="18" charset="0"/>
              <a:ea typeface="Times New Roman" panose="02020603050405020304" pitchFamily="18" charset="0"/>
            </a:endParaRPr>
          </a:p>
          <a:p>
            <a:pPr marL="800100" lvl="1" indent="-342900">
              <a:buFont typeface="+mj-lt"/>
              <a:buAutoNum type="arabicPeriod"/>
            </a:pPr>
            <a:endParaRPr lang="en-GB" sz="1800">
              <a:effectLst/>
              <a:latin typeface="Calibri" panose="020F0502020204030204" pitchFamily="34" charset="0"/>
              <a:ea typeface="Calibri" panose="020F0502020204030204" pitchFamily="34" charset="0"/>
            </a:endParaRPr>
          </a:p>
          <a:p>
            <a:pPr marL="800100" lvl="1" indent="-342900">
              <a:buFont typeface="+mj-lt"/>
              <a:buAutoNum type="arabicPeriod"/>
            </a:pPr>
            <a:endParaRPr lang="en-GB"/>
          </a:p>
        </p:txBody>
      </p:sp>
      <p:sp>
        <p:nvSpPr>
          <p:cNvPr id="9" name="Content Placeholder 8">
            <a:extLst>
              <a:ext uri="{FF2B5EF4-FFF2-40B4-BE49-F238E27FC236}">
                <a16:creationId xmlns:a16="http://schemas.microsoft.com/office/drawing/2014/main" id="{22D7F269-8BD9-9B1A-AE70-15B4FE73BF8E}"/>
              </a:ext>
            </a:extLst>
          </p:cNvPr>
          <p:cNvSpPr>
            <a:spLocks noGrp="1"/>
          </p:cNvSpPr>
          <p:nvPr>
            <p:ph sz="half" idx="18"/>
          </p:nvPr>
        </p:nvSpPr>
        <p:spPr>
          <a:xfrm>
            <a:off x="7054467" y="394321"/>
            <a:ext cx="3930703" cy="2179294"/>
          </a:xfrm>
        </p:spPr>
        <p:txBody>
          <a:bodyPr/>
          <a:lstStyle/>
          <a:p>
            <a:pPr>
              <a:buFont typeface="Wingdings" panose="05000000000000000000" pitchFamily="2" charset="2"/>
              <a:buChar char="v"/>
            </a:pPr>
            <a:r>
              <a:rPr lang="en-GB" sz="1600"/>
              <a:t>Bristol University</a:t>
            </a:r>
          </a:p>
          <a:p>
            <a:pPr>
              <a:buFont typeface="Wingdings" panose="05000000000000000000" pitchFamily="2" charset="2"/>
              <a:buChar char="v"/>
            </a:pPr>
            <a:r>
              <a:rPr lang="en-GB" sz="1600"/>
              <a:t>University College London (UCL)</a:t>
            </a:r>
          </a:p>
          <a:p>
            <a:pPr>
              <a:buFont typeface="Wingdings" panose="05000000000000000000" pitchFamily="2" charset="2"/>
              <a:buChar char="v"/>
            </a:pPr>
            <a:r>
              <a:rPr lang="en-GB" sz="1600"/>
              <a:t>Manchester Metropolitan University</a:t>
            </a:r>
          </a:p>
          <a:p>
            <a:pPr>
              <a:buFont typeface="Wingdings" panose="05000000000000000000" pitchFamily="2" charset="2"/>
              <a:buChar char="v"/>
            </a:pPr>
            <a:r>
              <a:rPr lang="en-GB" sz="1600"/>
              <a:t>Nottingham Trent</a:t>
            </a:r>
            <a:endParaRPr lang="en-GB" sz="900"/>
          </a:p>
          <a:p>
            <a:pPr>
              <a:buFont typeface="Wingdings" panose="05000000000000000000" pitchFamily="2" charset="2"/>
              <a:buChar char="v"/>
            </a:pPr>
            <a:r>
              <a:rPr lang="en-GB" sz="1600"/>
              <a:t>University of Kent</a:t>
            </a:r>
          </a:p>
        </p:txBody>
      </p:sp>
      <p:pic>
        <p:nvPicPr>
          <p:cNvPr id="11" name="Picture 10">
            <a:extLst>
              <a:ext uri="{FF2B5EF4-FFF2-40B4-BE49-F238E27FC236}">
                <a16:creationId xmlns:a16="http://schemas.microsoft.com/office/drawing/2014/main" id="{C09D22F0-E953-7900-C829-D1942251DA00}"/>
              </a:ext>
            </a:extLst>
          </p:cNvPr>
          <p:cNvPicPr>
            <a:picLocks noChangeAspect="1"/>
          </p:cNvPicPr>
          <p:nvPr/>
        </p:nvPicPr>
        <p:blipFill>
          <a:blip r:embed="rId2"/>
          <a:stretch>
            <a:fillRect/>
          </a:stretch>
        </p:blipFill>
        <p:spPr>
          <a:xfrm>
            <a:off x="10498329" y="1124150"/>
            <a:ext cx="1552792" cy="2333951"/>
          </a:xfrm>
          <a:prstGeom prst="rect">
            <a:avLst/>
          </a:prstGeom>
        </p:spPr>
      </p:pic>
      <p:sp>
        <p:nvSpPr>
          <p:cNvPr id="13" name="TextBox 12">
            <a:extLst>
              <a:ext uri="{FF2B5EF4-FFF2-40B4-BE49-F238E27FC236}">
                <a16:creationId xmlns:a16="http://schemas.microsoft.com/office/drawing/2014/main" id="{8D074112-6811-C1DC-3A17-487B9FCA5869}"/>
              </a:ext>
            </a:extLst>
          </p:cNvPr>
          <p:cNvSpPr txBox="1"/>
          <p:nvPr/>
        </p:nvSpPr>
        <p:spPr>
          <a:xfrm>
            <a:off x="9778341" y="3593970"/>
            <a:ext cx="2413659" cy="523220"/>
          </a:xfrm>
          <a:prstGeom prst="rect">
            <a:avLst/>
          </a:prstGeom>
          <a:noFill/>
        </p:spPr>
        <p:txBody>
          <a:bodyPr wrap="square">
            <a:spAutoFit/>
          </a:bodyPr>
          <a:lstStyle/>
          <a:p>
            <a:r>
              <a:rPr lang="en-GB" sz="1400">
                <a:hlinkClick r:id="rId3"/>
              </a:rPr>
              <a:t>https://forms.office.com/e/z14dYukfAX</a:t>
            </a:r>
            <a:endParaRPr lang="en-GB" sz="1400"/>
          </a:p>
        </p:txBody>
      </p:sp>
    </p:spTree>
    <p:extLst>
      <p:ext uri="{BB962C8B-B14F-4D97-AF65-F5344CB8AC3E}">
        <p14:creationId xmlns:p14="http://schemas.microsoft.com/office/powerpoint/2010/main" val="349792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a:t>Session Outcomes</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296868" y="1616543"/>
            <a:ext cx="11598263" cy="3624914"/>
          </a:xfrm>
        </p:spPr>
        <p:txBody>
          <a:bodyPr/>
          <a:lstStyle/>
          <a:p>
            <a:pPr marL="742950" indent="-742950" algn="just" rtl="0" fontAlgn="base">
              <a:buFont typeface="+mj-lt"/>
              <a:buAutoNum type="arabicPeriod"/>
            </a:pPr>
            <a:r>
              <a:rPr lang="en-GB" sz="3600" b="1" i="0">
                <a:solidFill>
                  <a:schemeClr val="bg2">
                    <a:lumMod val="50000"/>
                  </a:schemeClr>
                </a:solidFill>
                <a:effectLst/>
                <a:latin typeface="Calibri" panose="020F0502020204030204" pitchFamily="34" charset="0"/>
              </a:rPr>
              <a:t>List of HEI decolon</a:t>
            </a:r>
            <a:r>
              <a:rPr lang="en-GB" sz="3600" b="1">
                <a:solidFill>
                  <a:schemeClr val="bg2">
                    <a:lumMod val="50000"/>
                  </a:schemeClr>
                </a:solidFill>
                <a:latin typeface="Calibri" panose="020F0502020204030204" pitchFamily="34" charset="0"/>
              </a:rPr>
              <a:t>ising </a:t>
            </a:r>
            <a:r>
              <a:rPr lang="en-GB" sz="3600" b="1" i="0">
                <a:solidFill>
                  <a:schemeClr val="bg2">
                    <a:lumMod val="50000"/>
                  </a:schemeClr>
                </a:solidFill>
                <a:effectLst/>
                <a:latin typeface="Calibri" panose="020F0502020204030204" pitchFamily="34" charset="0"/>
              </a:rPr>
              <a:t>activities </a:t>
            </a:r>
          </a:p>
          <a:p>
            <a:pPr marL="742950" indent="-742950" algn="just" rtl="0" fontAlgn="base">
              <a:buFont typeface="+mj-lt"/>
              <a:buAutoNum type="arabicPeriod"/>
            </a:pPr>
            <a:r>
              <a:rPr lang="en-GB" sz="3600" b="1" i="0">
                <a:solidFill>
                  <a:schemeClr val="bg2">
                    <a:lumMod val="50000"/>
                  </a:schemeClr>
                </a:solidFill>
                <a:effectLst/>
                <a:latin typeface="Calibri" panose="020F0502020204030204" pitchFamily="34" charset="0"/>
              </a:rPr>
              <a:t>Considered how I can make a change in the context of OU e-learning</a:t>
            </a:r>
          </a:p>
          <a:p>
            <a:pPr marL="742950" indent="-742950" algn="just" fontAlgn="base">
              <a:buFont typeface="+mj-lt"/>
              <a:buAutoNum type="arabicPeriod"/>
            </a:pPr>
            <a:r>
              <a:rPr lang="en-GB" sz="3600" b="1">
                <a:solidFill>
                  <a:schemeClr val="bg2">
                    <a:lumMod val="50000"/>
                  </a:schemeClr>
                </a:solidFill>
                <a:latin typeface="Calibri" panose="020F0502020204030204" pitchFamily="34" charset="0"/>
              </a:rPr>
              <a:t>Be aware of the challenges I might face</a:t>
            </a:r>
          </a:p>
          <a:p>
            <a:pPr marL="742950" indent="-742950" algn="just" rtl="0" fontAlgn="base">
              <a:buFont typeface="+mj-lt"/>
              <a:buAutoNum type="arabicPeriod"/>
            </a:pPr>
            <a:r>
              <a:rPr lang="en-GB" sz="3600" b="1" i="0">
                <a:solidFill>
                  <a:schemeClr val="bg2">
                    <a:lumMod val="50000"/>
                  </a:schemeClr>
                </a:solidFill>
                <a:effectLst/>
                <a:latin typeface="Calibri" panose="020F0502020204030204" pitchFamily="34" charset="0"/>
              </a:rPr>
              <a:t>Understand what I need to do next</a:t>
            </a:r>
          </a:p>
          <a:p>
            <a:endParaRPr lang="en-GB"/>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610408767"/>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2f6d54-7ab0-4b3a-b93f-320630b646b2" xsi:nil="true"/>
    <lcf76f155ced4ddcb4097134ff3c332f xmlns="acee209a-419c-4ead-b7b4-a6a9b4078f5d">
      <Terms xmlns="http://schemas.microsoft.com/office/infopath/2007/PartnerControls"/>
    </lcf76f155ced4ddcb4097134ff3c332f>
    <SharedWithUsers xmlns="092f6d54-7ab0-4b3a-b93f-320630b646b2">
      <UserInfo>
        <DisplayName>Kate.Feliciello</DisplayName>
        <AccountId>13</AccountId>
        <AccountType/>
      </UserInfo>
      <UserInfo>
        <DisplayName>Amaninder.Singh</DisplayName>
        <AccountId>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D022B17A38F94B86B3BECD4FDD483B" ma:contentTypeVersion="14" ma:contentTypeDescription="Create a new document." ma:contentTypeScope="" ma:versionID="d7786d59537e3c943d010156157d33e3">
  <xsd:schema xmlns:xsd="http://www.w3.org/2001/XMLSchema" xmlns:xs="http://www.w3.org/2001/XMLSchema" xmlns:p="http://schemas.microsoft.com/office/2006/metadata/properties" xmlns:ns2="acee209a-419c-4ead-b7b4-a6a9b4078f5d" xmlns:ns3="092f6d54-7ab0-4b3a-b93f-320630b646b2" targetNamespace="http://schemas.microsoft.com/office/2006/metadata/properties" ma:root="true" ma:fieldsID="b3b48d17e5dbc5c4025996c5fa2456f9" ns2:_="" ns3:_="">
    <xsd:import namespace="acee209a-419c-4ead-b7b4-a6a9b4078f5d"/>
    <xsd:import namespace="092f6d54-7ab0-4b3a-b93f-320630b646b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ee209a-419c-4ead-b7b4-a6a9b4078f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2f6d54-7ab0-4b3a-b93f-320630b646b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df73729-b967-42cd-98e7-24661d0bfb8f}" ma:internalName="TaxCatchAll" ma:showField="CatchAllData" ma:web="092f6d54-7ab0-4b3a-b93f-320630b646b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1F123D-72E4-47AA-AF87-050EE8541186}">
  <ds:schemaRefs>
    <ds:schemaRef ds:uri="092f6d54-7ab0-4b3a-b93f-320630b646b2"/>
    <ds:schemaRef ds:uri="acee209a-419c-4ead-b7b4-a6a9b4078f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133ACD1-EF79-4A6B-A4DB-3BB01F43026D}">
  <ds:schemaRefs>
    <ds:schemaRef ds:uri="092f6d54-7ab0-4b3a-b93f-320630b646b2"/>
    <ds:schemaRef ds:uri="acee209a-419c-4ead-b7b4-a6a9b4078f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926</Words>
  <Application>Microsoft Office PowerPoint</Application>
  <PresentationFormat>Widescreen</PresentationFormat>
  <Paragraphs>117</Paragraphs>
  <Slides>10</Slides>
  <Notes>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10</vt:i4>
      </vt:variant>
    </vt:vector>
  </HeadingPairs>
  <TitlesOfParts>
    <vt:vector size="21" baseType="lpstr">
      <vt:lpstr>Arial</vt:lpstr>
      <vt:lpstr>Calibri</vt:lpstr>
      <vt:lpstr>Poppins</vt:lpstr>
      <vt:lpstr>Poppins SemiBold</vt:lpstr>
      <vt:lpstr>Times New Roman</vt:lpstr>
      <vt:lpstr>Wingdings</vt:lpstr>
      <vt:lpstr>Covers</vt:lpstr>
      <vt:lpstr>Contents Slides</vt:lpstr>
      <vt:lpstr>Chapter Headings / Dividers</vt:lpstr>
      <vt:lpstr>Slide Options</vt:lpstr>
      <vt:lpstr>End Slides</vt:lpstr>
      <vt:lpstr>Intro Slide Title 1</vt:lpstr>
      <vt:lpstr>Slide Title 6</vt:lpstr>
      <vt:lpstr>Slide Title 7</vt:lpstr>
      <vt:lpstr>Slide Title 4</vt:lpstr>
      <vt:lpstr>Slide Title 3</vt:lpstr>
      <vt:lpstr>Slide Title 13</vt:lpstr>
      <vt:lpstr>Slide Title 13</vt:lpstr>
      <vt:lpstr>PowerPoint Presentation</vt:lpstr>
      <vt:lpstr>Slide Title 6</vt:lpstr>
      <vt:lpstr>Slide Title 30</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2</cp:revision>
  <dcterms:created xsi:type="dcterms:W3CDTF">2022-10-21T14:33:01Z</dcterms:created>
  <dcterms:modified xsi:type="dcterms:W3CDTF">2024-04-09T18:55:21Z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0x010100CED022B17A38F94B86B3BECD4FDD483B</vt:lpwstr>
  </property>
  <property fmtid="{D5CDD505-2E9C-101B-9397-08002B2CF9AE}" pid="3" name="MediaServiceImageTags">
    <vt:lpwstr/>
  </property>
</Properties>
</file>