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948" r:id="rId9"/>
  </p:sldMasterIdLst>
  <p:notesMasterIdLst>
    <p:notesMasterId r:id="rId30"/>
  </p:notesMasterIdLst>
  <p:handoutMasterIdLst>
    <p:handoutMasterId r:id="rId31"/>
  </p:handoutMasterIdLst>
  <p:sldIdLst>
    <p:sldId id="256" r:id="rId10"/>
    <p:sldId id="373" r:id="rId11"/>
    <p:sldId id="343" r:id="rId12"/>
    <p:sldId id="385" r:id="rId13"/>
    <p:sldId id="386" r:id="rId14"/>
    <p:sldId id="289" r:id="rId15"/>
    <p:sldId id="374" r:id="rId16"/>
    <p:sldId id="375" r:id="rId17"/>
    <p:sldId id="376" r:id="rId18"/>
    <p:sldId id="377" r:id="rId19"/>
    <p:sldId id="369" r:id="rId20"/>
    <p:sldId id="378" r:id="rId21"/>
    <p:sldId id="379" r:id="rId22"/>
    <p:sldId id="381" r:id="rId23"/>
    <p:sldId id="345" r:id="rId24"/>
    <p:sldId id="387" r:id="rId25"/>
    <p:sldId id="346" r:id="rId26"/>
    <p:sldId id="304" r:id="rId27"/>
    <p:sldId id="384" r:id="rId28"/>
    <p:sldId id="31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12/12/2023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pen.ac.uk/research/governance/ethics/human/review-proces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penuniv.sharepoint.com/sites/mi/data-and-student-analytics/SitePages/SRPP.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univ.sharepoint.com/sites/intranet-people-services/Pages/staff-surveys.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MHJ to slide 10</a:t>
            </a:r>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Sue from here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91584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148105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02853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http://www.open.ac.uk/research/governance/ethics/human/review-process</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06082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https://openuniv.sharepoint.com/sites/mi/data-and-student-analytics/SitePages/SRPP.aspx</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1043513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pairs or</a:t>
            </a:r>
            <a:r>
              <a:rPr lang="en-GB" baseline="0"/>
              <a:t> threes: discuss and </a:t>
            </a:r>
            <a:r>
              <a:rPr lang="en-GB"/>
              <a:t>critique this (random) example</a:t>
            </a:r>
            <a:r>
              <a:rPr lang="en-GB" baseline="0"/>
              <a:t> ~ 15 minutes</a:t>
            </a:r>
          </a:p>
          <a:p>
            <a:r>
              <a:rPr lang="en-GB"/>
              <a:t>Plenary feedback:</a:t>
            </a:r>
            <a:r>
              <a:rPr lang="en-GB" baseline="0"/>
              <a:t> discuss critiques ~ 15 minutes</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301122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https://openuniv.sharepoint.com/sites/intranet-people-services/Pages/staff-surveys.aspx</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12543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67213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44249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20598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99443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31126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61401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99656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Library pages – recommend RDM Handbook</a:t>
            </a:r>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32628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661451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83702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685555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246912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23035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23562872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12/12/2023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846CE7D5-CF57-46EF-B807-FDD0502418D4}" type="datetimeFigureOut">
              <a:rPr lang="en-GB" smtClean="0"/>
              <a:t>12/12/2023</a:t>
            </a:fld>
            <a:endParaRPr lang="en-GB"/>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GB"/>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03061678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teem@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hyperlink" Target="http://www.open.ac.uk/estee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ac.uk/research/governance/ethics/human/review-process"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s://openuniv.sharepoint.com/sites/research/the-researcher%27s-journey-landing-page/SitePages/Researcher%27s%20Journey%20Landing%20Page.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hyperlink" Target="http://www.open.ac.uk/research/governance/ethics/human/data-protec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univ.sharepoint.com/sites/intranet-information-rights/Pages/Data-Protection-by-Design.aspx" TargetMode="External"/><Relationship Id="rId7" Type="http://schemas.openxmlformats.org/officeDocument/2006/relationships/hyperlink" Target="https://openuniv.sharepoint.com/sites/intranet-information-rights/Pages/Information-Assett-Register-(IAR).aspx"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mailto:data-protection@open.ac.uk" TargetMode="External"/><Relationship Id="rId5" Type="http://schemas.openxmlformats.org/officeDocument/2006/relationships/hyperlink" Target="https://openuniv.sharepoint.com/:x:/r/sites/info-compliance/dp-compliance/Policies%20forms%20and%20templates/formal%20documents/DPQ%20template.xlsx?d=w5cf7f8e81d2a4533acd9f1042e9a1999&amp;csf=1&amp;web=1&amp;e=8RQhLt"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research.open.ac.uk/governance/ethics/human/review-process"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35.png"/><Relationship Id="rId4" Type="http://schemas.openxmlformats.org/officeDocument/2006/relationships/hyperlink" Target="http://www.open.ac.uk/research/governance/ethics/human/review-proce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univ.sharepoint.com/sites/mi/chief-data-office/SitePages/SRPP-Example.aspx" TargetMode="External"/><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hyperlink" Target="https://openuniv.sharepoint.com/sites/mi/chief-data-office/SitePages/SRPP.aspx" TargetMode="External"/><Relationship Id="rId5" Type="http://schemas.openxmlformats.org/officeDocument/2006/relationships/hyperlink" Target="http://www.open.ac.uk/research/governance/ethics/human/review-process" TargetMode="External"/><Relationship Id="rId4" Type="http://schemas.openxmlformats.org/officeDocument/2006/relationships/hyperlink" Target="http://www.open.ac.uk/research/governance/eth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openuniv.sharepoint.com/sites/hr/doc-store/Shared%20Documents/SSP%20Guidelines.pdf" TargetMode="External"/><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hyperlink" Target="http://www.open.ac.uk/research/governance/ethics" TargetMode="External"/><Relationship Id="rId5" Type="http://schemas.openxmlformats.org/officeDocument/2006/relationships/hyperlink" Target="mailto:Julian.Edwards@open.ac.uk" TargetMode="External"/><Relationship Id="rId4" Type="http://schemas.openxmlformats.org/officeDocument/2006/relationships/hyperlink" Target="https://openuniv.sharepoint.com/sites/intranet-people-services/Pages/staff-surveys.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www.open.ac.uk/research/governance/ethics"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www.open.ac.uk/research/governance/ethics"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hyperlink" Target="https://explore.bps.org.uk/content/report-guideline/bpsrep.2021.inf180"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hyperlink" Target="https://www.bps.org.uk/news-and-policy/ethics-guidelines-internet-mediated-re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5.open.ac.uk/library-research-support/sites/www.open.ac.uk.library-research-support/files/files/Open%20University%20Research%20Data%20Management%20Policy%202021%20(2).pdf" TargetMode="External"/><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hyperlink" Target="http://www.open.ac.uk/library-research-support/sites/www.open.ac.uk.library-research-support/files/files/RDM-data-storage-options-AccessibleWord.docx" TargetMode="External"/><Relationship Id="rId5" Type="http://schemas.openxmlformats.org/officeDocument/2006/relationships/hyperlink" Target="http://www.open.ac.uk/library-research-support/sites/www.open.ac.uk.library-research-support/files/files/RDM-data-storage-options-AccessiblePDF.pdf" TargetMode="External"/><Relationship Id="rId4" Type="http://schemas.openxmlformats.org/officeDocument/2006/relationships/hyperlink" Target="http://www.open.ac.uk/library-research-support/research-data-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4400" dirty="0"/>
              <a:t>Responsible scholarship and gaining approvals for your project</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a:t>Mark Jones and Sue Pawley</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Tuesday 12</a:t>
            </a:r>
            <a:r>
              <a:rPr lang="en-GB" baseline="30000" dirty="0"/>
              <a:t>th</a:t>
            </a:r>
            <a:r>
              <a:rPr lang="en-GB" dirty="0"/>
              <a:t> December 2023, 14.00-15.30</a:t>
            </a:r>
          </a:p>
          <a:p>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a:hlinkClick r:id="rId3"/>
              </a:rPr>
              <a:t>esteem@open.ac.uk</a:t>
            </a:r>
            <a:r>
              <a:rPr lang="en-GB"/>
              <a:t>  </a:t>
            </a:r>
            <a:r>
              <a:rPr lang="en-GB">
                <a:hlinkClick r:id="rId4"/>
              </a:rPr>
              <a:t>www.open.ac.uk/esteem</a:t>
            </a:r>
            <a:endParaRPr lang="en-GB"/>
          </a:p>
          <a:p>
            <a:endParaRPr lang="en-GB"/>
          </a:p>
          <a:p>
            <a:r>
              <a:rPr lang="en-GB" b="1"/>
              <a:t>Please note: This session will be recorded </a:t>
            </a:r>
          </a:p>
        </p:txBody>
      </p:sp>
      <p:pic>
        <p:nvPicPr>
          <p:cNvPr id="6" name="Picture Placeholder 5" descr="A group of people sitting in a room&#10;&#10;Description automatically generated">
            <a:extLst>
              <a:ext uri="{FF2B5EF4-FFF2-40B4-BE49-F238E27FC236}">
                <a16:creationId xmlns:a16="http://schemas.microsoft.com/office/drawing/2014/main" id="{0E648D02-9EFC-23D8-E377-5721A8F61A2B}"/>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8355" b="8355"/>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Approval processes</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575035" y="1586503"/>
            <a:ext cx="10636306" cy="3701934"/>
          </a:xfrm>
        </p:spPr>
        <p:txBody>
          <a:bodyPr/>
          <a:lstStyle/>
          <a:p>
            <a:r>
              <a:rPr lang="en-GB" sz="1800" dirty="0"/>
              <a:t>Approvals for…</a:t>
            </a:r>
          </a:p>
          <a:p>
            <a:pPr lvl="1"/>
            <a:r>
              <a:rPr lang="en-GB" sz="1800" dirty="0"/>
              <a:t>Data protection: General Data Protection Regulations (GDPR)</a:t>
            </a:r>
          </a:p>
          <a:p>
            <a:pPr lvl="1"/>
            <a:r>
              <a:rPr lang="en-US" sz="1800" dirty="0"/>
              <a:t>Ethical research: Human Research Ethics Committee (HREC)</a:t>
            </a:r>
          </a:p>
          <a:p>
            <a:pPr lvl="1"/>
            <a:r>
              <a:rPr lang="en-US" sz="1800" dirty="0"/>
              <a:t>Access to OU students: Student Research Project Panel (SRPP)</a:t>
            </a:r>
          </a:p>
          <a:p>
            <a:pPr lvl="1"/>
            <a:r>
              <a:rPr lang="en-US" sz="1800" dirty="0"/>
              <a:t>Access to OU staff: Staff Survey Project Panel (SSPP)</a:t>
            </a:r>
          </a:p>
          <a:p>
            <a:r>
              <a:rPr lang="en-US" sz="1800" dirty="0"/>
              <a:t>Keep a record of your approvals and include in </a:t>
            </a:r>
            <a:r>
              <a:rPr lang="en-US" sz="1800" dirty="0" err="1"/>
              <a:t>eSTEeM</a:t>
            </a:r>
            <a:r>
              <a:rPr lang="en-US" sz="1800" dirty="0"/>
              <a:t> final report</a:t>
            </a:r>
          </a:p>
          <a:p>
            <a:pPr lvl="1"/>
            <a:r>
              <a:rPr lang="en-US" sz="1800" dirty="0"/>
              <a:t>Data protection registration number</a:t>
            </a:r>
          </a:p>
          <a:p>
            <a:pPr lvl="1"/>
            <a:r>
              <a:rPr lang="en-US" sz="1800" dirty="0"/>
              <a:t>HREC reference number</a:t>
            </a:r>
          </a:p>
          <a:p>
            <a:pPr lvl="1"/>
            <a:r>
              <a:rPr lang="en-US" sz="1800" dirty="0"/>
              <a:t>SRPP application number</a:t>
            </a:r>
          </a:p>
          <a:p>
            <a:r>
              <a:rPr lang="en-GB" sz="1800" dirty="0"/>
              <a:t>Recommendation</a:t>
            </a:r>
          </a:p>
          <a:p>
            <a:pPr lvl="1"/>
            <a:r>
              <a:rPr lang="en-GB" sz="1800" dirty="0"/>
              <a:t>Use the </a:t>
            </a:r>
            <a:r>
              <a:rPr lang="en-GB" sz="1800" dirty="0">
                <a:hlinkClick r:id="rId3"/>
              </a:rPr>
              <a:t>HREC templates</a:t>
            </a:r>
            <a:r>
              <a:rPr lang="en-GB" sz="1800" dirty="0"/>
              <a:t> (consent form, information sheet and invitation email) </a:t>
            </a:r>
          </a:p>
        </p:txBody>
      </p:sp>
    </p:spTree>
    <p:extLst>
      <p:ext uri="{BB962C8B-B14F-4D97-AF65-F5344CB8AC3E}">
        <p14:creationId xmlns:p14="http://schemas.microsoft.com/office/powerpoint/2010/main" val="13823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034C4-8E4B-B2C1-2F00-85F0A146FD6E}"/>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5D472DAA-EE32-47BF-D6F7-D8FC1A1D540C}"/>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CE62F8E7-0FDB-831F-87F1-FE1A8468B670}"/>
              </a:ext>
            </a:extLst>
          </p:cNvPr>
          <p:cNvSpPr>
            <a:spLocks noGrp="1"/>
          </p:cNvSpPr>
          <p:nvPr>
            <p:ph type="body" sz="quarter" idx="19"/>
          </p:nvPr>
        </p:nvSpPr>
        <p:spPr/>
        <p:txBody>
          <a:bodyPr/>
          <a:lstStyle/>
          <a:p>
            <a:endParaRPr lang="en-GB"/>
          </a:p>
        </p:txBody>
      </p:sp>
      <p:sp>
        <p:nvSpPr>
          <p:cNvPr id="5" name="Text Placeholder 4">
            <a:extLst>
              <a:ext uri="{FF2B5EF4-FFF2-40B4-BE49-F238E27FC236}">
                <a16:creationId xmlns:a16="http://schemas.microsoft.com/office/drawing/2014/main" id="{51294122-16F7-3B76-36C9-3796BE59EF20}"/>
              </a:ext>
            </a:extLst>
          </p:cNvPr>
          <p:cNvSpPr>
            <a:spLocks noGrp="1"/>
          </p:cNvSpPr>
          <p:nvPr>
            <p:ph type="body" sz="quarter" idx="20"/>
          </p:nvPr>
        </p:nvSpPr>
        <p:spPr/>
        <p:txBody>
          <a:bodyPr/>
          <a:lstStyle/>
          <a:p>
            <a:endParaRPr lang="en-GB"/>
          </a:p>
        </p:txBody>
      </p:sp>
      <p:sp>
        <p:nvSpPr>
          <p:cNvPr id="6" name="Text Placeholder 5">
            <a:extLst>
              <a:ext uri="{FF2B5EF4-FFF2-40B4-BE49-F238E27FC236}">
                <a16:creationId xmlns:a16="http://schemas.microsoft.com/office/drawing/2014/main" id="{25019DEC-6740-680B-9109-09086D73BF8F}"/>
              </a:ext>
            </a:extLst>
          </p:cNvPr>
          <p:cNvSpPr>
            <a:spLocks noGrp="1"/>
          </p:cNvSpPr>
          <p:nvPr>
            <p:ph type="body" sz="quarter" idx="21"/>
          </p:nvPr>
        </p:nvSpPr>
        <p:spPr/>
        <p:txBody>
          <a:bodyPr/>
          <a:lstStyle/>
          <a:p>
            <a:endParaRPr lang="en-GB"/>
          </a:p>
        </p:txBody>
      </p:sp>
      <p:sp>
        <p:nvSpPr>
          <p:cNvPr id="7" name="Text Placeholder 6">
            <a:extLst>
              <a:ext uri="{FF2B5EF4-FFF2-40B4-BE49-F238E27FC236}">
                <a16:creationId xmlns:a16="http://schemas.microsoft.com/office/drawing/2014/main" id="{106D82F2-DAFA-955D-5E9C-6D4C7C24EBAC}"/>
              </a:ext>
            </a:extLst>
          </p:cNvPr>
          <p:cNvSpPr>
            <a:spLocks noGrp="1"/>
          </p:cNvSpPr>
          <p:nvPr>
            <p:ph type="body" sz="quarter" idx="22"/>
          </p:nvPr>
        </p:nvSpPr>
        <p:spPr/>
        <p:txBody>
          <a:bodyPr/>
          <a:lstStyle/>
          <a:p>
            <a:endParaRPr lang="en-GB"/>
          </a:p>
        </p:txBody>
      </p:sp>
      <p:pic>
        <p:nvPicPr>
          <p:cNvPr id="11" name="Picture 10">
            <a:extLst>
              <a:ext uri="{FF2B5EF4-FFF2-40B4-BE49-F238E27FC236}">
                <a16:creationId xmlns:a16="http://schemas.microsoft.com/office/drawing/2014/main" id="{B58FEEFA-D9BF-0392-2B52-C4F851E2B646}"/>
              </a:ext>
            </a:extLst>
          </p:cNvPr>
          <p:cNvPicPr>
            <a:picLocks noChangeAspect="1"/>
          </p:cNvPicPr>
          <p:nvPr/>
        </p:nvPicPr>
        <p:blipFill>
          <a:blip r:embed="rId3"/>
          <a:stretch>
            <a:fillRect/>
          </a:stretch>
        </p:blipFill>
        <p:spPr>
          <a:xfrm>
            <a:off x="413915" y="314404"/>
            <a:ext cx="11241069" cy="2724530"/>
          </a:xfrm>
          <a:prstGeom prst="rect">
            <a:avLst/>
          </a:prstGeom>
        </p:spPr>
      </p:pic>
      <p:sp>
        <p:nvSpPr>
          <p:cNvPr id="13" name="TextBox 12">
            <a:extLst>
              <a:ext uri="{FF2B5EF4-FFF2-40B4-BE49-F238E27FC236}">
                <a16:creationId xmlns:a16="http://schemas.microsoft.com/office/drawing/2014/main" id="{0D4B4D42-3BE2-0C10-4631-72DFF5369D24}"/>
              </a:ext>
            </a:extLst>
          </p:cNvPr>
          <p:cNvSpPr txBox="1"/>
          <p:nvPr/>
        </p:nvSpPr>
        <p:spPr>
          <a:xfrm>
            <a:off x="3462413" y="5182545"/>
            <a:ext cx="6096000" cy="369332"/>
          </a:xfrm>
          <a:prstGeom prst="rect">
            <a:avLst/>
          </a:prstGeom>
          <a:noFill/>
        </p:spPr>
        <p:txBody>
          <a:bodyPr wrap="square">
            <a:spAutoFit/>
          </a:bodyPr>
          <a:lstStyle/>
          <a:p>
            <a:r>
              <a:rPr lang="en-GB">
                <a:hlinkClick r:id="rId4"/>
              </a:rPr>
              <a:t>The Researchers Journey Landing Page</a:t>
            </a:r>
            <a:endParaRPr lang="en-GB"/>
          </a:p>
        </p:txBody>
      </p:sp>
      <p:sp>
        <p:nvSpPr>
          <p:cNvPr id="15" name="TextBox 14">
            <a:extLst>
              <a:ext uri="{FF2B5EF4-FFF2-40B4-BE49-F238E27FC236}">
                <a16:creationId xmlns:a16="http://schemas.microsoft.com/office/drawing/2014/main" id="{8748507E-7F56-23E0-5374-FE95BA1C41D8}"/>
              </a:ext>
            </a:extLst>
          </p:cNvPr>
          <p:cNvSpPr txBox="1"/>
          <p:nvPr/>
        </p:nvSpPr>
        <p:spPr>
          <a:xfrm>
            <a:off x="748145" y="3129194"/>
            <a:ext cx="10709564" cy="2031325"/>
          </a:xfrm>
          <a:prstGeom prst="rect">
            <a:avLst/>
          </a:prstGeom>
          <a:noFill/>
        </p:spPr>
        <p:txBody>
          <a:bodyPr wrap="square">
            <a:spAutoFit/>
          </a:bodyPr>
          <a:lstStyle/>
          <a:p>
            <a:pPr algn="l"/>
            <a:r>
              <a:rPr lang="en-GB" b="0" i="0">
                <a:solidFill>
                  <a:schemeClr val="tx2"/>
                </a:solidFill>
                <a:effectLst/>
                <a:latin typeface="+mj-lt"/>
              </a:rPr>
              <a:t>Navigating the processes and approvals related to carrying out educational research with students at the Open University can be a challenge! </a:t>
            </a:r>
          </a:p>
          <a:p>
            <a:pPr algn="l"/>
            <a:r>
              <a:rPr lang="en-GB" b="0" i="0">
                <a:solidFill>
                  <a:schemeClr val="tx2"/>
                </a:solidFill>
                <a:effectLst/>
                <a:latin typeface="+mj-lt"/>
              </a:rPr>
              <a:t>This 'Landing Page' will provide you with a clear road map for the journey, signposting the elements that may be relevant to you and your research and offering the links you will need to access them.​​​​​​​</a:t>
            </a:r>
          </a:p>
          <a:p>
            <a:br>
              <a:rPr lang="en-GB" b="0" i="0">
                <a:solidFill>
                  <a:schemeClr val="tx2"/>
                </a:solidFill>
                <a:effectLst/>
                <a:latin typeface="+mj-lt"/>
              </a:rPr>
            </a:br>
            <a:endParaRPr lang="en-GB">
              <a:solidFill>
                <a:schemeClr val="tx2"/>
              </a:solidFill>
              <a:latin typeface="+mj-lt"/>
            </a:endParaRPr>
          </a:p>
        </p:txBody>
      </p:sp>
    </p:spTree>
    <p:extLst>
      <p:ext uri="{BB962C8B-B14F-4D97-AF65-F5344CB8AC3E}">
        <p14:creationId xmlns:p14="http://schemas.microsoft.com/office/powerpoint/2010/main" val="71617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protection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pic>
        <p:nvPicPr>
          <p:cNvPr id="5" name="Content Placeholder 4" descr="A screenshot of a computer&#10;&#10;Description automatically generated with medium confidence">
            <a:extLst>
              <a:ext uri="{FF2B5EF4-FFF2-40B4-BE49-F238E27FC236}">
                <a16:creationId xmlns:a16="http://schemas.microsoft.com/office/drawing/2014/main" id="{E915F471-6FC6-482E-0BC9-43906F3847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7664" y="1585913"/>
            <a:ext cx="4640357" cy="3702050"/>
          </a:xfrm>
        </p:spPr>
      </p:pic>
      <p:sp>
        <p:nvSpPr>
          <p:cNvPr id="8" name="Content Placeholder 7">
            <a:extLst>
              <a:ext uri="{FF2B5EF4-FFF2-40B4-BE49-F238E27FC236}">
                <a16:creationId xmlns:a16="http://schemas.microsoft.com/office/drawing/2014/main" id="{31427331-445E-C401-9743-ECF806D4C186}"/>
              </a:ext>
            </a:extLst>
          </p:cNvPr>
          <p:cNvSpPr>
            <a:spLocks noGrp="1"/>
          </p:cNvSpPr>
          <p:nvPr>
            <p:ph sz="half" idx="18"/>
          </p:nvPr>
        </p:nvSpPr>
        <p:spPr>
          <a:xfrm>
            <a:off x="6288724" y="1585913"/>
            <a:ext cx="4922617" cy="3702050"/>
          </a:xfrm>
        </p:spPr>
        <p:txBody>
          <a:bodyPr/>
          <a:lstStyle/>
          <a:p>
            <a:r>
              <a:rPr lang="en-GB" sz="1800"/>
              <a:t>Legal frameworks</a:t>
            </a:r>
          </a:p>
          <a:p>
            <a:pPr lvl="1"/>
            <a:r>
              <a:rPr lang="en-GB" sz="1800"/>
              <a:t>Freedom of Information Act 2000</a:t>
            </a:r>
          </a:p>
          <a:p>
            <a:pPr lvl="1"/>
            <a:r>
              <a:rPr lang="en-GB" sz="1800"/>
              <a:t>Data Protection Act 2018</a:t>
            </a:r>
          </a:p>
          <a:p>
            <a:pPr lvl="1"/>
            <a:r>
              <a:rPr lang="en-GB" sz="1800"/>
              <a:t>General Data Protection Regulations (GDPR)</a:t>
            </a:r>
          </a:p>
          <a:p>
            <a:pPr marL="457200" lvl="1" indent="0">
              <a:buNone/>
            </a:pPr>
            <a:endParaRPr lang="en-GB" sz="1800"/>
          </a:p>
          <a:p>
            <a:pPr marL="457200" lvl="1" indent="0">
              <a:buNone/>
            </a:pPr>
            <a:endParaRPr lang="en-GB" sz="1800"/>
          </a:p>
          <a:p>
            <a:r>
              <a:rPr lang="en-GB" sz="1800">
                <a:hlinkClick r:id="rId4"/>
              </a:rPr>
              <a:t>http://www.open.ac.uk/research/governance/ethics/human/data-protection</a:t>
            </a:r>
            <a:r>
              <a:rPr lang="en-GB" sz="1800"/>
              <a:t> </a:t>
            </a:r>
          </a:p>
          <a:p>
            <a:endParaRPr lang="en-GB" sz="1800"/>
          </a:p>
          <a:p>
            <a:pPr marL="457200" lvl="1" indent="0">
              <a:buNone/>
            </a:pPr>
            <a:endParaRPr lang="en-GB" sz="1800"/>
          </a:p>
          <a:p>
            <a:endParaRPr lang="en-GB"/>
          </a:p>
        </p:txBody>
      </p:sp>
    </p:spTree>
    <p:extLst>
      <p:ext uri="{BB962C8B-B14F-4D97-AF65-F5344CB8AC3E}">
        <p14:creationId xmlns:p14="http://schemas.microsoft.com/office/powerpoint/2010/main" val="339272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protection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lIns="91440" tIns="45720" rIns="91440" bIns="45720" anchor="t">
            <a:noAutofit/>
          </a:bodyPr>
          <a:lstStyle/>
          <a:p>
            <a:r>
              <a:rPr lang="en-GB">
                <a:hlinkClick r:id="rId3"/>
              </a:rPr>
              <a:t>Data Protection by Design (sharepoint.com)</a:t>
            </a:r>
            <a:endParaRPr lang="en-US"/>
          </a:p>
        </p:txBody>
      </p:sp>
      <p:sp>
        <p:nvSpPr>
          <p:cNvPr id="9" name="TextBox 8">
            <a:extLst>
              <a:ext uri="{FF2B5EF4-FFF2-40B4-BE49-F238E27FC236}">
                <a16:creationId xmlns:a16="http://schemas.microsoft.com/office/drawing/2014/main" id="{8DEAEACD-F9A0-1036-0AE6-9A4C3EEECE70}"/>
              </a:ext>
            </a:extLst>
          </p:cNvPr>
          <p:cNvSpPr txBox="1"/>
          <p:nvPr/>
        </p:nvSpPr>
        <p:spPr>
          <a:xfrm>
            <a:off x="612476" y="1503872"/>
            <a:ext cx="9011727" cy="43519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10000"/>
              </a:lnSpc>
              <a:spcBef>
                <a:spcPts val="0"/>
              </a:spcBef>
              <a:spcAft>
                <a:spcPts val="600"/>
              </a:spcAft>
              <a:buClrTx/>
              <a:buSzTx/>
              <a:buFontTx/>
              <a:buBlip>
                <a:blip r:embed="rId4"/>
              </a:buBlip>
              <a:tabLst/>
              <a:defRPr/>
            </a:pPr>
            <a:r>
              <a:rPr lang="en-US" dirty="0">
                <a:solidFill>
                  <a:srgbClr val="333333"/>
                </a:solidFill>
                <a:latin typeface="Poppins"/>
                <a:cs typeface="Arial"/>
              </a:rPr>
              <a:t>Complete a </a:t>
            </a:r>
            <a:r>
              <a:rPr lang="en-US" dirty="0">
                <a:solidFill>
                  <a:srgbClr val="0E56A7"/>
                </a:solidFill>
                <a:latin typeface="Poppins"/>
                <a:cs typeface="Arial"/>
                <a:hlinkClick r:id="rId5"/>
              </a:rPr>
              <a:t>Data Protection Questionnaire​</a:t>
            </a:r>
            <a:endParaRPr lang="en-US" dirty="0">
              <a:solidFill>
                <a:srgbClr val="0E56A7"/>
              </a:solidFill>
              <a:latin typeface="Poppins"/>
              <a:cs typeface="Arial"/>
            </a:endParaRPr>
          </a:p>
          <a:p>
            <a:pPr marL="742950" lvl="1" indent="-285750">
              <a:buFont typeface="Arial" panose="020B0604020202020204" pitchFamily="34" charset="0"/>
              <a:buChar char="•"/>
            </a:pPr>
            <a:r>
              <a:rPr lang="en-US" dirty="0">
                <a:solidFill>
                  <a:srgbClr val="333333"/>
                </a:solidFill>
                <a:latin typeface="Poppins"/>
                <a:cs typeface="Arial"/>
              </a:rPr>
              <a:t>Do this as early as possible when considering your changes - you can answer "don't know yet" to questions, which will prompt that you need to clarify the answers before you start your new processing</a:t>
            </a:r>
          </a:p>
          <a:p>
            <a:pPr marL="742950" lvl="1" indent="-285750">
              <a:buFont typeface="Arial" panose="020B0604020202020204" pitchFamily="34" charset="0"/>
              <a:buChar char="•"/>
            </a:pPr>
            <a:r>
              <a:rPr lang="en-US" dirty="0">
                <a:solidFill>
                  <a:srgbClr val="333333"/>
                </a:solidFill>
                <a:latin typeface="Poppins"/>
                <a:cs typeface="Arial"/>
              </a:rPr>
              <a:t>Send all questionnaires to </a:t>
            </a:r>
            <a:r>
              <a:rPr lang="en-US" dirty="0">
                <a:solidFill>
                  <a:srgbClr val="333333"/>
                </a:solidFill>
                <a:latin typeface="Poppins"/>
                <a:cs typeface="Arial"/>
                <a:hlinkClick r:id="rId6"/>
              </a:rPr>
              <a:t>data-protection@open.ac.uk</a:t>
            </a:r>
            <a:r>
              <a:rPr lang="en-US" dirty="0">
                <a:solidFill>
                  <a:srgbClr val="333333"/>
                </a:solidFill>
                <a:latin typeface="Poppins"/>
                <a:cs typeface="Arial"/>
              </a:rPr>
              <a:t>, either when they are completed, or as soon as you have had an initial attempt at completing them. Please also request a discussion if you'd find that helpful.</a:t>
            </a:r>
          </a:p>
          <a:p>
            <a:pPr marL="742950" lvl="1" indent="-285750">
              <a:buFont typeface="Arial" panose="020B0604020202020204" pitchFamily="34" charset="0"/>
              <a:buChar char="•"/>
            </a:pPr>
            <a:r>
              <a:rPr lang="en-US" dirty="0">
                <a:solidFill>
                  <a:srgbClr val="333333"/>
                </a:solidFill>
                <a:latin typeface="Poppins"/>
                <a:cs typeface="Arial"/>
              </a:rPr>
              <a:t>If your questionnaire indicates that it requires an impact and risk assessment by the information rights team, then don't start your processing until this has been completed</a:t>
            </a:r>
          </a:p>
          <a:p>
            <a:pPr marL="742950" lvl="1" indent="-285750">
              <a:buFont typeface="Arial" panose="020B0604020202020204" pitchFamily="34" charset="0"/>
              <a:buChar char="•"/>
            </a:pPr>
            <a:r>
              <a:rPr lang="en-US" dirty="0">
                <a:solidFill>
                  <a:srgbClr val="333333"/>
                </a:solidFill>
                <a:latin typeface="Poppins"/>
                <a:cs typeface="Arial"/>
              </a:rPr>
              <a:t>The Questionnaire is an iterative process, and can be refined as you find out answers, and updated if your project or scope changes</a:t>
            </a:r>
          </a:p>
          <a:p>
            <a:pPr marL="742950" lvl="1" indent="-285750">
              <a:buFont typeface="Arial" panose="020B0604020202020204" pitchFamily="34" charset="0"/>
              <a:buChar char="•"/>
            </a:pPr>
            <a:r>
              <a:rPr lang="en-US" dirty="0">
                <a:solidFill>
                  <a:srgbClr val="333333"/>
                </a:solidFill>
                <a:latin typeface="Poppins"/>
                <a:cs typeface="Arial"/>
              </a:rPr>
              <a:t>When you have made decisions about how your data is going to be processed, complete or update an </a:t>
            </a:r>
            <a:r>
              <a:rPr lang="en-US" dirty="0">
                <a:solidFill>
                  <a:srgbClr val="0E56A7"/>
                </a:solidFill>
                <a:latin typeface="Poppins"/>
                <a:cs typeface="Arial"/>
                <a:hlinkClick r:id="rId7"/>
              </a:rPr>
              <a:t>Information Asset Register entry</a:t>
            </a:r>
            <a:endParaRPr lang="en-US" dirty="0">
              <a:solidFill>
                <a:srgbClr val="0E56A7"/>
              </a:solidFill>
              <a:latin typeface="Poppins"/>
              <a:cs typeface="Arial"/>
            </a:endParaRPr>
          </a:p>
        </p:txBody>
      </p:sp>
    </p:spTree>
    <p:extLst>
      <p:ext uri="{BB962C8B-B14F-4D97-AF65-F5344CB8AC3E}">
        <p14:creationId xmlns:p14="http://schemas.microsoft.com/office/powerpoint/2010/main" val="162427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baseline="0" dirty="0"/>
              <a:t>Human Research Ethics </a:t>
            </a:r>
            <a:r>
              <a:rPr lang="en-GB" dirty="0"/>
              <a:t>Committee (HREC)</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3" name="Content Placeholder 2">
            <a:extLst>
              <a:ext uri="{FF2B5EF4-FFF2-40B4-BE49-F238E27FC236}">
                <a16:creationId xmlns:a16="http://schemas.microsoft.com/office/drawing/2014/main" id="{D1D9EF84-FCF2-3172-24AA-7B081BBFE5AE}"/>
              </a:ext>
            </a:extLst>
          </p:cNvPr>
          <p:cNvSpPr>
            <a:spLocks noGrp="1"/>
          </p:cNvSpPr>
          <p:nvPr>
            <p:ph sz="half" idx="2"/>
          </p:nvPr>
        </p:nvSpPr>
        <p:spPr>
          <a:xfrm>
            <a:off x="980660" y="1396990"/>
            <a:ext cx="4922617" cy="4353361"/>
          </a:xfrm>
        </p:spPr>
        <p:txBody>
          <a:bodyPr/>
          <a:lstStyle/>
          <a:p>
            <a:r>
              <a:rPr lang="en-GB" sz="1800" dirty="0"/>
              <a:t>Research involving data collection from human participants requires ethics review by HREC </a:t>
            </a:r>
            <a:r>
              <a:rPr lang="en-GB" sz="1800" b="1" dirty="0"/>
              <a:t>unless exempt</a:t>
            </a:r>
            <a:r>
              <a:rPr lang="en-GB" sz="1800" dirty="0"/>
              <a:t>.</a:t>
            </a:r>
          </a:p>
          <a:p>
            <a:pPr lvl="1"/>
            <a:r>
              <a:rPr lang="en-GB" sz="1800" dirty="0"/>
              <a:t>Read guidance on how to submit an HREC application</a:t>
            </a:r>
            <a:br>
              <a:rPr lang="en-GB" sz="1800" dirty="0"/>
            </a:br>
            <a:r>
              <a:rPr lang="en-GB" sz="1800" dirty="0">
                <a:hlinkClick r:id="rId3"/>
              </a:rPr>
              <a:t>Human Research Ethics Review Process | The Open University</a:t>
            </a:r>
            <a:endParaRPr lang="en-GB" sz="1800" dirty="0"/>
          </a:p>
          <a:p>
            <a:pPr lvl="1"/>
            <a:r>
              <a:rPr lang="en-GB" sz="1800" dirty="0"/>
              <a:t>Use the main application form</a:t>
            </a:r>
          </a:p>
          <a:p>
            <a:pPr lvl="1"/>
            <a:r>
              <a:rPr lang="en-GB" sz="1800" dirty="0"/>
              <a:t>Your responses determine whether a full application is needed </a:t>
            </a:r>
          </a:p>
          <a:p>
            <a:pPr lvl="1"/>
            <a:r>
              <a:rPr lang="en-GB" sz="1800" dirty="0"/>
              <a:t>Note that review may take up to 3 weeks</a:t>
            </a:r>
          </a:p>
          <a:p>
            <a:pPr marL="0" indent="0">
              <a:buNone/>
            </a:pPr>
            <a:endParaRPr lang="en-GB" dirty="0"/>
          </a:p>
        </p:txBody>
      </p:sp>
      <p:sp>
        <p:nvSpPr>
          <p:cNvPr id="5" name="Content Placeholder 4">
            <a:extLst>
              <a:ext uri="{FF2B5EF4-FFF2-40B4-BE49-F238E27FC236}">
                <a16:creationId xmlns:a16="http://schemas.microsoft.com/office/drawing/2014/main" id="{51DFD603-93BB-A8E2-CEDC-93EF6AE17CD1}"/>
              </a:ext>
            </a:extLst>
          </p:cNvPr>
          <p:cNvSpPr>
            <a:spLocks noGrp="1"/>
          </p:cNvSpPr>
          <p:nvPr>
            <p:ph sz="half" idx="18"/>
          </p:nvPr>
        </p:nvSpPr>
        <p:spPr>
          <a:xfrm>
            <a:off x="6288724" y="1585913"/>
            <a:ext cx="5127136" cy="4739473"/>
          </a:xfrm>
        </p:spPr>
        <p:txBody>
          <a:bodyPr/>
          <a:lstStyle/>
          <a:p>
            <a:pPr marL="0" indent="0">
              <a:buNone/>
            </a:pPr>
            <a:endParaRPr lang="en-GB" sz="1600" dirty="0">
              <a:hlinkClick r:id="rId4"/>
            </a:endParaRPr>
          </a:p>
          <a:p>
            <a:pPr algn="r"/>
            <a:endParaRPr lang="en-GB" sz="1600" dirty="0">
              <a:hlinkClick r:id="rId4"/>
            </a:endParaRPr>
          </a:p>
          <a:p>
            <a:pPr algn="r"/>
            <a:endParaRPr lang="en-GB" sz="1600" dirty="0">
              <a:hlinkClick r:id="rId4"/>
            </a:endParaRPr>
          </a:p>
          <a:p>
            <a:pPr algn="r"/>
            <a:endParaRPr lang="en-GB" sz="1600" dirty="0">
              <a:hlinkClick r:id="rId4"/>
            </a:endParaRPr>
          </a:p>
          <a:p>
            <a:pPr algn="r"/>
            <a:endParaRPr lang="en-GB" sz="1600" dirty="0">
              <a:hlinkClick r:id="rId4"/>
            </a:endParaRPr>
          </a:p>
          <a:p>
            <a:pPr algn="r"/>
            <a:endParaRPr lang="en-GB" sz="1600" dirty="0">
              <a:hlinkClick r:id="rId4"/>
            </a:endParaRPr>
          </a:p>
          <a:p>
            <a:pPr algn="r"/>
            <a:endParaRPr lang="en-GB" sz="1600" dirty="0">
              <a:hlinkClick r:id="rId4"/>
            </a:endParaRPr>
          </a:p>
          <a:p>
            <a:pPr algn="r"/>
            <a:endParaRPr lang="en-GB" sz="1600" dirty="0">
              <a:hlinkClick r:id="rId4"/>
            </a:endParaRPr>
          </a:p>
          <a:p>
            <a:pPr algn="r"/>
            <a:endParaRPr lang="en-GB" sz="1600" dirty="0">
              <a:hlinkClick r:id="rId4"/>
            </a:endParaRPr>
          </a:p>
          <a:p>
            <a:pPr marL="0" indent="0">
              <a:buNone/>
            </a:pPr>
            <a:endParaRPr lang="en-GB" sz="1600" dirty="0">
              <a:hlinkClick r:id="rId4"/>
            </a:endParaRPr>
          </a:p>
          <a:p>
            <a:pPr algn="r"/>
            <a:endParaRPr lang="en-GB" sz="1600" dirty="0">
              <a:hlinkClick r:id="rId4"/>
            </a:endParaRPr>
          </a:p>
          <a:p>
            <a:r>
              <a:rPr lang="en-GB" sz="1600" dirty="0">
                <a:hlinkClick r:id="rId4"/>
              </a:rPr>
              <a:t>http://www.open.ac.uk/research/governance</a:t>
            </a:r>
            <a:br>
              <a:rPr lang="en-GB" sz="1600" dirty="0">
                <a:hlinkClick r:id="rId4"/>
              </a:rPr>
            </a:br>
            <a:r>
              <a:rPr lang="en-GB" sz="1600" dirty="0">
                <a:hlinkClick r:id="rId4"/>
              </a:rPr>
              <a:t>/ethics/human/review-process</a:t>
            </a:r>
            <a:endParaRPr lang="en-GB" sz="1600" dirty="0"/>
          </a:p>
          <a:p>
            <a:pPr marL="0" indent="0">
              <a:buNone/>
            </a:pPr>
            <a:endParaRPr lang="en-GB" dirty="0"/>
          </a:p>
        </p:txBody>
      </p:sp>
      <p:pic>
        <p:nvPicPr>
          <p:cNvPr id="8" name="Picture 7" descr="A screenshot of a computer&#10;&#10;Description automatically generated with medium confidence">
            <a:extLst>
              <a:ext uri="{FF2B5EF4-FFF2-40B4-BE49-F238E27FC236}">
                <a16:creationId xmlns:a16="http://schemas.microsoft.com/office/drawing/2014/main" id="{364E19CE-7C5F-1FB5-2320-ACD9E4A68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528" y="1501072"/>
            <a:ext cx="4257528" cy="3686265"/>
          </a:xfrm>
          <a:prstGeom prst="rect">
            <a:avLst/>
          </a:prstGeom>
        </p:spPr>
      </p:pic>
    </p:spTree>
    <p:extLst>
      <p:ext uri="{BB962C8B-B14F-4D97-AF65-F5344CB8AC3E}">
        <p14:creationId xmlns:p14="http://schemas.microsoft.com/office/powerpoint/2010/main" val="276233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SRPP: Student Research Project Panel</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dirty="0"/>
              <a:t>Any research which involves making contact with current students, alumni or enquirers needs to be approved by SRPP</a:t>
            </a:r>
          </a:p>
          <a:p>
            <a:pPr lvl="1"/>
            <a:r>
              <a:rPr lang="en-GB" sz="1800" dirty="0"/>
              <a:t>Check out the </a:t>
            </a:r>
            <a:r>
              <a:rPr lang="en-GB" sz="1800" dirty="0">
                <a:hlinkClick r:id="rId3"/>
              </a:rPr>
              <a:t>examples</a:t>
            </a:r>
            <a:r>
              <a:rPr lang="en-GB" sz="1800" dirty="0"/>
              <a:t> when drafting your application</a:t>
            </a:r>
          </a:p>
          <a:p>
            <a:r>
              <a:rPr lang="en-GB" sz="1800" dirty="0"/>
              <a:t>SRPP reviews applications fortnightly (allow three weeks for a response)</a:t>
            </a:r>
          </a:p>
          <a:p>
            <a:pPr lvl="1"/>
            <a:r>
              <a:rPr lang="en-GB" sz="1800" dirty="0"/>
              <a:t>Submission by 4pm Wednesday, decision following Thursday (workload dependant)</a:t>
            </a:r>
          </a:p>
          <a:p>
            <a:pPr marL="0" indent="0">
              <a:buNone/>
            </a:pPr>
            <a:endParaRPr lang="en-GB" sz="1400" dirty="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495827" y="1489435"/>
            <a:ext cx="5715515" cy="4290153"/>
          </a:xfrm>
        </p:spPr>
        <p:txBody>
          <a:bodyPr/>
          <a:lstStyle/>
          <a:p>
            <a:pPr marL="0" indent="0">
              <a:buNone/>
            </a:pPr>
            <a:endParaRPr lang="en-GB" sz="1400" dirty="0">
              <a:hlinkClick r:id="rId4"/>
            </a:endParaRPr>
          </a:p>
          <a:p>
            <a:endParaRPr lang="en-GB" sz="1400" dirty="0">
              <a:hlinkClick r:id="rId4"/>
            </a:endParaRPr>
          </a:p>
          <a:p>
            <a:endParaRPr lang="en-GB" sz="1400" dirty="0">
              <a:hlinkClick r:id="rId4"/>
            </a:endParaRPr>
          </a:p>
          <a:p>
            <a:endParaRPr lang="en-GB" sz="1400" dirty="0">
              <a:hlinkClick r:id="rId4"/>
            </a:endParaRPr>
          </a:p>
          <a:p>
            <a:endParaRPr lang="en-GB" sz="1400" dirty="0">
              <a:hlinkClick r:id="rId4"/>
            </a:endParaRPr>
          </a:p>
          <a:p>
            <a:endParaRPr lang="en-GB" sz="1400" dirty="0">
              <a:hlinkClick r:id="rId4"/>
            </a:endParaRPr>
          </a:p>
          <a:p>
            <a:endParaRPr lang="en-GB" sz="1400" dirty="0">
              <a:hlinkClick r:id="rId4"/>
            </a:endParaRPr>
          </a:p>
          <a:p>
            <a:pPr algn="r"/>
            <a:endParaRPr lang="en-GB" sz="1400" dirty="0">
              <a:hlinkClick r:id="rId5"/>
            </a:endParaRPr>
          </a:p>
          <a:p>
            <a:pPr algn="r"/>
            <a:endParaRPr lang="en-GB" sz="1400" dirty="0">
              <a:hlinkClick r:id="rId5"/>
            </a:endParaRPr>
          </a:p>
          <a:p>
            <a:pPr algn="r"/>
            <a:endParaRPr lang="en-GB" sz="1400" dirty="0">
              <a:hlinkClick r:id="rId5"/>
            </a:endParaRPr>
          </a:p>
          <a:p>
            <a:pPr marL="0" indent="0" algn="r">
              <a:buNone/>
            </a:pPr>
            <a:endParaRPr lang="en-GB" sz="1400" dirty="0">
              <a:hlinkClick r:id="rId5"/>
            </a:endParaRPr>
          </a:p>
          <a:p>
            <a:pPr marL="0" indent="0" algn="r">
              <a:buNone/>
            </a:pPr>
            <a:endParaRPr lang="en-GB" sz="1400" dirty="0">
              <a:hlinkClick r:id="rId5"/>
            </a:endParaRPr>
          </a:p>
          <a:p>
            <a:pPr algn="r"/>
            <a:r>
              <a:rPr lang="en-GB" sz="1400" dirty="0">
                <a:hlinkClick r:id="rId6"/>
              </a:rPr>
              <a:t>https://openuniv.sharepoint.com/sites/mi/chief-data-office/SitePages/SRPP.aspx</a:t>
            </a:r>
            <a:endParaRPr lang="en-GB" sz="1400" dirty="0"/>
          </a:p>
        </p:txBody>
      </p:sp>
      <p:pic>
        <p:nvPicPr>
          <p:cNvPr id="6" name="Picture 5" descr="A screenshot of a computer&#10;&#10;Description automatically generated with medium confidence">
            <a:extLst>
              <a:ext uri="{FF2B5EF4-FFF2-40B4-BE49-F238E27FC236}">
                <a16:creationId xmlns:a16="http://schemas.microsoft.com/office/drawing/2014/main" id="{B736F631-6D0E-A760-BCEB-82A0EEC86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6176" y="1489435"/>
            <a:ext cx="5125165" cy="3429479"/>
          </a:xfrm>
          <a:prstGeom prst="rect">
            <a:avLst/>
          </a:prstGeom>
        </p:spPr>
      </p:pic>
    </p:spTree>
    <p:extLst>
      <p:ext uri="{BB962C8B-B14F-4D97-AF65-F5344CB8AC3E}">
        <p14:creationId xmlns:p14="http://schemas.microsoft.com/office/powerpoint/2010/main" val="59440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Activity – SRPP Research Proposal form</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pic>
        <p:nvPicPr>
          <p:cNvPr id="13" name="Picture 12">
            <a:extLst>
              <a:ext uri="{FF2B5EF4-FFF2-40B4-BE49-F238E27FC236}">
                <a16:creationId xmlns:a16="http://schemas.microsoft.com/office/drawing/2014/main" id="{A0F5B81A-05BB-E393-CF49-22FDD787DB17}"/>
              </a:ext>
            </a:extLst>
          </p:cNvPr>
          <p:cNvPicPr>
            <a:picLocks noChangeAspect="1"/>
          </p:cNvPicPr>
          <p:nvPr/>
        </p:nvPicPr>
        <p:blipFill>
          <a:blip r:embed="rId3"/>
          <a:stretch>
            <a:fillRect/>
          </a:stretch>
        </p:blipFill>
        <p:spPr>
          <a:xfrm>
            <a:off x="5296041" y="1057764"/>
            <a:ext cx="6055328" cy="4783200"/>
          </a:xfrm>
          <a:prstGeom prst="rect">
            <a:avLst/>
          </a:prstGeom>
        </p:spPr>
      </p:pic>
      <p:sp>
        <p:nvSpPr>
          <p:cNvPr id="17" name="Content Placeholder 1">
            <a:extLst>
              <a:ext uri="{FF2B5EF4-FFF2-40B4-BE49-F238E27FC236}">
                <a16:creationId xmlns:a16="http://schemas.microsoft.com/office/drawing/2014/main" id="{201AC294-996A-2FB9-0587-632795D2FA38}"/>
              </a:ext>
            </a:extLst>
          </p:cNvPr>
          <p:cNvSpPr>
            <a:spLocks noGrp="1"/>
          </p:cNvSpPr>
          <p:nvPr>
            <p:ph sz="half" idx="2"/>
          </p:nvPr>
        </p:nvSpPr>
        <p:spPr>
          <a:xfrm>
            <a:off x="652314" y="1662874"/>
            <a:ext cx="3845042" cy="3889514"/>
          </a:xfrm>
        </p:spPr>
        <p:txBody>
          <a:bodyPr/>
          <a:lstStyle/>
          <a:p>
            <a:pPr marL="228600" marR="0" lvl="0" indent="-228600" algn="l" defTabSz="914400" rtl="0" eaLnBrk="1" fontAlgn="auto" latinLnBrk="0" hangingPunct="1">
              <a:lnSpc>
                <a:spcPct val="110000"/>
              </a:lnSpc>
              <a:spcBef>
                <a:spcPts val="0"/>
              </a:spcBef>
              <a:spcAft>
                <a:spcPts val="600"/>
              </a:spcAft>
              <a:buClrTx/>
              <a:buSzTx/>
              <a:buFontTx/>
              <a:buBlip>
                <a:blip r:embed="rId4"/>
              </a:buBlip>
              <a:tabLst/>
              <a:defRPr/>
            </a:pPr>
            <a:r>
              <a:rPr lang="en-GB" sz="1800" dirty="0"/>
              <a:t>Take 10 mins to look at the form and think how to fill it out for your project. Think about re-using parts of your </a:t>
            </a:r>
            <a:r>
              <a:rPr lang="en-GB" sz="1800" dirty="0" err="1"/>
              <a:t>eSTEeM</a:t>
            </a:r>
            <a:r>
              <a:rPr lang="en-GB" sz="1800" dirty="0"/>
              <a:t> proposal for this!</a:t>
            </a:r>
          </a:p>
          <a:p>
            <a:pPr marL="228600" marR="0" lvl="0" indent="-228600" algn="l" defTabSz="914400" rtl="0" eaLnBrk="1" fontAlgn="auto" latinLnBrk="0" hangingPunct="1">
              <a:lnSpc>
                <a:spcPct val="110000"/>
              </a:lnSpc>
              <a:spcBef>
                <a:spcPts val="0"/>
              </a:spcBef>
              <a:spcAft>
                <a:spcPts val="600"/>
              </a:spcAft>
              <a:buClrTx/>
              <a:buSzTx/>
              <a:buFontTx/>
              <a:buBlip>
                <a:blip r:embed="rId4"/>
              </a:buBlip>
              <a:tabLst/>
              <a:defRPr/>
            </a:pPr>
            <a:r>
              <a:rPr lang="en-GB" sz="1800" dirty="0"/>
              <a:t>10 mins further discussion and questions.</a:t>
            </a:r>
          </a:p>
        </p:txBody>
      </p:sp>
    </p:spTree>
    <p:extLst>
      <p:ext uri="{BB962C8B-B14F-4D97-AF65-F5344CB8AC3E}">
        <p14:creationId xmlns:p14="http://schemas.microsoft.com/office/powerpoint/2010/main" val="224940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SSPP: Staff Survey Project Panel</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Who needs to apply?</a:t>
            </a:r>
          </a:p>
          <a:p>
            <a:pPr lvl="1"/>
            <a:r>
              <a:rPr lang="en-GB" sz="1800"/>
              <a:t>“Small-scale surveys that require less than 30 responses from staff do not need approval from the SSPP” (</a:t>
            </a:r>
            <a:r>
              <a:rPr lang="en-GB" sz="1800">
                <a:hlinkClick r:id="rId3"/>
              </a:rPr>
              <a:t>SSPP guidelines</a:t>
            </a:r>
            <a:r>
              <a:rPr lang="en-GB" sz="1800"/>
              <a:t>)</a:t>
            </a:r>
          </a:p>
          <a:p>
            <a:pPr lvl="1"/>
            <a:r>
              <a:rPr lang="en-GB" sz="1800"/>
              <a:t>For example: Surveying 30 or more associate lecturers</a:t>
            </a:r>
          </a:p>
          <a:p>
            <a:pPr lvl="1"/>
            <a:endParaRPr lang="en-GB" sz="1800"/>
          </a:p>
          <a:p>
            <a:pPr marL="0" indent="0">
              <a:buNone/>
            </a:pPr>
            <a:endParaRPr lang="en-GB" sz="14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834636" y="1489435"/>
            <a:ext cx="6241101" cy="4290153"/>
          </a:xfrm>
        </p:spPr>
        <p:txBody>
          <a:bodyPr/>
          <a:lstStyle/>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r>
              <a:rPr lang="en-GB" sz="1400">
                <a:hlinkClick r:id="rId4"/>
              </a:rPr>
              <a:t>https://openuniv.sharepoint.com/sites/intranet-people-services/Pages/staff-surveys.aspx</a:t>
            </a:r>
            <a:endParaRPr lang="en-GB" sz="1400"/>
          </a:p>
          <a:p>
            <a:r>
              <a:rPr lang="en-GB" sz="1400"/>
              <a:t>Email: </a:t>
            </a:r>
            <a:r>
              <a:rPr lang="en-GB" sz="1400">
                <a:hlinkClick r:id="rId5"/>
              </a:rPr>
              <a:t>Julian.Edwards@open.ac.uk</a:t>
            </a:r>
            <a:endParaRPr lang="en-GB" sz="1400"/>
          </a:p>
          <a:p>
            <a:pPr marL="0" indent="0">
              <a:buNone/>
            </a:pPr>
            <a:endParaRPr lang="en-GB" sz="1400">
              <a:hlinkClick r:id="rId6"/>
            </a:endParaRPr>
          </a:p>
          <a:p>
            <a:pPr algn="r"/>
            <a:endParaRPr lang="en-GB" sz="1400"/>
          </a:p>
          <a:p>
            <a:pPr algn="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p:txBody>
      </p:sp>
      <p:pic>
        <p:nvPicPr>
          <p:cNvPr id="5" name="Picture 4" descr="A screenshot of a computer&#10;&#10;Description automatically generated">
            <a:extLst>
              <a:ext uri="{FF2B5EF4-FFF2-40B4-BE49-F238E27FC236}">
                <a16:creationId xmlns:a16="http://schemas.microsoft.com/office/drawing/2014/main" id="{9A6724D8-F50F-DD78-D234-05FCC2877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9018" y="1489435"/>
            <a:ext cx="5182323" cy="3410426"/>
          </a:xfrm>
          <a:prstGeom prst="rect">
            <a:avLst/>
          </a:prstGeom>
        </p:spPr>
      </p:pic>
    </p:spTree>
    <p:extLst>
      <p:ext uri="{BB962C8B-B14F-4D97-AF65-F5344CB8AC3E}">
        <p14:creationId xmlns:p14="http://schemas.microsoft.com/office/powerpoint/2010/main" val="311394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Any questions?</a:t>
            </a:r>
          </a:p>
        </p:txBody>
      </p:sp>
    </p:spTree>
    <p:extLst>
      <p:ext uri="{BB962C8B-B14F-4D97-AF65-F5344CB8AC3E}">
        <p14:creationId xmlns:p14="http://schemas.microsoft.com/office/powerpoint/2010/main" val="133914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 for attending</a:t>
            </a:r>
          </a:p>
        </p:txBody>
      </p:sp>
    </p:spTree>
    <p:extLst>
      <p:ext uri="{BB962C8B-B14F-4D97-AF65-F5344CB8AC3E}">
        <p14:creationId xmlns:p14="http://schemas.microsoft.com/office/powerpoint/2010/main" val="18760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CB999C-F9C6-7D42-A4BC-4BC75006E6B1}"/>
              </a:ext>
            </a:extLst>
          </p:cNvPr>
          <p:cNvSpPr>
            <a:spLocks noGrp="1"/>
          </p:cNvSpPr>
          <p:nvPr>
            <p:ph type="body" sz="quarter" idx="24"/>
          </p:nvPr>
        </p:nvSpPr>
        <p:spPr/>
        <p:txBody>
          <a:bodyPr/>
          <a:lstStyle/>
          <a:p>
            <a:r>
              <a:rPr lang="en-GB"/>
              <a:t>Session Plan</a:t>
            </a:r>
          </a:p>
        </p:txBody>
      </p:sp>
      <p:sp>
        <p:nvSpPr>
          <p:cNvPr id="5" name="Text Placeholder 4">
            <a:extLst>
              <a:ext uri="{FF2B5EF4-FFF2-40B4-BE49-F238E27FC236}">
                <a16:creationId xmlns:a16="http://schemas.microsoft.com/office/drawing/2014/main" id="{97CFC97C-C922-9921-E51D-C3DEED2929AD}"/>
              </a:ext>
            </a:extLst>
          </p:cNvPr>
          <p:cNvSpPr>
            <a:spLocks noGrp="1"/>
          </p:cNvSpPr>
          <p:nvPr>
            <p:ph type="body" sz="quarter" idx="25"/>
          </p:nvPr>
        </p:nvSpPr>
        <p:spPr/>
        <p:txBody>
          <a:bodyPr/>
          <a:lstStyle/>
          <a:p>
            <a:r>
              <a:rPr lang="en-GB"/>
              <a:t>Today’s session will cover…</a:t>
            </a:r>
          </a:p>
        </p:txBody>
      </p:sp>
      <p:sp>
        <p:nvSpPr>
          <p:cNvPr id="6" name="Text Placeholder 5">
            <a:extLst>
              <a:ext uri="{FF2B5EF4-FFF2-40B4-BE49-F238E27FC236}">
                <a16:creationId xmlns:a16="http://schemas.microsoft.com/office/drawing/2014/main" id="{EEA6FBD7-AAF4-93EF-931F-CEEBF0FC6B02}"/>
              </a:ext>
            </a:extLst>
          </p:cNvPr>
          <p:cNvSpPr>
            <a:spLocks noGrp="1"/>
          </p:cNvSpPr>
          <p:nvPr>
            <p:ph type="body" sz="quarter" idx="15"/>
          </p:nvPr>
        </p:nvSpPr>
        <p:spPr>
          <a:xfrm>
            <a:off x="1001651" y="1699626"/>
            <a:ext cx="9591229" cy="3437982"/>
          </a:xfrm>
        </p:spPr>
        <p:txBody>
          <a:bodyPr/>
          <a:lstStyle/>
          <a:p>
            <a:r>
              <a:rPr lang="en-GB" sz="1800"/>
              <a:t>Welcome and introductions </a:t>
            </a:r>
          </a:p>
          <a:p>
            <a:r>
              <a:rPr lang="en-GB" sz="1800"/>
              <a:t>OU’s commitment to standards</a:t>
            </a:r>
          </a:p>
          <a:p>
            <a:r>
              <a:rPr lang="en-GB" sz="1800"/>
              <a:t>Project workflow</a:t>
            </a:r>
          </a:p>
          <a:p>
            <a:r>
              <a:rPr lang="en-GB" sz="1800"/>
              <a:t>Data management</a:t>
            </a:r>
          </a:p>
          <a:p>
            <a:r>
              <a:rPr lang="en-GB" sz="1800"/>
              <a:t>Approval processes</a:t>
            </a:r>
          </a:p>
          <a:p>
            <a:r>
              <a:rPr lang="en-GB" sz="1800"/>
              <a:t>Questions and next steps</a:t>
            </a:r>
          </a:p>
          <a:p>
            <a:endParaRPr lang="en-GB"/>
          </a:p>
        </p:txBody>
      </p:sp>
    </p:spTree>
    <p:extLst>
      <p:ext uri="{BB962C8B-B14F-4D97-AF65-F5344CB8AC3E}">
        <p14:creationId xmlns:p14="http://schemas.microsoft.com/office/powerpoint/2010/main" val="373533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OU commitment</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dirty="0"/>
              <a:t>“</a:t>
            </a:r>
            <a:r>
              <a:rPr lang="en-US" sz="1800" dirty="0"/>
              <a:t>The Open University is committed to maintaining standards of professional conduct in all research activities. Central to the principles that guide research is that it must be conducted in accordance with the highest contemporary ethics standards.</a:t>
            </a:r>
            <a:r>
              <a:rPr lang="en-GB" sz="1800" dirty="0"/>
              <a:t>”</a:t>
            </a:r>
          </a:p>
          <a:p>
            <a:pPr marL="0" indent="0">
              <a:buNone/>
            </a:pPr>
            <a:r>
              <a:rPr lang="en-GB" sz="1800" b="1" dirty="0"/>
              <a:t>ACTIVITY</a:t>
            </a:r>
            <a:r>
              <a:rPr lang="en-GB" sz="1800" dirty="0"/>
              <a:t> </a:t>
            </a:r>
          </a:p>
          <a:p>
            <a:pPr marL="342900" indent="-342900">
              <a:buAutoNum type="arabicPeriod"/>
            </a:pPr>
            <a:r>
              <a:rPr lang="en-GB" sz="1800" dirty="0"/>
              <a:t>Why is an ethical approach important?</a:t>
            </a:r>
          </a:p>
          <a:p>
            <a:pPr marL="342900" indent="-342900">
              <a:buAutoNum type="arabicPeriod"/>
            </a:pPr>
            <a:r>
              <a:rPr lang="en-GB" sz="1800" dirty="0"/>
              <a:t>What sort of research for scholarship could be unethical?</a:t>
            </a:r>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967168" y="1662874"/>
            <a:ext cx="5244174" cy="4116714"/>
          </a:xfrm>
        </p:spPr>
        <p:txBody>
          <a:bodyPr/>
          <a:lstStyle/>
          <a:p>
            <a:pPr marL="0" indent="0">
              <a:buNone/>
            </a:pPr>
            <a:endParaRPr lang="en-GB" sz="1400">
              <a:hlinkClick r:id="rId3"/>
            </a:endParaRPr>
          </a:p>
          <a:p>
            <a:pPr marL="0" indent="0">
              <a:buNone/>
            </a:pPr>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r>
              <a:rPr lang="en-GB" sz="1400">
                <a:hlinkClick r:id="rId3"/>
              </a:rPr>
              <a:t>http://www.open.ac.uk/research/governance/ethics</a:t>
            </a:r>
            <a:endParaRPr lang="en-GB" sz="1400"/>
          </a:p>
          <a:p>
            <a:endParaRPr lang="en-GB" sz="1400"/>
          </a:p>
        </p:txBody>
      </p:sp>
      <p:pic>
        <p:nvPicPr>
          <p:cNvPr id="9" name="Picture 8" descr="A screenshot of a web page&#10;&#10;Description automatically generated with medium confidence">
            <a:extLst>
              <a:ext uri="{FF2B5EF4-FFF2-40B4-BE49-F238E27FC236}">
                <a16:creationId xmlns:a16="http://schemas.microsoft.com/office/drawing/2014/main" id="{898FCBF3-F8DF-59F2-81A9-23457ACA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238" y="1592648"/>
            <a:ext cx="5315130" cy="3497825"/>
          </a:xfrm>
          <a:prstGeom prst="rect">
            <a:avLst/>
          </a:prstGeom>
          <a:ln>
            <a:noFill/>
          </a:ln>
        </p:spPr>
      </p:pic>
    </p:spTree>
    <p:extLst>
      <p:ext uri="{BB962C8B-B14F-4D97-AF65-F5344CB8AC3E}">
        <p14:creationId xmlns:p14="http://schemas.microsoft.com/office/powerpoint/2010/main" val="27374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OU commitment</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a:t>
            </a:r>
            <a:r>
              <a:rPr lang="en-US" sz="1800"/>
              <a:t>The Open University is committed to maintaining standards of professional conduct in all research activities. Central to the principles that guide research is that it must be conducted in accordance with the highest contemporary ethics standards.</a:t>
            </a:r>
            <a:r>
              <a:rPr lang="en-GB" sz="1800"/>
              <a:t>”</a:t>
            </a:r>
          </a:p>
          <a:p>
            <a:pPr marL="0" indent="0">
              <a:buNone/>
            </a:pPr>
            <a:endParaRPr lang="en-GB" sz="1800"/>
          </a:p>
          <a:p>
            <a:r>
              <a:rPr lang="en-GB" sz="1800"/>
              <a:t>…and is a requirement from funders, publishers, and insurers</a:t>
            </a:r>
          </a:p>
          <a:p>
            <a:pPr marL="0" indent="0">
              <a:buNone/>
            </a:pPr>
            <a:endParaRPr lang="en-GB" sz="18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967168" y="1662874"/>
            <a:ext cx="5244174" cy="4116714"/>
          </a:xfrm>
        </p:spPr>
        <p:txBody>
          <a:bodyPr/>
          <a:lstStyle/>
          <a:p>
            <a:pPr marL="0" indent="0">
              <a:buNone/>
            </a:pPr>
            <a:endParaRPr lang="en-GB" sz="1400">
              <a:hlinkClick r:id="rId3"/>
            </a:endParaRPr>
          </a:p>
          <a:p>
            <a:pPr marL="0" indent="0">
              <a:buNone/>
            </a:pPr>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r>
              <a:rPr lang="en-GB" sz="1400">
                <a:hlinkClick r:id="rId3"/>
              </a:rPr>
              <a:t>http://www.open.ac.uk/research/governance/ethics</a:t>
            </a:r>
            <a:endParaRPr lang="en-GB" sz="1400"/>
          </a:p>
          <a:p>
            <a:endParaRPr lang="en-GB" sz="1400"/>
          </a:p>
        </p:txBody>
      </p:sp>
      <p:pic>
        <p:nvPicPr>
          <p:cNvPr id="9" name="Picture 8" descr="A screenshot of a web page&#10;&#10;Description automatically generated with medium confidence">
            <a:extLst>
              <a:ext uri="{FF2B5EF4-FFF2-40B4-BE49-F238E27FC236}">
                <a16:creationId xmlns:a16="http://schemas.microsoft.com/office/drawing/2014/main" id="{898FCBF3-F8DF-59F2-81A9-23457ACA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238" y="1592648"/>
            <a:ext cx="5315130" cy="3497825"/>
          </a:xfrm>
          <a:prstGeom prst="rect">
            <a:avLst/>
          </a:prstGeom>
          <a:ln>
            <a:noFill/>
          </a:ln>
        </p:spPr>
      </p:pic>
    </p:spTree>
    <p:extLst>
      <p:ext uri="{BB962C8B-B14F-4D97-AF65-F5344CB8AC3E}">
        <p14:creationId xmlns:p14="http://schemas.microsoft.com/office/powerpoint/2010/main" val="242402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Contemporary ethics standards</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r>
              <a:rPr lang="en-GB"/>
              <a:t>British Psychological Society (BPS)</a:t>
            </a:r>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413915" y="1489435"/>
            <a:ext cx="5317582" cy="4290153"/>
          </a:xfrm>
        </p:spPr>
        <p:txBody>
          <a:bodyPr lIns="91440" tIns="45720" rIns="91440" bIns="45720" anchor="t">
            <a:noAutofit/>
          </a:bodyPr>
          <a:lstStyle/>
          <a:p>
            <a:pPr marL="0" indent="0" algn="r">
              <a:buNone/>
            </a:pP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marL="0" indent="0" algn="r">
              <a:buNone/>
            </a:pPr>
            <a:endParaRPr lang="en-GB" sz="1600">
              <a:hlinkClick r:id="" action="ppaction://noaction"/>
            </a:endParaRPr>
          </a:p>
          <a:p>
            <a:pPr marL="0" indent="0" algn="r">
              <a:buNone/>
            </a:pP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r>
              <a:rPr lang="en-GB" sz="1400">
                <a:latin typeface="Poppins"/>
                <a:cs typeface="Poppins"/>
                <a:hlinkClick r:id="rId3"/>
              </a:rPr>
              <a:t>BPS Code of Human Research Ethics | BPS - British Psychological Society</a:t>
            </a:r>
            <a:endParaRPr lang="en-GB"/>
          </a:p>
          <a:p>
            <a:pPr marL="0" indent="0">
              <a:buNone/>
            </a:pPr>
            <a:endParaRPr lang="en-GB" sz="14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869882" y="1489435"/>
            <a:ext cx="5341459" cy="4456397"/>
          </a:xfrm>
        </p:spPr>
        <p:txBody>
          <a:bodyPr/>
          <a:lstStyle/>
          <a:p>
            <a:r>
              <a:rPr lang="en-GB" sz="1800"/>
              <a:t>British Psychological Society gives four ethical principles:</a:t>
            </a:r>
          </a:p>
          <a:p>
            <a:pPr marL="914400" lvl="1" indent="-457200">
              <a:buFont typeface="+mj-lt"/>
              <a:buAutoNum type="arabicPeriod"/>
            </a:pPr>
            <a:r>
              <a:rPr lang="en-US" sz="1800"/>
              <a:t>Respect for the autonomy, privacy and dignity of individuals, groups and communities</a:t>
            </a:r>
            <a:r>
              <a:rPr lang="en-GB" sz="1800"/>
              <a:t> </a:t>
            </a:r>
          </a:p>
          <a:p>
            <a:pPr marL="914400" lvl="1" indent="-457200">
              <a:buFont typeface="+mj-lt"/>
              <a:buAutoNum type="arabicPeriod"/>
            </a:pPr>
            <a:r>
              <a:rPr lang="en-GB" sz="1800"/>
              <a:t>Scientific integrity</a:t>
            </a:r>
          </a:p>
          <a:p>
            <a:pPr marL="914400" lvl="1" indent="-457200">
              <a:buFont typeface="+mj-lt"/>
              <a:buAutoNum type="arabicPeriod"/>
            </a:pPr>
            <a:r>
              <a:rPr lang="en-GB" sz="1800"/>
              <a:t>Social responsibility</a:t>
            </a:r>
          </a:p>
          <a:p>
            <a:pPr marL="914400" lvl="1" indent="-457200">
              <a:buFont typeface="+mj-lt"/>
              <a:buAutoNum type="arabicPeriod"/>
            </a:pPr>
            <a:r>
              <a:rPr lang="en-GB" sz="1800"/>
              <a:t>Maximising benefit and minimising harm</a:t>
            </a:r>
          </a:p>
          <a:p>
            <a:endParaRPr lang="en-GB" sz="1400">
              <a:hlinkClick r:id="" action="ppaction://noaction"/>
            </a:endParaRPr>
          </a:p>
          <a:p>
            <a:pPr marL="0" indent="0">
              <a:buNone/>
            </a:pPr>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r>
              <a:rPr lang="en-GB" sz="1400">
                <a:hlinkClick r:id="rId4"/>
              </a:rPr>
              <a:t>https://www.bps.org.uk/news-and-policy/</a:t>
            </a:r>
            <a:br>
              <a:rPr lang="en-GB" sz="1400">
                <a:hlinkClick r:id="rId4"/>
              </a:rPr>
            </a:br>
            <a:r>
              <a:rPr lang="en-GB" sz="1400">
                <a:hlinkClick r:id="rId4"/>
              </a:rPr>
              <a:t>ethics-guidelines-internet-mediated-research</a:t>
            </a:r>
            <a:endParaRPr lang="en-GB" sz="1400"/>
          </a:p>
          <a:p>
            <a:pPr marL="0" indent="0">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p:txBody>
      </p:sp>
      <p:pic>
        <p:nvPicPr>
          <p:cNvPr id="3" name="Picture 4" descr="A picture containing background pattern&#10;&#10;Description automatically generated">
            <a:extLst>
              <a:ext uri="{FF2B5EF4-FFF2-40B4-BE49-F238E27FC236}">
                <a16:creationId xmlns:a16="http://schemas.microsoft.com/office/drawing/2014/main" id="{678A4F87-849A-A614-8539-F703957A4548}"/>
              </a:ext>
            </a:extLst>
          </p:cNvPr>
          <p:cNvPicPr>
            <a:picLocks noChangeAspect="1"/>
          </p:cNvPicPr>
          <p:nvPr/>
        </p:nvPicPr>
        <p:blipFill>
          <a:blip r:embed="rId5"/>
          <a:stretch>
            <a:fillRect/>
          </a:stretch>
        </p:blipFill>
        <p:spPr>
          <a:xfrm>
            <a:off x="1523082" y="1448385"/>
            <a:ext cx="2421522" cy="3373019"/>
          </a:xfrm>
          <a:prstGeom prst="rect">
            <a:avLst/>
          </a:prstGeom>
        </p:spPr>
      </p:pic>
    </p:spTree>
    <p:extLst>
      <p:ext uri="{BB962C8B-B14F-4D97-AF65-F5344CB8AC3E}">
        <p14:creationId xmlns:p14="http://schemas.microsoft.com/office/powerpoint/2010/main" val="179276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Further considerations (BPS)</a:t>
            </a:r>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413915" y="1119972"/>
            <a:ext cx="4922617" cy="4254461"/>
          </a:xfrm>
        </p:spPr>
        <p:txBody>
          <a:bodyPr/>
          <a:lstStyle/>
          <a:p>
            <a:r>
              <a:rPr lang="en-US" sz="1800" b="1"/>
              <a:t>Valid consent:</a:t>
            </a:r>
            <a:r>
              <a:rPr lang="en-US" sz="1800"/>
              <a:t> “Researchers should ensure that every person from whom data are gathered for the purposes of research consents freely and voluntarily to participation, having been given sufficient information to enable then to make an informed choice. …” (BPS 2021, page 12)</a:t>
            </a:r>
            <a:endParaRPr lang="en-GB" sz="1800"/>
          </a:p>
          <a:p>
            <a:r>
              <a:rPr lang="en-US" sz="1800" b="1"/>
              <a:t>Risk:</a:t>
            </a:r>
            <a:r>
              <a:rPr lang="en-US" sz="1800"/>
              <a:t> “Risk can be defined as the potential physical or psychological harm, discomfort or stress to human participants that a research project may generate. …” (BPS 2021, page 10)</a:t>
            </a:r>
          </a:p>
        </p:txBody>
      </p:sp>
      <p:sp>
        <p:nvSpPr>
          <p:cNvPr id="6" name="Content Placeholder 6">
            <a:extLst>
              <a:ext uri="{FF2B5EF4-FFF2-40B4-BE49-F238E27FC236}">
                <a16:creationId xmlns:a16="http://schemas.microsoft.com/office/drawing/2014/main" id="{5AD13E76-E81D-11E0-8A4C-ACDC0D1437CC}"/>
              </a:ext>
            </a:extLst>
          </p:cNvPr>
          <p:cNvSpPr txBox="1">
            <a:spLocks/>
          </p:cNvSpPr>
          <p:nvPr/>
        </p:nvSpPr>
        <p:spPr>
          <a:xfrm>
            <a:off x="6096000" y="1119971"/>
            <a:ext cx="5115341" cy="4254461"/>
          </a:xfrm>
          <a:prstGeom prst="rect">
            <a:avLst/>
          </a:prstGeom>
        </p:spPr>
        <p:txBody>
          <a:bodyPr lIns="91440" tIns="45720" rIns="91440" bIns="45720" anchor="t">
            <a:noAutofit/>
          </a:bodyPr>
          <a:lstStyle>
            <a:lvl1pPr marL="228600" indent="-228600" algn="l" defTabSz="914400" rtl="0" eaLnBrk="1" latinLnBrk="0" hangingPunct="1">
              <a:lnSpc>
                <a:spcPct val="110000"/>
              </a:lnSpc>
              <a:spcBef>
                <a:spcPts val="0"/>
              </a:spcBef>
              <a:spcAft>
                <a:spcPts val="600"/>
              </a:spcAft>
              <a:buFontTx/>
              <a:buBlip>
                <a:blip r:embed="rId3"/>
              </a:buBlip>
              <a:defRPr sz="1500" kern="1200">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Poppins"/>
                <a:cs typeface="Poppins"/>
              </a:rPr>
              <a:t>Confidentiality:</a:t>
            </a:r>
            <a:r>
              <a:rPr lang="en-US" sz="1800">
                <a:latin typeface="Poppins"/>
                <a:cs typeface="Poppins"/>
              </a:rPr>
              <a:t> “</a:t>
            </a:r>
            <a:r>
              <a:rPr lang="en-GB" sz="1800">
                <a:latin typeface="Poppins"/>
                <a:cs typeface="Poppins"/>
              </a:rPr>
              <a:t>Subject to the requirements of legislation, including the Data Protection Act (2018), information obtained from and about a participant during an investigation is confidential unless otherwise agreed in advance.</a:t>
            </a:r>
            <a:r>
              <a:rPr lang="en-US" sz="1800">
                <a:latin typeface="Poppins"/>
                <a:cs typeface="Poppins"/>
              </a:rPr>
              <a:t>” (BPS 2021, page 21)</a:t>
            </a:r>
          </a:p>
          <a:p>
            <a:r>
              <a:rPr lang="en-GB" sz="1800" b="1">
                <a:latin typeface="Poppins"/>
                <a:cs typeface="Poppins"/>
              </a:rPr>
              <a:t>Research with individuals in a dependent or unequal relationship:  </a:t>
            </a:r>
            <a:r>
              <a:rPr lang="en-GB" sz="1800">
                <a:latin typeface="Poppins"/>
                <a:cs typeface="Poppins"/>
              </a:rPr>
              <a:t>“Researchers should be particularly diligent in establishing the valid consent of any person who is in a dependent or unequal relationship to them (e.g. student or client) because of the increased risk of consent being given under perceived coercion or obligation.” (BPS 2021, page 24)</a:t>
            </a:r>
            <a:endParaRPr lang="en-US" sz="1800">
              <a:latin typeface="Poppins"/>
              <a:cs typeface="Poppins"/>
            </a:endParaRPr>
          </a:p>
        </p:txBody>
      </p:sp>
    </p:spTree>
    <p:extLst>
      <p:ext uri="{BB962C8B-B14F-4D97-AF65-F5344CB8AC3E}">
        <p14:creationId xmlns:p14="http://schemas.microsoft.com/office/powerpoint/2010/main" val="24496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Project workflow</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980659" y="1676669"/>
            <a:ext cx="9794178" cy="3447410"/>
          </a:xfrm>
        </p:spPr>
        <p:txBody>
          <a:bodyPr/>
          <a:lstStyle/>
          <a:p>
            <a:pPr marL="514350" indent="-514350">
              <a:buFont typeface="+mj-lt"/>
              <a:buAutoNum type="arabicPeriod"/>
            </a:pPr>
            <a:r>
              <a:rPr lang="en-GB" sz="1800"/>
              <a:t>Research design</a:t>
            </a:r>
          </a:p>
          <a:p>
            <a:pPr marL="514350" indent="-514350">
              <a:buFont typeface="+mj-lt"/>
              <a:buAutoNum type="arabicPeriod"/>
            </a:pPr>
            <a:r>
              <a:rPr lang="en-GB" sz="1800"/>
              <a:t>Data management planning</a:t>
            </a:r>
          </a:p>
          <a:p>
            <a:pPr marL="514350" indent="-514350">
              <a:buFont typeface="+mj-lt"/>
              <a:buAutoNum type="arabicPeriod"/>
            </a:pPr>
            <a:r>
              <a:rPr lang="en-GB" sz="1800"/>
              <a:t>Approvals</a:t>
            </a:r>
          </a:p>
          <a:p>
            <a:pPr lvl="1"/>
            <a:r>
              <a:rPr lang="en-GB" sz="1800"/>
              <a:t>Data Protection (GDPR)</a:t>
            </a:r>
          </a:p>
          <a:p>
            <a:pPr lvl="1"/>
            <a:r>
              <a:rPr lang="en-US" sz="1800"/>
              <a:t>Human Research Ethics Committee (HREC)</a:t>
            </a:r>
          </a:p>
          <a:p>
            <a:pPr lvl="1"/>
            <a:r>
              <a:rPr lang="en-US" sz="1800"/>
              <a:t>Student Research Project Panel (SRPP)</a:t>
            </a:r>
          </a:p>
          <a:p>
            <a:pPr lvl="1"/>
            <a:r>
              <a:rPr lang="en-US" sz="1800"/>
              <a:t>Staff Survey Project Panel (SSPP)</a:t>
            </a:r>
            <a:endParaRPr lang="en-GB" sz="1800"/>
          </a:p>
          <a:p>
            <a:pPr marL="514350" indent="-514350">
              <a:buFont typeface="+mj-lt"/>
              <a:buAutoNum type="arabicPeriod"/>
            </a:pPr>
            <a:r>
              <a:rPr lang="en-US" sz="1800"/>
              <a:t>Data collection</a:t>
            </a:r>
          </a:p>
          <a:p>
            <a:pPr marL="514350" indent="-514350">
              <a:buFont typeface="+mj-lt"/>
              <a:buAutoNum type="arabicPeriod"/>
            </a:pPr>
            <a:r>
              <a:rPr lang="en-US" sz="1800"/>
              <a:t>Data storage </a:t>
            </a:r>
          </a:p>
          <a:p>
            <a:pPr marL="514350" indent="-514350">
              <a:buFont typeface="+mj-lt"/>
              <a:buAutoNum type="arabicPeriod"/>
            </a:pPr>
            <a:r>
              <a:rPr lang="en-US" sz="1800"/>
              <a:t>Data deletion/</a:t>
            </a:r>
            <a:r>
              <a:rPr lang="en-US" sz="1800" err="1"/>
              <a:t>anonymisation</a:t>
            </a:r>
            <a:r>
              <a:rPr lang="en-US" sz="1800"/>
              <a:t>/archiving </a:t>
            </a:r>
            <a:endParaRPr lang="en-GB" sz="1800"/>
          </a:p>
        </p:txBody>
      </p:sp>
    </p:spTree>
    <p:extLst>
      <p:ext uri="{BB962C8B-B14F-4D97-AF65-F5344CB8AC3E}">
        <p14:creationId xmlns:p14="http://schemas.microsoft.com/office/powerpoint/2010/main" val="80180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Research design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980660" y="1558222"/>
            <a:ext cx="4922617" cy="3447410"/>
          </a:xfrm>
        </p:spPr>
        <p:txBody>
          <a:bodyPr/>
          <a:lstStyle/>
          <a:p>
            <a:r>
              <a:rPr lang="en-GB" sz="1800"/>
              <a:t>Work out what you are going to do </a:t>
            </a:r>
            <a:r>
              <a:rPr lang="en-GB" sz="1800" i="1"/>
              <a:t>before seeking approval to do it</a:t>
            </a:r>
          </a:p>
          <a:p>
            <a:pPr lvl="1"/>
            <a:r>
              <a:rPr lang="en-GB" sz="1800"/>
              <a:t>What has been done before in your area that you can build on?</a:t>
            </a:r>
          </a:p>
          <a:p>
            <a:pPr lvl="1"/>
            <a:r>
              <a:rPr lang="en-GB" sz="1800"/>
              <a:t>What new data do you need to collect for your study?</a:t>
            </a:r>
          </a:p>
          <a:p>
            <a:pPr lvl="1"/>
            <a:r>
              <a:rPr lang="en-GB" sz="1800"/>
              <a:t>How will you go about collecting, analysing and presenting the data?</a:t>
            </a:r>
          </a:p>
          <a:p>
            <a:pPr lvl="1"/>
            <a:r>
              <a:rPr lang="en-GB" sz="1800"/>
              <a:t>How will you manage participants’ anonymity/identity?</a:t>
            </a:r>
          </a:p>
        </p:txBody>
      </p:sp>
      <p:pic>
        <p:nvPicPr>
          <p:cNvPr id="6" name="Content Placeholder 5" descr="A magnifying glass over a book&#10;&#10;Description automatically generated">
            <a:extLst>
              <a:ext uri="{FF2B5EF4-FFF2-40B4-BE49-F238E27FC236}">
                <a16:creationId xmlns:a16="http://schemas.microsoft.com/office/drawing/2014/main" id="{9CF01151-7F03-3221-F2E7-04A3CA949DC6}"/>
              </a:ext>
            </a:extLst>
          </p:cNvPr>
          <p:cNvPicPr>
            <a:picLocks noGrp="1" noChangeAspect="1"/>
          </p:cNvPicPr>
          <p:nvPr>
            <p:ph sz="half" idx="18"/>
          </p:nvPr>
        </p:nvPicPr>
        <p:blipFill>
          <a:blip r:embed="rId3">
            <a:extLst>
              <a:ext uri="{28A0092B-C50C-407E-A947-70E740481C1C}">
                <a14:useLocalDpi xmlns:a14="http://schemas.microsoft.com/office/drawing/2010/main" val="0"/>
              </a:ext>
            </a:extLst>
          </a:blip>
          <a:stretch>
            <a:fillRect/>
          </a:stretch>
        </p:blipFill>
        <p:spPr>
          <a:xfrm>
            <a:off x="6288725" y="1558222"/>
            <a:ext cx="4759489" cy="3506992"/>
          </a:xfrm>
          <a:ln w="3175">
            <a:solidFill>
              <a:schemeClr val="tx1"/>
            </a:solidFill>
          </a:ln>
        </p:spPr>
      </p:pic>
    </p:spTree>
    <p:extLst>
      <p:ext uri="{BB962C8B-B14F-4D97-AF65-F5344CB8AC3E}">
        <p14:creationId xmlns:p14="http://schemas.microsoft.com/office/powerpoint/2010/main" val="368851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management planning</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575035" y="1586503"/>
            <a:ext cx="5237593" cy="3701934"/>
          </a:xfrm>
        </p:spPr>
        <p:txBody>
          <a:bodyPr/>
          <a:lstStyle/>
          <a:p>
            <a:r>
              <a:rPr lang="en-GB" sz="1600" dirty="0"/>
              <a:t>Think through what data you need to collect and </a:t>
            </a:r>
            <a:r>
              <a:rPr lang="en-GB" sz="1600" i="1" dirty="0"/>
              <a:t>how you will look after it</a:t>
            </a:r>
            <a:endParaRPr lang="en-GB" sz="1600" dirty="0"/>
          </a:p>
          <a:p>
            <a:pPr lvl="1"/>
            <a:r>
              <a:rPr lang="en-GB" sz="1600" dirty="0"/>
              <a:t>What data do you need to collect?</a:t>
            </a:r>
          </a:p>
          <a:p>
            <a:pPr lvl="1"/>
            <a:r>
              <a:rPr lang="en-GB" sz="1600" dirty="0"/>
              <a:t>Do you have to store any personal data?</a:t>
            </a:r>
          </a:p>
          <a:p>
            <a:pPr lvl="1"/>
            <a:r>
              <a:rPr lang="en-GB" sz="1600" dirty="0"/>
              <a:t>How will you store the data securely?</a:t>
            </a:r>
          </a:p>
          <a:p>
            <a:pPr lvl="1"/>
            <a:r>
              <a:rPr lang="en-GB" sz="1600" dirty="0"/>
              <a:t>Would the data be of use to anyone else?</a:t>
            </a:r>
          </a:p>
          <a:p>
            <a:pPr lvl="1"/>
            <a:r>
              <a:rPr lang="en-GB" sz="1600" dirty="0"/>
              <a:t>When will the data no longer be needed?</a:t>
            </a:r>
          </a:p>
          <a:p>
            <a:r>
              <a:rPr lang="en-GB" sz="1600" dirty="0"/>
              <a:t>More info</a:t>
            </a:r>
          </a:p>
          <a:p>
            <a:pPr lvl="1"/>
            <a:r>
              <a:rPr lang="en-GB" sz="1600" dirty="0">
                <a:hlinkClick r:id="rId3"/>
              </a:rPr>
              <a:t>OU Research Data Management Policy</a:t>
            </a:r>
            <a:endParaRPr lang="en-GB" sz="1600" dirty="0"/>
          </a:p>
          <a:p>
            <a:pPr lvl="1"/>
            <a:r>
              <a:rPr lang="en-GB" sz="1600" dirty="0">
                <a:hlinkClick r:id="rId4"/>
              </a:rPr>
              <a:t>Library Research Data Management pages</a:t>
            </a:r>
            <a:endParaRPr lang="en-GB" sz="1600" dirty="0"/>
          </a:p>
          <a:p>
            <a:pPr lvl="1"/>
            <a:r>
              <a:rPr lang="en-GB" sz="1600" dirty="0"/>
              <a:t>Data storage for OU research projects comparison table </a:t>
            </a:r>
            <a:r>
              <a:rPr lang="en-GB" sz="1600" dirty="0">
                <a:hlinkClick r:id="rId5"/>
              </a:rPr>
              <a:t>PDF</a:t>
            </a:r>
            <a:r>
              <a:rPr lang="en-GB" sz="1600" dirty="0"/>
              <a:t> | </a:t>
            </a:r>
            <a:r>
              <a:rPr lang="en-GB" sz="1600" dirty="0">
                <a:hlinkClick r:id="rId6"/>
              </a:rPr>
              <a:t>Word</a:t>
            </a:r>
            <a:endParaRPr lang="en-GB" sz="1600" dirty="0"/>
          </a:p>
        </p:txBody>
      </p:sp>
      <p:pic>
        <p:nvPicPr>
          <p:cNvPr id="6" name="Content Placeholder 5">
            <a:extLst>
              <a:ext uri="{FF2B5EF4-FFF2-40B4-BE49-F238E27FC236}">
                <a16:creationId xmlns:a16="http://schemas.microsoft.com/office/drawing/2014/main" id="{9CF01151-7F03-3221-F2E7-04A3CA949DC6}"/>
              </a:ext>
            </a:extLst>
          </p:cNvPr>
          <p:cNvPicPr>
            <a:picLocks noGrp="1" noChangeAspect="1"/>
          </p:cNvPicPr>
          <p:nvPr>
            <p:ph sz="half" idx="18"/>
          </p:nvPr>
        </p:nvPicPr>
        <p:blipFill>
          <a:blip r:embed="rId7">
            <a:extLst>
              <a:ext uri="{28A0092B-C50C-407E-A947-70E740481C1C}">
                <a14:useLocalDpi xmlns:a14="http://schemas.microsoft.com/office/drawing/2010/main" val="0"/>
              </a:ext>
            </a:extLst>
          </a:blip>
          <a:srcRect/>
          <a:stretch/>
        </p:blipFill>
        <p:spPr>
          <a:xfrm>
            <a:off x="6379374" y="1586503"/>
            <a:ext cx="4597896" cy="3980587"/>
          </a:xfrm>
        </p:spPr>
      </p:pic>
    </p:spTree>
    <p:extLst>
      <p:ext uri="{BB962C8B-B14F-4D97-AF65-F5344CB8AC3E}">
        <p14:creationId xmlns:p14="http://schemas.microsoft.com/office/powerpoint/2010/main" val="903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1_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7" ma:contentTypeDescription="Create a new document." ma:contentTypeScope="" ma:versionID="1169a015bf4d266354688ed543452e95">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b49e31280a76db8fc64ebb0130f349fe"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38ED7-675B-4CAF-BD16-E6CBD8081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9089af-d965-4a35-adc6-c1557f4ef19b"/>
    <ds:schemaRef ds:uri="7197fb12-7609-4665-ab28-2c56dc6efc6c"/>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F123D-72E4-47AA-AF87-050EE8541186}">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4476828-269d-41e7-8c7f-463a607b843c"/>
    <ds:schemaRef ds:uri="23060362-3cc1-48ff-8e33-88570e39b161"/>
    <ds:schemaRef ds:uri="4ed73a0e-c0f4-4682-9833-b80ae4bd0773"/>
    <ds:schemaRef ds:uri="http://www.w3.org/XML/1998/namespace"/>
    <ds:schemaRef ds:uri="http://purl.org/dc/dcmitype/"/>
    <ds:schemaRef ds:uri="b09089af-d965-4a35-adc6-c1557f4ef19b"/>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TotalTime>
  <Words>1484</Words>
  <Application>Microsoft Office PowerPoint</Application>
  <PresentationFormat>Widescreen</PresentationFormat>
  <Paragraphs>261</Paragraphs>
  <Slides>20</Slides>
  <Notes>19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20</vt:i4>
      </vt:variant>
    </vt:vector>
  </HeadingPairs>
  <TitlesOfParts>
    <vt:vector size="29" baseType="lpstr">
      <vt:lpstr>Arial</vt:lpstr>
      <vt:lpstr>Poppins</vt:lpstr>
      <vt:lpstr>Poppins SemiBold</vt:lpstr>
      <vt:lpstr>Covers</vt:lpstr>
      <vt:lpstr>Contents Slides</vt:lpstr>
      <vt:lpstr>Chapter Headings / Dividers</vt:lpstr>
      <vt:lpstr>Slide Options</vt:lpstr>
      <vt:lpstr>End Slides</vt:lpstr>
      <vt:lpstr>1_Covers</vt:lpstr>
      <vt:lpstr>Intro Slide Title 1</vt:lpstr>
      <vt:lpstr>PowerPoint Presentation</vt:lpstr>
      <vt:lpstr>Slide Title 26</vt:lpstr>
      <vt:lpstr>Slide Title 26</vt:lpstr>
      <vt:lpstr>Slide Title 26</vt:lpstr>
      <vt:lpstr>Slide Title 26</vt:lpstr>
      <vt:lpstr>Slide Title 26</vt:lpstr>
      <vt:lpstr>Slide Title 26</vt:lpstr>
      <vt:lpstr>Slide Title 26</vt:lpstr>
      <vt:lpstr>Slide Title 26</vt:lpstr>
      <vt:lpstr>PowerPoint Presentation</vt:lpstr>
      <vt:lpstr>Slide Title 26</vt:lpstr>
      <vt:lpstr>Slide Title 26</vt:lpstr>
      <vt:lpstr>Slide Title 26</vt:lpstr>
      <vt:lpstr>Slide Title 26</vt:lpstr>
      <vt:lpstr>Slide Title 26</vt:lpstr>
      <vt:lpstr>Slide Title 26</vt:lpstr>
      <vt:lpstr>Slide Title 30</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7</cp:revision>
  <dcterms:created xsi:type="dcterms:W3CDTF">2022-10-21T14:33:01Z</dcterms:created>
  <dcterms:modified xsi:type="dcterms:W3CDTF">2023-12-12T14:43:16Z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