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1"/>
  </p:notesMasterIdLst>
  <p:handoutMasterIdLst>
    <p:handoutMasterId r:id="rId32"/>
  </p:handoutMasterIdLst>
  <p:sldIdLst>
    <p:sldId id="316" r:id="rId9"/>
    <p:sldId id="332" r:id="rId10"/>
    <p:sldId id="333" r:id="rId11"/>
    <p:sldId id="331" r:id="rId12"/>
    <p:sldId id="305" r:id="rId13"/>
    <p:sldId id="336" r:id="rId14"/>
    <p:sldId id="350" r:id="rId15"/>
    <p:sldId id="337" r:id="rId16"/>
    <p:sldId id="334" r:id="rId17"/>
    <p:sldId id="339" r:id="rId18"/>
    <p:sldId id="340" r:id="rId19"/>
    <p:sldId id="342" r:id="rId20"/>
    <p:sldId id="341" r:id="rId21"/>
    <p:sldId id="343" r:id="rId22"/>
    <p:sldId id="344" r:id="rId23"/>
    <p:sldId id="345" r:id="rId24"/>
    <p:sldId id="347" r:id="rId25"/>
    <p:sldId id="346" r:id="rId26"/>
    <p:sldId id="349" r:id="rId27"/>
    <p:sldId id="348" r:id="rId28"/>
    <p:sldId id="335" r:id="rId29"/>
    <p:sldId id="3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2986A-085F-44AC-834B-52793757BE56}" v="227" vWet="229" dt="2023-07-13T08:51:02.108"/>
    <p1510:client id="{B7D84255-119A-4078-B767-05A02A9A8CB5}" v="825" dt="2023-07-13T08:56:32.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13/07/2023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illustrations/arrows-direction-way-sketch-false-626806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vectors/man-silhouette-surveying-surveyor-129936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ixabay.com/photos/cheese-fruit-cheese-platter-grapes-3757745/" TargetMode="External"/><Relationship Id="rId3" Type="http://schemas.openxmlformats.org/officeDocument/2006/relationships/hyperlink" Target="https://pixabay.com/photos/cake-torte-dessert-sweet-fruit-1284548/" TargetMode="External"/><Relationship Id="rId7" Type="http://schemas.openxmlformats.org/officeDocument/2006/relationships/hyperlink" Target="https://pixabay.com/photos/fruit-fruit-salad-raw-food-mango-392153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photos/strawberries-strawberry-tart-3285333/" TargetMode="External"/><Relationship Id="rId5" Type="http://schemas.openxmlformats.org/officeDocument/2006/relationships/hyperlink" Target="https://pixabay.com/photos/bowl-ice-cream-ice-dessert-scoops-1932375/" TargetMode="External"/><Relationship Id="rId4" Type="http://schemas.openxmlformats.org/officeDocument/2006/relationships/hyperlink" Target="https://pixabay.com/photos/creme-brulee-dessert-flan-currants-349088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vectors/question-lock-answer-solution-idea-728923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ixabay.com/vectors/checklist-lists-business-form-4133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magnifying-glass-unknown-search-283136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illustrations/evaluation-assess-investigation-686789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illustrations/investigation-interview-street-691767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 to start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20055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17004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MHJ to slide 11</a:t>
            </a:r>
          </a:p>
          <a:p>
            <a:r>
              <a:rPr lang="en-GB">
                <a:hlinkClick r:id="rId3"/>
              </a:rPr>
              <a:t>Download Arrows Direction Way Royalty-Free Stock Illustration Image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200112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173592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Man Silhouette Surveying Royalty-Free Vector Graphic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247107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 Min break here if time (by 1100)</a:t>
            </a:r>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152333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Sue – to run activity</a:t>
            </a:r>
          </a:p>
          <a:p>
            <a:r>
              <a:rPr lang="en-GB"/>
              <a:t>https://pixabay.com/photos/cake-piece-plate-dessert-pastry-1971552/ </a:t>
            </a:r>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208923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30 mins for activity (20 mins breakout + 10 mins) </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359673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30 mins for activity (20 mins breakout + 10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Cake Torte Dessert - Free photo on </a:t>
            </a:r>
            <a:r>
              <a:rPr lang="en-GB" err="1">
                <a:hlinkClick r:id="rId3"/>
              </a:rPr>
              <a:t>Pixabay</a:t>
            </a:r>
            <a:r>
              <a:rPr lang="en-GB">
                <a:hlinkClick r:id="rId3"/>
              </a:rPr>
              <a:t> – </a:t>
            </a:r>
            <a:r>
              <a:rPr lang="en-GB" err="1">
                <a:hlinkClick r:id="rId3"/>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Creme </a:t>
            </a:r>
            <a:r>
              <a:rPr lang="en-GB" err="1">
                <a:hlinkClick r:id="rId4"/>
              </a:rPr>
              <a:t>Brulee</a:t>
            </a:r>
            <a:r>
              <a:rPr lang="en-GB">
                <a:hlinkClick r:id="rId4"/>
              </a:rPr>
              <a:t> Dessert Flan - Free photo on </a:t>
            </a:r>
            <a:r>
              <a:rPr lang="en-GB" err="1">
                <a:hlinkClick r:id="rId4"/>
              </a:rPr>
              <a:t>Pixabay</a:t>
            </a:r>
            <a:r>
              <a:rPr lang="en-GB">
                <a:hlinkClick r:id="rId4"/>
              </a:rPr>
              <a:t> – </a:t>
            </a:r>
            <a:r>
              <a:rPr lang="en-GB" err="1">
                <a:hlinkClick r:id="rId4"/>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5"/>
              </a:rPr>
              <a:t>Bowl Ice Cream - Free photo on </a:t>
            </a:r>
            <a:r>
              <a:rPr lang="en-GB" err="1">
                <a:hlinkClick r:id="rId5"/>
              </a:rPr>
              <a:t>Pixabay</a:t>
            </a:r>
            <a:r>
              <a:rPr lang="en-GB">
                <a:hlinkClick r:id="rId5"/>
              </a:rPr>
              <a:t> – </a:t>
            </a:r>
            <a:r>
              <a:rPr lang="en-GB" err="1">
                <a:hlinkClick r:id="rId5"/>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6"/>
              </a:rPr>
              <a:t>Strawberries Strawberry Tart - Free photo on </a:t>
            </a:r>
            <a:r>
              <a:rPr lang="en-GB" err="1">
                <a:hlinkClick r:id="rId6"/>
              </a:rPr>
              <a:t>Pixabay</a:t>
            </a:r>
            <a:r>
              <a:rPr lang="en-GB">
                <a:hlinkClick r:id="rId6"/>
              </a:rPr>
              <a:t> – </a:t>
            </a:r>
            <a:r>
              <a:rPr lang="en-GB" err="1">
                <a:hlinkClick r:id="rId6"/>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7"/>
              </a:rPr>
              <a:t>Fruit Salad Raw Food - Free photo on </a:t>
            </a:r>
            <a:r>
              <a:rPr lang="en-GB" err="1">
                <a:hlinkClick r:id="rId7"/>
              </a:rPr>
              <a:t>Pixabay</a:t>
            </a:r>
            <a:r>
              <a:rPr lang="en-GB">
                <a:hlinkClick r:id="rId7"/>
              </a:rPr>
              <a:t> – </a:t>
            </a:r>
            <a:r>
              <a:rPr lang="en-GB" err="1">
                <a:hlinkClick r:id="rId7"/>
              </a:rPr>
              <a:t>Pixabay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8"/>
              </a:rPr>
              <a:t>Cheese Fruit Platter - Free photo on </a:t>
            </a:r>
            <a:r>
              <a:rPr lang="en-GB" err="1">
                <a:hlinkClick r:id="rId8"/>
              </a:rPr>
              <a:t>Pixabay</a:t>
            </a:r>
            <a:r>
              <a:rPr lang="en-GB">
                <a:hlinkClick r:id="rId8"/>
              </a:rPr>
              <a:t> - </a:t>
            </a:r>
            <a:r>
              <a:rPr lang="en-GB" err="1">
                <a:hlinkClick r:id="rId8"/>
              </a:rPr>
              <a:t>Pixabay</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315416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MHJ – 15 mins</a:t>
            </a:r>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269462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52697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MHJ</a:t>
            </a:r>
          </a:p>
          <a:p>
            <a:r>
              <a:rPr lang="en-GB">
                <a:hlinkClick r:id="rId3"/>
              </a:rPr>
              <a:t>Download Question Lock Answer Royalty-Free Vector Graphic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388042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30 mins for activity (20 mins breakout + 10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Download Checklist Lists Business Royalty-Free Vector Graphic - </a:t>
            </a:r>
            <a:r>
              <a:rPr lang="en-GB" err="1">
                <a:hlinkClick r:id="rId3"/>
              </a:rPr>
              <a:t>Pixabay</a:t>
            </a:r>
            <a:endParaRPr lang="en-GB"/>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3142310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21</a:t>
            </a:fld>
            <a:endParaRPr lang="en-US"/>
          </a:p>
        </p:txBody>
      </p:sp>
    </p:spTree>
    <p:extLst>
      <p:ext uri="{BB962C8B-B14F-4D97-AF65-F5344CB8AC3E}">
        <p14:creationId xmlns:p14="http://schemas.microsoft.com/office/powerpoint/2010/main" val="312940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Sue take over here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83481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Magnifying Glass Unknown Search Royalty-Free Vector Graphic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60692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Evaluation Assess Investigation Royalty-Free Stock Illustration Image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39880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Download Investigation Interview Street Royalty-Free Stock Illustration Image - </a:t>
            </a:r>
            <a:r>
              <a:rPr lang="en-GB" err="1">
                <a:hlinkClick r:id="rId3"/>
              </a:rPr>
              <a:t>Pixabay</a:t>
            </a:r>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61221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161685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214137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7/13/2023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openuniv.sharepoint.com/sites/mi/chief-data-office/SitePages/Survey-Guidance.asp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learn3.open.ac.uk/mod/oucontent/view.php?id=158592&amp;section=2" TargetMode="External"/><Relationship Id="rId4" Type="http://schemas.openxmlformats.org/officeDocument/2006/relationships/hyperlink" Target="https://openuniv.sharepoint.com/sites/mi/chief-data-office/SitePages/Bespoke-Surveys.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hyperlink" Target="https://admin.onlinesurveys.ac.uk/accounts/login/"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open.ac.uk/research/sites/www.open.ac.uk.research/files/files/Documents/srpp-questionnaire-consent-form%20template.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univ.sharepoint.com/sites/mi/chief-data-office/SitePages/Survey-Guidance.asp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edu/openlearn/science-maths-technology/scholarship-teaching-and-learning-stem/content-section-overview?active-tab=description-tab"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a:t>Scholarship methods and survey design</a:t>
            </a:r>
          </a:p>
        </p:txBody>
      </p:sp>
      <p:sp>
        <p:nvSpPr>
          <p:cNvPr id="8" name="Text Placeholder 7">
            <a:extLst>
              <a:ext uri="{FF2B5EF4-FFF2-40B4-BE49-F238E27FC236}">
                <a16:creationId xmlns:a16="http://schemas.microsoft.com/office/drawing/2014/main" id="{B150BB79-51B7-2BAD-B6F6-0D09DD0C73B9}"/>
              </a:ext>
            </a:extLst>
          </p:cNvPr>
          <p:cNvSpPr>
            <a:spLocks noGrp="1"/>
          </p:cNvSpPr>
          <p:nvPr>
            <p:ph type="body" sz="quarter" idx="16"/>
          </p:nvPr>
        </p:nvSpPr>
        <p:spPr/>
        <p:txBody>
          <a:bodyPr/>
          <a:lstStyle/>
          <a:p>
            <a:r>
              <a:rPr lang="en-GB"/>
              <a:t>Scholarship Methods Part 1</a:t>
            </a:r>
          </a:p>
        </p:txBody>
      </p:sp>
      <p:sp>
        <p:nvSpPr>
          <p:cNvPr id="5" name="Text Placeholder 4">
            <a:extLst>
              <a:ext uri="{FF2B5EF4-FFF2-40B4-BE49-F238E27FC236}">
                <a16:creationId xmlns:a16="http://schemas.microsoft.com/office/drawing/2014/main" id="{2625D85C-5154-D2DD-1FEC-AA78356CE63B}"/>
              </a:ext>
            </a:extLst>
          </p:cNvPr>
          <p:cNvSpPr>
            <a:spLocks noGrp="1"/>
          </p:cNvSpPr>
          <p:nvPr>
            <p:ph type="body" sz="quarter" idx="13"/>
          </p:nvPr>
        </p:nvSpPr>
        <p:spPr/>
        <p:txBody>
          <a:bodyPr/>
          <a:lstStyle/>
          <a:p>
            <a:r>
              <a:rPr lang="en-GB"/>
              <a:t>Mark Jones / Sue Pawley</a:t>
            </a:r>
          </a:p>
        </p:txBody>
      </p:sp>
      <p:sp>
        <p:nvSpPr>
          <p:cNvPr id="6" name="Text Placeholder 5">
            <a:extLst>
              <a:ext uri="{FF2B5EF4-FFF2-40B4-BE49-F238E27FC236}">
                <a16:creationId xmlns:a16="http://schemas.microsoft.com/office/drawing/2014/main" id="{ACABBB09-F912-DB24-0AE2-20F38FB0713D}"/>
              </a:ext>
            </a:extLst>
          </p:cNvPr>
          <p:cNvSpPr>
            <a:spLocks noGrp="1"/>
          </p:cNvSpPr>
          <p:nvPr>
            <p:ph type="body" sz="quarter" idx="14"/>
          </p:nvPr>
        </p:nvSpPr>
        <p:spPr/>
        <p:txBody>
          <a:bodyPr/>
          <a:lstStyle/>
          <a:p>
            <a:r>
              <a:rPr lang="en-GB"/>
              <a:t>eSTEeM Directors</a:t>
            </a:r>
          </a:p>
        </p:txBody>
      </p:sp>
      <p:sp>
        <p:nvSpPr>
          <p:cNvPr id="7" name="Text Placeholder 6">
            <a:extLst>
              <a:ext uri="{FF2B5EF4-FFF2-40B4-BE49-F238E27FC236}">
                <a16:creationId xmlns:a16="http://schemas.microsoft.com/office/drawing/2014/main" id="{369185B6-E2A1-5D6F-6DE0-0DC0B666FC17}"/>
              </a:ext>
            </a:extLst>
          </p:cNvPr>
          <p:cNvSpPr>
            <a:spLocks noGrp="1"/>
          </p:cNvSpPr>
          <p:nvPr>
            <p:ph type="body" sz="quarter" idx="15"/>
          </p:nvPr>
        </p:nvSpPr>
        <p:spPr/>
        <p:txBody>
          <a:bodyPr/>
          <a:lstStyle/>
          <a:p>
            <a:r>
              <a:rPr lang="en-GB"/>
              <a:t>13 July 2023</a:t>
            </a:r>
          </a:p>
        </p:txBody>
      </p:sp>
    </p:spTree>
    <p:extLst>
      <p:ext uri="{BB962C8B-B14F-4D97-AF65-F5344CB8AC3E}">
        <p14:creationId xmlns:p14="http://schemas.microsoft.com/office/powerpoint/2010/main" val="887091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469974"/>
            <a:ext cx="6845867" cy="4556754"/>
          </a:xfrm>
        </p:spPr>
        <p:txBody>
          <a:bodyPr/>
          <a:lstStyle/>
          <a:p>
            <a:pPr marL="0" indent="0">
              <a:buNone/>
            </a:pPr>
            <a:r>
              <a:rPr lang="en-GB" sz="2400"/>
              <a:t>In reality most SoTL projects rely on a mixed methods approach which uses both quantitative and qualitative data collection and analysis in an effort to combine the advantages of both types of data.</a:t>
            </a:r>
          </a:p>
          <a:p>
            <a:r>
              <a:rPr lang="en-GB" sz="2400"/>
              <a:t>This allows a </a:t>
            </a:r>
            <a:r>
              <a:rPr lang="en-GB" sz="2400" b="1"/>
              <a:t>triangulation</a:t>
            </a:r>
            <a:r>
              <a:rPr lang="en-GB" sz="2400"/>
              <a:t> of evidence and methods that provide a stronger logical case in drawing conclusions</a:t>
            </a:r>
            <a:endParaRPr lang="en-GB" sz="1800"/>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Mixed methods</a:t>
            </a:r>
          </a:p>
        </p:txBody>
      </p:sp>
      <p:pic>
        <p:nvPicPr>
          <p:cNvPr id="2" name="Picture 1">
            <a:extLst>
              <a:ext uri="{FF2B5EF4-FFF2-40B4-BE49-F238E27FC236}">
                <a16:creationId xmlns:a16="http://schemas.microsoft.com/office/drawing/2014/main" id="{8F722AAF-ADDE-6936-9FC8-971E581C3BA0}"/>
              </a:ext>
            </a:extLst>
          </p:cNvPr>
          <p:cNvPicPr>
            <a:picLocks noChangeAspect="1"/>
          </p:cNvPicPr>
          <p:nvPr/>
        </p:nvPicPr>
        <p:blipFill>
          <a:blip r:embed="rId3"/>
          <a:stretch>
            <a:fillRect/>
          </a:stretch>
        </p:blipFill>
        <p:spPr>
          <a:xfrm>
            <a:off x="7685778" y="1075119"/>
            <a:ext cx="3913971" cy="4041998"/>
          </a:xfrm>
          <a:prstGeom prst="rect">
            <a:avLst/>
          </a:prstGeom>
        </p:spPr>
      </p:pic>
    </p:spTree>
    <p:extLst>
      <p:ext uri="{BB962C8B-B14F-4D97-AF65-F5344CB8AC3E}">
        <p14:creationId xmlns:p14="http://schemas.microsoft.com/office/powerpoint/2010/main" val="398028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US" sz="2400"/>
              <a:t>By “responsible scholarship”, we mean research that:</a:t>
            </a:r>
          </a:p>
          <a:p>
            <a:pPr marL="342900" indent="-342900">
              <a:buFont typeface="Arial" panose="020B0604020202020204" pitchFamily="34" charset="0"/>
              <a:buChar char="•"/>
            </a:pPr>
            <a:r>
              <a:rPr lang="en-US" sz="2400"/>
              <a:t>is ethical,</a:t>
            </a:r>
          </a:p>
          <a:p>
            <a:pPr marL="342900" indent="-342900">
              <a:buFont typeface="Arial" panose="020B0604020202020204" pitchFamily="34" charset="0"/>
              <a:buChar char="•"/>
            </a:pPr>
            <a:r>
              <a:rPr lang="en-US" sz="2400"/>
              <a:t>protects student data, and </a:t>
            </a:r>
          </a:p>
          <a:p>
            <a:pPr marL="342900" indent="-342900">
              <a:buFont typeface="Arial" panose="020B0604020202020204" pitchFamily="34" charset="0"/>
              <a:buChar char="•"/>
            </a:pPr>
            <a:r>
              <a:rPr lang="en-US" sz="2400"/>
              <a:t>considers its effect on the student experience  </a:t>
            </a:r>
          </a:p>
          <a:p>
            <a:pPr marL="0" indent="0">
              <a:buNone/>
            </a:pPr>
            <a:endParaRPr lang="en-US" sz="2400"/>
          </a:p>
          <a:p>
            <a:pPr marL="0" indent="0">
              <a:buNone/>
            </a:pPr>
            <a:r>
              <a:rPr lang="en-US" sz="2400"/>
              <a:t>Why is this approach important? </a:t>
            </a:r>
            <a:r>
              <a:rPr lang="en-US" sz="2000"/>
              <a:t> </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Responsible scholarship</a:t>
            </a:r>
          </a:p>
          <a:p>
            <a:endParaRPr lang="en-GB"/>
          </a:p>
        </p:txBody>
      </p:sp>
      <p:pic>
        <p:nvPicPr>
          <p:cNvPr id="3" name="Picture 2" descr="A close-up of a sign&#10;&#10;Description automatically generated">
            <a:extLst>
              <a:ext uri="{FF2B5EF4-FFF2-40B4-BE49-F238E27FC236}">
                <a16:creationId xmlns:a16="http://schemas.microsoft.com/office/drawing/2014/main" id="{68B725C8-23CF-B359-71A9-969B3746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909" y="3228650"/>
            <a:ext cx="4576324" cy="2978186"/>
          </a:xfrm>
          <a:prstGeom prst="rect">
            <a:avLst/>
          </a:prstGeom>
        </p:spPr>
      </p:pic>
    </p:spTree>
    <p:extLst>
      <p:ext uri="{BB962C8B-B14F-4D97-AF65-F5344CB8AC3E}">
        <p14:creationId xmlns:p14="http://schemas.microsoft.com/office/powerpoint/2010/main" val="36795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GB" sz="2400">
                <a:solidFill>
                  <a:schemeClr val="tx1"/>
                </a:solidFill>
                <a:latin typeface="+mn-lt"/>
              </a:rPr>
              <a:t>The surveys team can give a user account on the </a:t>
            </a:r>
            <a:r>
              <a:rPr lang="en-GB" sz="2400" b="1">
                <a:solidFill>
                  <a:schemeClr val="tx1"/>
                </a:solidFill>
                <a:latin typeface="+mn-lt"/>
              </a:rPr>
              <a:t>Jisc Online Surveys</a:t>
            </a:r>
            <a:r>
              <a:rPr lang="en-GB" sz="2400">
                <a:solidFill>
                  <a:schemeClr val="tx1"/>
                </a:solidFill>
                <a:latin typeface="+mn-lt"/>
              </a:rPr>
              <a:t> system (see </a:t>
            </a:r>
            <a:r>
              <a:rPr lang="en-GB" sz="2400">
                <a:solidFill>
                  <a:schemeClr val="tx1"/>
                </a:solidFill>
                <a:latin typeface="+mn-lt"/>
                <a:hlinkClick r:id="rId3"/>
              </a:rPr>
              <a:t>Survey Guidance</a:t>
            </a:r>
            <a:r>
              <a:rPr lang="en-GB" sz="2400">
                <a:solidFill>
                  <a:schemeClr val="tx1"/>
                </a:solidFill>
                <a:latin typeface="+mn-lt"/>
              </a:rPr>
              <a:t> page)</a:t>
            </a:r>
          </a:p>
          <a:p>
            <a:pPr marL="0" indent="0">
              <a:buNone/>
            </a:pPr>
            <a:endParaRPr lang="en-GB" sz="2400">
              <a:solidFill>
                <a:schemeClr val="tx1"/>
              </a:solidFill>
              <a:latin typeface="+mn-lt"/>
            </a:endParaRPr>
          </a:p>
          <a:p>
            <a:pPr marL="0" indent="0">
              <a:buNone/>
            </a:pPr>
            <a:r>
              <a:rPr lang="en-GB" sz="2400">
                <a:solidFill>
                  <a:schemeClr val="tx1"/>
                </a:solidFill>
                <a:latin typeface="+mn-lt"/>
              </a:rPr>
              <a:t>Some other tools can be used (see </a:t>
            </a:r>
            <a:r>
              <a:rPr lang="en-GB" sz="2400">
                <a:solidFill>
                  <a:schemeClr val="tx1"/>
                </a:solidFill>
                <a:latin typeface="+mn-lt"/>
                <a:hlinkClick r:id="rId4"/>
              </a:rPr>
              <a:t>Bespoke Surveys</a:t>
            </a:r>
            <a:r>
              <a:rPr lang="en-GB" sz="2400">
                <a:solidFill>
                  <a:schemeClr val="tx1"/>
                </a:solidFill>
                <a:latin typeface="+mn-lt"/>
              </a:rPr>
              <a:t> page) but you </a:t>
            </a:r>
            <a:r>
              <a:rPr lang="en-GB" sz="2400" b="1">
                <a:solidFill>
                  <a:schemeClr val="tx1"/>
                </a:solidFill>
                <a:latin typeface="+mn-lt"/>
              </a:rPr>
              <a:t>must not</a:t>
            </a:r>
            <a:r>
              <a:rPr lang="en-GB" sz="2400">
                <a:solidFill>
                  <a:schemeClr val="tx1"/>
                </a:solidFill>
                <a:latin typeface="+mn-lt"/>
              </a:rPr>
              <a:t> use anything that is not approved by Information Security.</a:t>
            </a:r>
          </a:p>
          <a:p>
            <a:pPr marL="0" indent="0">
              <a:buNone/>
            </a:pPr>
            <a:endParaRPr lang="en-GB" sz="2400">
              <a:solidFill>
                <a:schemeClr val="tx1"/>
              </a:solidFill>
              <a:latin typeface="+mn-lt"/>
            </a:endParaRPr>
          </a:p>
          <a:p>
            <a:r>
              <a:rPr lang="en-GB" sz="2400">
                <a:solidFill>
                  <a:schemeClr val="tx1"/>
                </a:solidFill>
                <a:latin typeface="+mn-lt"/>
              </a:rPr>
              <a:t>In some cases, it may be appropriate to use Real-Time Student Feedback (VLE based tool), but it is intended to gain feedback for immediate use (see </a:t>
            </a:r>
            <a:r>
              <a:rPr lang="en-GB" sz="2400">
                <a:solidFill>
                  <a:schemeClr val="tx1"/>
                </a:solidFill>
                <a:latin typeface="+mn-lt"/>
                <a:hlinkClick r:id="rId5"/>
              </a:rPr>
              <a:t>RTSF</a:t>
            </a:r>
            <a:r>
              <a:rPr lang="en-GB" sz="2400">
                <a:solidFill>
                  <a:schemeClr val="tx1"/>
                </a:solidFill>
                <a:latin typeface="+mn-lt"/>
              </a:rPr>
              <a:t> pages).</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getting started</a:t>
            </a:r>
          </a:p>
          <a:p>
            <a:endParaRPr lang="en-GB"/>
          </a:p>
        </p:txBody>
      </p:sp>
    </p:spTree>
    <p:extLst>
      <p:ext uri="{BB962C8B-B14F-4D97-AF65-F5344CB8AC3E}">
        <p14:creationId xmlns:p14="http://schemas.microsoft.com/office/powerpoint/2010/main" val="11095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710545" y="1430765"/>
            <a:ext cx="6234545" cy="4373650"/>
          </a:xfrm>
        </p:spPr>
        <p:txBody>
          <a:bodyPr/>
          <a:lstStyle/>
          <a:p>
            <a:pPr marL="0" indent="0">
              <a:buNone/>
            </a:pPr>
            <a:r>
              <a:rPr lang="en-GB" sz="2400">
                <a:solidFill>
                  <a:schemeClr val="tx1"/>
                </a:solidFill>
                <a:latin typeface="+mn-lt"/>
              </a:rPr>
              <a:t>Remember that all surveys of students need SRPP approval.</a:t>
            </a:r>
          </a:p>
          <a:p>
            <a:pPr marL="0" indent="0">
              <a:buNone/>
            </a:pPr>
            <a:endParaRPr lang="en-GB" sz="2400">
              <a:solidFill>
                <a:schemeClr val="tx1"/>
              </a:solidFill>
              <a:latin typeface="+mn-lt"/>
            </a:endParaRPr>
          </a:p>
          <a:p>
            <a:pPr marL="0" indent="0">
              <a:buNone/>
            </a:pPr>
            <a:r>
              <a:rPr lang="en-GB" sz="2400">
                <a:solidFill>
                  <a:schemeClr val="tx1"/>
                </a:solidFill>
                <a:latin typeface="+mn-lt"/>
              </a:rPr>
              <a:t>The Surveys team will give you advice on the student sample you have asked for but you may find that there are fewer students available in your target groups  to be surveyed than you hoped – you may need a contingency for this.</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SRPP and sample</a:t>
            </a:r>
          </a:p>
          <a:p>
            <a:endParaRPr lang="en-GB"/>
          </a:p>
        </p:txBody>
      </p:sp>
      <p:pic>
        <p:nvPicPr>
          <p:cNvPr id="3" name="Picture 2" descr="A black background with a black square&#10;&#10;Description automatically generated">
            <a:extLst>
              <a:ext uri="{FF2B5EF4-FFF2-40B4-BE49-F238E27FC236}">
                <a16:creationId xmlns:a16="http://schemas.microsoft.com/office/drawing/2014/main" id="{F783C7B5-FE18-C7DF-FB92-DF0CD8859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38" y="1053585"/>
            <a:ext cx="3303312" cy="4750830"/>
          </a:xfrm>
          <a:prstGeom prst="rect">
            <a:avLst/>
          </a:prstGeom>
        </p:spPr>
      </p:pic>
    </p:spTree>
    <p:extLst>
      <p:ext uri="{BB962C8B-B14F-4D97-AF65-F5344CB8AC3E}">
        <p14:creationId xmlns:p14="http://schemas.microsoft.com/office/powerpoint/2010/main" val="381764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r>
              <a:rPr lang="en-GB" sz="2000"/>
              <a:t>Your survey questions should be:</a:t>
            </a:r>
          </a:p>
          <a:p>
            <a:pPr marL="342900" indent="-342900">
              <a:buFont typeface="Arial" panose="020B0604020202020204" pitchFamily="34" charset="0"/>
              <a:buChar char="•"/>
            </a:pPr>
            <a:r>
              <a:rPr lang="en-GB" sz="2000"/>
              <a:t>Designed to address (aspects of) your research questions  </a:t>
            </a:r>
          </a:p>
          <a:p>
            <a:pPr marL="342900" indent="-342900">
              <a:buFont typeface="Arial" panose="020B0604020202020204" pitchFamily="34" charset="0"/>
              <a:buChar char="•"/>
            </a:pPr>
            <a:r>
              <a:rPr lang="en-GB" sz="2000"/>
              <a:t>Framed in a way students will understand</a:t>
            </a:r>
          </a:p>
          <a:p>
            <a:pPr marL="342900" indent="-342900">
              <a:buFont typeface="Arial" panose="020B0604020202020204" pitchFamily="34" charset="0"/>
              <a:buChar char="•"/>
            </a:pPr>
            <a:r>
              <a:rPr lang="en-GB" sz="2000"/>
              <a:t>Sense checked (ideally by students)</a:t>
            </a:r>
          </a:p>
          <a:p>
            <a:pPr marL="342900" indent="-342900">
              <a:buFont typeface="Arial" panose="020B0604020202020204" pitchFamily="34" charset="0"/>
              <a:buChar char="•"/>
            </a:pPr>
            <a:r>
              <a:rPr lang="en-GB" sz="2000"/>
              <a:t>Reviewed - reflect on whether they still match what you want to know</a:t>
            </a:r>
          </a:p>
          <a:p>
            <a:endParaRPr lang="en-GB" sz="2000"/>
          </a:p>
          <a:p>
            <a:r>
              <a:rPr lang="en-GB" sz="2000"/>
              <a:t>Demographic data can be folded in: </a:t>
            </a:r>
          </a:p>
          <a:p>
            <a:pPr marL="342900" indent="-342900">
              <a:buFont typeface="Arial" panose="020B0604020202020204" pitchFamily="34" charset="0"/>
              <a:buChar char="•"/>
            </a:pPr>
            <a:r>
              <a:rPr lang="en-GB" sz="2000"/>
              <a:t>Think about what demographic data you might want</a:t>
            </a:r>
          </a:p>
          <a:p>
            <a:pPr marL="342900" indent="-342900">
              <a:buFont typeface="Arial" panose="020B0604020202020204" pitchFamily="34" charset="0"/>
              <a:buChar char="•"/>
            </a:pPr>
            <a:r>
              <a:rPr lang="en-GB" sz="2000"/>
              <a:t>Don’t ask for data we already hold (but ensure that SRPP are informed)</a:t>
            </a:r>
          </a:p>
          <a:p>
            <a:endParaRPr lang="en-GB" sz="2000"/>
          </a:p>
          <a:p>
            <a:r>
              <a:rPr lang="en-GB" sz="2000"/>
              <a:t>Anticipate how the data will be analysed and presented</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drafting and refining questions</a:t>
            </a:r>
          </a:p>
        </p:txBody>
      </p:sp>
    </p:spTree>
    <p:extLst>
      <p:ext uri="{BB962C8B-B14F-4D97-AF65-F5344CB8AC3E}">
        <p14:creationId xmlns:p14="http://schemas.microsoft.com/office/powerpoint/2010/main" val="76630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ece of cake on a plate&#10;&#10;Description automatically generated">
            <a:extLst>
              <a:ext uri="{FF2B5EF4-FFF2-40B4-BE49-F238E27FC236}">
                <a16:creationId xmlns:a16="http://schemas.microsoft.com/office/drawing/2014/main" id="{C4827731-20C7-2657-DA15-CAF3370CC2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12" r="9312"/>
          <a:stretch>
            <a:fillRect/>
          </a:stretch>
        </p:blipFill>
        <p:spPr/>
      </p:pic>
      <p:sp>
        <p:nvSpPr>
          <p:cNvPr id="4" name="Text Placeholder 3">
            <a:extLst>
              <a:ext uri="{FF2B5EF4-FFF2-40B4-BE49-F238E27FC236}">
                <a16:creationId xmlns:a16="http://schemas.microsoft.com/office/drawing/2014/main" id="{3BD8E165-C4CD-DC04-B767-AA3BACC19F07}"/>
              </a:ext>
            </a:extLst>
          </p:cNvPr>
          <p:cNvSpPr>
            <a:spLocks noGrp="1"/>
          </p:cNvSpPr>
          <p:nvPr>
            <p:ph type="body" sz="quarter" idx="11"/>
          </p:nvPr>
        </p:nvSpPr>
        <p:spPr/>
        <p:txBody>
          <a:bodyPr/>
          <a:lstStyle/>
          <a:p>
            <a:r>
              <a:rPr lang="en-GB"/>
              <a:t>The big question</a:t>
            </a:r>
          </a:p>
        </p:txBody>
      </p:sp>
      <p:sp>
        <p:nvSpPr>
          <p:cNvPr id="5" name="Text Placeholder 4">
            <a:extLst>
              <a:ext uri="{FF2B5EF4-FFF2-40B4-BE49-F238E27FC236}">
                <a16:creationId xmlns:a16="http://schemas.microsoft.com/office/drawing/2014/main" id="{1A6F326E-AD30-DF78-9029-A8336BB23A4C}"/>
              </a:ext>
            </a:extLst>
          </p:cNvPr>
          <p:cNvSpPr>
            <a:spLocks noGrp="1"/>
          </p:cNvSpPr>
          <p:nvPr>
            <p:ph type="body" sz="quarter" idx="12"/>
          </p:nvPr>
        </p:nvSpPr>
        <p:spPr/>
        <p:txBody>
          <a:bodyPr/>
          <a:lstStyle/>
          <a:p>
            <a:r>
              <a:rPr lang="en-GB"/>
              <a:t>The great dessert survey</a:t>
            </a:r>
          </a:p>
        </p:txBody>
      </p:sp>
    </p:spTree>
    <p:extLst>
      <p:ext uri="{BB962C8B-B14F-4D97-AF65-F5344CB8AC3E}">
        <p14:creationId xmlns:p14="http://schemas.microsoft.com/office/powerpoint/2010/main" val="285970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r>
              <a:rPr lang="en-GB" sz="2000"/>
              <a:t>Research question: What is the most popular dessert? </a:t>
            </a:r>
          </a:p>
          <a:p>
            <a:endParaRPr lang="en-GB" sz="2000"/>
          </a:p>
          <a:p>
            <a:r>
              <a:rPr lang="en-GB" sz="2000"/>
              <a:t>Your task – design a survey (a set of questions) to address this</a:t>
            </a:r>
          </a:p>
          <a:p>
            <a:endParaRPr lang="en-GB" sz="2000"/>
          </a:p>
          <a:p>
            <a:pPr marL="0" indent="0">
              <a:buNone/>
            </a:pPr>
            <a:r>
              <a:rPr lang="en-GB" sz="1800"/>
              <a:t>Also consider:</a:t>
            </a:r>
          </a:p>
          <a:p>
            <a:pPr marL="285750" indent="-285750">
              <a:buFont typeface="Arial" panose="020B0604020202020204" pitchFamily="34" charset="0"/>
              <a:buChar char="•"/>
            </a:pPr>
            <a:r>
              <a:rPr lang="en-GB" sz="1800"/>
              <a:t>Who are you going to survey? </a:t>
            </a:r>
          </a:p>
          <a:p>
            <a:pPr marL="285750" indent="-285750">
              <a:buFont typeface="Arial" panose="020B0604020202020204" pitchFamily="34" charset="0"/>
              <a:buChar char="•"/>
            </a:pPr>
            <a:r>
              <a:rPr lang="en-GB" sz="1800"/>
              <a:t>When will you run the survey? </a:t>
            </a:r>
          </a:p>
          <a:p>
            <a:pPr marL="285750" indent="-285750">
              <a:buFont typeface="Arial" panose="020B0604020202020204" pitchFamily="34" charset="0"/>
              <a:buChar char="•"/>
            </a:pPr>
            <a:r>
              <a:rPr lang="en-GB" sz="1800"/>
              <a:t>Is it helpful to collect demographic information? </a:t>
            </a:r>
          </a:p>
          <a:p>
            <a:pPr marL="285750" indent="-285750">
              <a:buFont typeface="Arial" panose="020B0604020202020204" pitchFamily="34" charset="0"/>
              <a:buChar char="•"/>
            </a:pPr>
            <a:r>
              <a:rPr lang="en-GB" sz="1800"/>
              <a:t>How do you intend to analyse the data that your questions acquire?</a:t>
            </a:r>
          </a:p>
          <a:p>
            <a:pPr marL="285750" indent="-285750">
              <a:buFont typeface="Arial" panose="020B0604020202020204" pitchFamily="34" charset="0"/>
              <a:buChar char="•"/>
            </a:pPr>
            <a:r>
              <a:rPr lang="en-GB" sz="1800"/>
              <a:t>Who are you going to tell about this?  </a:t>
            </a:r>
          </a:p>
          <a:p>
            <a:pPr marL="0" indent="0">
              <a:buNone/>
            </a:pPr>
            <a:endParaRPr lang="en-GB" sz="1800"/>
          </a:p>
          <a:p>
            <a:pPr marL="0" indent="0">
              <a:buNone/>
            </a:pPr>
            <a:r>
              <a:rPr lang="en-GB" sz="1800"/>
              <a:t>Discuss in breakout rooms – report back on decisions and how you reached them</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Activity – the great dessert survey</a:t>
            </a:r>
          </a:p>
        </p:txBody>
      </p:sp>
    </p:spTree>
    <p:extLst>
      <p:ext uri="{BB962C8B-B14F-4D97-AF65-F5344CB8AC3E}">
        <p14:creationId xmlns:p14="http://schemas.microsoft.com/office/powerpoint/2010/main" val="210065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4" y="918736"/>
            <a:ext cx="10766703" cy="4373650"/>
          </a:xfrm>
        </p:spPr>
        <p:txBody>
          <a:bodyPr/>
          <a:lstStyle/>
          <a:p>
            <a:r>
              <a:rPr lang="en-GB" sz="2000"/>
              <a:t>Research question: What is the most popular dessert? </a:t>
            </a:r>
          </a:p>
          <a:p>
            <a:endParaRPr lang="en-GB" sz="2000"/>
          </a:p>
          <a:p>
            <a:r>
              <a:rPr lang="en-GB" sz="2000"/>
              <a:t>Reporting back</a:t>
            </a:r>
          </a:p>
          <a:p>
            <a:endParaRPr lang="en-GB" sz="20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Activity – the great dessert survey</a:t>
            </a:r>
          </a:p>
        </p:txBody>
      </p:sp>
      <p:pic>
        <p:nvPicPr>
          <p:cNvPr id="9" name="Picture 8" descr="A group of red pots with food on top&#10;&#10;Description automatically generated">
            <a:extLst>
              <a:ext uri="{FF2B5EF4-FFF2-40B4-BE49-F238E27FC236}">
                <a16:creationId xmlns:a16="http://schemas.microsoft.com/office/drawing/2014/main" id="{9576AC8B-216D-521A-9118-4D23E66B4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415" y="4495139"/>
            <a:ext cx="3344419" cy="2228742"/>
          </a:xfrm>
          <a:prstGeom prst="rect">
            <a:avLst/>
          </a:prstGeom>
        </p:spPr>
      </p:pic>
      <p:pic>
        <p:nvPicPr>
          <p:cNvPr id="11" name="Picture 10" descr="A bowl of fruit salad&#10;&#10;Description automatically generated">
            <a:extLst>
              <a:ext uri="{FF2B5EF4-FFF2-40B4-BE49-F238E27FC236}">
                <a16:creationId xmlns:a16="http://schemas.microsoft.com/office/drawing/2014/main" id="{872BFE17-6CA9-1A05-BB52-5A31A27DD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055" y="4508993"/>
            <a:ext cx="3323630" cy="2214888"/>
          </a:xfrm>
          <a:prstGeom prst="rect">
            <a:avLst/>
          </a:prstGeom>
        </p:spPr>
      </p:pic>
      <p:pic>
        <p:nvPicPr>
          <p:cNvPr id="3" name="Picture 2" descr="A table with food on it&#10;&#10;Description automatically generated">
            <a:extLst>
              <a:ext uri="{FF2B5EF4-FFF2-40B4-BE49-F238E27FC236}">
                <a16:creationId xmlns:a16="http://schemas.microsoft.com/office/drawing/2014/main" id="{5B5052BC-578E-DCC0-0E1A-ACE657004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98588">
            <a:off x="8545030" y="2209918"/>
            <a:ext cx="3344419" cy="2228742"/>
          </a:xfrm>
          <a:prstGeom prst="rect">
            <a:avLst/>
          </a:prstGeom>
        </p:spPr>
      </p:pic>
      <p:pic>
        <p:nvPicPr>
          <p:cNvPr id="7" name="Picture 6" descr="A cheesecake with fruit on top&#10;&#10;Description automatically generated">
            <a:extLst>
              <a:ext uri="{FF2B5EF4-FFF2-40B4-BE49-F238E27FC236}">
                <a16:creationId xmlns:a16="http://schemas.microsoft.com/office/drawing/2014/main" id="{38BFA51B-DC05-3EB2-9282-7025F64DA0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797" y="1954558"/>
            <a:ext cx="3364139" cy="2228742"/>
          </a:xfrm>
          <a:prstGeom prst="rect">
            <a:avLst/>
          </a:prstGeom>
        </p:spPr>
      </p:pic>
      <p:pic>
        <p:nvPicPr>
          <p:cNvPr id="13" name="Picture 12" descr="A slice of cake with strawberries on top&#10;&#10;Description automatically generated">
            <a:extLst>
              <a:ext uri="{FF2B5EF4-FFF2-40B4-BE49-F238E27FC236}">
                <a16:creationId xmlns:a16="http://schemas.microsoft.com/office/drawing/2014/main" id="{07F8D7C9-15F8-536A-A5E2-E1BA84F70B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076626">
            <a:off x="546378" y="2321557"/>
            <a:ext cx="3323630" cy="2214888"/>
          </a:xfrm>
          <a:prstGeom prst="rect">
            <a:avLst/>
          </a:prstGeom>
        </p:spPr>
      </p:pic>
    </p:spTree>
    <p:extLst>
      <p:ext uri="{BB962C8B-B14F-4D97-AF65-F5344CB8AC3E}">
        <p14:creationId xmlns:p14="http://schemas.microsoft.com/office/powerpoint/2010/main" val="2309576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243189"/>
          </a:xfrm>
        </p:spPr>
        <p:txBody>
          <a:bodyPr/>
          <a:lstStyle/>
          <a:p>
            <a:pPr marL="0" indent="0">
              <a:buNone/>
            </a:pPr>
            <a:r>
              <a:rPr lang="en-GB" sz="1800"/>
              <a:t>A quick look at JISC Online Surveys</a:t>
            </a:r>
          </a:p>
          <a:p>
            <a:pPr marL="0" indent="0">
              <a:buNone/>
            </a:pPr>
            <a:r>
              <a:rPr lang="en-GB" sz="1800">
                <a:hlinkClick r:id="rId3"/>
              </a:rPr>
              <a:t>https://admin.onlinesurveys.ac.uk/accounts/login/</a:t>
            </a:r>
            <a:r>
              <a:rPr lang="en-GB" sz="1800"/>
              <a:t> </a:t>
            </a:r>
          </a:p>
          <a:p>
            <a:endParaRPr lang="en-GB" sz="1800"/>
          </a:p>
          <a:p>
            <a:pPr marL="0" indent="0">
              <a:buNone/>
            </a:pPr>
            <a:r>
              <a:rPr lang="en-GB" sz="1800"/>
              <a:t>Demo of some question types</a:t>
            </a:r>
          </a:p>
          <a:p>
            <a:pPr marL="285750" indent="-285750">
              <a:buFont typeface="Arial" panose="020B0604020202020204" pitchFamily="34" charset="0"/>
              <a:buChar char="•"/>
            </a:pPr>
            <a:r>
              <a:rPr lang="en-GB" sz="1800"/>
              <a:t>Free text </a:t>
            </a:r>
          </a:p>
          <a:p>
            <a:pPr marL="285750" indent="-285750">
              <a:buFont typeface="Arial" panose="020B0604020202020204" pitchFamily="34" charset="0"/>
              <a:buChar char="•"/>
            </a:pPr>
            <a:r>
              <a:rPr lang="en-GB" sz="1800"/>
              <a:t>Multiple choice</a:t>
            </a:r>
          </a:p>
          <a:p>
            <a:pPr marL="285750" indent="-285750">
              <a:buFont typeface="Arial" panose="020B0604020202020204" pitchFamily="34" charset="0"/>
              <a:buChar char="•"/>
            </a:pPr>
            <a:r>
              <a:rPr lang="en-GB" sz="1800"/>
              <a:t>Scoring </a:t>
            </a:r>
          </a:p>
          <a:p>
            <a:pPr marL="285750" indent="-285750">
              <a:buFont typeface="Arial" panose="020B0604020202020204" pitchFamily="34" charset="0"/>
              <a:buChar char="•"/>
            </a:pPr>
            <a:r>
              <a:rPr lang="en-GB" sz="1800"/>
              <a:t>Branching</a:t>
            </a:r>
          </a:p>
          <a:p>
            <a:endParaRPr lang="en-GB" sz="1800"/>
          </a:p>
          <a:p>
            <a:r>
              <a:rPr lang="en-GB" sz="1800"/>
              <a:t>Using the first page for information and consent </a:t>
            </a:r>
          </a:p>
          <a:p>
            <a:r>
              <a:rPr lang="fr-FR" sz="2000">
                <a:hlinkClick r:id="rId4"/>
              </a:rPr>
              <a:t>Questionnaire Consent for Student Surveys (open.ac.uk)</a:t>
            </a:r>
            <a:endParaRPr lang="en-GB" sz="18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JISC Survey tool – demo</a:t>
            </a:r>
          </a:p>
        </p:txBody>
      </p:sp>
    </p:spTree>
    <p:extLst>
      <p:ext uri="{BB962C8B-B14F-4D97-AF65-F5344CB8AC3E}">
        <p14:creationId xmlns:p14="http://schemas.microsoft.com/office/powerpoint/2010/main" val="172060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1834329"/>
          </a:xfrm>
        </p:spPr>
        <p:txBody>
          <a:bodyPr/>
          <a:lstStyle/>
          <a:p>
            <a:endParaRPr lang="en-GB" sz="1800"/>
          </a:p>
          <a:p>
            <a:r>
              <a:rPr lang="en-GB" sz="1800" b="1"/>
              <a:t>Training resources </a:t>
            </a:r>
          </a:p>
          <a:p>
            <a:r>
              <a:rPr lang="en-GB" sz="1800"/>
              <a:t>A set of videos on </a:t>
            </a:r>
            <a:r>
              <a:rPr lang="en-GB" sz="1800">
                <a:hlinkClick r:id="rId3"/>
              </a:rPr>
              <a:t>Survey Guidance</a:t>
            </a:r>
            <a:r>
              <a:rPr lang="en-GB" sz="1800"/>
              <a:t> page</a:t>
            </a:r>
          </a:p>
          <a:p>
            <a:endParaRPr lang="en-GB" sz="18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JISC Survey tool – resources</a:t>
            </a:r>
          </a:p>
        </p:txBody>
      </p:sp>
      <p:pic>
        <p:nvPicPr>
          <p:cNvPr id="3" name="Picture 2">
            <a:extLst>
              <a:ext uri="{FF2B5EF4-FFF2-40B4-BE49-F238E27FC236}">
                <a16:creationId xmlns:a16="http://schemas.microsoft.com/office/drawing/2014/main" id="{1068297F-4317-3022-F13E-3091DFA9CB8E}"/>
              </a:ext>
            </a:extLst>
          </p:cNvPr>
          <p:cNvPicPr>
            <a:picLocks noChangeAspect="1"/>
          </p:cNvPicPr>
          <p:nvPr/>
        </p:nvPicPr>
        <p:blipFill>
          <a:blip r:embed="rId4"/>
          <a:stretch>
            <a:fillRect/>
          </a:stretch>
        </p:blipFill>
        <p:spPr>
          <a:xfrm>
            <a:off x="2427909" y="2971793"/>
            <a:ext cx="3077004" cy="3705742"/>
          </a:xfrm>
          <a:prstGeom prst="rect">
            <a:avLst/>
          </a:prstGeom>
        </p:spPr>
      </p:pic>
      <p:pic>
        <p:nvPicPr>
          <p:cNvPr id="7" name="Picture 6">
            <a:extLst>
              <a:ext uri="{FF2B5EF4-FFF2-40B4-BE49-F238E27FC236}">
                <a16:creationId xmlns:a16="http://schemas.microsoft.com/office/drawing/2014/main" id="{3B9ECB21-A683-6119-6C2C-01672F2E461B}"/>
              </a:ext>
            </a:extLst>
          </p:cNvPr>
          <p:cNvPicPr>
            <a:picLocks noChangeAspect="1"/>
          </p:cNvPicPr>
          <p:nvPr/>
        </p:nvPicPr>
        <p:blipFill>
          <a:blip r:embed="rId5"/>
          <a:stretch>
            <a:fillRect/>
          </a:stretch>
        </p:blipFill>
        <p:spPr>
          <a:xfrm>
            <a:off x="6094720" y="2971793"/>
            <a:ext cx="2848373" cy="2943636"/>
          </a:xfrm>
          <a:prstGeom prst="rect">
            <a:avLst/>
          </a:prstGeom>
        </p:spPr>
      </p:pic>
    </p:spTree>
    <p:extLst>
      <p:ext uri="{BB962C8B-B14F-4D97-AF65-F5344CB8AC3E}">
        <p14:creationId xmlns:p14="http://schemas.microsoft.com/office/powerpoint/2010/main" val="236882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290945" y="2189358"/>
            <a:ext cx="5280302" cy="2949627"/>
          </a:xfrm>
        </p:spPr>
        <p:txBody>
          <a:bodyPr/>
          <a:lstStyle/>
          <a:p>
            <a:endParaRPr lang="en-GB" sz="2400"/>
          </a:p>
          <a:p>
            <a:pPr marL="0" indent="0">
              <a:buNone/>
            </a:pPr>
            <a:r>
              <a:rPr lang="en-GB" sz="2400"/>
              <a:t>1. Thinking about quantitative and qualitative data</a:t>
            </a:r>
          </a:p>
          <a:p>
            <a:pPr marL="0" indent="0">
              <a:buNone/>
            </a:pPr>
            <a:r>
              <a:rPr lang="en-GB" sz="2400"/>
              <a:t>2. Responsible scholarship</a:t>
            </a:r>
          </a:p>
          <a:p>
            <a:pPr marL="0" indent="0">
              <a:buNone/>
            </a:pPr>
            <a:r>
              <a:rPr lang="en-GB" sz="2400"/>
              <a:t>3. Surveys</a:t>
            </a:r>
          </a:p>
          <a:p>
            <a:endParaRPr lang="en-GB"/>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a:xfrm>
            <a:off x="290945" y="1120365"/>
            <a:ext cx="10766703" cy="497161"/>
          </a:xfrm>
        </p:spPr>
        <p:txBody>
          <a:bodyPr/>
          <a:lstStyle/>
          <a:p>
            <a:r>
              <a:rPr lang="en-GB"/>
              <a:t>Aims of session</a:t>
            </a:r>
          </a:p>
        </p:txBody>
      </p:sp>
      <p:pic>
        <p:nvPicPr>
          <p:cNvPr id="3" name="Picture 2" descr="A person holding a key to a question mark&#10;&#10;Description automatically generated">
            <a:extLst>
              <a:ext uri="{FF2B5EF4-FFF2-40B4-BE49-F238E27FC236}">
                <a16:creationId xmlns:a16="http://schemas.microsoft.com/office/drawing/2014/main" id="{195AD335-9D9E-E51A-6D6F-A4E30B521986}"/>
              </a:ext>
            </a:extLst>
          </p:cNvPr>
          <p:cNvPicPr>
            <a:picLocks noChangeAspect="1"/>
          </p:cNvPicPr>
          <p:nvPr/>
        </p:nvPicPr>
        <p:blipFill rotWithShape="1">
          <a:blip r:embed="rId3">
            <a:extLst>
              <a:ext uri="{28A0092B-C50C-407E-A947-70E740481C1C}">
                <a14:useLocalDpi xmlns:a14="http://schemas.microsoft.com/office/drawing/2010/main" val="0"/>
              </a:ext>
            </a:extLst>
          </a:blip>
          <a:srcRect l="15434" t="13150" r="13968" b="5900"/>
          <a:stretch/>
        </p:blipFill>
        <p:spPr>
          <a:xfrm>
            <a:off x="5458692" y="548533"/>
            <a:ext cx="6442363" cy="5551512"/>
          </a:xfrm>
          <a:prstGeom prst="rect">
            <a:avLst/>
          </a:prstGeom>
        </p:spPr>
      </p:pic>
    </p:spTree>
    <p:extLst>
      <p:ext uri="{BB962C8B-B14F-4D97-AF65-F5344CB8AC3E}">
        <p14:creationId xmlns:p14="http://schemas.microsoft.com/office/powerpoint/2010/main" val="341506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3822133" y="1179027"/>
            <a:ext cx="8369867" cy="4875409"/>
          </a:xfrm>
        </p:spPr>
        <p:txBody>
          <a:bodyPr/>
          <a:lstStyle/>
          <a:p>
            <a:pPr marL="0" indent="0">
              <a:buNone/>
            </a:pPr>
            <a:r>
              <a:rPr lang="en-GB" sz="1800" b="1"/>
              <a:t>Think about</a:t>
            </a:r>
          </a:p>
          <a:p>
            <a:pPr marL="285750" indent="-285750">
              <a:buFont typeface="Arial" panose="020B0604020202020204" pitchFamily="34" charset="0"/>
              <a:buChar char="•"/>
            </a:pPr>
            <a:r>
              <a:rPr lang="en-GB" sz="1800"/>
              <a:t>Invitations and reminders</a:t>
            </a:r>
          </a:p>
          <a:p>
            <a:pPr marL="285750" indent="-285750">
              <a:buFont typeface="Arial" panose="020B0604020202020204" pitchFamily="34" charset="0"/>
              <a:buChar char="•"/>
            </a:pPr>
            <a:r>
              <a:rPr lang="en-GB" sz="1800"/>
              <a:t>How long your survey will be open for</a:t>
            </a:r>
          </a:p>
          <a:p>
            <a:pPr marL="285750" indent="-285750">
              <a:buFont typeface="Arial" panose="020B0604020202020204" pitchFamily="34" charset="0"/>
              <a:buChar char="•"/>
            </a:pPr>
            <a:r>
              <a:rPr lang="en-GB" sz="1800"/>
              <a:t>Timing your survey around module activities</a:t>
            </a:r>
          </a:p>
          <a:p>
            <a:pPr marL="285750" indent="-285750">
              <a:buFont typeface="Arial" panose="020B0604020202020204" pitchFamily="34" charset="0"/>
              <a:buChar char="•"/>
            </a:pPr>
            <a:r>
              <a:rPr lang="en-GB" sz="1800"/>
              <a:t>Student demographics – sample selection and integrating demographic data </a:t>
            </a:r>
          </a:p>
          <a:p>
            <a:pPr marL="285750" indent="-285750">
              <a:buFont typeface="Arial" panose="020B0604020202020204" pitchFamily="34" charset="0"/>
              <a:buChar char="•"/>
            </a:pPr>
            <a:r>
              <a:rPr lang="en-GB" sz="1800"/>
              <a:t>Length of survey – number of questions</a:t>
            </a:r>
          </a:p>
          <a:p>
            <a:pPr marL="285750" indent="-285750">
              <a:buFont typeface="Arial" panose="020B0604020202020204" pitchFamily="34" charset="0"/>
              <a:buChar char="•"/>
            </a:pPr>
            <a:r>
              <a:rPr lang="en-GB" sz="1800"/>
              <a:t>Conditionality of routing through your questions </a:t>
            </a:r>
          </a:p>
          <a:p>
            <a:pPr marL="285750" indent="-285750">
              <a:buFont typeface="Arial" panose="020B0604020202020204" pitchFamily="34" charset="0"/>
              <a:buChar char="•"/>
            </a:pPr>
            <a:r>
              <a:rPr lang="en-GB" sz="1800"/>
              <a:t>Balance of question types – closed and open</a:t>
            </a:r>
          </a:p>
          <a:p>
            <a:pPr marL="285750" indent="-285750">
              <a:buFont typeface="Arial" panose="020B0604020202020204" pitchFamily="34" charset="0"/>
              <a:buChar char="•"/>
            </a:pPr>
            <a:r>
              <a:rPr lang="en-GB" sz="1800"/>
              <a:t>Types of closed question  - variety while still retaining clarity!</a:t>
            </a:r>
          </a:p>
          <a:p>
            <a:pPr marL="285750" indent="-285750">
              <a:buFont typeface="Arial" panose="020B0604020202020204" pitchFamily="34" charset="0"/>
              <a:buChar char="•"/>
            </a:pPr>
            <a:r>
              <a:rPr lang="en-GB" sz="1800"/>
              <a:t>If you want to follow up respondents for interviews/focus groups ask for consent and email addresses in your survey</a:t>
            </a:r>
          </a:p>
          <a:p>
            <a:pPr marL="285750" indent="-285750">
              <a:buFont typeface="Arial" panose="020B0604020202020204" pitchFamily="34" charset="0"/>
              <a:buChar char="•"/>
            </a:pPr>
            <a:r>
              <a:rPr lang="en-GB" sz="1800"/>
              <a:t>Getting your survey checked before it is released</a:t>
            </a:r>
          </a:p>
          <a:p>
            <a:endParaRPr lang="en-GB" sz="1800"/>
          </a:p>
          <a:p>
            <a:r>
              <a:rPr lang="en-GB" sz="1800"/>
              <a:t>Also remember the </a:t>
            </a:r>
            <a:r>
              <a:rPr lang="en-GB" sz="1800">
                <a:hlinkClick r:id="rId3"/>
              </a:rPr>
              <a:t>SoTL in STEM</a:t>
            </a:r>
            <a:r>
              <a:rPr lang="en-GB" sz="1800"/>
              <a:t> badged open course!</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Surveys – hints and tips</a:t>
            </a:r>
          </a:p>
        </p:txBody>
      </p:sp>
      <p:pic>
        <p:nvPicPr>
          <p:cNvPr id="3" name="Picture 2" descr="A clipboard with check marks&#10;&#10;Description automatically generated">
            <a:extLst>
              <a:ext uri="{FF2B5EF4-FFF2-40B4-BE49-F238E27FC236}">
                <a16:creationId xmlns:a16="http://schemas.microsoft.com/office/drawing/2014/main" id="{AD45E6A6-14DF-9DAE-F809-81784490A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80" y="1179027"/>
            <a:ext cx="3321953" cy="4144347"/>
          </a:xfrm>
          <a:prstGeom prst="rect">
            <a:avLst/>
          </a:prstGeom>
        </p:spPr>
      </p:pic>
    </p:spTree>
    <p:extLst>
      <p:ext uri="{BB962C8B-B14F-4D97-AF65-F5344CB8AC3E}">
        <p14:creationId xmlns:p14="http://schemas.microsoft.com/office/powerpoint/2010/main" val="246391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endParaRPr lang="en-GB" sz="2400"/>
          </a:p>
          <a:p>
            <a:endParaRPr lang="en-GB" sz="24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2400"/>
              <a:t>Student barriers to engagement (SRPP workshop)</a:t>
            </a:r>
          </a:p>
        </p:txBody>
      </p:sp>
      <p:graphicFrame>
        <p:nvGraphicFramePr>
          <p:cNvPr id="8" name="Table 6">
            <a:extLst>
              <a:ext uri="{FF2B5EF4-FFF2-40B4-BE49-F238E27FC236}">
                <a16:creationId xmlns:a16="http://schemas.microsoft.com/office/drawing/2014/main" id="{8EBADFDA-CEE6-7FE5-FCE4-88431D8BC3AE}"/>
              </a:ext>
            </a:extLst>
          </p:cNvPr>
          <p:cNvGraphicFramePr>
            <a:graphicFrameLocks noGrp="1"/>
          </p:cNvGraphicFramePr>
          <p:nvPr>
            <p:extLst>
              <p:ext uri="{D42A27DB-BD31-4B8C-83A1-F6EECF244321}">
                <p14:modId xmlns:p14="http://schemas.microsoft.com/office/powerpoint/2010/main" val="3282433039"/>
              </p:ext>
            </p:extLst>
          </p:nvPr>
        </p:nvGraphicFramePr>
        <p:xfrm>
          <a:off x="1550955" y="1329824"/>
          <a:ext cx="8717281" cy="4224846"/>
        </p:xfrm>
        <a:graphic>
          <a:graphicData uri="http://schemas.openxmlformats.org/drawingml/2006/table">
            <a:tbl>
              <a:tblPr firstRow="1" bandRow="1">
                <a:tableStyleId>{5C22544A-7EE6-4342-B048-85BDC9FD1C3A}</a:tableStyleId>
              </a:tblPr>
              <a:tblGrid>
                <a:gridCol w="542544">
                  <a:extLst>
                    <a:ext uri="{9D8B030D-6E8A-4147-A177-3AD203B41FA5}">
                      <a16:colId xmlns:a16="http://schemas.microsoft.com/office/drawing/2014/main" val="2180957762"/>
                    </a:ext>
                  </a:extLst>
                </a:gridCol>
                <a:gridCol w="1731364">
                  <a:extLst>
                    <a:ext uri="{9D8B030D-6E8A-4147-A177-3AD203B41FA5}">
                      <a16:colId xmlns:a16="http://schemas.microsoft.com/office/drawing/2014/main" val="1694893326"/>
                    </a:ext>
                  </a:extLst>
                </a:gridCol>
                <a:gridCol w="2045351">
                  <a:extLst>
                    <a:ext uri="{9D8B030D-6E8A-4147-A177-3AD203B41FA5}">
                      <a16:colId xmlns:a16="http://schemas.microsoft.com/office/drawing/2014/main" val="4108521785"/>
                    </a:ext>
                  </a:extLst>
                </a:gridCol>
                <a:gridCol w="2097540">
                  <a:extLst>
                    <a:ext uri="{9D8B030D-6E8A-4147-A177-3AD203B41FA5}">
                      <a16:colId xmlns:a16="http://schemas.microsoft.com/office/drawing/2014/main" val="3605232476"/>
                    </a:ext>
                  </a:extLst>
                </a:gridCol>
                <a:gridCol w="2300482">
                  <a:extLst>
                    <a:ext uri="{9D8B030D-6E8A-4147-A177-3AD203B41FA5}">
                      <a16:colId xmlns:a16="http://schemas.microsoft.com/office/drawing/2014/main" val="3755504537"/>
                    </a:ext>
                  </a:extLst>
                </a:gridCol>
              </a:tblGrid>
              <a:tr h="438650">
                <a:tc>
                  <a:txBody>
                    <a:bodyPr/>
                    <a:lstStyle/>
                    <a:p>
                      <a:endParaRPr lang="en-GB" sz="800"/>
                    </a:p>
                  </a:txBody>
                  <a:tcPr marL="68580" marR="68580" marT="34290" marB="34290"/>
                </a:tc>
                <a:tc>
                  <a:txBody>
                    <a:bodyPr/>
                    <a:lstStyle/>
                    <a:p>
                      <a:r>
                        <a:rPr lang="en-GB" sz="800"/>
                        <a:t>Student Barrier to engagement</a:t>
                      </a:r>
                    </a:p>
                  </a:txBody>
                  <a:tcPr marL="68580" marR="68580" marT="34290" marB="34290"/>
                </a:tc>
                <a:tc>
                  <a:txBody>
                    <a:bodyPr/>
                    <a:lstStyle/>
                    <a:p>
                      <a:r>
                        <a:rPr lang="en-GB" sz="800"/>
                        <a:t>Problem(s) to solve</a:t>
                      </a:r>
                    </a:p>
                  </a:txBody>
                  <a:tcPr marL="68580" marR="68580" marT="34290" marB="34290"/>
                </a:tc>
                <a:tc>
                  <a:txBody>
                    <a:bodyPr/>
                    <a:lstStyle/>
                    <a:p>
                      <a:r>
                        <a:rPr lang="en-GB" sz="800"/>
                        <a:t>What could we try?</a:t>
                      </a:r>
                    </a:p>
                  </a:txBody>
                  <a:tcPr marL="68580" marR="68580" marT="34290" marB="34290"/>
                </a:tc>
                <a:tc>
                  <a:txBody>
                    <a:bodyPr/>
                    <a:lstStyle/>
                    <a:p>
                      <a:r>
                        <a:rPr lang="en-GB" sz="800"/>
                        <a:t>Why do we think it might work?</a:t>
                      </a:r>
                    </a:p>
                  </a:txBody>
                  <a:tcPr marL="68580" marR="68580" marT="34290" marB="34290"/>
                </a:tc>
                <a:extLst>
                  <a:ext uri="{0D108BD9-81ED-4DB2-BD59-A6C34878D82A}">
                    <a16:rowId xmlns:a16="http://schemas.microsoft.com/office/drawing/2014/main" val="3892388107"/>
                  </a:ext>
                </a:extLst>
              </a:tr>
              <a:tr h="891540">
                <a:tc>
                  <a:txBody>
                    <a:bodyPr/>
                    <a:lstStyle/>
                    <a:p>
                      <a:endParaRPr lang="en-GB" sz="900"/>
                    </a:p>
                  </a:txBody>
                  <a:tcPr marL="68580" marR="68580" marT="34290" marB="34290"/>
                </a:tc>
                <a:tc>
                  <a:txBody>
                    <a:bodyPr/>
                    <a:lstStyle/>
                    <a:p>
                      <a:r>
                        <a:rPr lang="en-GB" sz="900"/>
                        <a:t>“I’ve got too many emails, I’m not going to read that invitation to a survey!”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We know that our students receive a lot of communications: how can we cut through the noise?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Expert review of our communications, creation of ‘known good’ templates for impactful subject lines and email content through thorough testing. </a:t>
                      </a:r>
                    </a:p>
                  </a:txBody>
                  <a:tcPr marL="68580" marR="68580" marT="34290" marB="34290"/>
                </a:tc>
                <a:tc>
                  <a:txBody>
                    <a:bodyPr/>
                    <a:lstStyle/>
                    <a:p>
                      <a:r>
                        <a:rPr lang="en-GB" sz="900"/>
                        <a:t>Students have told us they filter their communications carefully and on occasion only open emails from the OU that appear to be directly related to their study. There is evidence that bold subject lines work better.</a:t>
                      </a:r>
                    </a:p>
                  </a:txBody>
                  <a:tcPr marL="68580" marR="68580" marT="34290" marB="34290"/>
                </a:tc>
                <a:extLst>
                  <a:ext uri="{0D108BD9-81ED-4DB2-BD59-A6C34878D82A}">
                    <a16:rowId xmlns:a16="http://schemas.microsoft.com/office/drawing/2014/main" val="3493978916"/>
                  </a:ext>
                </a:extLst>
              </a:tr>
              <a:tr h="662821">
                <a:tc>
                  <a:txBody>
                    <a:bodyPr/>
                    <a:lstStyle/>
                    <a:p>
                      <a:endParaRPr lang="en-GB" sz="900"/>
                    </a:p>
                  </a:txBody>
                  <a:tcPr marL="68580" marR="68580" marT="34290" marB="34290"/>
                </a:tc>
                <a:tc>
                  <a:txBody>
                    <a:bodyPr/>
                    <a:lstStyle/>
                    <a:p>
                      <a:r>
                        <a:rPr lang="en-GB" sz="900"/>
                        <a:t>“There’s no point spending my time on this!”</a:t>
                      </a:r>
                    </a:p>
                  </a:txBody>
                  <a:tcPr marL="68580" marR="68580" marT="34290" marB="34290"/>
                </a:tc>
                <a:tc>
                  <a:txBody>
                    <a:bodyPr/>
                    <a:lstStyle/>
                    <a:p>
                      <a:r>
                        <a:rPr lang="en-GB" sz="900"/>
                        <a:t>The value of engaging isn’t clear.</a:t>
                      </a:r>
                    </a:p>
                  </a:txBody>
                  <a:tcPr marL="68580" marR="68580" marT="34290" marB="34290"/>
                </a:tc>
                <a:tc>
                  <a:txBody>
                    <a:bodyPr/>
                    <a:lstStyle/>
                    <a:p>
                      <a:r>
                        <a:rPr lang="en-GB" sz="900"/>
                        <a:t>Improve awareness of actions taken in response to feedback. </a:t>
                      </a:r>
                    </a:p>
                  </a:txBody>
                  <a:tcPr marL="68580" marR="68580" marT="34290" marB="34290"/>
                </a:tc>
                <a:tc>
                  <a:txBody>
                    <a:bodyPr/>
                    <a:lstStyle/>
                    <a:p>
                      <a:r>
                        <a:rPr lang="en-GB" sz="900"/>
                        <a:t>Students are more likely to spend their time engaging with feedback if they can see it will make a difference. (Student Voice focus groups, 2022)</a:t>
                      </a:r>
                    </a:p>
                  </a:txBody>
                  <a:tcPr marL="68580" marR="68580" marT="34290" marB="34290"/>
                </a:tc>
                <a:extLst>
                  <a:ext uri="{0D108BD9-81ED-4DB2-BD59-A6C34878D82A}">
                    <a16:rowId xmlns:a16="http://schemas.microsoft.com/office/drawing/2014/main" val="2482291924"/>
                  </a:ext>
                </a:extLst>
              </a:tr>
              <a:tr h="662821">
                <a:tc>
                  <a:txBody>
                    <a:bodyPr/>
                    <a:lstStyle/>
                    <a:p>
                      <a:endParaRPr lang="en-GB" sz="900"/>
                    </a:p>
                  </a:txBody>
                  <a:tcPr marL="68580" marR="68580" marT="34290" marB="34290"/>
                </a:tc>
                <a:tc>
                  <a:txBody>
                    <a:bodyPr/>
                    <a:lstStyle/>
                    <a:p>
                      <a:r>
                        <a:rPr lang="en-GB" sz="900"/>
                        <a:t>“This is going to take forever to do!”</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Surveys are too long, or aren’t relevant.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Work to reduce the length of surveys – use critical, relevant questions only. Cut out ‘nice to know’ and make every item worthwhile. </a:t>
                      </a:r>
                    </a:p>
                  </a:txBody>
                  <a:tcPr marL="68580" marR="68580" marT="34290" marB="34290"/>
                </a:tc>
                <a:tc>
                  <a:txBody>
                    <a:bodyPr/>
                    <a:lstStyle/>
                    <a:p>
                      <a:r>
                        <a:rPr lang="en-GB" sz="900"/>
                        <a:t>c.10 mins is long enough, but with other measures to support, can be longer. Younger students in particular likely to favour shorter</a:t>
                      </a:r>
                    </a:p>
                  </a:txBody>
                  <a:tcPr marL="68580" marR="68580" marT="34290" marB="34290"/>
                </a:tc>
                <a:extLst>
                  <a:ext uri="{0D108BD9-81ED-4DB2-BD59-A6C34878D82A}">
                    <a16:rowId xmlns:a16="http://schemas.microsoft.com/office/drawing/2014/main" val="3136617241"/>
                  </a:ext>
                </a:extLst>
              </a:tr>
              <a:tr h="662821">
                <a:tc>
                  <a:txBody>
                    <a:bodyPr/>
                    <a:lstStyle/>
                    <a:p>
                      <a:endParaRPr lang="en-GB" sz="900"/>
                    </a:p>
                  </a:txBody>
                  <a:tcPr marL="68580" marR="68580" marT="34290" marB="34290"/>
                </a:tc>
                <a:tc>
                  <a:txBody>
                    <a:bodyPr/>
                    <a:lstStyle/>
                    <a:p>
                      <a:r>
                        <a:rPr lang="en-GB" sz="900"/>
                        <a:t>“What’s in it for me?”</a:t>
                      </a:r>
                    </a:p>
                  </a:txBody>
                  <a:tcPr marL="68580" marR="68580" marT="34290" marB="34290"/>
                </a:tc>
                <a:tc>
                  <a:txBody>
                    <a:bodyPr/>
                    <a:lstStyle/>
                    <a:p>
                      <a:r>
                        <a:rPr lang="en-GB" sz="900"/>
                        <a:t>Time spent engaging with research doesn’t feel rewarding enough to prioritise over study time.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Offering incentives to students to encourage them to take part. </a:t>
                      </a:r>
                    </a:p>
                    <a:p>
                      <a:endParaRPr lang="en-GB" sz="900"/>
                    </a:p>
                  </a:txBody>
                  <a:tcPr marL="68580" marR="68580" marT="34290" marB="34290"/>
                </a:tc>
                <a:tc>
                  <a:txBody>
                    <a:bodyPr/>
                    <a:lstStyle/>
                    <a:p>
                      <a:r>
                        <a:rPr lang="en-GB" sz="900"/>
                        <a:t>March 23 Brand Tracker wave is trialling an incentive for completion: record response numbers throughout fieldwork.</a:t>
                      </a:r>
                    </a:p>
                  </a:txBody>
                  <a:tcPr marL="68580" marR="68580" marT="34290" marB="34290"/>
                </a:tc>
                <a:extLst>
                  <a:ext uri="{0D108BD9-81ED-4DB2-BD59-A6C34878D82A}">
                    <a16:rowId xmlns:a16="http://schemas.microsoft.com/office/drawing/2014/main" val="4225964635"/>
                  </a:ext>
                </a:extLst>
              </a:tr>
              <a:tr h="814634">
                <a:tc>
                  <a:txBody>
                    <a:bodyPr/>
                    <a:lstStyle/>
                    <a:p>
                      <a:endParaRPr lang="en-GB" sz="900"/>
                    </a:p>
                  </a:txBody>
                  <a:tcPr marL="68580" marR="68580" marT="34290" marB="34290"/>
                </a:tc>
                <a:tc>
                  <a:txBody>
                    <a:bodyPr/>
                    <a:lstStyle/>
                    <a:p>
                      <a:r>
                        <a:rPr lang="en-GB" sz="900"/>
                        <a:t>“I didn’t even know there was a survey!”</a:t>
                      </a:r>
                    </a:p>
                  </a:txBody>
                  <a:tcPr marL="68580" marR="68580" marT="34290" marB="34290"/>
                </a:tc>
                <a:tc>
                  <a:txBody>
                    <a:bodyPr/>
                    <a:lstStyle/>
                    <a:p>
                      <a:r>
                        <a:rPr lang="en-GB" sz="900"/>
                        <a:t>Emails can get missed, or arrive at the wrong time.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2"/>
                          </a:solidFill>
                        </a:rPr>
                        <a:t>Explore new options for technology enhancements that present key surveys as part of the module. </a:t>
                      </a:r>
                    </a:p>
                  </a:txBody>
                  <a:tcPr marL="68580" marR="68580" marT="34290" marB="34290"/>
                </a:tc>
                <a:tc>
                  <a:txBody>
                    <a:bodyPr/>
                    <a:lstStyle/>
                    <a:p>
                      <a:pPr marL="0" indent="0">
                        <a:buFont typeface="Arial" panose="020B0604020202020204" pitchFamily="34" charset="0"/>
                        <a:buNone/>
                      </a:pPr>
                      <a:r>
                        <a:rPr lang="en-GB" sz="900"/>
                        <a:t>Surveys advertised on the VLE do well:</a:t>
                      </a:r>
                    </a:p>
                    <a:p>
                      <a:pPr marL="0" indent="0">
                        <a:buFont typeface="Arial" panose="020B0604020202020204" pitchFamily="34" charset="0"/>
                        <a:buNone/>
                      </a:pPr>
                      <a:r>
                        <a:rPr lang="en-GB" sz="900"/>
                        <a:t>(NSS VLE Flag pilot: 55% vs 34% RR, </a:t>
                      </a:r>
                      <a:r>
                        <a:rPr lang="en-GB" sz="900" err="1"/>
                        <a:t>Microcredential</a:t>
                      </a:r>
                      <a:r>
                        <a:rPr lang="en-GB" sz="900"/>
                        <a:t> surveys 18-20% RR, RTSF surveys average 20-70% RR)</a:t>
                      </a:r>
                    </a:p>
                  </a:txBody>
                  <a:tcPr marL="68580" marR="68580" marT="34290" marB="34290"/>
                </a:tc>
                <a:extLst>
                  <a:ext uri="{0D108BD9-81ED-4DB2-BD59-A6C34878D82A}">
                    <a16:rowId xmlns:a16="http://schemas.microsoft.com/office/drawing/2014/main" val="3642828973"/>
                  </a:ext>
                </a:extLst>
              </a:tr>
            </a:tbl>
          </a:graphicData>
        </a:graphic>
      </p:graphicFrame>
      <p:pic>
        <p:nvPicPr>
          <p:cNvPr id="9" name="Graphic 8" descr="Help with solid fill">
            <a:extLst>
              <a:ext uri="{FF2B5EF4-FFF2-40B4-BE49-F238E27FC236}">
                <a16:creationId xmlns:a16="http://schemas.microsoft.com/office/drawing/2014/main" id="{EA449848-4CA9-C31C-7B07-33F99DF16A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6381" y="4812373"/>
            <a:ext cx="405000" cy="405000"/>
          </a:xfrm>
          <a:prstGeom prst="rect">
            <a:avLst/>
          </a:prstGeom>
        </p:spPr>
      </p:pic>
      <p:pic>
        <p:nvPicPr>
          <p:cNvPr id="10" name="Graphic 9" descr="Coins with solid fill">
            <a:extLst>
              <a:ext uri="{FF2B5EF4-FFF2-40B4-BE49-F238E27FC236}">
                <a16:creationId xmlns:a16="http://schemas.microsoft.com/office/drawing/2014/main" id="{B8B1C119-B9C6-44DC-3554-E76F584E1B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6381" y="4118112"/>
            <a:ext cx="405000" cy="405000"/>
          </a:xfrm>
          <a:prstGeom prst="rect">
            <a:avLst/>
          </a:prstGeom>
        </p:spPr>
      </p:pic>
      <p:pic>
        <p:nvPicPr>
          <p:cNvPr id="11" name="Graphic 10" descr="Hourglass 30% with solid fill">
            <a:extLst>
              <a:ext uri="{FF2B5EF4-FFF2-40B4-BE49-F238E27FC236}">
                <a16:creationId xmlns:a16="http://schemas.microsoft.com/office/drawing/2014/main" id="{BEF1F500-AA40-A7DE-2423-DA8441D12D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16381" y="2729589"/>
            <a:ext cx="405000" cy="405000"/>
          </a:xfrm>
          <a:prstGeom prst="rect">
            <a:avLst/>
          </a:prstGeom>
        </p:spPr>
      </p:pic>
      <p:pic>
        <p:nvPicPr>
          <p:cNvPr id="12" name="Graphic 11" descr="Email with solid fill">
            <a:extLst>
              <a:ext uri="{FF2B5EF4-FFF2-40B4-BE49-F238E27FC236}">
                <a16:creationId xmlns:a16="http://schemas.microsoft.com/office/drawing/2014/main" id="{7C2F8D26-30D0-D0B6-45D0-6896263F5F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16381" y="2035327"/>
            <a:ext cx="405000" cy="405000"/>
          </a:xfrm>
          <a:prstGeom prst="rect">
            <a:avLst/>
          </a:prstGeom>
        </p:spPr>
      </p:pic>
      <p:pic>
        <p:nvPicPr>
          <p:cNvPr id="13" name="Graphic 12" descr="Construction Barricade with solid fill">
            <a:extLst>
              <a:ext uri="{FF2B5EF4-FFF2-40B4-BE49-F238E27FC236}">
                <a16:creationId xmlns:a16="http://schemas.microsoft.com/office/drawing/2014/main" id="{6DB6228D-0998-AF5C-500D-A023FC80E9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16381" y="1341066"/>
            <a:ext cx="405000" cy="405000"/>
          </a:xfrm>
          <a:prstGeom prst="rect">
            <a:avLst/>
          </a:prstGeom>
        </p:spPr>
      </p:pic>
      <p:pic>
        <p:nvPicPr>
          <p:cNvPr id="14" name="Graphic 13" descr="Alarm Ringing with solid fill">
            <a:extLst>
              <a:ext uri="{FF2B5EF4-FFF2-40B4-BE49-F238E27FC236}">
                <a16:creationId xmlns:a16="http://schemas.microsoft.com/office/drawing/2014/main" id="{CB364861-9B54-3B65-DC53-7479B62E7A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16381" y="3448927"/>
            <a:ext cx="405000" cy="405000"/>
          </a:xfrm>
          <a:prstGeom prst="rect">
            <a:avLst/>
          </a:prstGeom>
        </p:spPr>
      </p:pic>
    </p:spTree>
    <p:extLst>
      <p:ext uri="{BB962C8B-B14F-4D97-AF65-F5344CB8AC3E}">
        <p14:creationId xmlns:p14="http://schemas.microsoft.com/office/powerpoint/2010/main" val="73160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Questions</a:t>
            </a:r>
          </a:p>
        </p:txBody>
      </p:sp>
    </p:spTree>
    <p:extLst>
      <p:ext uri="{BB962C8B-B14F-4D97-AF65-F5344CB8AC3E}">
        <p14:creationId xmlns:p14="http://schemas.microsoft.com/office/powerpoint/2010/main" val="133914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endParaRPr lang="en-GB"/>
          </a:p>
          <a:p>
            <a:r>
              <a:rPr lang="en-US" sz="2400">
                <a:latin typeface="+mn-lt"/>
              </a:rPr>
              <a:t>Research methods are split broadly into </a:t>
            </a:r>
            <a:r>
              <a:rPr lang="en-US" sz="2400" b="1">
                <a:latin typeface="+mn-lt"/>
              </a:rPr>
              <a:t>quantitative</a:t>
            </a:r>
            <a:r>
              <a:rPr lang="en-US" sz="2400">
                <a:latin typeface="+mn-lt"/>
              </a:rPr>
              <a:t> and </a:t>
            </a:r>
            <a:r>
              <a:rPr lang="en-US" sz="2400" b="1">
                <a:latin typeface="+mn-lt"/>
              </a:rPr>
              <a:t>qualitative</a:t>
            </a:r>
            <a:r>
              <a:rPr lang="en-US" sz="2400">
                <a:latin typeface="+mn-lt"/>
              </a:rPr>
              <a:t> methods</a:t>
            </a:r>
            <a:br>
              <a:rPr lang="en-US" sz="2400">
                <a:latin typeface="+mn-lt"/>
              </a:rPr>
            </a:br>
            <a:endParaRPr lang="en-US" sz="2400">
              <a:latin typeface="+mn-lt"/>
            </a:endParaRPr>
          </a:p>
          <a:p>
            <a:r>
              <a:rPr lang="en-US" sz="2400">
                <a:latin typeface="+mn-lt"/>
              </a:rPr>
              <a:t>Which you choose will mostly depend on  your</a:t>
            </a:r>
            <a:r>
              <a:rPr lang="en-US" sz="2400" b="1">
                <a:latin typeface="+mn-lt"/>
              </a:rPr>
              <a:t> research questions</a:t>
            </a:r>
          </a:p>
          <a:p>
            <a:br>
              <a:rPr lang="en-US" sz="2400">
                <a:latin typeface="+mn-lt"/>
              </a:rPr>
            </a:br>
            <a:r>
              <a:rPr lang="en-US" sz="2400">
                <a:latin typeface="+mn-lt"/>
              </a:rPr>
              <a:t>Plus:</a:t>
            </a:r>
          </a:p>
          <a:p>
            <a:pPr lvl="1"/>
            <a:r>
              <a:rPr lang="en-GB" sz="2400">
                <a:solidFill>
                  <a:schemeClr val="tx1"/>
                </a:solidFill>
                <a:latin typeface="+mn-lt"/>
              </a:rPr>
              <a:t>your preferences and skills</a:t>
            </a:r>
          </a:p>
          <a:p>
            <a:pPr lvl="1"/>
            <a:r>
              <a:rPr lang="en-GB" sz="2400">
                <a:solidFill>
                  <a:schemeClr val="tx1"/>
                </a:solidFill>
                <a:latin typeface="+mn-lt"/>
              </a:rPr>
              <a:t>your underlying philosophy of research</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Principles of research design</a:t>
            </a:r>
          </a:p>
        </p:txBody>
      </p:sp>
    </p:spTree>
    <p:extLst>
      <p:ext uri="{BB962C8B-B14F-4D97-AF65-F5344CB8AC3E}">
        <p14:creationId xmlns:p14="http://schemas.microsoft.com/office/powerpoint/2010/main" val="228786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endParaRPr lang="en-GB"/>
          </a:p>
          <a:p>
            <a:r>
              <a:rPr lang="en-GB" sz="2400" b="1"/>
              <a:t>Quantitative research</a:t>
            </a:r>
            <a:r>
              <a:rPr lang="en-GB" sz="2400"/>
              <a:t> aims to test hypotheses, look at cause and effect, and make predictions  - answers questions such as </a:t>
            </a:r>
          </a:p>
          <a:p>
            <a:r>
              <a:rPr lang="en-GB" sz="2400"/>
              <a:t>	</a:t>
            </a:r>
            <a:r>
              <a:rPr lang="en-GB" sz="2400" i="1"/>
              <a:t>How many? 	What? 	When?</a:t>
            </a:r>
          </a:p>
          <a:p>
            <a:endParaRPr lang="en-GB" sz="2400"/>
          </a:p>
          <a:p>
            <a:r>
              <a:rPr lang="en-GB" sz="2400" b="1"/>
              <a:t>Qualitative research</a:t>
            </a:r>
            <a:r>
              <a:rPr lang="en-GB" sz="2400"/>
              <a:t> aims to understand and interpret social phenomena and interactions - answers questions such as </a:t>
            </a:r>
          </a:p>
          <a:p>
            <a:r>
              <a:rPr lang="en-GB" sz="2400"/>
              <a:t>	</a:t>
            </a:r>
            <a:r>
              <a:rPr lang="en-GB" sz="2400" i="1"/>
              <a:t>Why? 	How?</a:t>
            </a:r>
          </a:p>
          <a:p>
            <a:endParaRPr lang="en-GB"/>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Quantitative &amp; Qualitative research </a:t>
            </a:r>
          </a:p>
        </p:txBody>
      </p:sp>
      <p:pic>
        <p:nvPicPr>
          <p:cNvPr id="9" name="Picture 8" descr="A blue magnifying glass with a question mark&#10;&#10;Description automatically generated">
            <a:extLst>
              <a:ext uri="{FF2B5EF4-FFF2-40B4-BE49-F238E27FC236}">
                <a16:creationId xmlns:a16="http://schemas.microsoft.com/office/drawing/2014/main" id="{BB12E3AA-5B54-22CC-EB1C-CBAA4E6F7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864" y="4894700"/>
            <a:ext cx="1558636" cy="1558636"/>
          </a:xfrm>
          <a:prstGeom prst="rect">
            <a:avLst/>
          </a:prstGeom>
        </p:spPr>
      </p:pic>
      <p:pic>
        <p:nvPicPr>
          <p:cNvPr id="10" name="Picture 9" descr="A blue magnifying glass with a question mark&#10;&#10;Description automatically generated">
            <a:extLst>
              <a:ext uri="{FF2B5EF4-FFF2-40B4-BE49-F238E27FC236}">
                <a16:creationId xmlns:a16="http://schemas.microsoft.com/office/drawing/2014/main" id="{1F6391E0-F225-42BC-1370-7C5C475E9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673" y="4894700"/>
            <a:ext cx="1558636" cy="1558636"/>
          </a:xfrm>
          <a:prstGeom prst="rect">
            <a:avLst/>
          </a:prstGeom>
        </p:spPr>
      </p:pic>
      <p:pic>
        <p:nvPicPr>
          <p:cNvPr id="11" name="Picture 10" descr="A blue magnifying glass with a question mark&#10;&#10;Description automatically generated">
            <a:extLst>
              <a:ext uri="{FF2B5EF4-FFF2-40B4-BE49-F238E27FC236}">
                <a16:creationId xmlns:a16="http://schemas.microsoft.com/office/drawing/2014/main" id="{D6186D22-35E6-ECA5-2AD2-0DD38869B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482" y="4894700"/>
            <a:ext cx="1558636" cy="1558636"/>
          </a:xfrm>
          <a:prstGeom prst="rect">
            <a:avLst/>
          </a:prstGeom>
        </p:spPr>
      </p:pic>
      <p:pic>
        <p:nvPicPr>
          <p:cNvPr id="12" name="Picture 11" descr="A blue magnifying glass with a question mark&#10;&#10;Description automatically generated">
            <a:extLst>
              <a:ext uri="{FF2B5EF4-FFF2-40B4-BE49-F238E27FC236}">
                <a16:creationId xmlns:a16="http://schemas.microsoft.com/office/drawing/2014/main" id="{3F534808-14AE-5F46-A4AC-27FC06F13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291" y="4894700"/>
            <a:ext cx="1558636" cy="1558636"/>
          </a:xfrm>
          <a:prstGeom prst="rect">
            <a:avLst/>
          </a:prstGeom>
        </p:spPr>
      </p:pic>
      <p:pic>
        <p:nvPicPr>
          <p:cNvPr id="13" name="Picture 12" descr="A blue magnifying glass with a question mark&#10;&#10;Description automatically generated">
            <a:extLst>
              <a:ext uri="{FF2B5EF4-FFF2-40B4-BE49-F238E27FC236}">
                <a16:creationId xmlns:a16="http://schemas.microsoft.com/office/drawing/2014/main" id="{A8B4DC92-9349-C824-95B8-35FEF42B2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0927" y="4894700"/>
            <a:ext cx="1558636" cy="1558636"/>
          </a:xfrm>
          <a:prstGeom prst="rect">
            <a:avLst/>
          </a:prstGeom>
        </p:spPr>
      </p:pic>
    </p:spTree>
    <p:extLst>
      <p:ext uri="{BB962C8B-B14F-4D97-AF65-F5344CB8AC3E}">
        <p14:creationId xmlns:p14="http://schemas.microsoft.com/office/powerpoint/2010/main" val="297059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275587" y="2778424"/>
            <a:ext cx="8411430" cy="2991625"/>
          </a:xfrm>
        </p:spPr>
        <p:txBody>
          <a:bodyPr/>
          <a:lstStyle/>
          <a:p>
            <a:pPr marL="342900" indent="-342900">
              <a:buFont typeface="Arial" panose="020B0604020202020204" pitchFamily="34" charset="0"/>
              <a:buChar char="•"/>
            </a:pPr>
            <a:r>
              <a:rPr lang="en-GB" sz="2400"/>
              <a:t>Tells you if there is a “difference” e.g. between conditions or groups</a:t>
            </a:r>
          </a:p>
          <a:p>
            <a:pPr marL="342900" indent="-342900">
              <a:buFont typeface="Arial" panose="020B0604020202020204" pitchFamily="34" charset="0"/>
              <a:buChar char="•"/>
            </a:pPr>
            <a:r>
              <a:rPr lang="en-GB" sz="2400"/>
              <a:t>More ‘objective’: where variables are controlled as much as possible to eliminate interference and measure the effect of any change</a:t>
            </a:r>
          </a:p>
          <a:p>
            <a:pPr marL="342900" indent="-342900">
              <a:buFont typeface="Arial" panose="020B0604020202020204" pitchFamily="34" charset="0"/>
              <a:buChar char="•"/>
            </a:pPr>
            <a:r>
              <a:rPr lang="en-GB" sz="2400"/>
              <a:t>Deductive reasoning: everything is known before conclusions can be drawn</a:t>
            </a:r>
          </a:p>
          <a:p>
            <a:endParaRPr lang="en-GB" sz="2400"/>
          </a:p>
        </p:txBody>
      </p:sp>
      <p:sp>
        <p:nvSpPr>
          <p:cNvPr id="5" name="TextBox 4">
            <a:extLst>
              <a:ext uri="{FF2B5EF4-FFF2-40B4-BE49-F238E27FC236}">
                <a16:creationId xmlns:a16="http://schemas.microsoft.com/office/drawing/2014/main" id="{EB74B9AC-CE00-AAF0-2028-814E557E2C0D}"/>
              </a:ext>
            </a:extLst>
          </p:cNvPr>
          <p:cNvSpPr txBox="1"/>
          <p:nvPr/>
        </p:nvSpPr>
        <p:spPr>
          <a:xfrm>
            <a:off x="275587" y="1334308"/>
            <a:ext cx="10600449" cy="1846659"/>
          </a:xfrm>
          <a:prstGeom prst="rect">
            <a:avLst/>
          </a:prstGeom>
          <a:noFill/>
        </p:spPr>
        <p:txBody>
          <a:bodyPr wrap="square" rtlCol="0">
            <a:spAutoFit/>
          </a:bodyPr>
          <a:lstStyle/>
          <a:p>
            <a:pPr marL="342900" indent="-342900">
              <a:buFont typeface="Arial" panose="020B0604020202020204" pitchFamily="34" charset="0"/>
              <a:buChar char="•"/>
            </a:pPr>
            <a:r>
              <a:rPr lang="en-GB" sz="2400"/>
              <a:t>Attempt to explain phenomena by developing hypotheses and collecting numerical data</a:t>
            </a:r>
          </a:p>
          <a:p>
            <a:pPr marL="342900" indent="-342900">
              <a:buFont typeface="Arial" panose="020B0604020202020204" pitchFamily="34" charset="0"/>
              <a:buChar char="•"/>
            </a:pPr>
            <a:r>
              <a:rPr lang="en-GB" sz="2400"/>
              <a:t>Can be descriptive but usually analysed through statistical methods  </a:t>
            </a:r>
          </a:p>
          <a:p>
            <a:endParaRPr lang="en-GB"/>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200"/>
              <a:t>Quantitative approaches</a:t>
            </a:r>
          </a:p>
          <a:p>
            <a:endParaRPr lang="en-GB"/>
          </a:p>
        </p:txBody>
      </p:sp>
      <p:pic>
        <p:nvPicPr>
          <p:cNvPr id="3" name="Picture 2" descr="A black and white drawing of a piece of paper&#10;&#10;Description automatically generated">
            <a:extLst>
              <a:ext uri="{FF2B5EF4-FFF2-40B4-BE49-F238E27FC236}">
                <a16:creationId xmlns:a16="http://schemas.microsoft.com/office/drawing/2014/main" id="{1340EF23-02AC-0130-E2AC-E039ED058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017" y="2493928"/>
            <a:ext cx="3504983" cy="3560618"/>
          </a:xfrm>
          <a:prstGeom prst="rect">
            <a:avLst/>
          </a:prstGeom>
        </p:spPr>
      </p:pic>
    </p:spTree>
    <p:extLst>
      <p:ext uri="{BB962C8B-B14F-4D97-AF65-F5344CB8AC3E}">
        <p14:creationId xmlns:p14="http://schemas.microsoft.com/office/powerpoint/2010/main" val="2644233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GB" sz="2400">
                <a:solidFill>
                  <a:schemeClr val="tx1"/>
                </a:solidFill>
                <a:latin typeface="+mn-lt"/>
              </a:rPr>
              <a:t>Data sources include:</a:t>
            </a:r>
          </a:p>
          <a:p>
            <a:pPr lvl="1"/>
            <a:r>
              <a:rPr lang="en-GB" sz="2400">
                <a:solidFill>
                  <a:schemeClr val="tx1"/>
                </a:solidFill>
              </a:rPr>
              <a:t>Surveys where there are a large number of respondents and where you have asked closed questions (e.g. use of a Likert scale, multiple choice, select answers from lists) </a:t>
            </a:r>
          </a:p>
          <a:p>
            <a:pPr lvl="1"/>
            <a:r>
              <a:rPr lang="en-GB" sz="2400">
                <a:solidFill>
                  <a:schemeClr val="tx1"/>
                </a:solidFill>
              </a:rPr>
              <a:t>Observations (counts of numbers and/or coding data into numbers)</a:t>
            </a:r>
          </a:p>
          <a:p>
            <a:pPr lvl="1"/>
            <a:r>
              <a:rPr lang="en-GB" sz="2400">
                <a:solidFill>
                  <a:schemeClr val="tx1"/>
                </a:solidFill>
              </a:rPr>
              <a:t>Analytics (number of views; task time etc.)</a:t>
            </a:r>
          </a:p>
          <a:p>
            <a:pPr lvl="1"/>
            <a:r>
              <a:rPr lang="en-GB" sz="2400">
                <a:solidFill>
                  <a:schemeClr val="tx1"/>
                </a:solidFill>
              </a:rPr>
              <a:t>Secondary data (institutional data; internal reports etc.)</a:t>
            </a: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600"/>
              <a:t>Sources of quantitative data</a:t>
            </a:r>
          </a:p>
          <a:p>
            <a:endParaRPr lang="en-GB"/>
          </a:p>
        </p:txBody>
      </p:sp>
    </p:spTree>
    <p:extLst>
      <p:ext uri="{BB962C8B-B14F-4D97-AF65-F5344CB8AC3E}">
        <p14:creationId xmlns:p14="http://schemas.microsoft.com/office/powerpoint/2010/main" val="204268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3"/>
            <a:ext cx="7150667" cy="4639881"/>
          </a:xfrm>
        </p:spPr>
        <p:txBody>
          <a:bodyPr/>
          <a:lstStyle/>
          <a:p>
            <a:pPr marL="342900" indent="-342900">
              <a:buFont typeface="Arial" panose="020B0604020202020204" pitchFamily="34" charset="0"/>
              <a:buChar char="•"/>
            </a:pPr>
            <a:r>
              <a:rPr lang="en-GB" sz="2400"/>
              <a:t>Inform exploratory investigations </a:t>
            </a:r>
          </a:p>
          <a:p>
            <a:pPr marL="342900" indent="-342900">
              <a:buFont typeface="Arial" panose="020B0604020202020204" pitchFamily="34" charset="0"/>
              <a:buChar char="•"/>
            </a:pPr>
            <a:r>
              <a:rPr lang="en-GB" sz="2400"/>
              <a:t>Focus on individual experience and perceptions</a:t>
            </a:r>
          </a:p>
          <a:p>
            <a:pPr marL="342900" indent="-342900">
              <a:buFont typeface="Arial" panose="020B0604020202020204" pitchFamily="34" charset="0"/>
              <a:buChar char="•"/>
            </a:pPr>
            <a:r>
              <a:rPr lang="en-GB" sz="2400"/>
              <a:t>Reflect complexity of social phenomena</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Less constrained than quantitative approaches </a:t>
            </a:r>
          </a:p>
          <a:p>
            <a:pPr marL="342900" indent="-342900">
              <a:buFont typeface="Arial" panose="020B0604020202020204" pitchFamily="34" charset="0"/>
              <a:buChar char="•"/>
            </a:pPr>
            <a:r>
              <a:rPr lang="en-GB" sz="2400"/>
              <a:t>Can be harder to draw definitive conclusions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Often analysed using thematic methods  </a:t>
            </a:r>
          </a:p>
          <a:p>
            <a:endParaRPr lang="en-GB" sz="2400"/>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200"/>
              <a:t>Qualitative approaches</a:t>
            </a:r>
          </a:p>
        </p:txBody>
      </p:sp>
      <p:pic>
        <p:nvPicPr>
          <p:cNvPr id="3" name="Picture 2" descr="A black background with a black square&#10;&#10;Description automatically generated">
            <a:extLst>
              <a:ext uri="{FF2B5EF4-FFF2-40B4-BE49-F238E27FC236}">
                <a16:creationId xmlns:a16="http://schemas.microsoft.com/office/drawing/2014/main" id="{BB7F9004-DF2D-7A16-1304-A55346073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1345" y="1528045"/>
            <a:ext cx="4679233" cy="3429000"/>
          </a:xfrm>
          <a:prstGeom prst="rect">
            <a:avLst/>
          </a:prstGeom>
        </p:spPr>
      </p:pic>
    </p:spTree>
    <p:extLst>
      <p:ext uri="{BB962C8B-B14F-4D97-AF65-F5344CB8AC3E}">
        <p14:creationId xmlns:p14="http://schemas.microsoft.com/office/powerpoint/2010/main" val="48185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0C5F14-38EF-880A-1432-3E200A87E684}"/>
              </a:ext>
            </a:extLst>
          </p:cNvPr>
          <p:cNvSpPr>
            <a:spLocks noGrp="1"/>
          </p:cNvSpPr>
          <p:nvPr>
            <p:ph type="body" sz="quarter" idx="14"/>
          </p:nvPr>
        </p:nvSpPr>
        <p:spPr>
          <a:xfrm>
            <a:off x="413915" y="1137464"/>
            <a:ext cx="10766703" cy="4373650"/>
          </a:xfrm>
        </p:spPr>
        <p:txBody>
          <a:bodyPr/>
          <a:lstStyle/>
          <a:p>
            <a:pPr marL="0" indent="0">
              <a:buNone/>
            </a:pPr>
            <a:r>
              <a:rPr lang="en-GB" sz="2400">
                <a:solidFill>
                  <a:schemeClr val="tx1"/>
                </a:solidFill>
                <a:latin typeface="+mn-lt"/>
              </a:rPr>
              <a:t>Data sources include:</a:t>
            </a:r>
          </a:p>
          <a:p>
            <a:pPr marL="342900" indent="-342900">
              <a:buFont typeface="Arial" panose="020B0604020202020204" pitchFamily="34" charset="0"/>
              <a:buChar char="•"/>
            </a:pPr>
            <a:r>
              <a:rPr lang="en-GB" sz="2400">
                <a:solidFill>
                  <a:schemeClr val="tx1"/>
                </a:solidFill>
                <a:latin typeface="+mn-lt"/>
              </a:rPr>
              <a:t>Free text responses in surveys</a:t>
            </a:r>
          </a:p>
          <a:p>
            <a:pPr marL="342900" indent="-342900">
              <a:buFont typeface="Arial" panose="020B0604020202020204" pitchFamily="34" charset="0"/>
              <a:buChar char="•"/>
            </a:pPr>
            <a:r>
              <a:rPr lang="en-GB" sz="2400">
                <a:solidFill>
                  <a:schemeClr val="tx1"/>
                </a:solidFill>
                <a:latin typeface="+mn-lt"/>
              </a:rPr>
              <a:t>Interviews and focus groups (structured, semi-structured or unstructured)</a:t>
            </a:r>
          </a:p>
          <a:p>
            <a:pPr marL="342900" indent="-342900">
              <a:buFont typeface="Arial" panose="020B0604020202020204" pitchFamily="34" charset="0"/>
              <a:buChar char="•"/>
            </a:pPr>
            <a:r>
              <a:rPr lang="en-GB" sz="2400">
                <a:solidFill>
                  <a:schemeClr val="tx1"/>
                </a:solidFill>
                <a:latin typeface="+mn-lt"/>
              </a:rPr>
              <a:t>Diary studies</a:t>
            </a:r>
          </a:p>
          <a:p>
            <a:pPr marL="342900" indent="-342900">
              <a:buFont typeface="Arial" panose="020B0604020202020204" pitchFamily="34" charset="0"/>
              <a:buChar char="•"/>
            </a:pPr>
            <a:r>
              <a:rPr lang="en-GB" sz="2400">
                <a:solidFill>
                  <a:schemeClr val="tx1"/>
                </a:solidFill>
                <a:latin typeface="+mn-lt"/>
              </a:rPr>
              <a:t>Direct observations (face to face or online) – may also be recorded (video/audio)</a:t>
            </a:r>
          </a:p>
          <a:p>
            <a:pPr marL="342900" indent="-342900">
              <a:buFont typeface="Arial" panose="020B0604020202020204" pitchFamily="34" charset="0"/>
              <a:buChar char="•"/>
            </a:pPr>
            <a:r>
              <a:rPr lang="en-GB" sz="2400">
                <a:solidFill>
                  <a:schemeClr val="tx1"/>
                </a:solidFill>
                <a:latin typeface="+mn-lt"/>
              </a:rPr>
              <a:t>Secondary data – archive data and institutional reports</a:t>
            </a:r>
          </a:p>
          <a:p>
            <a:pPr marL="0" indent="0">
              <a:buNone/>
            </a:pPr>
            <a:endParaRPr lang="en-GB" sz="2400">
              <a:solidFill>
                <a:schemeClr val="tx1"/>
              </a:solidFill>
              <a:latin typeface="+mn-lt"/>
            </a:endParaRPr>
          </a:p>
        </p:txBody>
      </p:sp>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sz="3600"/>
              <a:t>Sources of qualitative data</a:t>
            </a:r>
          </a:p>
          <a:p>
            <a:endParaRPr lang="en-GB"/>
          </a:p>
        </p:txBody>
      </p:sp>
    </p:spTree>
    <p:extLst>
      <p:ext uri="{BB962C8B-B14F-4D97-AF65-F5344CB8AC3E}">
        <p14:creationId xmlns:p14="http://schemas.microsoft.com/office/powerpoint/2010/main" val="294697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A7A4C7-7ABC-FDD5-C1AC-EDD361A9720F}"/>
              </a:ext>
            </a:extLst>
          </p:cNvPr>
          <p:cNvSpPr>
            <a:spLocks noGrp="1"/>
          </p:cNvSpPr>
          <p:nvPr>
            <p:ph type="body" sz="quarter" idx="24"/>
          </p:nvPr>
        </p:nvSpPr>
        <p:spPr/>
        <p:txBody>
          <a:bodyPr/>
          <a:lstStyle/>
          <a:p>
            <a:r>
              <a:rPr lang="en-GB"/>
              <a:t>Comparing quantitative and qualitative methods</a:t>
            </a:r>
          </a:p>
        </p:txBody>
      </p:sp>
      <p:graphicFrame>
        <p:nvGraphicFramePr>
          <p:cNvPr id="5" name="Table 4">
            <a:extLst>
              <a:ext uri="{FF2B5EF4-FFF2-40B4-BE49-F238E27FC236}">
                <a16:creationId xmlns:a16="http://schemas.microsoft.com/office/drawing/2014/main" id="{A063DF91-715F-C82F-B258-BD0A320DBABE}"/>
              </a:ext>
            </a:extLst>
          </p:cNvPr>
          <p:cNvGraphicFramePr>
            <a:graphicFrameLocks noGrp="1"/>
          </p:cNvGraphicFramePr>
          <p:nvPr>
            <p:extLst>
              <p:ext uri="{D42A27DB-BD31-4B8C-83A1-F6EECF244321}">
                <p14:modId xmlns:p14="http://schemas.microsoft.com/office/powerpoint/2010/main" val="1358414644"/>
              </p:ext>
            </p:extLst>
          </p:nvPr>
        </p:nvGraphicFramePr>
        <p:xfrm>
          <a:off x="2366212" y="1139828"/>
          <a:ext cx="8345175" cy="5098099"/>
        </p:xfrm>
        <a:graphic>
          <a:graphicData uri="http://schemas.openxmlformats.org/drawingml/2006/table">
            <a:tbl>
              <a:tblPr firstRow="1" bandRow="1">
                <a:tableStyleId>{5C22544A-7EE6-4342-B048-85BDC9FD1C3A}</a:tableStyleId>
              </a:tblPr>
              <a:tblGrid>
                <a:gridCol w="4227095">
                  <a:extLst>
                    <a:ext uri="{9D8B030D-6E8A-4147-A177-3AD203B41FA5}">
                      <a16:colId xmlns:a16="http://schemas.microsoft.com/office/drawing/2014/main" val="3365539150"/>
                    </a:ext>
                  </a:extLst>
                </a:gridCol>
                <a:gridCol w="4118080">
                  <a:extLst>
                    <a:ext uri="{9D8B030D-6E8A-4147-A177-3AD203B41FA5}">
                      <a16:colId xmlns:a16="http://schemas.microsoft.com/office/drawing/2014/main" val="1577760860"/>
                    </a:ext>
                  </a:extLst>
                </a:gridCol>
              </a:tblGrid>
              <a:tr h="333068">
                <a:tc>
                  <a:txBody>
                    <a:bodyPr/>
                    <a:lstStyle/>
                    <a:p>
                      <a:r>
                        <a:rPr lang="en-GB"/>
                        <a:t>Quantitative</a:t>
                      </a:r>
                    </a:p>
                  </a:txBody>
                  <a:tcPr/>
                </a:tc>
                <a:tc>
                  <a:txBody>
                    <a:bodyPr/>
                    <a:lstStyle/>
                    <a:p>
                      <a:r>
                        <a:rPr lang="en-GB"/>
                        <a:t>Qualitative</a:t>
                      </a:r>
                    </a:p>
                  </a:txBody>
                  <a:tcPr/>
                </a:tc>
                <a:extLst>
                  <a:ext uri="{0D108BD9-81ED-4DB2-BD59-A6C34878D82A}">
                    <a16:rowId xmlns:a16="http://schemas.microsoft.com/office/drawing/2014/main" val="3774403028"/>
                  </a:ext>
                </a:extLst>
              </a:tr>
              <a:tr h="582868">
                <a:tc>
                  <a:txBody>
                    <a:bodyPr/>
                    <a:lstStyle/>
                    <a:p>
                      <a:r>
                        <a:rPr lang="en-GB" sz="1400"/>
                        <a:t>numerical,</a:t>
                      </a:r>
                      <a:r>
                        <a:rPr lang="en-GB" sz="1400" baseline="0"/>
                        <a:t> measurable data</a:t>
                      </a:r>
                      <a:endParaRPr lang="en-GB" sz="1400"/>
                    </a:p>
                  </a:txBody>
                  <a:tcPr/>
                </a:tc>
                <a:tc>
                  <a:txBody>
                    <a:bodyPr/>
                    <a:lstStyle/>
                    <a:p>
                      <a:r>
                        <a:rPr lang="en-GB" sz="1400"/>
                        <a:t>generally non-numerical data (words/images)</a:t>
                      </a:r>
                    </a:p>
                  </a:txBody>
                  <a:tcPr/>
                </a:tc>
                <a:extLst>
                  <a:ext uri="{0D108BD9-81ED-4DB2-BD59-A6C34878D82A}">
                    <a16:rowId xmlns:a16="http://schemas.microsoft.com/office/drawing/2014/main" val="1622388591"/>
                  </a:ext>
                </a:extLst>
              </a:tr>
              <a:tr h="674504">
                <a:tc>
                  <a:txBody>
                    <a:bodyPr/>
                    <a:lstStyle/>
                    <a:p>
                      <a:r>
                        <a:rPr lang="en-GB" sz="1400"/>
                        <a:t>clearly</a:t>
                      </a:r>
                      <a:r>
                        <a:rPr lang="en-GB" sz="1400" baseline="0"/>
                        <a:t> stated questions, extraneous variable controls</a:t>
                      </a:r>
                      <a:endParaRPr lang="en-GB" sz="1400"/>
                    </a:p>
                  </a:txBody>
                  <a:tcPr/>
                </a:tc>
                <a:tc>
                  <a:txBody>
                    <a:bodyPr/>
                    <a:lstStyle/>
                    <a:p>
                      <a:r>
                        <a:rPr lang="en-GB" sz="1400"/>
                        <a:t>exploratory</a:t>
                      </a:r>
                      <a:r>
                        <a:rPr lang="en-GB" sz="1400" baseline="0"/>
                        <a:t> questions</a:t>
                      </a:r>
                      <a:r>
                        <a:rPr lang="en-GB" sz="1400"/>
                        <a:t>, extraneous variables not controlled, </a:t>
                      </a:r>
                    </a:p>
                  </a:txBody>
                  <a:tcPr/>
                </a:tc>
                <a:extLst>
                  <a:ext uri="{0D108BD9-81ED-4DB2-BD59-A6C34878D82A}">
                    <a16:rowId xmlns:a16="http://schemas.microsoft.com/office/drawing/2014/main" val="431986864"/>
                  </a:ext>
                </a:extLst>
              </a:tr>
              <a:tr h="282880">
                <a:tc>
                  <a:txBody>
                    <a:bodyPr/>
                    <a:lstStyle/>
                    <a:p>
                      <a:r>
                        <a:rPr lang="en-GB" sz="1400"/>
                        <a:t>large samples </a:t>
                      </a:r>
                    </a:p>
                  </a:txBody>
                  <a:tcPr/>
                </a:tc>
                <a:tc>
                  <a:txBody>
                    <a:bodyPr/>
                    <a:lstStyle/>
                    <a:p>
                      <a:r>
                        <a:rPr lang="en-GB" sz="1400"/>
                        <a:t>small sample</a:t>
                      </a:r>
                      <a:r>
                        <a:rPr lang="en-GB" sz="1400" baseline="0"/>
                        <a:t> size</a:t>
                      </a:r>
                      <a:endParaRPr lang="en-GB" sz="1400"/>
                    </a:p>
                  </a:txBody>
                  <a:tcPr/>
                </a:tc>
                <a:extLst>
                  <a:ext uri="{0D108BD9-81ED-4DB2-BD59-A6C34878D82A}">
                    <a16:rowId xmlns:a16="http://schemas.microsoft.com/office/drawing/2014/main" val="3498628862"/>
                  </a:ext>
                </a:extLst>
              </a:tr>
              <a:tr h="472152">
                <a:tc>
                  <a:txBody>
                    <a:bodyPr/>
                    <a:lstStyle/>
                    <a:p>
                      <a:r>
                        <a:rPr lang="en-GB" sz="1400"/>
                        <a:t>generalisability</a:t>
                      </a:r>
                      <a:r>
                        <a:rPr lang="en-GB" sz="1400" baseline="0"/>
                        <a:t> </a:t>
                      </a:r>
                      <a:endParaRPr lang="en-GB" sz="1400"/>
                    </a:p>
                  </a:txBody>
                  <a:tcPr/>
                </a:tc>
                <a:tc>
                  <a:txBody>
                    <a:bodyPr/>
                    <a:lstStyle/>
                    <a:p>
                      <a:r>
                        <a:rPr lang="en-GB" sz="1400"/>
                        <a:t>difficult to replicate or generalise</a:t>
                      </a:r>
                    </a:p>
                  </a:txBody>
                  <a:tcPr/>
                </a:tc>
                <a:extLst>
                  <a:ext uri="{0D108BD9-81ED-4DB2-BD59-A6C34878D82A}">
                    <a16:rowId xmlns:a16="http://schemas.microsoft.com/office/drawing/2014/main" val="2372225809"/>
                  </a:ext>
                </a:extLst>
              </a:tr>
              <a:tr h="674504">
                <a:tc>
                  <a:txBody>
                    <a:bodyPr/>
                    <a:lstStyle/>
                    <a:p>
                      <a:r>
                        <a:rPr lang="en-GB" sz="1400" baseline="0"/>
                        <a:t>experiments, RCTs, large surveys, measurements/instruments, questionnaires</a:t>
                      </a:r>
                    </a:p>
                  </a:txBody>
                  <a:tcPr/>
                </a:tc>
                <a:tc>
                  <a:txBody>
                    <a:bodyPr/>
                    <a:lstStyle/>
                    <a:p>
                      <a:r>
                        <a:rPr lang="en-GB" sz="1400"/>
                        <a:t>interviews, observations, focus groups, field notes, workshops</a:t>
                      </a:r>
                    </a:p>
                  </a:txBody>
                  <a:tcPr/>
                </a:tc>
                <a:extLst>
                  <a:ext uri="{0D108BD9-81ED-4DB2-BD59-A6C34878D82A}">
                    <a16:rowId xmlns:a16="http://schemas.microsoft.com/office/drawing/2014/main" val="2354055546"/>
                  </a:ext>
                </a:extLst>
              </a:tr>
              <a:tr h="674504">
                <a:tc>
                  <a:txBody>
                    <a:bodyPr/>
                    <a:lstStyle/>
                    <a:p>
                      <a:r>
                        <a:rPr lang="en-GB" sz="1400" baseline="0"/>
                        <a:t>role of researcher: detached, non-biased</a:t>
                      </a:r>
                    </a:p>
                  </a:txBody>
                  <a:tcPr/>
                </a:tc>
                <a:tc>
                  <a:txBody>
                    <a:bodyPr/>
                    <a:lstStyle/>
                    <a:p>
                      <a:r>
                        <a:rPr lang="en-GB" sz="1400"/>
                        <a:t>role of researcher: involved,</a:t>
                      </a:r>
                      <a:r>
                        <a:rPr lang="en-GB" sz="1400" baseline="0"/>
                        <a:t> personal beliefs influence the research</a:t>
                      </a:r>
                      <a:endParaRPr lang="en-GB" sz="1400"/>
                    </a:p>
                  </a:txBody>
                  <a:tcPr/>
                </a:tc>
                <a:extLst>
                  <a:ext uri="{0D108BD9-81ED-4DB2-BD59-A6C34878D82A}">
                    <a16:rowId xmlns:a16="http://schemas.microsoft.com/office/drawing/2014/main" val="562950208"/>
                  </a:ext>
                </a:extLst>
              </a:tr>
              <a:tr h="472152">
                <a:tc>
                  <a:txBody>
                    <a:bodyPr/>
                    <a:lstStyle/>
                    <a:p>
                      <a:r>
                        <a:rPr lang="en-GB" sz="1400"/>
                        <a:t>statistical analysis</a:t>
                      </a:r>
                    </a:p>
                  </a:txBody>
                  <a:tcPr/>
                </a:tc>
                <a:tc>
                  <a:txBody>
                    <a:bodyPr/>
                    <a:lstStyle/>
                    <a:p>
                      <a:r>
                        <a:rPr lang="en-GB" sz="1400"/>
                        <a:t>interpretive</a:t>
                      </a:r>
                      <a:r>
                        <a:rPr lang="en-GB" sz="1400" baseline="0"/>
                        <a:t> and descriptive analysis</a:t>
                      </a:r>
                      <a:endParaRPr lang="en-GB" sz="1400"/>
                    </a:p>
                  </a:txBody>
                  <a:tcPr/>
                </a:tc>
                <a:extLst>
                  <a:ext uri="{0D108BD9-81ED-4DB2-BD59-A6C34878D82A}">
                    <a16:rowId xmlns:a16="http://schemas.microsoft.com/office/drawing/2014/main" val="1132972168"/>
                  </a:ext>
                </a:extLst>
              </a:tr>
              <a:tr h="876855">
                <a:tc>
                  <a:txBody>
                    <a:bodyPr/>
                    <a:lstStyle/>
                    <a:p>
                      <a:r>
                        <a:rPr lang="en-GB" sz="1400"/>
                        <a:t>final report: comparisons</a:t>
                      </a:r>
                      <a:r>
                        <a:rPr lang="en-GB" sz="1400" baseline="0"/>
                        <a:t> of means and statistical significance of findings</a:t>
                      </a:r>
                      <a:endParaRPr lang="en-GB" sz="1400"/>
                    </a:p>
                  </a:txBody>
                  <a:tcPr/>
                </a:tc>
                <a:tc>
                  <a:txBody>
                    <a:bodyPr/>
                    <a:lstStyle/>
                    <a:p>
                      <a:r>
                        <a:rPr lang="en-GB" sz="1400"/>
                        <a:t>final report: narrative report with contextual</a:t>
                      </a:r>
                      <a:r>
                        <a:rPr lang="en-GB" sz="1400" baseline="0"/>
                        <a:t> description &amp;direct quotes from participants</a:t>
                      </a:r>
                      <a:endParaRPr lang="en-GB" sz="1400"/>
                    </a:p>
                  </a:txBody>
                  <a:tcPr/>
                </a:tc>
                <a:extLst>
                  <a:ext uri="{0D108BD9-81ED-4DB2-BD59-A6C34878D82A}">
                    <a16:rowId xmlns:a16="http://schemas.microsoft.com/office/drawing/2014/main" val="2535935075"/>
                  </a:ext>
                </a:extLst>
              </a:tr>
            </a:tbl>
          </a:graphicData>
        </a:graphic>
      </p:graphicFrame>
    </p:spTree>
    <p:extLst>
      <p:ext uri="{BB962C8B-B14F-4D97-AF65-F5344CB8AC3E}">
        <p14:creationId xmlns:p14="http://schemas.microsoft.com/office/powerpoint/2010/main" val="826813278"/>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1A8143CE0C134B8A33BBDF9C822137" ma:contentTypeVersion="17" ma:contentTypeDescription="Create a new document." ma:contentTypeScope="" ma:versionID="1169a015bf4d266354688ed543452e95">
  <xsd:schema xmlns:xsd="http://www.w3.org/2001/XMLSchema" xmlns:xs="http://www.w3.org/2001/XMLSchema" xmlns:p="http://schemas.microsoft.com/office/2006/metadata/properties" xmlns:ns2="b09089af-d965-4a35-adc6-c1557f4ef19b" xmlns:ns3="7197fb12-7609-4665-ab28-2c56dc6efc6c" xmlns:ns4="e4476828-269d-41e7-8c7f-463a607b843c" targetNamespace="http://schemas.microsoft.com/office/2006/metadata/properties" ma:root="true" ma:fieldsID="b49e31280a76db8fc64ebb0130f349fe" ns2:_="" ns3:_="" ns4:_="">
    <xsd:import namespace="b09089af-d965-4a35-adc6-c1557f4ef19b"/>
    <xsd:import namespace="7197fb12-7609-4665-ab28-2c56dc6efc6c"/>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DateTaken"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089af-d965-4a35-adc6-c1557f4ef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97fb12-7609-4665-ab28-2c56dc6efc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62de6b-3c3a-46eb-aa73-b954e9c17589}" ma:internalName="TaxCatchAll" ma:showField="CatchAllData" ma:web="7197fb12-7609-4665-ab28-2c56dc6efc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b09089af-d965-4a35-adc6-c1557f4ef19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05D452-144B-4B21-A05D-FD7502EC5311}">
  <ds:schemaRefs>
    <ds:schemaRef ds:uri="7197fb12-7609-4665-ab28-2c56dc6efc6c"/>
    <ds:schemaRef ds:uri="b09089af-d965-4a35-adc6-c1557f4ef19b"/>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7197fb12-7609-4665-ab28-2c56dc6efc6c"/>
    <ds:schemaRef ds:uri="b09089af-d965-4a35-adc6-c1557f4ef19b"/>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1706</Words>
  <Application>Microsoft Office PowerPoint</Application>
  <PresentationFormat>Widescreen</PresentationFormat>
  <Paragraphs>228</Paragraphs>
  <Slides>22</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22</vt:i4>
      </vt:variant>
    </vt:vector>
  </HeadingPairs>
  <TitlesOfParts>
    <vt:vector size="30" baseType="lpstr">
      <vt:lpstr>Arial</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4</cp:revision>
  <dcterms:created xsi:type="dcterms:W3CDTF">2022-10-21T14:33:01Z</dcterms:created>
  <dcterms:modified xsi:type="dcterms:W3CDTF">2023-07-13T10:12:11Z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0x010100E11A8143CE0C134B8A33BBDF9C822137</vt:lpwstr>
  </property>
  <property fmtid="{D5CDD505-2E9C-101B-9397-08002B2CF9AE}" pid="3" name="MediaServiceImageTags">
    <vt:lpwstr/>
  </property>
</Properties>
</file>