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34"/>
  </p:notesMasterIdLst>
  <p:handoutMasterIdLst>
    <p:handoutMasterId r:id="rId35"/>
  </p:handoutMasterIdLst>
  <p:sldIdLst>
    <p:sldId id="274" r:id="rId6"/>
    <p:sldId id="278" r:id="rId7"/>
    <p:sldId id="330" r:id="rId8"/>
    <p:sldId id="312" r:id="rId9"/>
    <p:sldId id="280" r:id="rId10"/>
    <p:sldId id="347" r:id="rId11"/>
    <p:sldId id="351" r:id="rId12"/>
    <p:sldId id="310" r:id="rId13"/>
    <p:sldId id="313" r:id="rId14"/>
    <p:sldId id="318" r:id="rId15"/>
    <p:sldId id="314" r:id="rId16"/>
    <p:sldId id="309" r:id="rId17"/>
    <p:sldId id="321" r:id="rId18"/>
    <p:sldId id="322" r:id="rId19"/>
    <p:sldId id="326" r:id="rId20"/>
    <p:sldId id="325" r:id="rId21"/>
    <p:sldId id="383" r:id="rId22"/>
    <p:sldId id="384" r:id="rId23"/>
    <p:sldId id="385" r:id="rId24"/>
    <p:sldId id="382" r:id="rId25"/>
    <p:sldId id="329" r:id="rId26"/>
    <p:sldId id="332" r:id="rId27"/>
    <p:sldId id="334" r:id="rId28"/>
    <p:sldId id="327" r:id="rId29"/>
    <p:sldId id="381" r:id="rId30"/>
    <p:sldId id="387" r:id="rId31"/>
    <p:sldId id="386" r:id="rId32"/>
    <p:sldId id="331" r:id="rId33"/>
  </p:sldIdLst>
  <p:sldSz cx="12192000" cy="6858000"/>
  <p:notesSz cx="6889750" cy="10015538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1A864-99E5-4D83-8E21-BF722305F273}" v="46" dt="2023-01-18T09:23:39.138"/>
    <p1510:client id="{52F3F503-8050-416E-B144-9E99691E33AB}" v="657" dt="2023-01-18T11:07:24.178"/>
    <p1510:client id="{BDDB6144-4B2E-4E55-A4EC-E7E804C31A9B}" v="77" dt="2023-01-18T11:25:20.042"/>
    <p1510:client id="{D0500EB2-367C-401B-B32A-5952357A037D}" v="140" dt="2023-01-18T08:49:21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6AC10-12BD-4BE7-A318-E9E0E421E2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E71DE-5FCE-4E3B-93DB-1CED9ACD277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/>
            <a:t>Teaching</a:t>
          </a:r>
        </a:p>
      </dgm:t>
    </dgm:pt>
    <dgm:pt modelId="{9052AADC-56DE-4E4C-B281-5C4354596842}" type="parTrans" cxnId="{3313A49E-018D-4BF0-82D3-36DAE871D6E9}">
      <dgm:prSet/>
      <dgm:spPr/>
      <dgm:t>
        <a:bodyPr/>
        <a:lstStyle/>
        <a:p>
          <a:endParaRPr lang="en-GB"/>
        </a:p>
      </dgm:t>
    </dgm:pt>
    <dgm:pt modelId="{FD6C584E-7BC3-46F4-A595-00AEC9C3BA4F}" type="sibTrans" cxnId="{3313A49E-018D-4BF0-82D3-36DAE871D6E9}">
      <dgm:prSet/>
      <dgm:spPr/>
      <dgm:t>
        <a:bodyPr/>
        <a:lstStyle/>
        <a:p>
          <a:endParaRPr lang="en-GB"/>
        </a:p>
      </dgm:t>
    </dgm:pt>
    <dgm:pt modelId="{549F5DC2-FE8F-4D3D-BBA9-CE023E1AFB4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Scholarly Teaching</a:t>
          </a:r>
        </a:p>
      </dgm:t>
    </dgm:pt>
    <dgm:pt modelId="{1760782F-E0F8-4994-842A-3E7891F192BA}" type="parTrans" cxnId="{C9CC999E-7988-4891-8027-3968E8BBB15B}">
      <dgm:prSet/>
      <dgm:spPr/>
      <dgm:t>
        <a:bodyPr/>
        <a:lstStyle/>
        <a:p>
          <a:endParaRPr lang="en-GB"/>
        </a:p>
      </dgm:t>
    </dgm:pt>
    <dgm:pt modelId="{BD1AD7A4-0774-40EE-B74C-21C5BBE7D8FA}" type="sibTrans" cxnId="{C9CC999E-7988-4891-8027-3968E8BBB15B}">
      <dgm:prSet/>
      <dgm:spPr/>
      <dgm:t>
        <a:bodyPr/>
        <a:lstStyle/>
        <a:p>
          <a:endParaRPr lang="en-GB"/>
        </a:p>
      </dgm:t>
    </dgm:pt>
    <dgm:pt modelId="{2239D970-93CF-46DA-9E9A-0E8ADAB1E04B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Scholarship of Teaching and Learning</a:t>
          </a:r>
        </a:p>
      </dgm:t>
    </dgm:pt>
    <dgm:pt modelId="{0D554403-DF7A-4EF6-9936-F9C2AF4347BD}" type="parTrans" cxnId="{238089F0-F973-42F1-9943-AD8FAEC6218F}">
      <dgm:prSet/>
      <dgm:spPr/>
      <dgm:t>
        <a:bodyPr/>
        <a:lstStyle/>
        <a:p>
          <a:endParaRPr lang="en-GB"/>
        </a:p>
      </dgm:t>
    </dgm:pt>
    <dgm:pt modelId="{F7810151-6121-4A45-8EC7-C357FB9F893B}" type="sibTrans" cxnId="{238089F0-F973-42F1-9943-AD8FAEC6218F}">
      <dgm:prSet/>
      <dgm:spPr/>
      <dgm:t>
        <a:bodyPr/>
        <a:lstStyle/>
        <a:p>
          <a:endParaRPr lang="en-GB"/>
        </a:p>
      </dgm:t>
    </dgm:pt>
    <dgm:pt modelId="{EC8365BE-7BB6-4E33-B4AC-09E54C5AE89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Research</a:t>
          </a:r>
        </a:p>
      </dgm:t>
    </dgm:pt>
    <dgm:pt modelId="{00DC7EC8-1EA0-4219-AE21-002A3E786C51}" type="parTrans" cxnId="{A9D67514-870F-4133-9D15-5E78E85EA1E3}">
      <dgm:prSet/>
      <dgm:spPr/>
      <dgm:t>
        <a:bodyPr/>
        <a:lstStyle/>
        <a:p>
          <a:endParaRPr lang="en-GB"/>
        </a:p>
      </dgm:t>
    </dgm:pt>
    <dgm:pt modelId="{98FC2637-F29B-4933-9ACE-4F0E27894BD8}" type="sibTrans" cxnId="{A9D67514-870F-4133-9D15-5E78E85EA1E3}">
      <dgm:prSet/>
      <dgm:spPr/>
      <dgm:t>
        <a:bodyPr/>
        <a:lstStyle/>
        <a:p>
          <a:endParaRPr lang="en-GB"/>
        </a:p>
      </dgm:t>
    </dgm:pt>
    <dgm:pt modelId="{A7D03312-4EAB-4E58-8BD0-376ED5D6EF2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Evidence-informed teaching</a:t>
          </a:r>
        </a:p>
      </dgm:t>
    </dgm:pt>
    <dgm:pt modelId="{78882789-BDBD-463B-9D65-944373625B64}" type="parTrans" cxnId="{48BC463B-9459-49E3-9D41-CF3EF5FB1A32}">
      <dgm:prSet/>
      <dgm:spPr/>
      <dgm:t>
        <a:bodyPr/>
        <a:lstStyle/>
        <a:p>
          <a:endParaRPr lang="en-GB"/>
        </a:p>
      </dgm:t>
    </dgm:pt>
    <dgm:pt modelId="{19D97305-84BA-41B0-8288-DB20BFA24E86}" type="sibTrans" cxnId="{48BC463B-9459-49E3-9D41-CF3EF5FB1A32}">
      <dgm:prSet/>
      <dgm:spPr/>
      <dgm:t>
        <a:bodyPr/>
        <a:lstStyle/>
        <a:p>
          <a:endParaRPr lang="en-GB"/>
        </a:p>
      </dgm:t>
    </dgm:pt>
    <dgm:pt modelId="{C5C8E9B8-2474-4105-B814-5ACA354AB995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Evidence-informed teaching made public and open to critique</a:t>
          </a:r>
        </a:p>
      </dgm:t>
    </dgm:pt>
    <dgm:pt modelId="{0E56778E-3A86-4EAD-830E-0260B7F1CE60}" type="parTrans" cxnId="{D4DA2756-D3FE-4CC3-9814-248079DD845A}">
      <dgm:prSet/>
      <dgm:spPr/>
      <dgm:t>
        <a:bodyPr/>
        <a:lstStyle/>
        <a:p>
          <a:endParaRPr lang="en-GB"/>
        </a:p>
      </dgm:t>
    </dgm:pt>
    <dgm:pt modelId="{B31736BB-8A76-4FC2-9EBF-29F0737F6B89}" type="sibTrans" cxnId="{D4DA2756-D3FE-4CC3-9814-248079DD845A}">
      <dgm:prSet/>
      <dgm:spPr/>
      <dgm:t>
        <a:bodyPr/>
        <a:lstStyle/>
        <a:p>
          <a:endParaRPr lang="en-GB"/>
        </a:p>
      </dgm:t>
    </dgm:pt>
    <dgm:pt modelId="{694DDAE5-F5E2-4A16-BD7C-4288BB6AE77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Discipline based educational research</a:t>
          </a:r>
        </a:p>
      </dgm:t>
    </dgm:pt>
    <dgm:pt modelId="{A2A97204-3260-47F9-AF6A-16980D270FF3}" type="parTrans" cxnId="{76C7A469-EB70-4EEB-9C9E-CB8DD068E754}">
      <dgm:prSet/>
      <dgm:spPr/>
      <dgm:t>
        <a:bodyPr/>
        <a:lstStyle/>
        <a:p>
          <a:endParaRPr lang="en-GB"/>
        </a:p>
      </dgm:t>
    </dgm:pt>
    <dgm:pt modelId="{253681D5-CB3C-4751-BE46-E9B260176262}" type="sibTrans" cxnId="{76C7A469-EB70-4EEB-9C9E-CB8DD068E754}">
      <dgm:prSet/>
      <dgm:spPr/>
      <dgm:t>
        <a:bodyPr/>
        <a:lstStyle/>
        <a:p>
          <a:endParaRPr lang="en-GB"/>
        </a:p>
      </dgm:t>
    </dgm:pt>
    <dgm:pt modelId="{217EB4D5-1324-4F65-86F2-8F41B7BCAB2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8428EDAD-78F4-4354-8E80-9A65FA3B0122}" type="parTrans" cxnId="{E91F505D-FB84-43B3-AD7A-FC999D000048}">
      <dgm:prSet/>
      <dgm:spPr/>
      <dgm:t>
        <a:bodyPr/>
        <a:lstStyle/>
        <a:p>
          <a:endParaRPr lang="en-GB"/>
        </a:p>
      </dgm:t>
    </dgm:pt>
    <dgm:pt modelId="{B5727D34-E4F1-49BE-9E83-5F6A87AB6114}" type="sibTrans" cxnId="{E91F505D-FB84-43B3-AD7A-FC999D000048}">
      <dgm:prSet/>
      <dgm:spPr/>
      <dgm:t>
        <a:bodyPr/>
        <a:lstStyle/>
        <a:p>
          <a:endParaRPr lang="en-GB"/>
        </a:p>
      </dgm:t>
    </dgm:pt>
    <dgm:pt modelId="{1CED7EA4-9588-40E2-9E66-7AD98421C728}" type="pres">
      <dgm:prSet presAssocID="{F1D6AC10-12BD-4BE7-A318-E9E0E421E26D}" presName="Name0" presStyleCnt="0">
        <dgm:presLayoutVars>
          <dgm:dir/>
          <dgm:resizeHandles val="exact"/>
        </dgm:presLayoutVars>
      </dgm:prSet>
      <dgm:spPr/>
    </dgm:pt>
    <dgm:pt modelId="{936A342A-9445-4051-B0EA-6201E35A0366}" type="pres">
      <dgm:prSet presAssocID="{5C0E71DE-5FCE-4E3B-93DB-1CED9ACD2777}" presName="node" presStyleLbl="node1" presStyleIdx="0" presStyleCnt="4">
        <dgm:presLayoutVars>
          <dgm:bulletEnabled val="1"/>
        </dgm:presLayoutVars>
      </dgm:prSet>
      <dgm:spPr/>
    </dgm:pt>
    <dgm:pt modelId="{39617D25-EA78-4E43-9DA7-0CAD2032D94C}" type="pres">
      <dgm:prSet presAssocID="{FD6C584E-7BC3-46F4-A595-00AEC9C3BA4F}" presName="sibTrans" presStyleCnt="0"/>
      <dgm:spPr/>
    </dgm:pt>
    <dgm:pt modelId="{E0B537CA-5B8F-4998-9342-D6976E424C94}" type="pres">
      <dgm:prSet presAssocID="{549F5DC2-FE8F-4D3D-BBA9-CE023E1AFB4F}" presName="node" presStyleLbl="node1" presStyleIdx="1" presStyleCnt="4">
        <dgm:presLayoutVars>
          <dgm:bulletEnabled val="1"/>
        </dgm:presLayoutVars>
      </dgm:prSet>
      <dgm:spPr/>
    </dgm:pt>
    <dgm:pt modelId="{ED86AF36-139C-4F6C-A119-97BFDA159984}" type="pres">
      <dgm:prSet presAssocID="{BD1AD7A4-0774-40EE-B74C-21C5BBE7D8FA}" presName="sibTrans" presStyleCnt="0"/>
      <dgm:spPr/>
    </dgm:pt>
    <dgm:pt modelId="{CF94A93D-D407-4A9C-85AE-3A7192EB4441}" type="pres">
      <dgm:prSet presAssocID="{2239D970-93CF-46DA-9E9A-0E8ADAB1E04B}" presName="node" presStyleLbl="node1" presStyleIdx="2" presStyleCnt="4">
        <dgm:presLayoutVars>
          <dgm:bulletEnabled val="1"/>
        </dgm:presLayoutVars>
      </dgm:prSet>
      <dgm:spPr/>
    </dgm:pt>
    <dgm:pt modelId="{1DBE07EF-3B61-4C3D-9733-4D1FE43F2D89}" type="pres">
      <dgm:prSet presAssocID="{F7810151-6121-4A45-8EC7-C357FB9F893B}" presName="sibTrans" presStyleCnt="0"/>
      <dgm:spPr/>
    </dgm:pt>
    <dgm:pt modelId="{B0006D20-0757-4AC9-AB45-3E9AD21CC6AE}" type="pres">
      <dgm:prSet presAssocID="{EC8365BE-7BB6-4E33-B4AC-09E54C5AE892}" presName="node" presStyleLbl="node1" presStyleIdx="3" presStyleCnt="4">
        <dgm:presLayoutVars>
          <dgm:bulletEnabled val="1"/>
        </dgm:presLayoutVars>
      </dgm:prSet>
      <dgm:spPr/>
    </dgm:pt>
  </dgm:ptLst>
  <dgm:cxnLst>
    <dgm:cxn modelId="{7876C900-FFAB-4957-8DF4-6C53047A5EE6}" type="presOf" srcId="{5C0E71DE-5FCE-4E3B-93DB-1CED9ACD2777}" destId="{936A342A-9445-4051-B0EA-6201E35A0366}" srcOrd="0" destOrd="0" presId="urn:microsoft.com/office/officeart/2005/8/layout/hList6"/>
    <dgm:cxn modelId="{2DF7ED01-C898-4DA9-A74C-4D12DC9AAE4E}" type="presOf" srcId="{549F5DC2-FE8F-4D3D-BBA9-CE023E1AFB4F}" destId="{E0B537CA-5B8F-4998-9342-D6976E424C94}" srcOrd="0" destOrd="0" presId="urn:microsoft.com/office/officeart/2005/8/layout/hList6"/>
    <dgm:cxn modelId="{43A8DA06-19F0-4FD9-A478-613F1AB33D6D}" type="presOf" srcId="{217EB4D5-1324-4F65-86F2-8F41B7BCAB27}" destId="{936A342A-9445-4051-B0EA-6201E35A0366}" srcOrd="0" destOrd="1" presId="urn:microsoft.com/office/officeart/2005/8/layout/hList6"/>
    <dgm:cxn modelId="{FAF28012-3B20-4F42-AFB8-2D242ED554A9}" type="presOf" srcId="{F1D6AC10-12BD-4BE7-A318-E9E0E421E26D}" destId="{1CED7EA4-9588-40E2-9E66-7AD98421C728}" srcOrd="0" destOrd="0" presId="urn:microsoft.com/office/officeart/2005/8/layout/hList6"/>
    <dgm:cxn modelId="{A9D67514-870F-4133-9D15-5E78E85EA1E3}" srcId="{F1D6AC10-12BD-4BE7-A318-E9E0E421E26D}" destId="{EC8365BE-7BB6-4E33-B4AC-09E54C5AE892}" srcOrd="3" destOrd="0" parTransId="{00DC7EC8-1EA0-4219-AE21-002A3E786C51}" sibTransId="{98FC2637-F29B-4933-9ACE-4F0E27894BD8}"/>
    <dgm:cxn modelId="{48BC463B-9459-49E3-9D41-CF3EF5FB1A32}" srcId="{549F5DC2-FE8F-4D3D-BBA9-CE023E1AFB4F}" destId="{A7D03312-4EAB-4E58-8BD0-376ED5D6EF2E}" srcOrd="0" destOrd="0" parTransId="{78882789-BDBD-463B-9D65-944373625B64}" sibTransId="{19D97305-84BA-41B0-8288-DB20BFA24E86}"/>
    <dgm:cxn modelId="{E91F505D-FB84-43B3-AD7A-FC999D000048}" srcId="{5C0E71DE-5FCE-4E3B-93DB-1CED9ACD2777}" destId="{217EB4D5-1324-4F65-86F2-8F41B7BCAB27}" srcOrd="0" destOrd="0" parTransId="{8428EDAD-78F4-4354-8E80-9A65FA3B0122}" sibTransId="{B5727D34-E4F1-49BE-9E83-5F6A87AB6114}"/>
    <dgm:cxn modelId="{1303CA62-796B-4E98-ABA8-D4521CC34D31}" type="presOf" srcId="{694DDAE5-F5E2-4A16-BD7C-4288BB6AE777}" destId="{B0006D20-0757-4AC9-AB45-3E9AD21CC6AE}" srcOrd="0" destOrd="1" presId="urn:microsoft.com/office/officeart/2005/8/layout/hList6"/>
    <dgm:cxn modelId="{84164C66-CFAA-457A-B939-A4723D870A82}" type="presOf" srcId="{2239D970-93CF-46DA-9E9A-0E8ADAB1E04B}" destId="{CF94A93D-D407-4A9C-85AE-3A7192EB4441}" srcOrd="0" destOrd="0" presId="urn:microsoft.com/office/officeart/2005/8/layout/hList6"/>
    <dgm:cxn modelId="{76C7A469-EB70-4EEB-9C9E-CB8DD068E754}" srcId="{EC8365BE-7BB6-4E33-B4AC-09E54C5AE892}" destId="{694DDAE5-F5E2-4A16-BD7C-4288BB6AE777}" srcOrd="0" destOrd="0" parTransId="{A2A97204-3260-47F9-AF6A-16980D270FF3}" sibTransId="{253681D5-CB3C-4751-BE46-E9B260176262}"/>
    <dgm:cxn modelId="{8827A16B-B67F-4123-B932-C2CA1713FE67}" type="presOf" srcId="{A7D03312-4EAB-4E58-8BD0-376ED5D6EF2E}" destId="{E0B537CA-5B8F-4998-9342-D6976E424C94}" srcOrd="0" destOrd="1" presId="urn:microsoft.com/office/officeart/2005/8/layout/hList6"/>
    <dgm:cxn modelId="{D4DA2756-D3FE-4CC3-9814-248079DD845A}" srcId="{2239D970-93CF-46DA-9E9A-0E8ADAB1E04B}" destId="{C5C8E9B8-2474-4105-B814-5ACA354AB995}" srcOrd="0" destOrd="0" parTransId="{0E56778E-3A86-4EAD-830E-0260B7F1CE60}" sibTransId="{B31736BB-8A76-4FC2-9EBF-29F0737F6B89}"/>
    <dgm:cxn modelId="{C9CC999E-7988-4891-8027-3968E8BBB15B}" srcId="{F1D6AC10-12BD-4BE7-A318-E9E0E421E26D}" destId="{549F5DC2-FE8F-4D3D-BBA9-CE023E1AFB4F}" srcOrd="1" destOrd="0" parTransId="{1760782F-E0F8-4994-842A-3E7891F192BA}" sibTransId="{BD1AD7A4-0774-40EE-B74C-21C5BBE7D8FA}"/>
    <dgm:cxn modelId="{3313A49E-018D-4BF0-82D3-36DAE871D6E9}" srcId="{F1D6AC10-12BD-4BE7-A318-E9E0E421E26D}" destId="{5C0E71DE-5FCE-4E3B-93DB-1CED9ACD2777}" srcOrd="0" destOrd="0" parTransId="{9052AADC-56DE-4E4C-B281-5C4354596842}" sibTransId="{FD6C584E-7BC3-46F4-A595-00AEC9C3BA4F}"/>
    <dgm:cxn modelId="{8379E1A4-B869-4D6A-ABA4-4B499A1E1E74}" type="presOf" srcId="{C5C8E9B8-2474-4105-B814-5ACA354AB995}" destId="{CF94A93D-D407-4A9C-85AE-3A7192EB4441}" srcOrd="0" destOrd="1" presId="urn:microsoft.com/office/officeart/2005/8/layout/hList6"/>
    <dgm:cxn modelId="{1489C0D7-389F-45FA-923A-FED363CA0562}" type="presOf" srcId="{EC8365BE-7BB6-4E33-B4AC-09E54C5AE892}" destId="{B0006D20-0757-4AC9-AB45-3E9AD21CC6AE}" srcOrd="0" destOrd="0" presId="urn:microsoft.com/office/officeart/2005/8/layout/hList6"/>
    <dgm:cxn modelId="{238089F0-F973-42F1-9943-AD8FAEC6218F}" srcId="{F1D6AC10-12BD-4BE7-A318-E9E0E421E26D}" destId="{2239D970-93CF-46DA-9E9A-0E8ADAB1E04B}" srcOrd="2" destOrd="0" parTransId="{0D554403-DF7A-4EF6-9936-F9C2AF4347BD}" sibTransId="{F7810151-6121-4A45-8EC7-C357FB9F893B}"/>
    <dgm:cxn modelId="{968EB018-F01F-4A03-9DB0-8B1F957E91A5}" type="presParOf" srcId="{1CED7EA4-9588-40E2-9E66-7AD98421C728}" destId="{936A342A-9445-4051-B0EA-6201E35A0366}" srcOrd="0" destOrd="0" presId="urn:microsoft.com/office/officeart/2005/8/layout/hList6"/>
    <dgm:cxn modelId="{5F3C9E48-05C6-4912-AC4A-C07A0A06679E}" type="presParOf" srcId="{1CED7EA4-9588-40E2-9E66-7AD98421C728}" destId="{39617D25-EA78-4E43-9DA7-0CAD2032D94C}" srcOrd="1" destOrd="0" presId="urn:microsoft.com/office/officeart/2005/8/layout/hList6"/>
    <dgm:cxn modelId="{7746350B-DC8D-4761-ACF6-F807F351E1C6}" type="presParOf" srcId="{1CED7EA4-9588-40E2-9E66-7AD98421C728}" destId="{E0B537CA-5B8F-4998-9342-D6976E424C94}" srcOrd="2" destOrd="0" presId="urn:microsoft.com/office/officeart/2005/8/layout/hList6"/>
    <dgm:cxn modelId="{AB7817E8-6F02-43FE-9755-40A4BC2219F9}" type="presParOf" srcId="{1CED7EA4-9588-40E2-9E66-7AD98421C728}" destId="{ED86AF36-139C-4F6C-A119-97BFDA159984}" srcOrd="3" destOrd="0" presId="urn:microsoft.com/office/officeart/2005/8/layout/hList6"/>
    <dgm:cxn modelId="{8016A51C-88AA-42EB-AB4D-819A03CC765D}" type="presParOf" srcId="{1CED7EA4-9588-40E2-9E66-7AD98421C728}" destId="{CF94A93D-D407-4A9C-85AE-3A7192EB4441}" srcOrd="4" destOrd="0" presId="urn:microsoft.com/office/officeart/2005/8/layout/hList6"/>
    <dgm:cxn modelId="{517660CD-8F67-49B2-AC0E-1060F7CC4E04}" type="presParOf" srcId="{1CED7EA4-9588-40E2-9E66-7AD98421C728}" destId="{1DBE07EF-3B61-4C3D-9733-4D1FE43F2D89}" srcOrd="5" destOrd="0" presId="urn:microsoft.com/office/officeart/2005/8/layout/hList6"/>
    <dgm:cxn modelId="{426C8239-3951-44B0-8F02-0FF851683447}" type="presParOf" srcId="{1CED7EA4-9588-40E2-9E66-7AD98421C728}" destId="{B0006D20-0757-4AC9-AB45-3E9AD21CC6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342A-9445-4051-B0EA-6201E35A0366}">
      <dsp:nvSpPr>
        <dsp:cNvPr id="0" name=""/>
        <dsp:cNvSpPr/>
      </dsp:nvSpPr>
      <dsp:spPr>
        <a:xfrm rot="16200000">
          <a:off x="-1176933" y="1179468"/>
          <a:ext cx="4846636" cy="2487699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</dsp:txBody>
      <dsp:txXfrm rot="5400000">
        <a:off x="2535" y="969327"/>
        <a:ext cx="2487699" cy="2907982"/>
      </dsp:txXfrm>
    </dsp:sp>
    <dsp:sp modelId="{E0B537CA-5B8F-4998-9342-D6976E424C94}">
      <dsp:nvSpPr>
        <dsp:cNvPr id="0" name=""/>
        <dsp:cNvSpPr/>
      </dsp:nvSpPr>
      <dsp:spPr>
        <a:xfrm rot="16200000">
          <a:off x="1497343" y="1179468"/>
          <a:ext cx="4846636" cy="2487699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Scholarly 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</a:t>
          </a:r>
        </a:p>
      </dsp:txBody>
      <dsp:txXfrm rot="5400000">
        <a:off x="2676811" y="969327"/>
        <a:ext cx="2487699" cy="2907982"/>
      </dsp:txXfrm>
    </dsp:sp>
    <dsp:sp modelId="{CF94A93D-D407-4A9C-85AE-3A7192EB4441}">
      <dsp:nvSpPr>
        <dsp:cNvPr id="0" name=""/>
        <dsp:cNvSpPr/>
      </dsp:nvSpPr>
      <dsp:spPr>
        <a:xfrm rot="16200000">
          <a:off x="4171619" y="1179468"/>
          <a:ext cx="4846636" cy="2487699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Scholarship of Teaching and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 made public and open to critique</a:t>
          </a:r>
        </a:p>
      </dsp:txBody>
      <dsp:txXfrm rot="5400000">
        <a:off x="5351087" y="969327"/>
        <a:ext cx="2487699" cy="2907982"/>
      </dsp:txXfrm>
    </dsp:sp>
    <dsp:sp modelId="{B0006D20-0757-4AC9-AB45-3E9AD21CC6AE}">
      <dsp:nvSpPr>
        <dsp:cNvPr id="0" name=""/>
        <dsp:cNvSpPr/>
      </dsp:nvSpPr>
      <dsp:spPr>
        <a:xfrm rot="16200000">
          <a:off x="6845896" y="1179468"/>
          <a:ext cx="4846636" cy="2487699"/>
        </a:xfrm>
        <a:prstGeom prst="flowChartManualOperati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Research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Discipline based educational research</a:t>
          </a:r>
        </a:p>
      </dsp:txBody>
      <dsp:txXfrm rot="5400000">
        <a:off x="8025364" y="969327"/>
        <a:ext cx="2487699" cy="290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6182" cy="5028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10" y="2"/>
            <a:ext cx="2986182" cy="5028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2710"/>
            <a:ext cx="2986182" cy="502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10" y="9512710"/>
            <a:ext cx="2986182" cy="5028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2"/>
            <a:ext cx="2985558" cy="502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2538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19977"/>
            <a:ext cx="5511800" cy="39436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4"/>
            <a:ext cx="2985558" cy="5025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3024"/>
            <a:ext cx="2985558" cy="5025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PADLET NOTE</a:t>
            </a:r>
          </a:p>
          <a:p>
            <a:r>
              <a:rPr lang="en-GB">
                <a:cs typeface="Calibri"/>
              </a:rPr>
              <a:t>Mark 1-7</a:t>
            </a: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7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Stages 1 &amp;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0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1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Aims: establish how effective the practical skills progression is for students, and </a:t>
            </a:r>
            <a:r>
              <a:rPr lang="en-GB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whether students recognised the skills they were developing as being relevant to employability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3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Potential break if time - Mark to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5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Disseminate at all times etc</a:t>
            </a:r>
          </a:p>
          <a:p>
            <a:r>
              <a:rPr lang="en-GB"/>
              <a:t>For input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Personal/professional development – reflection on project think about how project went, where you could improve skills for next project. If it achieved what you set out to achieve</a:t>
            </a: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2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https://journals.le.ac.uk/ojs1/index.php/new-directions/about/editorialPolicies#peerReviewProcess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1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62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And near the start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3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PADLET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2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And near the start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6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9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Update with </a:t>
            </a:r>
            <a:r>
              <a:rPr lang="en-GB" err="1"/>
              <a:t>Shailey’s</a:t>
            </a:r>
            <a:r>
              <a:rPr lang="en-GB"/>
              <a:t> Definition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/>
          </a:p>
          <a:p>
            <a:r>
              <a:rPr lang="en-GB" sz="1200"/>
              <a:t>Maybe better as two slides?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that answers can be from `just finding out more’ to having a specific question that you’d like to investigate.   </a:t>
            </a:r>
            <a:endParaRPr lang="en-US"/>
          </a:p>
          <a:p>
            <a:r>
              <a:rPr lang="en-GB">
                <a:cs typeface="Calibri"/>
              </a:rPr>
              <a:t>Sue 8-18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8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3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https://www.open.edu/openlearn/mod/oucontent/view.php?id=109157&amp;section=4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9E6F516-5A93-46CB-BD93-0AA757BC2E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5321" y="3520774"/>
            <a:ext cx="7039156" cy="3956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B4B5340-958A-450C-A8D9-EBE1007D2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5321" y="3916393"/>
            <a:ext cx="7039156" cy="6728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01/08/2018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V1.2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3EEA31-37FD-4C6A-A5B4-FAEB69A86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55319" y="4741654"/>
            <a:ext cx="7039156" cy="37381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1st August 2017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898A98A-E192-4AAF-9C23-E1F9CFFAB1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16346" y="1923512"/>
            <a:ext cx="6878127" cy="112736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rgbClr val="1E4B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53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Tuesday, 2nd February 2021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2nd 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4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esteem/GSWS202301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mailto:esteem@open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mod/oucontent/view.php?id=109157&amp;section=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3.open.ac.uk/course/view.php?id=300833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openuniv.sharepoint.com/sites/mi/chief-data-office/SitePages/Data-and-Student-Analytics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analyse.kmi.open.ac.uk/AnalyseDashboard/home" TargetMode="External"/><Relationship Id="rId4" Type="http://schemas.openxmlformats.org/officeDocument/2006/relationships/hyperlink" Target="https://analyse.kmi.open.ac.u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intranet6.open.ac.uk/teaching/learning-design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learn3.open.ac.uk/course/view.php?id=30089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openuniv.sharepoint.com/sites/units/lds/scholarship-exchange/SitePages/Home.aspx" TargetMode="External"/><Relationship Id="rId4" Type="http://schemas.openxmlformats.org/officeDocument/2006/relationships/hyperlink" Target="http://oro.open.ac.uk/" TargetMode="Externa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ac.uk/scholarship-and-innovation/esteem/projects/themes/other/skills-progression-practical-science-within-the-life-scien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ac.uk/scholarship-and-innovation/esteem/projects/themes/other/exploring-the-extent-maths-anxiety-within-the-stem-faculty-the-open-universit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chief-data-office/SitePages/SRPP.aspx" TargetMode="External"/><Relationship Id="rId2" Type="http://schemas.openxmlformats.org/officeDocument/2006/relationships/hyperlink" Target="http://www.open.ac.uk/research/governance/ethics/human/review-proc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univ.sharepoint.com/sites/intranet-people-services/Pages/staff-surveys.aspx" TargetMode="External"/><Relationship Id="rId5" Type="http://schemas.openxmlformats.org/officeDocument/2006/relationships/hyperlink" Target="https://openuniv.sharepoint.com/sites/info-compliance/records-management/SitePages/Information-Asset-Register.aspx" TargetMode="External"/><Relationship Id="rId4" Type="http://schemas.openxmlformats.org/officeDocument/2006/relationships/hyperlink" Target="https://openuniv.sharepoint.com/sites/intranet-information-rights/Pages/roles-and-responsibilities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cience-maths-technology/scholarship-teaching-and-learning-stem/content-section-overview?active-tab=content-ta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s://www.open.ac.uk/scholarship-and-innovation/esteem/" TargetMode="External"/><Relationship Id="rId4" Type="http://schemas.openxmlformats.org/officeDocument/2006/relationships/hyperlink" Target="mailto:esteem@open.ac.u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holarship-of-teaching-and-learning-in-STE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mailto:esteem@open.ac.uk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y.vanderbilt.edu/sotl/" TargetMode="External"/><Relationship Id="rId3" Type="http://schemas.openxmlformats.org/officeDocument/2006/relationships/hyperlink" Target="https://www.ed.ac.uk/institute-academic-development/learning-teaching/staff/sotl" TargetMode="External"/><Relationship Id="rId7" Type="http://schemas.openxmlformats.org/officeDocument/2006/relationships/hyperlink" Target="https://fctl.ucf.edu/sotl-and-dber/" TargetMode="External"/><Relationship Id="rId2" Type="http://schemas.openxmlformats.org/officeDocument/2006/relationships/hyperlink" Target="https://www.heacademy.ac.uk/system/files/pedagogic_research_guide_final_version_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rk.ac.uk/staff/teaching/develop/sotl-network" TargetMode="External"/><Relationship Id="rId5" Type="http://schemas.openxmlformats.org/officeDocument/2006/relationships/hyperlink" Target="https://www.plymouth.ac.uk/research/pedagogic-research" TargetMode="External"/><Relationship Id="rId4" Type="http://schemas.openxmlformats.org/officeDocument/2006/relationships/hyperlink" Target="https://lta.hw.ac.uk/resources/scholarship-of-teaching-and-learn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holarship-of-teaching-and-learning-in-ST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GB" sz="400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474654"/>
            <a:ext cx="4858871" cy="10996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800">
                <a:latin typeface="Calibri"/>
                <a:cs typeface="Calibri"/>
              </a:rPr>
              <a:t>Mark</a:t>
            </a:r>
            <a:r>
              <a:rPr lang="en-GB" sz="2800" b="0">
                <a:latin typeface="Calibri"/>
                <a:cs typeface="Calibri"/>
              </a:rPr>
              <a:t> Jones</a:t>
            </a:r>
            <a:r>
              <a:rPr lang="en-GB" sz="2800">
                <a:latin typeface="Calibri"/>
                <a:cs typeface="Calibri"/>
              </a:rPr>
              <a:t> and Sue Pawley</a:t>
            </a:r>
            <a:endParaRPr lang="en-GB" sz="2800" b="0">
              <a:latin typeface="Calibri"/>
              <a:cs typeface="Calibri"/>
            </a:endParaRPr>
          </a:p>
          <a:p>
            <a:pPr algn="l"/>
            <a:r>
              <a:rPr lang="en-GB" sz="2800">
                <a:latin typeface="Calibri"/>
                <a:cs typeface="Calibri"/>
              </a:rPr>
              <a:t>Wednesday, 18 Jan 2023</a:t>
            </a:r>
            <a:endParaRPr lang="en-GB" sz="2800" b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4"/>
              </a:rPr>
              <a:t>esteem@open.ac.uk</a:t>
            </a:r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5"/>
              </a:rPr>
              <a:t>www.open.ac.uk/esteem</a:t>
            </a:r>
            <a:endParaRPr lang="en-GB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6"/>
              </a:rPr>
              <a:t>@</a:t>
            </a:r>
            <a:r>
              <a:rPr lang="en-US" sz="2400" err="1">
                <a:hlinkClick r:id="rId6"/>
              </a:rPr>
              <a:t>OU_eSTEeM</a:t>
            </a:r>
            <a:r>
              <a:rPr lang="en-US" sz="240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2603951"/>
            <a:ext cx="3110368" cy="94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DC465-5052-4C52-9759-610212C883E6}"/>
              </a:ext>
            </a:extLst>
          </p:cNvPr>
          <p:cNvSpPr txBox="1"/>
          <p:nvPr/>
        </p:nvSpPr>
        <p:spPr>
          <a:xfrm>
            <a:off x="1426191" y="3944203"/>
            <a:ext cx="675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While we are waiting to start, please introduce yourself on the </a:t>
            </a:r>
            <a:r>
              <a:rPr lang="en-GB" err="1"/>
              <a:t>padlet</a:t>
            </a:r>
            <a:r>
              <a:rPr lang="en-GB"/>
              <a:t>!</a:t>
            </a:r>
          </a:p>
          <a:p>
            <a:r>
              <a:rPr lang="en-GB">
                <a:hlinkClick r:id="rId8"/>
              </a:rPr>
              <a:t>https://padlet.com/esteem/GSWS20230119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06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7083-FA8E-4ACD-B303-DDF807C6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F389-396E-4820-A0AF-B989380E7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are the intended outcomes of the project?</a:t>
            </a:r>
          </a:p>
          <a:p>
            <a:pPr lvl="1"/>
            <a:r>
              <a:rPr lang="en-US"/>
              <a:t>To inform module development</a:t>
            </a:r>
          </a:p>
          <a:p>
            <a:pPr lvl="1"/>
            <a:r>
              <a:rPr lang="en-US"/>
              <a:t>For dissemination amongst colleagues</a:t>
            </a:r>
          </a:p>
          <a:p>
            <a:pPr lvl="1"/>
            <a:r>
              <a:rPr lang="en-US"/>
              <a:t>For external publication</a:t>
            </a:r>
          </a:p>
          <a:p>
            <a:r>
              <a:rPr lang="en-US"/>
              <a:t>How many people will be involved?</a:t>
            </a:r>
          </a:p>
          <a:p>
            <a:r>
              <a:rPr lang="en-US"/>
              <a:t>How much time do you have?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358D-F884-4223-AE7F-D9AC74D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13F8D8-1439-43EF-AA99-E4E59232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6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307EB84-7F79-4B25-8159-3D9DD4AC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Designing a SoTL inquiry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2C30C1-2B1E-46ED-A9B7-F08ED035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Seven-criteria framework to guide design and evaluation of a SoTL inquiry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Clear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Adequate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Appropriate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Significant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Reflective critique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Going public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15BC3-A4B6-46FF-9903-A7781449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9177-CFE0-4D6C-90F9-988F248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47F07-9842-4CE4-8439-49106D976356}"/>
              </a:ext>
            </a:extLst>
          </p:cNvPr>
          <p:cNvSpPr txBox="1"/>
          <p:nvPr/>
        </p:nvSpPr>
        <p:spPr>
          <a:xfrm>
            <a:off x="6799997" y="4166275"/>
            <a:ext cx="5332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Minocha</a:t>
            </a:r>
            <a:r>
              <a:rPr lang="en-GB"/>
              <a:t> &amp; Butler (2021) </a:t>
            </a:r>
          </a:p>
          <a:p>
            <a:r>
              <a:rPr lang="en-GB">
                <a:hlinkClick r:id="rId3"/>
              </a:rPr>
              <a:t>https://www.open.edu/openlearn/mod/oucontent/view.php?id=109157&amp;section=4</a:t>
            </a:r>
            <a:r>
              <a:rPr lang="en-GB"/>
              <a:t>  </a:t>
            </a:r>
          </a:p>
          <a:p>
            <a:r>
              <a:rPr lang="en-GB"/>
              <a:t>See also</a:t>
            </a:r>
          </a:p>
          <a:p>
            <a:r>
              <a:rPr lang="en-GB"/>
              <a:t>Charles </a:t>
            </a:r>
            <a:r>
              <a:rPr lang="en-GB" err="1"/>
              <a:t>Glassick</a:t>
            </a:r>
            <a:r>
              <a:rPr lang="en-GB"/>
              <a:t>, Mary Taylor and Gene </a:t>
            </a:r>
            <a:r>
              <a:rPr lang="en-GB" err="1"/>
              <a:t>Maeroff</a:t>
            </a:r>
            <a:r>
              <a:rPr lang="en-GB"/>
              <a:t> (1997) </a:t>
            </a:r>
            <a:r>
              <a:rPr lang="en-GB" i="1"/>
              <a:t>Scholarship Assessed: Evaluation of the Professoriate.</a:t>
            </a:r>
            <a:r>
              <a:rPr lang="en-GB"/>
              <a:t> San Francisco: Jossey-Bass.</a:t>
            </a:r>
          </a:p>
        </p:txBody>
      </p:sp>
    </p:spTree>
    <p:extLst>
      <p:ext uri="{BB962C8B-B14F-4D97-AF65-F5344CB8AC3E}">
        <p14:creationId xmlns:p14="http://schemas.microsoft.com/office/powerpoint/2010/main" val="41579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10C1C6-9165-4070-8EB4-0B2ED4D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 and preparation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05C829-FA3B-4C4F-901A-85C156DD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When thinking about a potential project…</a:t>
            </a:r>
          </a:p>
          <a:p>
            <a:r>
              <a:rPr lang="en-US"/>
              <a:t>What are the goals of your project?</a:t>
            </a:r>
          </a:p>
          <a:p>
            <a:r>
              <a:rPr lang="en-US"/>
              <a:t>What initiated your interest in this project?</a:t>
            </a:r>
          </a:p>
          <a:p>
            <a:r>
              <a:rPr lang="en-US"/>
              <a:t>What is already known about the topic</a:t>
            </a:r>
          </a:p>
          <a:p>
            <a:pPr lvl="1"/>
            <a:r>
              <a:rPr lang="en-US"/>
              <a:t>From existing evidence </a:t>
            </a:r>
          </a:p>
          <a:p>
            <a:pPr lvl="1"/>
            <a:r>
              <a:rPr lang="en-US"/>
              <a:t>From shared practice </a:t>
            </a:r>
          </a:p>
          <a:p>
            <a:pPr lvl="1"/>
            <a:r>
              <a:rPr lang="en-US"/>
              <a:t>From the research literature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F257B9-3542-4266-A2B0-FA45F6A6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D89C4D-6599-4460-ADFF-5559D90C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3DC4-CD9D-461E-9D90-8D41A73B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Finding Institutional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D70A-F38E-438A-8516-09FD1DDE5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905500" cy="4808856"/>
          </a:xfrm>
        </p:spPr>
        <p:txBody>
          <a:bodyPr/>
          <a:lstStyle/>
          <a:p>
            <a:r>
              <a:rPr lang="en-GB"/>
              <a:t>OU student data</a:t>
            </a:r>
          </a:p>
          <a:p>
            <a:pPr lvl="1"/>
            <a:r>
              <a:rPr lang="en-GB">
                <a:hlinkClick r:id="rId2"/>
              </a:rPr>
              <a:t>Data and Student Analytics (sharepoint.com)</a:t>
            </a:r>
            <a:r>
              <a:rPr lang="en-GB"/>
              <a:t> </a:t>
            </a:r>
          </a:p>
          <a:p>
            <a:r>
              <a:rPr lang="en-GB"/>
              <a:t>Learning Analytics</a:t>
            </a:r>
          </a:p>
          <a:p>
            <a:pPr lvl="1"/>
            <a:r>
              <a:rPr lang="en-GB"/>
              <a:t>Analytics 4 Action </a:t>
            </a:r>
          </a:p>
          <a:p>
            <a:pPr lvl="2"/>
            <a:r>
              <a:rPr lang="en-GB">
                <a:hlinkClick r:id="rId3"/>
              </a:rPr>
              <a:t>A4A Home</a:t>
            </a:r>
            <a:endParaRPr lang="en-GB"/>
          </a:p>
          <a:p>
            <a:pPr lvl="1"/>
            <a:r>
              <a:rPr lang="en-GB"/>
              <a:t>OU Analyse</a:t>
            </a:r>
          </a:p>
          <a:p>
            <a:pPr lvl="2"/>
            <a:r>
              <a:rPr lang="en-GB">
                <a:hlinkClick r:id="rId4"/>
              </a:rPr>
              <a:t>OU Analyse website</a:t>
            </a:r>
            <a:endParaRPr lang="en-GB"/>
          </a:p>
          <a:p>
            <a:pPr lvl="2"/>
            <a:r>
              <a:rPr lang="en-GB">
                <a:hlinkClick r:id="rId5"/>
              </a:rPr>
              <a:t>OU Analyse Dashboard</a:t>
            </a:r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FDE68E-9580-4FB2-8251-690840C8C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239000" y="1593849"/>
            <a:ext cx="3543300" cy="1993106"/>
          </a:xfr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D699-4527-4CA5-B71B-40AFA7C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6FD8-6DAD-4F72-B0F1-FB7A7076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BE99B0-B632-4074-B7CC-9B344686F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766342"/>
            <a:ext cx="3543300" cy="199310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74194F7-96ED-4420-97C2-0999E29D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[‎18/‎01/‎2023 11:22]  Mark.H.Jones:  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Data and Student Analytics (sharepoint.com)</a:t>
            </a: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35B0-E67D-4EB9-8591-574BED43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Finding OU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5345-A6CF-4610-8BE2-790F9A3DAB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OU Intranet – A to Z…</a:t>
            </a:r>
          </a:p>
          <a:p>
            <a:pPr lvl="1"/>
            <a:r>
              <a:rPr lang="en-US">
                <a:hlinkClick r:id="rId2"/>
              </a:rPr>
              <a:t>Assessment Hub</a:t>
            </a:r>
            <a:endParaRPr lang="en-US"/>
          </a:p>
          <a:p>
            <a:pPr lvl="1"/>
            <a:r>
              <a:rPr lang="en-US">
                <a:hlinkClick r:id="rId3"/>
              </a:rPr>
              <a:t>Learning Design</a:t>
            </a:r>
            <a:endParaRPr lang="en-US"/>
          </a:p>
          <a:p>
            <a:pPr lvl="1"/>
            <a:r>
              <a:rPr lang="en-US">
                <a:hlinkClick r:id="rId4"/>
              </a:rPr>
              <a:t>Open Research Online</a:t>
            </a:r>
            <a:endParaRPr lang="en-US"/>
          </a:p>
          <a:p>
            <a:pPr lvl="1"/>
            <a:r>
              <a:rPr lang="en-US">
                <a:hlinkClick r:id="rId5"/>
              </a:rPr>
              <a:t>Scholarship Exchange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F52051-C803-46EE-8BD9-98D347482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822692" y="1483724"/>
            <a:ext cx="6531108" cy="442558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14840-3D18-4A09-AA6F-C7419337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3763-974F-4189-8F2E-283C92E4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4B8D7-2D09-486C-8741-FFC52DD97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6D14BA-DE5A-461C-A971-9198FE0B8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92" y="1483724"/>
            <a:ext cx="6531108" cy="4425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9DCA9-9E03-4238-9FAE-7868F8543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690" y="1483724"/>
            <a:ext cx="6531110" cy="44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B7DC-CD94-4AFA-B229-420E0077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</a:t>
            </a:r>
            <a:r>
              <a:rPr lang="en-GB" sz="4000"/>
              <a:t>appropriate methods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02C8F6-0E1D-4DFD-AC98-B41D4CB2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Questionnaires</a:t>
            </a:r>
            <a:r>
              <a:rPr lang="en-US"/>
              <a:t>: Useful for getting snapshots in time, getting quantifiable data, identifying the situation before and after a change. Not so good for identifying feelings and attitudes.</a:t>
            </a:r>
          </a:p>
          <a:p>
            <a:r>
              <a:rPr lang="en-US" i="1"/>
              <a:t>Interviews/focus groups</a:t>
            </a:r>
            <a:r>
              <a:rPr lang="en-US"/>
              <a:t>: Useful for gathering in-depth data, including feelings and attitudes. Can be used at any point in the research cycle.  Generates a lot of data to </a:t>
            </a:r>
            <a:r>
              <a:rPr lang="en-US" err="1"/>
              <a:t>analyse</a:t>
            </a:r>
            <a:r>
              <a:rPr lang="en-US"/>
              <a:t>.</a:t>
            </a:r>
            <a:r>
              <a:rPr lang="en-US" i="1"/>
              <a:t> </a:t>
            </a:r>
          </a:p>
          <a:p>
            <a:r>
              <a:rPr lang="en-US" i="1"/>
              <a:t>Observations (face to face and online)</a:t>
            </a:r>
            <a:r>
              <a:rPr lang="en-US"/>
              <a:t>: Useful for understanding what students actually do (rather than what they say they do in activities).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DD5E-E220-4138-B486-70B5FD1D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D2E7-3C94-4C1F-AE89-4D702377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CA2B4B-CBAE-4ECE-99E1-077CAB16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</a:t>
            </a:r>
            <a:r>
              <a:rPr lang="en-GB" sz="4000"/>
              <a:t>appropriate methods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99EAA2-FBB0-4D9E-9D89-98C42289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516120"/>
          </a:xfrm>
        </p:spPr>
        <p:txBody>
          <a:bodyPr>
            <a:normAutofit fontScale="92500"/>
          </a:bodyPr>
          <a:lstStyle/>
          <a:p>
            <a:r>
              <a:rPr lang="en-US" i="1"/>
              <a:t>Documentary evidence</a:t>
            </a:r>
            <a:r>
              <a:rPr lang="en-US"/>
              <a:t>: Useful for identifying the current state of play and whether any changes have occurred after making changes (e.g., teaching and assessment materials, student assignments, policy documents).</a:t>
            </a:r>
          </a:p>
          <a:p>
            <a:r>
              <a:rPr lang="en-US" i="1"/>
              <a:t>Learning analytics</a:t>
            </a:r>
            <a:r>
              <a:rPr lang="en-US"/>
              <a:t>: Provides data on student activity, can be used at any time in research cycle.</a:t>
            </a:r>
          </a:p>
          <a:p>
            <a:r>
              <a:rPr lang="en-US" i="1"/>
              <a:t>Research diaries by students</a:t>
            </a:r>
            <a:r>
              <a:rPr lang="en-US"/>
              <a:t>: Useful for gathering data over time and gives some control to the student.</a:t>
            </a:r>
          </a:p>
          <a:p>
            <a:r>
              <a:rPr lang="en-US" i="1"/>
              <a:t>Research diaries by researcher</a:t>
            </a:r>
            <a:r>
              <a:rPr lang="en-US"/>
              <a:t>: Useful for gathering data over time and provides a basis for analytical notes.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71AD7-2A92-4D5C-B822-ED0B9B5B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E93E1-6931-403D-9171-D7C1B908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A840-BD6B-41F1-9523-8198C98E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5B4E-4C2D-4C62-AD72-224BAF85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Practical skills progression and employability in Life Sciences </a:t>
            </a:r>
            <a:br>
              <a:rPr lang="en-GB"/>
            </a:br>
            <a:r>
              <a:rPr lang="en-GB"/>
              <a:t>(J </a:t>
            </a:r>
            <a:r>
              <a:rPr lang="en-GB" err="1"/>
              <a:t>Haresnape</a:t>
            </a:r>
            <a:r>
              <a:rPr lang="en-GB"/>
              <a:t>)</a:t>
            </a:r>
          </a:p>
          <a:p>
            <a:r>
              <a:rPr lang="en-GB"/>
              <a:t>Innovation: practical skills development over two separate modules </a:t>
            </a:r>
          </a:p>
          <a:p>
            <a:r>
              <a:rPr lang="en-GB"/>
              <a:t>Project aimed to investigate student perceptions</a:t>
            </a:r>
          </a:p>
          <a:p>
            <a:r>
              <a:rPr lang="en-GB"/>
              <a:t>Methodology: survey</a:t>
            </a:r>
            <a:br>
              <a:rPr lang="en-GB"/>
            </a:br>
            <a:r>
              <a:rPr lang="en-GB"/>
              <a:t>- conducted with students who had completed both modules</a:t>
            </a:r>
            <a:br>
              <a:rPr lang="en-GB"/>
            </a:br>
            <a:r>
              <a:rPr lang="en-GB"/>
              <a:t>- survey included closed and open (free-text) responses</a:t>
            </a:r>
            <a:br>
              <a:rPr lang="en-GB"/>
            </a:br>
            <a:r>
              <a:rPr lang="en-GB"/>
              <a:t>- closed questions – quantitative data </a:t>
            </a:r>
            <a:br>
              <a:rPr lang="en-GB"/>
            </a:br>
            <a:r>
              <a:rPr lang="en-GB"/>
              <a:t>- free-text data – qualitative insights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528E0-5FCA-43CC-BB6E-21BFEB8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BF8BA-3385-4373-ADE3-03B0733CB57B}"/>
              </a:ext>
            </a:extLst>
          </p:cNvPr>
          <p:cNvSpPr txBox="1"/>
          <p:nvPr/>
        </p:nvSpPr>
        <p:spPr>
          <a:xfrm>
            <a:off x="838200" y="6121021"/>
            <a:ext cx="804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3"/>
              </a:rPr>
              <a:t>Skills progression in practical science within the Life Sciences | </a:t>
            </a:r>
            <a:r>
              <a:rPr lang="en-GB" err="1">
                <a:hlinkClick r:id="rId3"/>
              </a:rPr>
              <a:t>eSTEeM</a:t>
            </a:r>
            <a:r>
              <a:rPr lang="en-GB">
                <a:hlinkClick r:id="rId3"/>
              </a:rPr>
              <a:t> (open.ac.uk)</a:t>
            </a: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3B80E27-B024-4143-BF3F-53E2D4A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4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A840-BD6B-41F1-9523-8198C98E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methodologies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AA4556-11ED-40B1-B7D5-5B07998DF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10385323" cy="512476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/>
              <a:t>Exploring the extent of maths anxiety within the STEM Faculty at The Open University</a:t>
            </a:r>
            <a:endParaRPr lang="en-US" sz="4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4400" b="1">
                <a:ea typeface="+mn-lt"/>
                <a:cs typeface="+mn-lt"/>
              </a:rPr>
              <a:t>(S Pawley and S Organ</a:t>
            </a:r>
            <a:r>
              <a:rPr lang="en-GB" sz="4400">
                <a:ea typeface="+mn-lt"/>
                <a:cs typeface="+mn-lt"/>
              </a:rPr>
              <a:t>)</a:t>
            </a:r>
            <a:endParaRPr lang="en-US" sz="4400">
              <a:ea typeface="+mn-lt"/>
              <a:cs typeface="+mn-lt"/>
            </a:endParaRPr>
          </a:p>
          <a:p>
            <a:r>
              <a:rPr lang="en-GB" sz="4400">
                <a:ea typeface="+mn-lt"/>
                <a:cs typeface="+mn-lt"/>
              </a:rPr>
              <a:t>Investigation: The project sought to quantify and qualify Maths anxiety across the STEM Faculty</a:t>
            </a:r>
            <a:endParaRPr lang="en-US" sz="4400">
              <a:ea typeface="+mn-lt"/>
              <a:cs typeface="+mn-lt"/>
            </a:endParaRPr>
          </a:p>
          <a:p>
            <a:r>
              <a:rPr lang="en-GB" sz="4400">
                <a:ea typeface="+mn-lt"/>
                <a:cs typeface="+mn-lt"/>
              </a:rPr>
              <a:t>Project aimed to investigate the amount of anxiety felt by students on starting Level 1 STEM modules and the reasons behind the anxiety</a:t>
            </a:r>
            <a:endParaRPr lang="en-US" sz="4400">
              <a:ea typeface="+mn-lt"/>
              <a:cs typeface="+mn-lt"/>
            </a:endParaRPr>
          </a:p>
          <a:p>
            <a:r>
              <a:rPr lang="en-GB" sz="4400">
                <a:ea typeface="+mn-lt"/>
                <a:cs typeface="+mn-lt"/>
              </a:rPr>
              <a:t>Methodology: Mixed Methods </a:t>
            </a:r>
            <a:br>
              <a:rPr lang="en-GB" sz="4400">
                <a:ea typeface="+mn-lt"/>
                <a:cs typeface="+mn-lt"/>
              </a:rPr>
            </a:br>
            <a:r>
              <a:rPr lang="en-GB" sz="4400">
                <a:ea typeface="+mn-lt"/>
                <a:cs typeface="+mn-lt"/>
              </a:rPr>
              <a:t>- </a:t>
            </a:r>
            <a:r>
              <a:rPr lang="en-GB" sz="4400">
                <a:cs typeface="Arial"/>
              </a:rPr>
              <a:t>Student survey across the introductory STEM curriculum to establish the extent of maths anxiety within the OU</a:t>
            </a:r>
            <a:br>
              <a:rPr lang="en-GB" sz="4400">
                <a:cs typeface="Arial" panose="020B0604020202020204" pitchFamily="34" charset="0"/>
              </a:rPr>
            </a:br>
            <a:r>
              <a:rPr lang="en-GB" sz="4400">
                <a:cs typeface="Arial"/>
              </a:rPr>
              <a:t>- Survey contained only closed questions</a:t>
            </a:r>
            <a:br>
              <a:rPr lang="en-GB" sz="4400">
                <a:ea typeface="+mn-lt"/>
                <a:cs typeface="+mn-lt"/>
              </a:rPr>
            </a:br>
            <a:r>
              <a:rPr lang="en-GB" sz="4400">
                <a:ea typeface="+mn-lt"/>
                <a:cs typeface="+mn-lt"/>
              </a:rPr>
              <a:t>- </a:t>
            </a:r>
            <a:r>
              <a:rPr lang="en-GB" sz="4400">
                <a:cs typeface="Arial"/>
              </a:rPr>
              <a:t>In-depth semi-structured interviews to further investigate specific issues and explore how these might be addressed and supported</a:t>
            </a:r>
            <a:endParaRPr lang="en-US" sz="4400">
              <a:ea typeface="+mn-lt"/>
              <a:cs typeface="Arial"/>
            </a:endParaRPr>
          </a:p>
          <a:p>
            <a:pPr marL="0" indent="0">
              <a:buNone/>
            </a:pPr>
            <a:r>
              <a:rPr lang="en-GB">
                <a:hlinkClick r:id="rId3"/>
              </a:rPr>
              <a:t>Exploring the extent of maths anxiety within the STEM Faculty at The Open University | </a:t>
            </a:r>
            <a:r>
              <a:rPr lang="en-GB" err="1">
                <a:hlinkClick r:id="rId3"/>
              </a:rPr>
              <a:t>eSTEeM</a:t>
            </a:r>
            <a:endParaRPr lang="en-GB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48D42-2A1F-4302-93D9-A79C9DF0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528E0-5FCA-43CC-BB6E-21BFEB8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8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8AA7-D7B3-42D6-A04F-3CA6AD72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Significant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14E7-777D-4280-9AA1-5CD6ED6C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Reality check on your design - is the work feasible, is it likely to achieve your aims?</a:t>
            </a:r>
          </a:p>
          <a:p>
            <a:r>
              <a:rPr lang="en-GB"/>
              <a:t>Will it add to the field of inquiry?</a:t>
            </a:r>
          </a:p>
          <a:p>
            <a:r>
              <a:rPr lang="en-GB"/>
              <a:t>Is it likely to open up further avenues of investigation?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1DA5-5B80-4685-85FF-B592F24B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8F99-00F2-4F3D-B7F7-02B35D3A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3299DC-8EA6-4203-9A4C-CDC0C8B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2B024-B71B-4B2C-BD47-E57B2FE0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/>
              <a:t>Welcome and introductions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Definitions of Scholarship of Teaching and Learning (</a:t>
            </a:r>
            <a:r>
              <a:rPr lang="en-GB" sz="2800" err="1"/>
              <a:t>SoTL</a:t>
            </a:r>
            <a:r>
              <a:rPr lang="en-GB" sz="2800"/>
              <a:t>)</a:t>
            </a:r>
            <a:endParaRPr lang="en-GB" sz="28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Designing a </a:t>
            </a:r>
            <a:r>
              <a:rPr lang="en-GB" err="1"/>
              <a:t>SoTL</a:t>
            </a:r>
            <a:r>
              <a:rPr lang="en-GB"/>
              <a:t> </a:t>
            </a:r>
            <a:r>
              <a:rPr lang="en-GB" sz="2800"/>
              <a:t>inquiry</a:t>
            </a:r>
            <a:endParaRPr lang="en-GB" sz="28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Thinking about </a:t>
            </a:r>
            <a:r>
              <a:rPr lang="en-GB"/>
              <a:t>projects</a:t>
            </a:r>
            <a:endParaRPr lang="en-GB" sz="28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Further info – SoTL in STEM BOC, websites and journals</a:t>
            </a:r>
            <a:endParaRPr lang="en-GB" sz="24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32FC-6C31-48C7-8568-49350F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58235DE-BF66-4209-A7D4-B243B7CD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4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242B-DD98-4F89-B330-5A14231D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Effective communication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896D58-2A18-4D46-95F5-170EC67E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many STEM disciplines, dissemination of research focuses on the final output. </a:t>
            </a:r>
          </a:p>
          <a:p>
            <a:r>
              <a:rPr lang="en-GB"/>
              <a:t>Dissemination of SoTL work can (and should) involve:</a:t>
            </a:r>
          </a:p>
          <a:p>
            <a:pPr marL="0" indent="0">
              <a:buNone/>
            </a:pPr>
            <a:r>
              <a:rPr lang="en-GB"/>
              <a:t>	- More emphasis on discussion of “work in progress”</a:t>
            </a:r>
          </a:p>
          <a:p>
            <a:pPr marL="0" indent="0">
              <a:buNone/>
            </a:pPr>
            <a:r>
              <a:rPr lang="en-GB"/>
              <a:t>	- Active identification of dissemination opportunities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88D5E-26D1-4EDF-94BD-8BECB676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4F4D4-0F8D-43B0-AFD6-3F8FC19D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2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6308-F2F0-4D7C-A661-01AF0B7D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Dissemination and reflective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CF8A-2F10-4F68-8756-EB2C90EF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OU events</a:t>
            </a:r>
          </a:p>
          <a:p>
            <a:pPr lvl="1"/>
            <a:r>
              <a:rPr lang="en-GB"/>
              <a:t>School or faculty</a:t>
            </a:r>
            <a:r>
              <a:rPr lang="en-GB" baseline="0"/>
              <a:t> seminars</a:t>
            </a:r>
            <a:endParaRPr lang="en-GB" baseline="0">
              <a:cs typeface="Calibri"/>
            </a:endParaRPr>
          </a:p>
          <a:p>
            <a:pPr lvl="1"/>
            <a:r>
              <a:rPr lang="en-GB" baseline="0" err="1"/>
              <a:t>eSTEeM</a:t>
            </a:r>
            <a:r>
              <a:rPr lang="en-GB" baseline="0"/>
              <a:t> conference talks and workshops</a:t>
            </a:r>
            <a:endParaRPr lang="en-GB" baseline="0">
              <a:cs typeface="Calibri"/>
            </a:endParaRPr>
          </a:p>
          <a:p>
            <a:pPr lvl="0"/>
            <a:r>
              <a:rPr lang="en-GB"/>
              <a:t>External events</a:t>
            </a:r>
            <a:endParaRPr lang="en-GB">
              <a:cs typeface="Calibri"/>
            </a:endParaRPr>
          </a:p>
          <a:p>
            <a:pPr lvl="1"/>
            <a:r>
              <a:rPr lang="en-GB"/>
              <a:t>Horizons</a:t>
            </a:r>
            <a:r>
              <a:rPr lang="en-GB" baseline="0"/>
              <a:t> in STEM Conference (June)</a:t>
            </a:r>
            <a:endParaRPr lang="en-GB" baseline="0">
              <a:cs typeface="Calibri"/>
            </a:endParaRPr>
          </a:p>
          <a:p>
            <a:pPr lvl="1"/>
            <a:r>
              <a:rPr lang="en-GB"/>
              <a:t>Advance HE Conference (July)</a:t>
            </a:r>
            <a:endParaRPr lang="en-GB" baseline="0">
              <a:cs typeface="Calibri"/>
            </a:endParaRPr>
          </a:p>
          <a:p>
            <a:r>
              <a:rPr lang="en-GB"/>
              <a:t>Publications</a:t>
            </a:r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Personal/professional development 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1CBC3-C93B-452F-98B2-0C93F73C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3CEC1-C815-415B-B5CC-A2DC6D9A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1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E038-A6CD-4191-9B3C-42D87588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Teaching and Learning Journals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08E5A-17AD-4DA7-9C42-497168B98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5181601" cy="4808856"/>
          </a:xfrm>
        </p:spPr>
        <p:txBody>
          <a:bodyPr>
            <a:noAutofit/>
          </a:bodyPr>
          <a:lstStyle/>
          <a:p>
            <a:r>
              <a:rPr lang="en-US" sz="2400"/>
              <a:t>Assessment and Evaluation in Higher Education</a:t>
            </a:r>
          </a:p>
          <a:p>
            <a:r>
              <a:rPr lang="en-US" sz="2400"/>
              <a:t>Distance Education</a:t>
            </a:r>
          </a:p>
          <a:p>
            <a:r>
              <a:rPr lang="en-US" sz="2400"/>
              <a:t>Higher Education Quarterly</a:t>
            </a:r>
          </a:p>
          <a:p>
            <a:r>
              <a:rPr lang="en-US" sz="2400"/>
              <a:t>Innovations in Education and Teaching International</a:t>
            </a:r>
          </a:p>
          <a:p>
            <a:r>
              <a:rPr lang="en-US" sz="2400"/>
              <a:t>International Journal for the Scholarship of Teaching and Learning</a:t>
            </a:r>
          </a:p>
          <a:p>
            <a:r>
              <a:rPr lang="en-US" sz="2400"/>
              <a:t>International Journal of Teaching and Learning in Higher Education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926F9A-3296-4A5A-A485-20BE08BC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358866" cy="4808856"/>
          </a:xfrm>
        </p:spPr>
        <p:txBody>
          <a:bodyPr>
            <a:noAutofit/>
          </a:bodyPr>
          <a:lstStyle/>
          <a:p>
            <a:r>
              <a:rPr lang="en-US" sz="2400"/>
              <a:t>Journal of Further and Higher Education</a:t>
            </a:r>
          </a:p>
          <a:p>
            <a:r>
              <a:rPr lang="en-US" sz="2400"/>
              <a:t>Open Learning: The Journal of Open, Distance and e-Learning</a:t>
            </a:r>
          </a:p>
          <a:p>
            <a:r>
              <a:rPr lang="en-US" sz="2400"/>
              <a:t>Practice and Evidence of Scholarship of Teaching and Learning in Higher Education</a:t>
            </a:r>
          </a:p>
          <a:p>
            <a:r>
              <a:rPr lang="en-US" sz="2400"/>
              <a:t>Studies in Higher Education</a:t>
            </a:r>
          </a:p>
          <a:p>
            <a:r>
              <a:rPr lang="en-US" sz="2400"/>
              <a:t>Teaching in Higher Education</a:t>
            </a:r>
          </a:p>
          <a:p>
            <a:r>
              <a:rPr lang="en-US" sz="2400" i="1"/>
              <a:t>Also… Subject teaching and learning journals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FD0F6-7A77-4E61-8031-32A74382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8660-63E5-438C-A8AD-541BE1A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10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0380-2131-4233-8B80-187245A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 considerations and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628B-A9FB-4337-9D0E-1BB8C1109E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Ethics</a:t>
            </a:r>
          </a:p>
          <a:p>
            <a:pPr lvl="1"/>
            <a:r>
              <a:rPr lang="en-GB" baseline="0"/>
              <a:t>The OU’s Human Research Ethics Committee website has an ethics checklist and guidance (see </a:t>
            </a:r>
            <a:r>
              <a:rPr lang="en-GB" baseline="0">
                <a:hlinkClick r:id="rId2"/>
              </a:rPr>
              <a:t>HREC website</a:t>
            </a:r>
            <a:r>
              <a:rPr lang="en-GB" baseline="0"/>
              <a:t>)</a:t>
            </a:r>
          </a:p>
          <a:p>
            <a:r>
              <a:rPr lang="en-GB" baseline="0"/>
              <a:t>Access to Students</a:t>
            </a:r>
          </a:p>
          <a:p>
            <a:pPr lvl="1"/>
            <a:r>
              <a:rPr lang="en-GB" baseline="0"/>
              <a:t>The Student Research Project Panel oversees the involvement of students in research (e.g. max</a:t>
            </a:r>
            <a:r>
              <a:rPr lang="en-GB"/>
              <a:t> 4 times per year) see </a:t>
            </a:r>
            <a:r>
              <a:rPr lang="en-GB">
                <a:hlinkClick r:id="rId3"/>
              </a:rPr>
              <a:t>SRPP website </a:t>
            </a:r>
            <a:r>
              <a:rPr lang="en-GB"/>
              <a:t>for application form and guidance</a:t>
            </a:r>
            <a:endParaRPr lang="en-GB" baseline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7FDF43-6743-4D84-BBF7-E71032F46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Data Protection</a:t>
            </a:r>
          </a:p>
          <a:p>
            <a:pPr lvl="1"/>
            <a:r>
              <a:rPr lang="en-GB"/>
              <a:t>Freedom of Information and GDPR compliance – Information Governance Liaison Officers (</a:t>
            </a:r>
            <a:r>
              <a:rPr lang="en-GB">
                <a:hlinkClick r:id="rId4"/>
              </a:rPr>
              <a:t>IGLOs</a:t>
            </a:r>
            <a:r>
              <a:rPr lang="en-GB"/>
              <a:t>) record OU datasets in the Information Asset Register (</a:t>
            </a:r>
            <a:r>
              <a:rPr lang="en-GB">
                <a:hlinkClick r:id="rId5"/>
              </a:rPr>
              <a:t>IAR</a:t>
            </a:r>
            <a:r>
              <a:rPr lang="en-GB"/>
              <a:t>)</a:t>
            </a:r>
          </a:p>
          <a:p>
            <a:r>
              <a:rPr lang="en-GB"/>
              <a:t>Staff Survey Project Panel</a:t>
            </a:r>
          </a:p>
          <a:p>
            <a:pPr lvl="1"/>
            <a:r>
              <a:rPr lang="en-GB"/>
              <a:t>Approval required for surveys with more than 30 staff (see </a:t>
            </a:r>
            <a:r>
              <a:rPr lang="en-GB">
                <a:hlinkClick r:id="rId6"/>
              </a:rPr>
              <a:t>SSPP website</a:t>
            </a:r>
            <a:r>
              <a:rPr lang="en-GB"/>
              <a:t> for guidelines and application form)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D9EF-0E99-45F4-895B-81144A3B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DDCB-8BA1-4C1B-8FDD-4614BE6C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C765-0C0A-4432-BED8-C99012C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 3: Knowledge and skills gaps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6EA48-9D00-4F18-AC98-75B99EC3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Needs analysis</a:t>
            </a:r>
          </a:p>
          <a:p>
            <a:pPr lvl="1"/>
            <a:r>
              <a:rPr lang="en-US"/>
              <a:t>What knowledge and skills do you already have in relation to</a:t>
            </a:r>
          </a:p>
          <a:p>
            <a:pPr lvl="2"/>
            <a:r>
              <a:rPr lang="en-US"/>
              <a:t>Planning your scholarship project</a:t>
            </a:r>
          </a:p>
          <a:p>
            <a:pPr lvl="2"/>
            <a:r>
              <a:rPr lang="en-US"/>
              <a:t>Identifying and reviewing the literature</a:t>
            </a:r>
          </a:p>
          <a:p>
            <a:pPr lvl="2"/>
            <a:r>
              <a:rPr lang="en-US"/>
              <a:t>Selecting appropriate methods</a:t>
            </a:r>
          </a:p>
          <a:p>
            <a:pPr lvl="1"/>
            <a:r>
              <a:rPr lang="en-US"/>
              <a:t>What skills do you need to acquire or develop?</a:t>
            </a:r>
          </a:p>
          <a:p>
            <a:pPr lvl="1"/>
            <a:r>
              <a:rPr lang="en-US"/>
              <a:t>Can you work with others who have relevant knowledge and skills?</a:t>
            </a:r>
          </a:p>
          <a:p>
            <a:pPr lvl="1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46310-5A09-4695-B341-8EB625C0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24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C037644-CB1D-4F35-90B7-E95104F6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4799FA-1512-4539-8892-F8BBA356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eSTEeM</a:t>
            </a:r>
            <a:r>
              <a:rPr lang="en-GB"/>
              <a:t> Community Support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6FD427-20A7-41A4-AA41-46525CC2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Professional development sessions</a:t>
            </a:r>
          </a:p>
          <a:p>
            <a:r>
              <a:rPr lang="en-GB" dirty="0"/>
              <a:t>Badged Open Course: </a:t>
            </a:r>
            <a:r>
              <a:rPr lang="en-GB" dirty="0" err="1">
                <a:hlinkClick r:id="rId3"/>
              </a:rPr>
              <a:t>SoTL</a:t>
            </a:r>
            <a:r>
              <a:rPr lang="en-GB" dirty="0">
                <a:hlinkClick r:id="rId3"/>
              </a:rPr>
              <a:t> in STEM </a:t>
            </a:r>
            <a:endParaRPr lang="en-GB" dirty="0"/>
          </a:p>
          <a:p>
            <a:r>
              <a:rPr lang="en-GB" dirty="0"/>
              <a:t>Seminar Series – monthly</a:t>
            </a:r>
          </a:p>
          <a:p>
            <a:r>
              <a:rPr lang="en-GB" dirty="0"/>
              <a:t>Annual </a:t>
            </a:r>
            <a:r>
              <a:rPr lang="en-GB" dirty="0" err="1"/>
              <a:t>eSTEeM</a:t>
            </a:r>
            <a:r>
              <a:rPr lang="en-GB" dirty="0"/>
              <a:t> conference</a:t>
            </a:r>
          </a:p>
          <a:p>
            <a:r>
              <a:rPr lang="en-GB" dirty="0"/>
              <a:t>NVivo users self-help group (email </a:t>
            </a:r>
            <a:r>
              <a:rPr lang="en-GB" dirty="0">
                <a:hlinkClick r:id="rId4"/>
              </a:rPr>
              <a:t>esteem@open.ac.uk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>
                <a:hlinkClick r:id="rId5"/>
              </a:rPr>
              <a:t>eSTEeM</a:t>
            </a:r>
            <a:r>
              <a:rPr lang="en-GB" dirty="0">
                <a:hlinkClick r:id="rId5"/>
              </a:rPr>
              <a:t> | The OU centre for STEM pedagogy (open.ac.uk)</a:t>
            </a:r>
            <a:r>
              <a:rPr lang="en-GB" dirty="0"/>
              <a:t> </a:t>
            </a:r>
          </a:p>
        </p:txBody>
      </p:sp>
      <p:pic>
        <p:nvPicPr>
          <p:cNvPr id="11" name="Content Placeholder 10" descr="A group of multi colored wooden stick figures">
            <a:extLst>
              <a:ext uri="{FF2B5EF4-FFF2-40B4-BE49-F238E27FC236}">
                <a16:creationId xmlns:a16="http://schemas.microsoft.com/office/drawing/2014/main" id="{AA4CCD9B-7D98-4301-B047-220216036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6014"/>
            <a:ext cx="5181600" cy="359271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6210-9748-43DE-9728-B534B08F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25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AC17DC3-761F-4E76-B810-40D01B9F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6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E350-D7C9-42C2-92F6-2514632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information – </a:t>
            </a:r>
            <a:r>
              <a:rPr lang="en-GB" err="1"/>
              <a:t>SoTL</a:t>
            </a:r>
            <a:r>
              <a:rPr lang="en-GB"/>
              <a:t> in STEM BOC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627E7-D42F-40EC-B358-507B3F40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rgbClr val="9A2485"/>
                </a:solidFill>
                <a:hlinkClick r:id="rId3"/>
              </a:rPr>
              <a:t>www.open.ac.uk/scholarship-of-teaching-and-learning-in-STEM</a:t>
            </a:r>
            <a:endParaRPr lang="en-US" sz="2800">
              <a:solidFill>
                <a:srgbClr val="9A2485"/>
              </a:solidFill>
            </a:endParaRPr>
          </a:p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DB49-4E91-4532-AD4B-FA6E9E35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12A6-C488-4383-AB02-9BFF2D7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 descr="A group of people stand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B3D67BC-2D0C-40A5-A91A-A4E96A67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742" y="2007553"/>
            <a:ext cx="8450516" cy="4190048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801045-5ABF-49EC-B2BF-325F51C0B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60" y="4440634"/>
            <a:ext cx="1497886" cy="1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FA829-309B-461E-8A79-2BB154D0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1291237"/>
            <a:ext cx="9144000" cy="63661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GB" sz="4000"/>
              <a:t>Getting Started with Scholarship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129" y="2474654"/>
            <a:ext cx="4858871" cy="10996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800">
                <a:latin typeface="Calibri"/>
                <a:cs typeface="Calibri"/>
              </a:rPr>
              <a:t>Mark</a:t>
            </a:r>
            <a:r>
              <a:rPr lang="en-GB" sz="2800" b="0">
                <a:latin typeface="Calibri"/>
                <a:cs typeface="Calibri"/>
              </a:rPr>
              <a:t> Jones</a:t>
            </a:r>
            <a:r>
              <a:rPr lang="en-GB" sz="2800">
                <a:latin typeface="Calibri"/>
                <a:cs typeface="Calibri"/>
              </a:rPr>
              <a:t> and Sue Pawley</a:t>
            </a:r>
            <a:endParaRPr lang="en-GB" sz="2800" b="0">
              <a:latin typeface="Calibri"/>
              <a:cs typeface="Calibri"/>
            </a:endParaRPr>
          </a:p>
          <a:p>
            <a:pPr algn="l"/>
            <a:r>
              <a:rPr lang="en-GB" sz="2800">
                <a:latin typeface="Calibri"/>
                <a:cs typeface="Calibri"/>
              </a:rPr>
              <a:t>Wednesday, 18 Jan 2023</a:t>
            </a:r>
            <a:endParaRPr lang="en-GB" sz="2800" b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9094" y="47016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B3ECD-303C-4F7F-A758-14BB6494F7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87057" y="953190"/>
            <a:ext cx="1905580" cy="1312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9C0D4-3D5F-46A7-BE44-6CCD9C925C40}"/>
              </a:ext>
            </a:extLst>
          </p:cNvPr>
          <p:cNvSpPr txBox="1"/>
          <p:nvPr/>
        </p:nvSpPr>
        <p:spPr>
          <a:xfrm>
            <a:off x="1237129" y="5056593"/>
            <a:ext cx="282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4"/>
              </a:rPr>
              <a:t>esteem@open.ac.uk</a:t>
            </a:r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DBFE-CE98-465C-89CD-7789107F1770}"/>
              </a:ext>
            </a:extLst>
          </p:cNvPr>
          <p:cNvSpPr txBox="1"/>
          <p:nvPr/>
        </p:nvSpPr>
        <p:spPr>
          <a:xfrm>
            <a:off x="4592277" y="5070991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5"/>
              </a:rPr>
              <a:t>www.open.ac.uk/esteem</a:t>
            </a:r>
            <a:endParaRPr lang="en-GB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CBE45-469A-446A-8565-57E48FCB12E3}"/>
              </a:ext>
            </a:extLst>
          </p:cNvPr>
          <p:cNvSpPr txBox="1"/>
          <p:nvPr/>
        </p:nvSpPr>
        <p:spPr>
          <a:xfrm>
            <a:off x="8503282" y="5070991"/>
            <a:ext cx="208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6"/>
              </a:rPr>
              <a:t>@</a:t>
            </a:r>
            <a:r>
              <a:rPr lang="en-US" sz="2400" err="1">
                <a:hlinkClick r:id="rId6"/>
              </a:rPr>
              <a:t>OU_eSTEeM</a:t>
            </a:r>
            <a:r>
              <a:rPr lang="en-US" sz="2400"/>
              <a:t>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0BEF9D-E7B1-4F2D-9B00-AB3A046B9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69" y="2603951"/>
            <a:ext cx="3110368" cy="946205"/>
          </a:xfrm>
          <a:prstGeom prst="rect">
            <a:avLst/>
          </a:prstGeom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894E47B-4765-42D6-864A-F3C9429A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36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9676-0055-4B39-9EAE-EDAEACE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External websites on </a:t>
            </a:r>
            <a:r>
              <a:rPr lang="en-GB" err="1"/>
              <a:t>SoTL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BFEF1-8858-41CC-8576-F77210E7F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257800" cy="4808856"/>
          </a:xfrm>
        </p:spPr>
        <p:txBody>
          <a:bodyPr>
            <a:noAutofit/>
          </a:bodyPr>
          <a:lstStyle/>
          <a:p>
            <a:r>
              <a:rPr lang="en-US" sz="2400"/>
              <a:t>Getting Started in Pedagogic Research within the STEM Disciplines</a:t>
            </a:r>
          </a:p>
          <a:p>
            <a:pPr lvl="1"/>
            <a:r>
              <a:rPr lang="en-US" sz="2000">
                <a:hlinkClick r:id="rId2"/>
              </a:rPr>
              <a:t>https://www.heacademy.ac.uk/system/</a:t>
            </a:r>
            <a:br>
              <a:rPr lang="en-US" sz="2000">
                <a:hlinkClick r:id="rId2"/>
              </a:rPr>
            </a:br>
            <a:r>
              <a:rPr lang="en-US" sz="2000">
                <a:hlinkClick r:id="rId2"/>
              </a:rPr>
              <a:t>files/</a:t>
            </a:r>
            <a:r>
              <a:rPr lang="en-US" sz="2000" err="1">
                <a:hlinkClick r:id="rId2"/>
              </a:rPr>
              <a:t>pedagogic_research_guide_final</a:t>
            </a:r>
            <a:r>
              <a:rPr lang="en-US" sz="2000">
                <a:hlinkClick r:id="rId2"/>
              </a:rPr>
              <a:t>_</a:t>
            </a:r>
            <a:br>
              <a:rPr lang="en-US" sz="2000">
                <a:hlinkClick r:id="rId2"/>
              </a:rPr>
            </a:br>
            <a:r>
              <a:rPr lang="en-US" sz="2000">
                <a:hlinkClick r:id="rId2"/>
              </a:rPr>
              <a:t>version_0.pdf</a:t>
            </a:r>
            <a:r>
              <a:rPr lang="en-US" sz="2000"/>
              <a:t> </a:t>
            </a:r>
          </a:p>
          <a:p>
            <a:r>
              <a:rPr lang="en-US" sz="2400"/>
              <a:t>University of Edinburgh </a:t>
            </a:r>
            <a:r>
              <a:rPr lang="en-US" sz="2400" err="1"/>
              <a:t>SoTL</a:t>
            </a:r>
            <a:endParaRPr lang="en-US" sz="2400"/>
          </a:p>
          <a:p>
            <a:pPr lvl="1"/>
            <a:r>
              <a:rPr lang="en-US" sz="2000">
                <a:hlinkClick r:id="rId3"/>
              </a:rPr>
              <a:t>https://www.ed.ac.uk/institute-academic-development/learning-teaching/staff/sotl</a:t>
            </a:r>
            <a:r>
              <a:rPr lang="en-US" sz="2000" baseline="0"/>
              <a:t> </a:t>
            </a:r>
          </a:p>
          <a:p>
            <a:r>
              <a:rPr lang="en-US" sz="2400"/>
              <a:t>Heriot Watt University Learning and Teaching Academy </a:t>
            </a:r>
            <a:r>
              <a:rPr lang="en-US" sz="2400" err="1"/>
              <a:t>SoTL</a:t>
            </a:r>
            <a:r>
              <a:rPr lang="en-US" sz="2400"/>
              <a:t> guides</a:t>
            </a:r>
          </a:p>
          <a:p>
            <a:pPr lvl="1"/>
            <a:r>
              <a:rPr lang="en-US" sz="2000">
                <a:hlinkClick r:id="rId4"/>
              </a:rPr>
              <a:t>https://lta.hw.ac.uk/resources/scholarship-of-teaching-and-learning/</a:t>
            </a:r>
            <a:r>
              <a:rPr lang="en-US" sz="200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53C748-2953-4A6B-A968-2028AAEA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368107"/>
            <a:ext cx="5486400" cy="4808856"/>
          </a:xfrm>
        </p:spPr>
        <p:txBody>
          <a:bodyPr>
            <a:noAutofit/>
          </a:bodyPr>
          <a:lstStyle/>
          <a:p>
            <a:r>
              <a:rPr lang="en-US" sz="2400"/>
              <a:t>Plymouth University Pedagogic Research</a:t>
            </a:r>
          </a:p>
          <a:p>
            <a:pPr lvl="1"/>
            <a:r>
              <a:rPr lang="en-US" sz="2000">
                <a:hlinkClick r:id="rId5"/>
              </a:rPr>
              <a:t>https://www.plymouth.ac.uk/research/</a:t>
            </a:r>
            <a:br>
              <a:rPr lang="en-US" sz="2000">
                <a:hlinkClick r:id="rId5"/>
              </a:rPr>
            </a:br>
            <a:r>
              <a:rPr lang="en-US" sz="2000">
                <a:hlinkClick r:id="rId5"/>
              </a:rPr>
              <a:t>pedagogic-research</a:t>
            </a:r>
            <a:r>
              <a:rPr lang="en-US" sz="2000"/>
              <a:t> </a:t>
            </a:r>
          </a:p>
          <a:p>
            <a:r>
              <a:rPr lang="en-US" sz="2400"/>
              <a:t>University of York </a:t>
            </a:r>
            <a:r>
              <a:rPr lang="en-US" sz="2400" err="1"/>
              <a:t>SoTL</a:t>
            </a:r>
            <a:r>
              <a:rPr lang="en-US" sz="2400"/>
              <a:t> Network</a:t>
            </a:r>
            <a:endParaRPr lang="en-US"/>
          </a:p>
          <a:p>
            <a:pPr lvl="1"/>
            <a:r>
              <a:rPr lang="en-US" sz="2000">
                <a:hlinkClick r:id="rId6"/>
              </a:rPr>
              <a:t>https://www.york.ac.uk/staff/teaching/</a:t>
            </a:r>
            <a:br>
              <a:rPr lang="en-US" sz="2000">
                <a:hlinkClick r:id="rId6"/>
              </a:rPr>
            </a:br>
            <a:r>
              <a:rPr lang="en-US" sz="2000">
                <a:hlinkClick r:id="rId6"/>
              </a:rPr>
              <a:t>develop/sotl-network</a:t>
            </a:r>
            <a:endParaRPr lang="en-US" sz="2000"/>
          </a:p>
          <a:p>
            <a:r>
              <a:rPr lang="en-US" sz="2400"/>
              <a:t>University of Central Florida </a:t>
            </a:r>
            <a:r>
              <a:rPr lang="en-US" sz="2400" err="1"/>
              <a:t>SoTL</a:t>
            </a:r>
            <a:r>
              <a:rPr lang="en-US" sz="2400"/>
              <a:t> and Discipline Based Educational Research</a:t>
            </a:r>
          </a:p>
          <a:p>
            <a:pPr lvl="1"/>
            <a:r>
              <a:rPr lang="en-US" sz="2000">
                <a:hlinkClick r:id="rId7"/>
              </a:rPr>
              <a:t>https://fctl.ucf.edu/sotl-and-dber/</a:t>
            </a:r>
            <a:endParaRPr lang="en-US" sz="2000"/>
          </a:p>
          <a:p>
            <a:r>
              <a:rPr lang="en-US" sz="2400"/>
              <a:t>Vanderbilt University Guide to </a:t>
            </a:r>
            <a:r>
              <a:rPr lang="en-US" sz="2400" err="1"/>
              <a:t>SoTL</a:t>
            </a:r>
            <a:endParaRPr lang="en-US" sz="2400"/>
          </a:p>
          <a:p>
            <a:pPr lvl="1"/>
            <a:r>
              <a:rPr lang="en-US" sz="2000">
                <a:hlinkClick r:id="rId8"/>
              </a:rPr>
              <a:t>https://my.vanderbilt.edu/sotl/</a:t>
            </a:r>
            <a:r>
              <a:rPr lang="en-US" sz="200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553E-10FF-437C-8030-552568F1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D9387-72C5-4A42-A3D6-F287F2F9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6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E350-D7C9-42C2-92F6-2514632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SoTL in STEM BOC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627E7-D42F-40EC-B358-507B3F40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rgbClr val="9A2485"/>
                </a:solidFill>
                <a:hlinkClick r:id="rId3"/>
              </a:rPr>
              <a:t>www.open.ac.uk/scholarship-of-teaching-and-learning-in-STEM</a:t>
            </a:r>
            <a:endParaRPr lang="en-US" sz="2800">
              <a:solidFill>
                <a:srgbClr val="9A2485"/>
              </a:solidFill>
            </a:endParaRPr>
          </a:p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DB49-4E91-4532-AD4B-FA6E9E35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12A6-C488-4383-AB02-9BFF2D7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 descr="A group of people stand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B3D67BC-2D0C-40A5-A91A-A4E96A67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742" y="2007553"/>
            <a:ext cx="8450516" cy="4190048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801045-5ABF-49EC-B2BF-325F51C0B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60" y="4440634"/>
            <a:ext cx="1497886" cy="1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88F0-9FD1-4774-81CE-032427F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Activity 1: Aims of Scholarship of Teaching</a:t>
            </a:r>
            <a:br>
              <a:rPr lang="en-GB"/>
            </a:br>
            <a:r>
              <a:rPr lang="en-GB"/>
              <a:t>and Learning (SoTL)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605C-F9DF-4D91-BC65-A01E2FE4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/>
              <a:t>What does Scholarship of Teaching and Learning (SoTL) aim to achieve?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CEE0-1D76-46F3-9F7D-5E80737A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8553DFB-9D41-4D54-817A-ED20B997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2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E22027-771F-4DF9-8189-231DC44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Characteristics</a:t>
            </a:r>
            <a:r>
              <a:rPr lang="en-GB" sz="4000" b="0"/>
              <a:t> of SoTL</a:t>
            </a: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38199" y="1368107"/>
            <a:ext cx="5967845" cy="4808856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Scholarship (of Teaching and Learning)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is focused on </a:t>
            </a:r>
            <a:r>
              <a:rPr lang="en-US" i="1">
                <a:latin typeface="Calibri" panose="020F0502020204030204" pitchFamily="34" charset="0"/>
              </a:rPr>
              <a:t>improving and supporting learning</a:t>
            </a:r>
            <a:r>
              <a:rPr lang="en-US">
                <a:latin typeface="Calibri" panose="020F0502020204030204" pitchFamily="34" charset="0"/>
              </a:rPr>
              <a:t> through teaching practices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includes </a:t>
            </a:r>
            <a:r>
              <a:rPr lang="en-US" i="1">
                <a:latin typeface="Calibri" panose="020F0502020204030204" pitchFamily="34" charset="0"/>
              </a:rPr>
              <a:t>reflection</a:t>
            </a:r>
            <a:r>
              <a:rPr lang="en-US">
                <a:latin typeface="Calibri" panose="020F0502020204030204" pitchFamily="34" charset="0"/>
              </a:rPr>
              <a:t> on our teaching and the learning of our students, … and the </a:t>
            </a:r>
            <a:r>
              <a:rPr lang="en-US" i="1">
                <a:latin typeface="Calibri" panose="020F0502020204030204" pitchFamily="34" charset="0"/>
              </a:rPr>
              <a:t>implementation</a:t>
            </a:r>
            <a:r>
              <a:rPr lang="en-US">
                <a:latin typeface="Calibri" panose="020F0502020204030204" pitchFamily="34" charset="0"/>
              </a:rPr>
              <a:t> of improvements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requires knowledge of the </a:t>
            </a:r>
            <a:r>
              <a:rPr lang="en-US" i="1">
                <a:latin typeface="Calibri" panose="020F0502020204030204" pitchFamily="34" charset="0"/>
              </a:rPr>
              <a:t>discipline-specific area</a:t>
            </a:r>
            <a:r>
              <a:rPr lang="en-US">
                <a:latin typeface="Calibri" panose="020F0502020204030204" pitchFamily="34" charset="0"/>
              </a:rPr>
              <a:t> that is being taught, and about </a:t>
            </a:r>
            <a:r>
              <a:rPr lang="en-US" i="1">
                <a:latin typeface="Calibri" panose="020F0502020204030204" pitchFamily="34" charset="0"/>
              </a:rPr>
              <a:t>learning and teaching</a:t>
            </a:r>
            <a:endParaRPr lang="en-US">
              <a:latin typeface="Calibri" panose="020F0502020204030204" pitchFamily="34" charset="0"/>
            </a:endParaRPr>
          </a:p>
          <a:p>
            <a:pPr lvl="1"/>
            <a:r>
              <a:rPr lang="en-US">
                <a:latin typeface="Calibri" panose="020F0502020204030204" pitchFamily="34" charset="0"/>
              </a:rPr>
              <a:t>involves </a:t>
            </a:r>
            <a:r>
              <a:rPr lang="en-US" i="1">
                <a:latin typeface="Calibri" panose="020F0502020204030204" pitchFamily="34" charset="0"/>
              </a:rPr>
              <a:t>dissemination of teaching practices for public/peer scrutiny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909955" y="1368107"/>
            <a:ext cx="4946072" cy="4808856"/>
          </a:xfrm>
        </p:spPr>
        <p:txBody>
          <a:bodyPr/>
          <a:lstStyle/>
          <a:p>
            <a:r>
              <a:rPr lang="en-US"/>
              <a:t>Scholarship at the OU</a:t>
            </a:r>
          </a:p>
          <a:p>
            <a:pPr lvl="1"/>
            <a:r>
              <a:rPr lang="en-US"/>
              <a:t>Scholarship is a term used to cover </a:t>
            </a:r>
            <a:r>
              <a:rPr lang="en-US" i="1"/>
              <a:t>activities that lead to evidence-informed development of our learning and teaching</a:t>
            </a:r>
            <a:r>
              <a:rPr lang="en-US"/>
              <a:t> </a:t>
            </a:r>
          </a:p>
          <a:p>
            <a:r>
              <a:rPr lang="en-US"/>
              <a:t>Other terms associated with scholarship</a:t>
            </a:r>
          </a:p>
          <a:p>
            <a:pPr lvl="1"/>
            <a:r>
              <a:rPr lang="en-US"/>
              <a:t>Action Research</a:t>
            </a:r>
          </a:p>
          <a:p>
            <a:pPr lvl="1"/>
            <a:r>
              <a:rPr lang="en-US"/>
              <a:t>Educational Inquiry</a:t>
            </a:r>
          </a:p>
          <a:p>
            <a:pPr lvl="1"/>
            <a:r>
              <a:rPr lang="en-US"/>
              <a:t>Pedagogic Research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A0A38-C607-4362-9307-A91A835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2BEEDFF-85D4-4234-AF86-3477A6B70B3F}"/>
              </a:ext>
            </a:extLst>
          </p:cNvPr>
          <p:cNvSpPr/>
          <p:nvPr/>
        </p:nvSpPr>
        <p:spPr>
          <a:xfrm>
            <a:off x="6776323" y="1368107"/>
            <a:ext cx="163354" cy="4808856"/>
          </a:xfrm>
          <a:prstGeom prst="rightBrace">
            <a:avLst>
              <a:gd name="adj1" fmla="val 8333"/>
              <a:gd name="adj2" fmla="val 237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28C317A-2882-42E9-B22E-2D205F45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546F-4828-4299-B235-124321D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4000" kern="120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Defining </a:t>
            </a:r>
            <a:r>
              <a:rPr lang="en-GB"/>
              <a:t>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C664-1DF3-48C9-9927-66940F464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181600" cy="4929188"/>
          </a:xfrm>
        </p:spPr>
        <p:txBody>
          <a:bodyPr>
            <a:normAutofit lnSpcReduction="10000"/>
          </a:bodyPr>
          <a:lstStyle/>
          <a:p>
            <a:r>
              <a:rPr lang="en-GB"/>
              <a:t>Useful definition of Scholarship of Teaching and Learning (SoTL)</a:t>
            </a:r>
          </a:p>
          <a:p>
            <a:pPr lvl="1"/>
            <a:r>
              <a:rPr lang="en-GB"/>
              <a:t>“</a:t>
            </a:r>
            <a:r>
              <a:rPr lang="en-US" i="1" u="sng"/>
              <a:t>systematic and ethically reasoned investigation </a:t>
            </a:r>
            <a:r>
              <a:rPr lang="en-US" i="1"/>
              <a:t>of aspects of teaching and student learning by applying disciplinary knowledge, resulting in </a:t>
            </a:r>
            <a:r>
              <a:rPr lang="en-US" i="1" u="sng"/>
              <a:t>reflections and outcomes that are publicly shared for peer-review and for others to build upon</a:t>
            </a:r>
            <a:r>
              <a:rPr lang="en-GB"/>
              <a:t>” (</a:t>
            </a:r>
            <a:r>
              <a:rPr lang="en-GB" err="1"/>
              <a:t>SoTL</a:t>
            </a:r>
            <a:r>
              <a:rPr lang="en-GB"/>
              <a:t> BOC – </a:t>
            </a:r>
            <a:r>
              <a:rPr lang="en-GB" err="1"/>
              <a:t>Minocha</a:t>
            </a:r>
            <a:r>
              <a:rPr lang="en-GB"/>
              <a:t> and Butler, 2021)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0FAF55-3105-45B2-B429-0EAA0F56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47774"/>
            <a:ext cx="5469341" cy="5108575"/>
          </a:xfrm>
        </p:spPr>
        <p:txBody>
          <a:bodyPr>
            <a:normAutofit lnSpcReduction="10000"/>
          </a:bodyPr>
          <a:lstStyle/>
          <a:p>
            <a:r>
              <a:rPr lang="en-US" err="1"/>
              <a:t>SoTL</a:t>
            </a:r>
            <a:r>
              <a:rPr lang="en-US"/>
              <a:t> is important in three ways</a:t>
            </a:r>
          </a:p>
          <a:p>
            <a:pPr lvl="1"/>
            <a:r>
              <a:rPr lang="en-US" i="1"/>
              <a:t>For students </a:t>
            </a:r>
            <a:r>
              <a:rPr lang="en-US"/>
              <a:t>allowing us to evaluate our teaching to improve the quality of student learning</a:t>
            </a:r>
          </a:p>
          <a:p>
            <a:pPr lvl="1"/>
            <a:r>
              <a:rPr lang="en-US" i="1"/>
              <a:t>For academic disciplines and institutions </a:t>
            </a:r>
            <a:r>
              <a:rPr lang="en-US"/>
              <a:t>ensuring we base future development on robust evidence enabling our teaching and learning to be </a:t>
            </a:r>
            <a:r>
              <a:rPr lang="en-US" err="1"/>
              <a:t>recognised</a:t>
            </a:r>
            <a:r>
              <a:rPr lang="en-US"/>
              <a:t> externally for its excellence and impact</a:t>
            </a:r>
          </a:p>
          <a:p>
            <a:pPr lvl="1"/>
            <a:r>
              <a:rPr lang="en-US" i="1"/>
              <a:t>For practitioners </a:t>
            </a:r>
            <a:r>
              <a:rPr lang="en-US"/>
              <a:t>allowing staff to develop their professional practice in the field of teaching and learning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7600C-60AC-4826-B7DD-D13F0A5B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CC9D2-453C-473A-BD2D-D969EF58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02F-85BA-4713-B744-F7A031E4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scholarly teaching to SoTL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721F22-4E0E-4173-AB2B-2EC3CF549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0963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EE843F-E1CE-40C3-ABCE-D53AB758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E3A1D-26E3-49DF-AE74-BB50468C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0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3ACBB-7252-42E1-9DA6-08C7881A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2: SoTL and you</a:t>
            </a: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/>
              <a:t>Why are you interested in </a:t>
            </a:r>
            <a:r>
              <a:rPr lang="en-GB"/>
              <a:t>the Scholarship of Teaching and Learning</a:t>
            </a:r>
            <a:r>
              <a:rPr lang="en-GB" sz="2800"/>
              <a:t>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F80EEF-DAE2-4CAA-893F-A79E9BD9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9712A84-1D87-49F8-BE96-A2B61CFE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00C3-EED3-4496-B56C-F6499368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</a:t>
            </a:r>
            <a:r>
              <a:rPr lang="en-GB" err="1"/>
              <a:t>SoTL</a:t>
            </a:r>
            <a:r>
              <a:rPr lang="en-GB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E66-BAD7-4150-A8D2-0349D4861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</a:t>
            </a:r>
            <a:r>
              <a:rPr lang="en-US" err="1"/>
              <a:t>SoTL</a:t>
            </a:r>
            <a:r>
              <a:rPr lang="en-US"/>
              <a:t> </a:t>
            </a:r>
            <a:r>
              <a:rPr lang="en-US" i="1"/>
              <a:t>can</a:t>
            </a:r>
            <a:r>
              <a:rPr lang="en-US"/>
              <a:t> do</a:t>
            </a:r>
          </a:p>
          <a:p>
            <a:pPr lvl="1"/>
            <a:r>
              <a:rPr lang="en-US"/>
              <a:t>Offers space to understand issues around teaching and learning</a:t>
            </a:r>
          </a:p>
          <a:p>
            <a:pPr lvl="1"/>
            <a:r>
              <a:rPr lang="en-US"/>
              <a:t>Provide evidence to identify and address issues in module design and delivery</a:t>
            </a:r>
          </a:p>
          <a:p>
            <a:pPr lvl="1"/>
            <a:r>
              <a:rPr lang="en-US"/>
              <a:t>Provide a basis for determining whether an intervention or change in practice  is successful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F6B17-0C36-416B-BF03-DFB2F47F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What </a:t>
            </a:r>
            <a:r>
              <a:rPr lang="en-US" err="1"/>
              <a:t>SoTL</a:t>
            </a:r>
            <a:r>
              <a:rPr lang="en-US"/>
              <a:t> </a:t>
            </a:r>
            <a:r>
              <a:rPr lang="en-US" i="1"/>
              <a:t>can’t</a:t>
            </a:r>
            <a:r>
              <a:rPr lang="en-US"/>
              <a:t> do</a:t>
            </a:r>
          </a:p>
          <a:p>
            <a:pPr lvl="1"/>
            <a:r>
              <a:rPr lang="en-US"/>
              <a:t>Provide a silver bullet to overcome issues of retention and attainment</a:t>
            </a:r>
          </a:p>
          <a:p>
            <a:pPr lvl="1"/>
            <a:r>
              <a:rPr lang="en-US"/>
              <a:t>Provide absolute evidence of cause and effect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5D168-2E32-407E-9593-F0A14EA4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eSTEeM</a:t>
            </a:r>
            <a:r>
              <a:rPr lang="en-US"/>
              <a:t> - Getting Started with Scholarship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F8018-22AB-4493-90E0-ADEDA08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6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4d112565-db21-4608-a2ba-e0ac592a2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5" ma:contentTypeDescription="Create a new document." ma:contentTypeScope="" ma:versionID="8568677863ebebe73ec0de07a7af1ed4">
  <xsd:schema xmlns:xsd="http://www.w3.org/2001/XMLSchema" xmlns:xs="http://www.w3.org/2001/XMLSchema" xmlns:p="http://schemas.microsoft.com/office/2006/metadata/properties" xmlns:ns2="b09089af-d965-4a35-adc6-c1557f4ef19b" xmlns:ns3="7197fb12-7609-4665-ab28-2c56dc6efc6c" xmlns:ns4="e4476828-269d-41e7-8c7f-463a607b843c" targetNamespace="http://schemas.microsoft.com/office/2006/metadata/properties" ma:root="true" ma:fieldsID="40650107712149e52d9ed3a8643ee74a" ns2:_="" ns3:_="" ns4:_="">
    <xsd:import namespace="b09089af-d965-4a35-adc6-c1557f4ef19b"/>
    <xsd:import namespace="7197fb12-7609-4665-ab28-2c56dc6efc6c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a62de6b-3c3a-46eb-aa73-b954e9c17589}" ma:internalName="TaxCatchAll" ma:showField="CatchAllData" ma:web="7197fb12-7609-4665-ab28-2c56dc6ef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b09089af-d965-4a35-adc6-c1557f4ef1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F8E609-BC4D-4F9E-A372-2DD78939F49E}">
  <ds:schemaRefs>
    <ds:schemaRef ds:uri="7197fb12-7609-4665-ab28-2c56dc6efc6c"/>
    <ds:schemaRef ds:uri="b09089af-d965-4a35-adc6-c1557f4ef19b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DC4330-D492-4BF4-8C4E-37929B32C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76BCE-6F2D-49D0-9FB7-2101FC885A62}">
  <ds:schemaRefs>
    <ds:schemaRef ds:uri="7197fb12-7609-4665-ab28-2c56dc6efc6c"/>
    <ds:schemaRef ds:uri="b09089af-d965-4a35-adc6-c1557f4ef19b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2133</Words>
  <Application>Microsoft Office PowerPoint</Application>
  <PresentationFormat>Widescreen</PresentationFormat>
  <Paragraphs>298</Paragraphs>
  <Slides>28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Segoe UI</vt:lpstr>
      <vt:lpstr>Times New Roman</vt:lpstr>
      <vt:lpstr>Office Theme</vt:lpstr>
      <vt:lpstr>OU Title</vt:lpstr>
      <vt:lpstr>Getting Started with Scholarship </vt:lpstr>
      <vt:lpstr>Overview</vt:lpstr>
      <vt:lpstr>SoTL in STEM BOC</vt:lpstr>
      <vt:lpstr>Activity 1: Aims of Scholarship of Teaching and Learning (SoTL)</vt:lpstr>
      <vt:lpstr>Characteristics of SoTL</vt:lpstr>
      <vt:lpstr>Defining SoTL</vt:lpstr>
      <vt:lpstr>From scholarly teaching to SoTL </vt:lpstr>
      <vt:lpstr>Activity 2: SoTL and you</vt:lpstr>
      <vt:lpstr>What is SoTL for?</vt:lpstr>
      <vt:lpstr>Initial considerations</vt:lpstr>
      <vt:lpstr>Designing a SoTL inquiry</vt:lpstr>
      <vt:lpstr>Goals and preparation</vt:lpstr>
      <vt:lpstr>Finding Institutional Data</vt:lpstr>
      <vt:lpstr>Finding OU Knowledge</vt:lpstr>
      <vt:lpstr>Choosing appropriate methods</vt:lpstr>
      <vt:lpstr>Choosing appropriate methods</vt:lpstr>
      <vt:lpstr>Examples of methodologies</vt:lpstr>
      <vt:lpstr>Examples of methodologies</vt:lpstr>
      <vt:lpstr>Significant results</vt:lpstr>
      <vt:lpstr>Effective communication</vt:lpstr>
      <vt:lpstr>Dissemination and reflective critique</vt:lpstr>
      <vt:lpstr>Example Teaching and Learning Journals</vt:lpstr>
      <vt:lpstr>Practical considerations and approvals</vt:lpstr>
      <vt:lpstr>Activity 3: Knowledge and skills gaps</vt:lpstr>
      <vt:lpstr>eSTEeM Community Support</vt:lpstr>
      <vt:lpstr>Further information – SoTL in STEM BOC</vt:lpstr>
      <vt:lpstr>Getting Started with Scholarship </vt:lpstr>
      <vt:lpstr>External websites on SoTL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</cp:revision>
  <cp:lastPrinted>2023-01-18T11:08:32Z</cp:lastPrinted>
  <dcterms:created xsi:type="dcterms:W3CDTF">2017-05-06T04:58:44Z</dcterms:created>
  <dcterms:modified xsi:type="dcterms:W3CDTF">2023-01-18T14:07:19Z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  <property fmtid="{D5CDD505-2E9C-101B-9397-08002B2CF9AE}" pid="3" name="MediaServiceImageTags">
    <vt:lpwstr/>
  </property>
</Properties>
</file>