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  <p:sldMasterId id="2147483940" r:id="rId9"/>
  </p:sldMasterIdLst>
  <p:notesMasterIdLst>
    <p:notesMasterId r:id="rId31"/>
  </p:notesMasterIdLst>
  <p:handoutMasterIdLst>
    <p:handoutMasterId r:id="rId32"/>
  </p:handoutMasterIdLst>
  <p:sldIdLst>
    <p:sldId id="256" r:id="rId10"/>
    <p:sldId id="306" r:id="rId11"/>
    <p:sldId id="259" r:id="rId12"/>
    <p:sldId id="274" r:id="rId13"/>
    <p:sldId id="325" r:id="rId14"/>
    <p:sldId id="328" r:id="rId15"/>
    <p:sldId id="260" r:id="rId16"/>
    <p:sldId id="321" r:id="rId17"/>
    <p:sldId id="335" r:id="rId18"/>
    <p:sldId id="336" r:id="rId19"/>
    <p:sldId id="337" r:id="rId20"/>
    <p:sldId id="338" r:id="rId21"/>
    <p:sldId id="339" r:id="rId22"/>
    <p:sldId id="343" r:id="rId23"/>
    <p:sldId id="261" r:id="rId24"/>
    <p:sldId id="340" r:id="rId25"/>
    <p:sldId id="341" r:id="rId26"/>
    <p:sldId id="342" r:id="rId27"/>
    <p:sldId id="324" r:id="rId28"/>
    <p:sldId id="304" r:id="rId29"/>
    <p:sldId id="3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  <p188:author id="{18A09EE6-0616-B3E6-9C45-DBDC24382D9E}" name="Silvia.Varagnolo" initials="Si" userId="S::sv3238@open.ac.uk::ad5e22ce-bd49-41c4-98ae-4ff4bd7b63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2F2F2"/>
    <a:srgbClr val="FFD7FD"/>
    <a:srgbClr val="FF8A76"/>
    <a:srgbClr val="FFB4FF"/>
    <a:srgbClr val="D6FFF2"/>
    <a:srgbClr val="CAD2FF"/>
    <a:srgbClr val="FEE3E9"/>
    <a:srgbClr val="4F9AE9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AAE11-0AAC-4F56-A9C1-153BE9C6CF6F}" v="7" dt="2023-04-17T08:37:25.024"/>
    <p1510:client id="{558EB700-DF37-4761-BB72-EE989B63306B}" v="4" dt="2023-04-16T22:08:21.687"/>
    <p1510:client id="{695AB095-46F2-4350-91A1-FF89249DB4A0}" v="4599" dt="2023-04-17T08:10:15.907"/>
    <p1510:client id="{724E16BA-15D9-4C61-83D8-1A4163143F61}" v="41" dt="2023-04-16T20:43:18.229"/>
    <p1510:client id="{A0A6B41A-5176-2CE5-D4C5-BAB298C41018}" v="6" dt="2023-04-16T21:21:07.240"/>
    <p1510:client id="{D27C8443-957E-32FF-4177-B9B008DF1D2C}" v="3" dt="2023-04-17T08:06:55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17/04/2023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EC105-9E96-86EA-CA62-04B04579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AA7-2546-4852-9665-72115AC11C60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7DE5-C9F9-D4D2-C3B5-B3429521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88154-4C9C-7BAC-8353-734CBC23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E455-F982-4D0A-8B29-7C4384ADF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E4D5-329A-5516-EAD3-18075A34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3BE5-05F7-7E24-1AFF-DD549FE20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6A5E1-2280-1E1E-42AC-77615DE60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E6B3E-E54E-2254-9E97-CB64A668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AA7-2546-4852-9665-72115AC11C60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53F67-7EB8-0706-BFA5-1345D884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9B21-46A7-90D2-E6A7-10D79595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E455-F982-4D0A-8B29-7C4384ADF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3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0BC4-12ED-0A2D-AB9C-EF3F7E8B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495B-9D45-95BB-5E14-78D0E2F6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9F04-008D-2DC1-0573-C6BB022C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DAE6-A070-4B23-A14B-50E6614223B5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BC39-BE7D-6F99-48D7-AEB02E85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2A4B-A1AF-DDCC-281F-C6E2EF74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305C-D211-41CC-9592-D521204AD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98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389F-9B03-A6A1-25B4-70961FBA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96389-707A-E092-6119-543AC2D6A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769F-8792-A497-6E03-45CB0D38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2ABE-1E34-2753-10A1-DD323C75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7AF1-E339-4200-CB62-A315F3F3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02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0386-65BC-D3B5-9CA8-6285B9C5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9C90-1B2F-692C-489C-4A21E5142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94EE-2C7C-B562-8275-87164CFA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FCFDC-A145-19E6-225B-4CEC71D2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A969-B222-153A-6DA2-2ADD2AFE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9759-237F-0439-AF05-AAB2F6B7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97A8-35E8-CCA5-90C6-165DE5E37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3064-4EB4-1872-7E87-3A17A64D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845F-BE53-7412-654E-E82AE223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9E762-DE31-1099-F419-18F8E392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70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B15A-78E6-9438-8EF1-13CEB322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83B54-3A1C-6110-D805-6129365AC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6461-0649-2892-CDA6-058F1A32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CC7AF-4FFB-1C81-415C-D53FA35B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AA7-2546-4852-9665-72115AC11C60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5B6BF-7BA5-3BAF-1BF6-CF893F8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0D7D-FAC0-DB07-3775-069AF90D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E455-F982-4D0A-8B29-7C4384ADF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0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3F4C-E0E0-2B22-60D1-6FF2E980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5F746-6858-3C33-4FD8-EA19336C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C6D6B-60AF-A28F-36B0-2943A1A87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C9E58-23EA-08E3-CBD0-A0933C803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315D7-C001-EEE8-7808-6F5FE69EC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485E3-0BCA-B71C-D605-3D98A120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6820A-599A-E35C-ACA1-D80BF6D1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13FA2-DDA9-C3ED-9521-3DAA990E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91FF-AC76-0B8C-4E83-65EDD13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BA86F-AA4B-5A45-B3A8-3AD84AE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4D17-5BF0-623C-780B-11CA3DA7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B5362-0254-CC7A-4A9D-D6DB7430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6ACE6-31B8-75ED-310E-2147A3E1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AA7-2546-4852-9665-72115AC11C60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B82C0-F1A5-158C-AC02-C9ADC663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EAEDB-40F3-FCB0-4D9A-ADC03A9E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E455-F982-4D0A-8B29-7C4384ADF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59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EF4-89FF-2281-62E2-6985AFD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1793-09E1-CDFB-45EA-B2F1063C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821E6-2FF9-C623-814B-E4829953F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E5AB7-4A3A-CC82-B0D0-1A13CE79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EC907-C179-3D2A-BC54-67D28EC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FE29-58FC-3474-66DD-844BD764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8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846B-4F15-F641-7C82-F8B3036B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F1C3E-553D-F36A-DCE6-09C11B9E2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8497E-F04B-A905-043C-504B177D0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360E0-9305-A62D-0EF4-31325A12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F14DD-56DC-4C00-CE6B-6FAD6DF7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4F44E-43E1-E7CC-4957-D819E4F5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00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A12B-7C61-BE03-622C-E741D891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827CB-12D2-3365-0832-7A98F6D0A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C5FBB-A067-4EA7-566A-B55A0788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A27CD-DBC5-5DCC-9BAE-FE51E9C1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BDC1-4CDE-62BC-F1D9-E58BCF53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85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92103-CAC1-9913-6D31-ABE234C67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24FFE-CE31-A134-2EFE-3DCD1ECA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7782D-C735-1FA4-C4FD-67971E9B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25F-AB59-497C-BC1D-DF368412D044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4C4F-3C86-4BDA-811B-68F1A487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DD6B-11F4-9A0F-B3EF-3E46D7C4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0B6-9C77-4518-AE92-C5967A3E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6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9725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  <p:sldLayoutId id="2147483938" r:id="rId6"/>
    <p:sldLayoutId id="214748393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5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F164A-95EC-205D-0281-1DBA5E3F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D493-1147-EEDF-5AD9-4AA32B08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D49F-E18A-5035-1514-5390E0A81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8F9F-42A8-344E-BFDB-6B187AAC972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EC04-862B-44ED-5CE0-E59CB8A61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9EAD-34A1-76BD-AC5E-543761964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3" r:id="rId12"/>
    <p:sldLayoutId id="21474839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asp/2004/11/pdfs/asp_20040011_en.pdf" TargetMode="External"/><Relationship Id="rId2" Type="http://schemas.openxmlformats.org/officeDocument/2006/relationships/hyperlink" Target="https://homeenergyscotland-advice.est.org.uk/Hub/UserDetails/I7fCGsg0uKWwBT9WtMjVCc8lPVg9EJXY7TADL~733v_vKZiqgGxcw_Vnw~dsDihmyaUn41H3svY!-__FQbTShXH8!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energyscotland-advice.est.org.uk/Hub/UserDetails/I7fCGsg0uKWwBT9WtMjVCc8lPVg9EJXY7TADL~733v_vKZiqgGxcw_Vnw~dsDihmyaUn41H3svY!-__FQbTShXH8!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/>
              <a:t>Rehearsing with the Mechanicals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2257810"/>
            <a:ext cx="5557584" cy="1305402"/>
          </a:xfrm>
        </p:spPr>
        <p:txBody>
          <a:bodyPr/>
          <a:lstStyle/>
          <a:p>
            <a:r>
              <a:rPr lang="en-GB" sz="2400"/>
              <a:t>convenience and conventions in distance learning group work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8" y="3563212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Silvia Varagnolo, Fiona Gleed, Jo Smedley</a:t>
            </a:r>
            <a:endParaRPr lang="en-US"/>
          </a:p>
          <a:p>
            <a:r>
              <a:rPr lang="en-GB">
                <a:latin typeface="Poppins"/>
                <a:cs typeface="Poppins"/>
              </a:rPr>
              <a:t>Alice </a:t>
            </a:r>
            <a:r>
              <a:rPr lang="en-GB" err="1">
                <a:latin typeface="Poppins"/>
                <a:cs typeface="Poppins"/>
              </a:rPr>
              <a:t>Moncaster</a:t>
            </a:r>
            <a:r>
              <a:rPr lang="en-GB">
                <a:latin typeface="Poppins"/>
                <a:cs typeface="Poppins"/>
              </a:rPr>
              <a:t> and Hedieh </a:t>
            </a:r>
            <a:r>
              <a:rPr lang="en-GB" err="1">
                <a:latin typeface="Poppins"/>
                <a:cs typeface="Poppins"/>
              </a:rPr>
              <a:t>Jazaeri</a:t>
            </a:r>
            <a:endParaRPr lang="en-GB" err="1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Engineering and Innovation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20/04/2023</a:t>
            </a:r>
            <a:endParaRPr lang="en-GB"/>
          </a:p>
        </p:txBody>
      </p:sp>
      <p:pic>
        <p:nvPicPr>
          <p:cNvPr id="12" name="Picture Placeholder 11" descr="View of Little Moreton Hall, Cheshire showing the Elizabethan dark timber and white plaster facade with brickwork chimneys and slate roofs, viewed from an enclosed garden">
            <a:extLst>
              <a:ext uri="{FF2B5EF4-FFF2-40B4-BE49-F238E27FC236}">
                <a16:creationId xmlns:a16="http://schemas.microsoft.com/office/drawing/2014/main" id="{C11A0062-AF8A-EEE9-A508-F3BB2F848C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 b="8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CFE88-E624-0B30-BD9B-DD19063465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67CE-2DBA-A1EB-FCBA-D0219F038A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>
                <a:hlinkClick r:id="rId2"/>
              </a:rPr>
              <a:t>Home Energy Scotland HUB (est.org.uk)</a:t>
            </a:r>
            <a:endParaRPr lang="en-GB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9F47E-C2F1-BE0B-A4CA-E075646E02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Tenements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FC85F-BA9A-45D5-6536-D98A3E3036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Background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3F6B3-48F3-0D99-4FD6-3F9A7BFA2D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Getting started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C556F3-8DA8-A8F1-06FA-C9F311141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/>
              <a:t>use postcode EH3 7QJ (OU Scotland)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/>
              <a:t>select an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/>
              <a:t>provide contact details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PLEASE DON’T REQUEST INFO BY POST!</a:t>
            </a:r>
          </a:p>
          <a:p>
            <a:pPr marL="0" indent="0">
              <a:buNone/>
            </a:pPr>
            <a:endParaRPr lang="en-GB" sz="1800"/>
          </a:p>
          <a:p>
            <a:pPr>
              <a:buFont typeface="Arial" panose="020B0604020202020204" pitchFamily="34" charset="0"/>
              <a:buChar char="•"/>
            </a:pPr>
            <a:r>
              <a:rPr lang="en-GB" sz="1800"/>
              <a:t>Skip entering actual bills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1F32F4-421B-46A0-8079-00EF543F9E9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/>
              <a:t>A type of apartment common in Scotland</a:t>
            </a:r>
          </a:p>
          <a:p>
            <a:r>
              <a:rPr lang="en-GB"/>
              <a:t>Defined in </a:t>
            </a:r>
            <a:r>
              <a:rPr lang="en-GB">
                <a:hlinkClick r:id="rId3"/>
              </a:rPr>
              <a:t>Tenements (Scotland) Act 2004</a:t>
            </a:r>
            <a:endParaRPr lang="en-GB"/>
          </a:p>
          <a:p>
            <a:r>
              <a:rPr lang="en-GB"/>
              <a:t>Usually 2 to 5 storeys</a:t>
            </a:r>
          </a:p>
          <a:p>
            <a:r>
              <a:rPr lang="en-GB"/>
              <a:t>Separate flats, divided horizontally</a:t>
            </a:r>
          </a:p>
          <a:p>
            <a:pPr lvl="1"/>
            <a:r>
              <a:rPr lang="en-GB"/>
              <a:t>e.g. 2/1 is floor 2 flat 1</a:t>
            </a:r>
          </a:p>
          <a:p>
            <a:r>
              <a:rPr lang="en-GB"/>
              <a:t>May have shop units on ground floor</a:t>
            </a:r>
          </a:p>
          <a:p>
            <a:r>
              <a:rPr lang="en-GB"/>
              <a:t>Communal entrance and circulation spaces</a:t>
            </a:r>
          </a:p>
          <a:p>
            <a:r>
              <a:rPr lang="en-GB"/>
              <a:t>Load-bearing masonry or structural frame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9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7E50A-0153-BB29-3F80-7F683C94E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Outputs</a:t>
            </a:r>
            <a:endParaRPr lang="en-GB" i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8F43A-E3C8-6CB7-71CB-4B93A4B22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i="1"/>
              <a:t>and discussion points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5F5CB-1116-621F-8E35-4F92E8B29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Team deliverables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EBF91-BA44-6ACA-2511-E5C1C5EA2E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Making your recommendation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A551B2-A24A-C8C0-8800-93843C16BD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Reporting and recommending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BCFF28-D745-F194-F927-AFA2C47D48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Energy estimates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53D9A0-2E31-D494-98E4-38023F077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5194212" cy="3072695"/>
          </a:xfrm>
        </p:spPr>
        <p:txBody>
          <a:bodyPr/>
          <a:lstStyle/>
          <a:p>
            <a:r>
              <a:rPr lang="en-GB"/>
              <a:t>Note the figures for gas + electric</a:t>
            </a:r>
          </a:p>
          <a:p>
            <a:pPr lvl="1"/>
            <a:r>
              <a:rPr lang="en-GB"/>
              <a:t>transcribe or screenshot</a:t>
            </a:r>
          </a:p>
          <a:p>
            <a:pPr lvl="1"/>
            <a:r>
              <a:rPr lang="en-GB" i="1"/>
              <a:t>How do costs compare to 2019 assessment?</a:t>
            </a:r>
          </a:p>
          <a:p>
            <a:r>
              <a:rPr lang="en-GB"/>
              <a:t>Review energy saving plans</a:t>
            </a:r>
          </a:p>
          <a:p>
            <a:pPr lvl="1"/>
            <a:r>
              <a:rPr lang="en-GB" i="1"/>
              <a:t>Are the suggestions realistic?</a:t>
            </a:r>
          </a:p>
          <a:p>
            <a:r>
              <a:rPr lang="en-GB"/>
              <a:t>Investigate options</a:t>
            </a:r>
          </a:p>
          <a:p>
            <a:pPr lvl="1"/>
            <a:r>
              <a:rPr lang="en-GB" i="1"/>
              <a:t>What are the benefits and disadvantages?</a:t>
            </a:r>
          </a:p>
          <a:p>
            <a:pPr lvl="1"/>
            <a:r>
              <a:rPr lang="en-GB" i="1"/>
              <a:t>How do the return periods compare?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pPr lvl="1"/>
            <a:endParaRPr lang="en-GB"/>
          </a:p>
          <a:p>
            <a:endParaRPr lang="en-GB" i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D71385-F1C8-2BE7-3DF3-E43C3647494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/>
              <a:t>Client</a:t>
            </a:r>
          </a:p>
          <a:p>
            <a:pPr lvl="1"/>
            <a:r>
              <a:rPr lang="en-GB"/>
              <a:t>New tenant, also starting a new job</a:t>
            </a:r>
          </a:p>
          <a:p>
            <a:r>
              <a:rPr lang="en-GB"/>
              <a:t>Contents</a:t>
            </a:r>
          </a:p>
          <a:p>
            <a:pPr lvl="1"/>
            <a:r>
              <a:rPr lang="en-GB"/>
              <a:t>Suggest two actions</a:t>
            </a:r>
          </a:p>
          <a:p>
            <a:pPr lvl="1"/>
            <a:r>
              <a:rPr lang="en-GB"/>
              <a:t>Justify the suggestions</a:t>
            </a:r>
          </a:p>
          <a:p>
            <a:pPr lvl="1"/>
            <a:r>
              <a:rPr lang="en-GB"/>
              <a:t>State the budget</a:t>
            </a:r>
          </a:p>
          <a:p>
            <a:pPr lvl="1"/>
            <a:r>
              <a:rPr lang="en-GB"/>
              <a:t>Quantify the saving</a:t>
            </a:r>
          </a:p>
          <a:p>
            <a:r>
              <a:rPr lang="en-GB"/>
              <a:t>Format</a:t>
            </a:r>
          </a:p>
          <a:p>
            <a:pPr lvl="1"/>
            <a:r>
              <a:rPr lang="en-GB"/>
              <a:t>1 page A4 </a:t>
            </a:r>
          </a:p>
          <a:p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94267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45E48-9347-00AA-CFF1-945A27A505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Team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793EF-7AF1-A235-4592-8358EE6521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Allocate within your group: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007D-B4E5-7D17-D67D-2D9F37050B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2009B-1010-3721-98FE-6B53E47D15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1"/>
              <a:t>15 minutes </a:t>
            </a:r>
            <a:r>
              <a:rPr lang="en-GB"/>
              <a:t>to: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1CECDF-F9CB-A3CF-6C1C-0E05AF1A2E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Logistics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03CA0-2751-6227-F714-7E63FE7CD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Tasks and timings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4F2D28-AD18-0EAD-A3DB-1B96774E1D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600"/>
              <a:t>Time keeper</a:t>
            </a:r>
          </a:p>
          <a:p>
            <a:r>
              <a:rPr lang="en-GB" sz="1600"/>
              <a:t>Chair</a:t>
            </a:r>
          </a:p>
          <a:p>
            <a:r>
              <a:rPr lang="en-GB" sz="1600"/>
              <a:t>Note taker</a:t>
            </a:r>
          </a:p>
          <a:p>
            <a:r>
              <a:rPr lang="en-GB" sz="1600"/>
              <a:t>Reporter</a:t>
            </a:r>
          </a:p>
          <a:p>
            <a:r>
              <a:rPr lang="en-GB" sz="1600"/>
              <a:t>Investigator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8FB5FF-63CB-9630-C7E7-716358A6D41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 sz="1600"/>
              <a:t>Introductions</a:t>
            </a:r>
          </a:p>
          <a:p>
            <a:r>
              <a:rPr lang="en-GB" sz="1600"/>
              <a:t>Allocate roles</a:t>
            </a:r>
          </a:p>
          <a:p>
            <a:r>
              <a:rPr lang="en-GB" sz="1600"/>
              <a:t>Review brief</a:t>
            </a:r>
          </a:p>
          <a:p>
            <a:r>
              <a:rPr lang="en-GB" sz="1600"/>
              <a:t>Input data at </a:t>
            </a:r>
            <a:r>
              <a:rPr lang="en-GB" sz="1600">
                <a:hlinkClick r:id="rId2"/>
              </a:rPr>
              <a:t>Home Energy Scotland HUB</a:t>
            </a:r>
            <a:endParaRPr lang="en-GB" sz="1600"/>
          </a:p>
          <a:p>
            <a:r>
              <a:rPr lang="en-GB" sz="1600"/>
              <a:t>Investigate options</a:t>
            </a:r>
          </a:p>
          <a:p>
            <a:r>
              <a:rPr lang="en-GB" sz="1600"/>
              <a:t>Agree recommendations</a:t>
            </a:r>
          </a:p>
          <a:p>
            <a:r>
              <a:rPr lang="en-GB" sz="1600"/>
              <a:t>Capture to present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4134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E261A-278D-5E77-75CA-AA4C82EE3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Tips for the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5C06C-A34C-948D-8B6D-96D4EF5F21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Plan your work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ECB1-6148-5226-286F-C516C089D0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Tips for the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D2615-3592-1AED-0168-D2F5D1D54D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Understand and respect each other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8D22B4-C58F-C7FE-B76B-A8EB5BD67C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Making teamwork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CCDC44-7254-F362-49E1-A7000B35BF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Preparation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68FB9-4A36-0BDE-16D3-9E9AF1F59B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Annotate information provided</a:t>
            </a:r>
          </a:p>
          <a:p>
            <a:r>
              <a:rPr lang="en-GB"/>
              <a:t>Communicate progress</a:t>
            </a:r>
          </a:p>
          <a:p>
            <a:r>
              <a:rPr lang="en-GB"/>
              <a:t>No single answer</a:t>
            </a:r>
          </a:p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A695F3-8623-354F-F621-85950E08B57F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/>
              <a:t>Remember you have a shared goal</a:t>
            </a:r>
          </a:p>
          <a:p>
            <a:r>
              <a:rPr lang="en-GB"/>
              <a:t>Don’t waste time deliberating over the roles</a:t>
            </a:r>
          </a:p>
          <a:p>
            <a:r>
              <a:rPr lang="en-GB"/>
              <a:t>But do build relationships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1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EB4DF-0D12-9BE9-2C15-935656733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Online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595-5BD5-0069-14BA-5A02943E8C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600"/>
              <a:t>https://forms.office.com/e/PN7wjDaT1G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52A93-CCE4-DF03-5369-5DFD7B84A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95C9F-5C56-D4DA-A3DA-71B5AD56E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What were your experiences today?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292261-4CE8-ADD8-AC42-8CF6576BF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/>
              <a:t>Exploring individual reflections</a:t>
            </a:r>
          </a:p>
          <a:p>
            <a:r>
              <a:rPr lang="en-GB" sz="1800"/>
              <a:t>Thinking about the task today</a:t>
            </a:r>
          </a:p>
          <a:p>
            <a:r>
              <a:rPr lang="en-GB" sz="1800"/>
              <a:t>Moving forward</a:t>
            </a:r>
          </a:p>
          <a:p>
            <a:endParaRPr lang="en-GB" sz="180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C7C6934-AD95-9E42-422C-287CDFCDD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801" y="1182114"/>
            <a:ext cx="1307284" cy="1307284"/>
          </a:xfrm>
          <a:prstGeom prst="rect">
            <a:avLst/>
          </a:prstGeom>
        </p:spPr>
      </p:pic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C1742419-056F-A19F-A347-5E0CD3490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409462" y="1182114"/>
            <a:ext cx="1307284" cy="1307284"/>
          </a:xfrm>
          <a:prstGeom prst="rect">
            <a:avLst/>
          </a:prstGeom>
        </p:spPr>
      </p:pic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40584621-E652-8A87-AA3D-BD43B3D74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3801" y="3160924"/>
            <a:ext cx="1307284" cy="1307284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B36B8E7C-F980-4DB8-CE30-429412A2A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409462" y="3160924"/>
            <a:ext cx="1307284" cy="130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2550E1-C54F-D392-10E7-7529D2984D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3034" y="230926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Reflection and discussion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Sharing of feedback and guidelines</a:t>
            </a:r>
          </a:p>
        </p:txBody>
      </p:sp>
      <p:pic>
        <p:nvPicPr>
          <p:cNvPr id="4" name="Picture Placeholder 3" descr="A figurine of Gromit the dog titled The Hound of Music. The larger than life figure is brightly painted and decorated lyrics including &quot;don't worry&quot;, &quot;don't stop me now&quot;, &quot;we can be heroes&quot; and &quot;i'm having such a good time&quot;">
            <a:extLst>
              <a:ext uri="{FF2B5EF4-FFF2-40B4-BE49-F238E27FC236}">
                <a16:creationId xmlns:a16="http://schemas.microsoft.com/office/drawing/2014/main" id="{95248F2D-3619-582B-9CF8-0EDE9C217D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2" r="16826"/>
          <a:stretch/>
        </p:blipFill>
        <p:spPr>
          <a:xfrm>
            <a:off x="6024081" y="0"/>
            <a:ext cx="4380854" cy="6858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4467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E261A-278D-5E77-75CA-AA4C82EE3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Team Organisation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ECB1-6148-5226-286F-C516C089D0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Task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8D22B4-C58F-C7FE-B76B-A8EB5BD67C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Making teamwork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CCDC44-7254-F362-49E1-A7000B35BF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Preparation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68FB9-4A36-0BDE-16D3-9E9AF1F5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3811712"/>
            <a:ext cx="4922617" cy="1903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/>
              <a:t>Reporting</a:t>
            </a:r>
          </a:p>
          <a:p>
            <a:pPr marL="0" indent="0">
              <a:buNone/>
            </a:pPr>
            <a:r>
              <a:rPr lang="en-GB"/>
              <a:t>Find a suitable system to manage all your project files and collaborative work.</a:t>
            </a:r>
          </a:p>
          <a:p>
            <a:pPr marL="0" indent="0">
              <a:buNone/>
            </a:pPr>
            <a:r>
              <a:rPr lang="en-GB"/>
              <a:t>Download activity instructions well in advance and annotate them. 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A695F3-8623-354F-F621-85950E08B57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3811712"/>
            <a:ext cx="4922617" cy="1903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/>
              <a:t>Communication</a:t>
            </a:r>
          </a:p>
          <a:p>
            <a:pPr marL="0" indent="0">
              <a:buNone/>
            </a:pPr>
            <a:r>
              <a:rPr lang="en-GB"/>
              <a:t>Agree a communication method that suits everyone early on. 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243A0-D8AE-E41E-4193-3091139A08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Plan meetings early on and well in advance.  </a:t>
            </a:r>
          </a:p>
          <a:p>
            <a:r>
              <a:rPr lang="en-GB"/>
              <a:t>Show enthusiasm and engage fully with your team members. </a:t>
            </a:r>
          </a:p>
          <a:p>
            <a:r>
              <a:rPr lang="en-GB"/>
              <a:t>Dedicate some time to relationship building.</a:t>
            </a:r>
          </a:p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BAE232-85CB-F078-4FA4-74DA66127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Make sure you fully understand how your equipment works and its limitations. </a:t>
            </a:r>
          </a:p>
          <a:p>
            <a:r>
              <a:rPr lang="en-GB"/>
              <a:t>Make sure you understand the activity instructions. </a:t>
            </a:r>
          </a:p>
          <a:p>
            <a:r>
              <a:rPr lang="en-GB"/>
              <a:t>Set clear tasks and deadlines</a:t>
            </a:r>
          </a:p>
        </p:txBody>
      </p:sp>
    </p:spTree>
    <p:extLst>
      <p:ext uri="{BB962C8B-B14F-4D97-AF65-F5344CB8AC3E}">
        <p14:creationId xmlns:p14="http://schemas.microsoft.com/office/powerpoint/2010/main" val="263096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E261A-278D-5E77-75CA-AA4C82EE3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Team Organisation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ECB1-6148-5226-286F-C516C089D0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Task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8D22B4-C58F-C7FE-B76B-A8EB5BD67C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Making teamwork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CCDC44-7254-F362-49E1-A7000B35BF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During the activity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68FB9-4A36-0BDE-16D3-9E9AF1F5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3811712"/>
            <a:ext cx="4922617" cy="1903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/>
              <a:t>Reporting</a:t>
            </a:r>
          </a:p>
          <a:p>
            <a:pPr marL="0" indent="0">
              <a:buNone/>
            </a:pPr>
            <a:r>
              <a:rPr lang="en-GB"/>
              <a:t>Make sure you know who is doing what in the activity and communicate progress with your team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A695F3-8623-354F-F621-85950E08B57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3811712"/>
            <a:ext cx="4922617" cy="1903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/>
              <a:t>Communication</a:t>
            </a:r>
          </a:p>
          <a:p>
            <a:pPr marL="0" indent="0">
              <a:buNone/>
            </a:pPr>
            <a:r>
              <a:rPr lang="en-GB"/>
              <a:t>Be inclusive. </a:t>
            </a:r>
          </a:p>
          <a:p>
            <a:pPr marL="0" indent="0">
              <a:buNone/>
            </a:pPr>
            <a:r>
              <a:rPr lang="en-GB"/>
              <a:t>Don’t stress </a:t>
            </a:r>
          </a:p>
          <a:p>
            <a:pPr marL="0" indent="0">
              <a:buNone/>
            </a:pPr>
            <a:r>
              <a:rPr lang="en-GB"/>
              <a:t> 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243A0-D8AE-E41E-4193-3091139A08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4922617" cy="1718241"/>
          </a:xfrm>
        </p:spPr>
        <p:txBody>
          <a:bodyPr/>
          <a:lstStyle/>
          <a:p>
            <a:r>
              <a:rPr lang="en-GB"/>
              <a:t>Everyone is working towards the same goal and most people are reasonable and rational. </a:t>
            </a:r>
          </a:p>
          <a:p>
            <a:r>
              <a:rPr lang="en-GB"/>
              <a:t>Don’t waste time deliberating over the roles.  </a:t>
            </a:r>
          </a:p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BAE232-85CB-F078-4FA4-74DA66127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4922617" cy="1718240"/>
          </a:xfrm>
        </p:spPr>
        <p:txBody>
          <a:bodyPr/>
          <a:lstStyle/>
          <a:p>
            <a:r>
              <a:rPr lang="en-GB"/>
              <a:t>Everyone can help each other to understand the project so support each other.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E261A-278D-5E77-75CA-AA4C82EE3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latin typeface="Poppins"/>
                <a:cs typeface="Poppins"/>
              </a:rPr>
              <a:t>Activity design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ECB1-6148-5226-286F-C516C089D0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>
                <a:latin typeface="Poppins"/>
                <a:cs typeface="Poppins"/>
              </a:rPr>
              <a:t>Contingency plans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8D22B4-C58F-C7FE-B76B-A8EB5BD67C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Making teamwork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CCDC44-7254-F362-49E1-A7000B35BF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Full Guidelines cover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68FB9-4A36-0BDE-16D3-9E9AF1F59B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>
                <a:latin typeface="Poppins"/>
                <a:cs typeface="Poppins"/>
              </a:rPr>
              <a:t>Communication tools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A695F3-8623-354F-F621-85950E08B57F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>
                <a:latin typeface="Poppins"/>
                <a:cs typeface="Poppins"/>
              </a:rPr>
              <a:t>Tuition strategy</a:t>
            </a:r>
          </a:p>
          <a:p>
            <a:pPr marL="0" indent="0">
              <a:buNone/>
            </a:pPr>
            <a:endParaRPr lang="en-GB" sz="1800" b="1">
              <a:latin typeface="Poppins"/>
              <a:cs typeface="Poppi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D322D-AAE4-47EB-641C-D3E264583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167237"/>
            <a:ext cx="4922617" cy="474148"/>
          </a:xfrm>
        </p:spPr>
        <p:txBody>
          <a:bodyPr>
            <a:noAutofit/>
          </a:bodyPr>
          <a:lstStyle/>
          <a:p>
            <a:r>
              <a:rPr lang="en-GB" sz="1800" b="1">
                <a:latin typeface="Poppins"/>
                <a:cs typeface="Poppins"/>
              </a:rPr>
              <a:t>Definition of the task</a:t>
            </a:r>
          </a:p>
          <a:p>
            <a:endParaRPr lang="en-GB" sz="1800" b="1">
              <a:latin typeface="Poppins"/>
              <a:cs typeface="Poppin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B6A3A-EFA4-7BC6-D754-6B1813C672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167237"/>
            <a:ext cx="4922617" cy="474148"/>
          </a:xfrm>
        </p:spPr>
        <p:txBody>
          <a:bodyPr>
            <a:noAutofit/>
          </a:bodyPr>
          <a:lstStyle/>
          <a:p>
            <a:r>
              <a:rPr lang="en-GB" sz="1800" b="1">
                <a:latin typeface="Poppins"/>
                <a:cs typeface="Poppins"/>
              </a:rPr>
              <a:t>Assessment</a:t>
            </a:r>
          </a:p>
          <a:p>
            <a:endParaRPr lang="en-GB" sz="1800" b="1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6964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Key findings and future directions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Projects and teamwork 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Rehearsing with the Mechanicals: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convenience and conventions in distance learning group work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00E74-12B1-9C4C-6682-B4E3CDA6E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668674"/>
            <a:ext cx="9591229" cy="2694436"/>
          </a:xfrm>
        </p:spPr>
        <p:txBody>
          <a:bodyPr/>
          <a:lstStyle/>
          <a:p>
            <a:r>
              <a:rPr lang="en-GB"/>
              <a:t>important for employability</a:t>
            </a:r>
          </a:p>
          <a:p>
            <a:pPr lvl="1"/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particularly in Engineering and Design</a:t>
            </a:r>
          </a:p>
          <a:p>
            <a:pPr lvl="1"/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/>
              <a:t>challenging to design for distance-learning students, p</a:t>
            </a:r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articularly with</a:t>
            </a:r>
          </a:p>
          <a:p>
            <a:pPr lvl="1"/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diverse environments and characteristics</a:t>
            </a:r>
          </a:p>
          <a:p>
            <a:pPr lvl="1"/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differing experience and availability</a:t>
            </a:r>
          </a:p>
          <a:p>
            <a:pPr lvl="1"/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/>
              <a:t>enablers of diversity</a:t>
            </a:r>
          </a:p>
          <a:p>
            <a:pPr lvl="1"/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addressing awarding gap</a:t>
            </a:r>
          </a:p>
          <a:p>
            <a:pPr lvl="1"/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experience of inclusion</a:t>
            </a:r>
          </a:p>
          <a:p>
            <a:pPr lvl="1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</p:spTree>
    <p:extLst>
      <p:ext uri="{BB962C8B-B14F-4D97-AF65-F5344CB8AC3E}">
        <p14:creationId xmlns:p14="http://schemas.microsoft.com/office/powerpoint/2010/main" val="136980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F6AB47-09CD-CEE2-EC93-C878072A7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B70B25-B4F3-8BA6-E24E-5971FC5A9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DBD4A5-4E13-0786-35FD-E8E1725C1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GB" sz="1800" err="1"/>
              <a:t>eSTEeM</a:t>
            </a:r>
            <a:r>
              <a:rPr lang="en-GB" sz="1800"/>
              <a:t> project</a:t>
            </a:r>
          </a:p>
          <a:p>
            <a:pPr>
              <a:lnSpc>
                <a:spcPct val="300000"/>
              </a:lnSpc>
            </a:pPr>
            <a:r>
              <a:rPr lang="en-GB" sz="1800"/>
              <a:t>Team task</a:t>
            </a:r>
          </a:p>
          <a:p>
            <a:pPr>
              <a:lnSpc>
                <a:spcPct val="300000"/>
              </a:lnSpc>
            </a:pPr>
            <a:r>
              <a:rPr lang="en-GB" sz="1800"/>
              <a:t>Reflection and discussion</a:t>
            </a:r>
          </a:p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567D9-07C2-A60D-DF9D-54B03D3970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GB" sz="1800"/>
              <a:t>01</a:t>
            </a:r>
          </a:p>
          <a:p>
            <a:pPr>
              <a:lnSpc>
                <a:spcPct val="300000"/>
              </a:lnSpc>
            </a:pPr>
            <a:r>
              <a:rPr lang="en-GB" sz="1800"/>
              <a:t>02</a:t>
            </a:r>
          </a:p>
          <a:p>
            <a:pPr>
              <a:lnSpc>
                <a:spcPct val="300000"/>
              </a:lnSpc>
            </a:pPr>
            <a:r>
              <a:rPr lang="en-GB" sz="1800"/>
              <a:t>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5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err="1"/>
              <a:t>eSTEeM</a:t>
            </a:r>
            <a:r>
              <a:rPr lang="en-GB"/>
              <a:t> project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D1F39-7B90-5489-AB65-600E4AF137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Improving and evaluating inclusivity in group project work for distance-learning engineering students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468510D-1E95-34FC-E759-6DA436B57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95999" y="0"/>
            <a:ext cx="5004391" cy="5109096"/>
          </a:xfrm>
          <a:prstGeom prst="round1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6DF3E-7255-9B7D-C893-3F6BCEF2FFF0}"/>
              </a:ext>
            </a:extLst>
          </p:cNvPr>
          <p:cNvSpPr/>
          <p:nvPr/>
        </p:nvSpPr>
        <p:spPr>
          <a:xfrm>
            <a:off x="11100390" y="0"/>
            <a:ext cx="1091610" cy="51090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55FA42-BF05-386D-5E98-54B2B6B4C076}"/>
              </a:ext>
            </a:extLst>
          </p:cNvPr>
          <p:cNvSpPr txBox="1">
            <a:spLocks/>
          </p:cNvSpPr>
          <p:nvPr/>
        </p:nvSpPr>
        <p:spPr>
          <a:xfrm>
            <a:off x="6824055" y="1572235"/>
            <a:ext cx="3691545" cy="3173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Context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Research method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A0741A1-9BD0-965E-15B6-B3C33463A855}"/>
              </a:ext>
            </a:extLst>
          </p:cNvPr>
          <p:cNvSpPr txBox="1">
            <a:spLocks/>
          </p:cNvSpPr>
          <p:nvPr/>
        </p:nvSpPr>
        <p:spPr>
          <a:xfrm>
            <a:off x="10712950" y="1572235"/>
            <a:ext cx="572718" cy="3173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 b="1"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500" b="1"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500" b="1">
              <a:solidFill>
                <a:srgbClr val="1C46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0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C42C3F-A08B-BA21-D6AC-C26AA41EF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5258956"/>
            <a:ext cx="9591229" cy="496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To write guidance on producing and delivering inclusive group projects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E58D8-39FC-AF4F-D5C1-D3A75864E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A - Context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08C6EE-A253-DB00-6ADC-896A6F5D3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3322A-E329-5AF9-094E-951D860E5A5D}"/>
              </a:ext>
            </a:extLst>
          </p:cNvPr>
          <p:cNvSpPr txBox="1"/>
          <p:nvPr/>
        </p:nvSpPr>
        <p:spPr>
          <a:xfrm>
            <a:off x="1001105" y="1095780"/>
            <a:ext cx="6128534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Inclusivity 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Group project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Distance-learning setting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Engineering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DED31BF-2304-7FCE-728C-24750340448A}"/>
              </a:ext>
            </a:extLst>
          </p:cNvPr>
          <p:cNvSpPr/>
          <p:nvPr/>
        </p:nvSpPr>
        <p:spPr>
          <a:xfrm>
            <a:off x="4304872" y="2157573"/>
            <a:ext cx="410966" cy="2054831"/>
          </a:xfrm>
          <a:prstGeom prst="rightBrace">
            <a:avLst>
              <a:gd name="adj1" fmla="val 95833"/>
              <a:gd name="adj2" fmla="val 50000"/>
            </a:avLst>
          </a:prstGeom>
          <a:ln w="28575">
            <a:solidFill>
              <a:srgbClr val="0606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CB97-E1C2-4BF8-97A8-D83BE80DBB5C}"/>
              </a:ext>
            </a:extLst>
          </p:cNvPr>
          <p:cNvSpPr txBox="1"/>
          <p:nvPr/>
        </p:nvSpPr>
        <p:spPr>
          <a:xfrm>
            <a:off x="5272273" y="2039482"/>
            <a:ext cx="6128534" cy="229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T176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1</a:t>
            </a:r>
            <a:r>
              <a:rPr kumimoji="0" lang="en-GB" sz="1500" b="0" i="0" u="none" strike="noStrike" kern="1200" cap="none" spc="0" normalizeH="0" baseline="3000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year Engineering module moved to distance group project because of Covid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T276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2</a:t>
            </a:r>
            <a:r>
              <a:rPr kumimoji="0" lang="en-GB" sz="1500" b="0" i="0" u="none" strike="noStrike" kern="1200" cap="none" spc="0" normalizeH="0" baseline="3000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nd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year Engineering module moved to distance group project because of Covid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T229: 2</a:t>
            </a:r>
            <a:r>
              <a:rPr kumimoji="0" lang="en-GB" sz="1500" b="1" i="0" u="none" strike="noStrike" kern="1200" cap="none" spc="0" normalizeH="0" baseline="3000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nd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year Engineering module designed as distance group project from the beginning </a:t>
            </a:r>
            <a:endParaRPr lang="en-GB" sz="1500" b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94C1CC-525B-DCD9-A860-F53DB56A127E}"/>
              </a:ext>
            </a:extLst>
          </p:cNvPr>
          <p:cNvSpPr txBox="1">
            <a:spLocks/>
          </p:cNvSpPr>
          <p:nvPr/>
        </p:nvSpPr>
        <p:spPr>
          <a:xfrm>
            <a:off x="1001105" y="4842153"/>
            <a:ext cx="9591229" cy="289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16774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08C6EE-A253-DB00-6ADC-896A6F5D3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C66E8-C560-5D44-3B0B-349617CB78B6}"/>
              </a:ext>
            </a:extLst>
          </p:cNvPr>
          <p:cNvSpPr txBox="1"/>
          <p:nvPr/>
        </p:nvSpPr>
        <p:spPr>
          <a:xfrm>
            <a:off x="1597392" y="1172613"/>
            <a:ext cx="6796980" cy="4512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Literature review</a:t>
            </a:r>
          </a:p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cs typeface="Poppins"/>
              </a:rPr>
              <a:t>Survey to students</a:t>
            </a:r>
            <a:endParaRPr lang="en-GB" sz="1500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cs typeface="Poppins"/>
              </a:rPr>
              <a:t>Survey to Associate Lecturers</a:t>
            </a:r>
            <a:endParaRPr lang="en-GB" sz="1500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285750" indent="-285750">
              <a:lnSpc>
                <a:spcPct val="300000"/>
              </a:lnSpc>
              <a:spcAft>
                <a:spcPts val="600"/>
              </a:spcAft>
              <a:buBlip>
                <a:blip r:embed="rId3"/>
              </a:buBlip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cs typeface="Poppins"/>
              </a:rPr>
              <a:t>Interviews of students through MS </a:t>
            </a:r>
            <a:r>
              <a:rPr lang="en-GB" sz="1500">
                <a:solidFill>
                  <a:srgbClr val="060645"/>
                </a:solidFill>
                <a:latin typeface="Poppins"/>
                <a:cs typeface="Poppins"/>
              </a:rPr>
              <a:t>Teams</a:t>
            </a:r>
          </a:p>
          <a:p>
            <a:pPr marL="285750" indent="-285750">
              <a:lnSpc>
                <a:spcPct val="300000"/>
              </a:lnSpc>
              <a:spcAft>
                <a:spcPts val="600"/>
              </a:spcAft>
              <a:buBlip>
                <a:blip r:embed="rId3"/>
              </a:buBlip>
              <a:defRPr/>
            </a:pPr>
            <a:r>
              <a:rPr lang="en-GB" sz="1500">
                <a:solidFill>
                  <a:srgbClr val="060645"/>
                </a:solidFill>
                <a:latin typeface="Poppins"/>
                <a:cs typeface="Poppins"/>
              </a:rPr>
              <a:t>Interviews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cs typeface="Poppins"/>
              </a:rPr>
              <a:t> of Associate Lecturer through MS </a:t>
            </a:r>
            <a:r>
              <a:rPr lang="en-GB" sz="1500">
                <a:solidFill>
                  <a:srgbClr val="060645"/>
                </a:solidFill>
                <a:latin typeface="Poppins"/>
                <a:cs typeface="Poppins"/>
              </a:rPr>
              <a:t>Teams</a:t>
            </a:r>
            <a:endParaRPr lang="en-GB">
              <a:solidFill>
                <a:srgbClr val="060645"/>
              </a:solidFill>
              <a:latin typeface="Poppins"/>
              <a:cs typeface="Poppins"/>
            </a:endParaRPr>
          </a:p>
          <a:p>
            <a:pPr marL="285750" marR="0" lvl="0" indent="-285750" algn="l" defTabSz="914400"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1500">
                <a:solidFill>
                  <a:srgbClr val="060645"/>
                </a:solidFill>
                <a:latin typeface="Poppins"/>
                <a:cs typeface="Poppins"/>
              </a:rPr>
              <a:t>Data analysis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3E792CD0-5113-CD4E-AD36-903FB4181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15" y="2365625"/>
            <a:ext cx="914400" cy="914400"/>
          </a:xfrm>
          <a:prstGeom prst="rect">
            <a:avLst/>
          </a:prstGeom>
        </p:spPr>
      </p:pic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B6761112-6FEE-F596-570C-3FA15AE75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915" y="1231689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C7C57D8C-7DFE-1FE0-1438-F340C0362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915" y="3824555"/>
            <a:ext cx="914400" cy="914400"/>
          </a:xfrm>
          <a:prstGeom prst="rect">
            <a:avLst/>
          </a:prstGeom>
        </p:spPr>
      </p:pic>
      <p:pic>
        <p:nvPicPr>
          <p:cNvPr id="13" name="Graphic 12" descr="Folder Search with solid fill">
            <a:extLst>
              <a:ext uri="{FF2B5EF4-FFF2-40B4-BE49-F238E27FC236}">
                <a16:creationId xmlns:a16="http://schemas.microsoft.com/office/drawing/2014/main" id="{A8CB7AEE-AAAC-7E18-82E3-554645FF10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915" y="4985534"/>
            <a:ext cx="914400" cy="9144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6BC4DC85-DFDF-5D58-7501-96229A5BD226}"/>
              </a:ext>
            </a:extLst>
          </p:cNvPr>
          <p:cNvSpPr txBox="1">
            <a:spLocks/>
          </p:cNvSpPr>
          <p:nvPr/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B – Research method</a:t>
            </a:r>
          </a:p>
        </p:txBody>
      </p:sp>
    </p:spTree>
    <p:extLst>
      <p:ext uri="{BB962C8B-B14F-4D97-AF65-F5344CB8AC3E}">
        <p14:creationId xmlns:p14="http://schemas.microsoft.com/office/powerpoint/2010/main" val="293177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E58D8-39FC-AF4F-D5C1-D3A75864E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B – Research method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08C6EE-A253-DB00-6ADC-896A6F5D3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17</a:t>
            </a:r>
          </a:p>
        </p:txBody>
      </p:sp>
      <p:pic>
        <p:nvPicPr>
          <p:cNvPr id="16" name="Picture 15" descr="A white jigsaw puzzle with a red piece standing out">
            <a:extLst>
              <a:ext uri="{FF2B5EF4-FFF2-40B4-BE49-F238E27FC236}">
                <a16:creationId xmlns:a16="http://schemas.microsoft.com/office/drawing/2014/main" id="{B315D6BB-488A-652F-B472-86F103587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" y="1140528"/>
            <a:ext cx="7604777" cy="51369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A2B552B-0649-13D2-A896-0AC7626AEB94}"/>
              </a:ext>
            </a:extLst>
          </p:cNvPr>
          <p:cNvSpPr txBox="1">
            <a:spLocks/>
          </p:cNvSpPr>
          <p:nvPr/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B – Research method</a:t>
            </a:r>
          </a:p>
        </p:txBody>
      </p:sp>
    </p:spTree>
    <p:extLst>
      <p:ext uri="{BB962C8B-B14F-4D97-AF65-F5344CB8AC3E}">
        <p14:creationId xmlns:p14="http://schemas.microsoft.com/office/powerpoint/2010/main" val="144688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four storey tenement, mid-terrace with bay windows to ground and first floor. The entrance is set above street level, with steps up to the front door, and the roof has a row of chimneys perpendicular to the facade ">
            <a:extLst>
              <a:ext uri="{FF2B5EF4-FFF2-40B4-BE49-F238E27FC236}">
                <a16:creationId xmlns:a16="http://schemas.microsoft.com/office/drawing/2014/main" id="{537DBFAE-1089-AFA7-FE4E-7528EA5386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2328" r="29762"/>
          <a:stretch/>
        </p:blipFill>
        <p:spPr>
          <a:xfrm>
            <a:off x="6096000" y="10"/>
            <a:ext cx="4380854" cy="685799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30CD3-379A-EB62-BD16-23BA5C48F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2353" y="5596325"/>
            <a:ext cx="1699647" cy="763797"/>
          </a:xfrm>
        </p:spPr>
        <p:txBody>
          <a:bodyPr>
            <a:normAutofit/>
          </a:bodyPr>
          <a:lstStyle/>
          <a:p>
            <a:r>
              <a:rPr lang="en-GB" sz="4700"/>
              <a:t>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5C796E-D56F-8A58-4399-0EAFA7716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328592" cy="1800200"/>
          </a:xfrm>
        </p:spPr>
        <p:txBody>
          <a:bodyPr lIns="91440" tIns="45720" rIns="91440" bIns="45720">
            <a:normAutofit/>
          </a:bodyPr>
          <a:lstStyle/>
          <a:p>
            <a:r>
              <a:rPr lang="en-GB"/>
              <a:t>Team task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C570580-71A2-F0F1-165F-F0F698A39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431329"/>
            <a:ext cx="4824413" cy="243943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"/>
                <a:cs typeface="Poppins"/>
              </a:rPr>
              <a:t>Improving the energy efficiency of an Edinburgh tenement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26155-1752-863B-1BF2-452951815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</a:t>
            </a:r>
          </a:p>
        </p:txBody>
      </p:sp>
    </p:spTree>
    <p:extLst>
      <p:ext uri="{BB962C8B-B14F-4D97-AF65-F5344CB8AC3E}">
        <p14:creationId xmlns:p14="http://schemas.microsoft.com/office/powerpoint/2010/main" val="209696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Scenario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3D1F1E-A9B2-F5B6-C220-5B268B7C9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Tenant is keen to stay warm and minimise bills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AC18FC-7698-30F0-AE7D-08A612624C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Property details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105577"/>
            <a:ext cx="4922617" cy="474148"/>
          </a:xfrm>
        </p:spPr>
        <p:txBody>
          <a:bodyPr/>
          <a:lstStyle/>
          <a:p>
            <a:r>
              <a:rPr lang="en-GB" b="0" i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Drumsheugh</a:t>
            </a:r>
            <a:r>
              <a:rPr lang="en-GB" b="0" i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Gardens</a:t>
            </a:r>
            <a:r>
              <a:rPr lang="en-GB"/>
              <a:t> EH3 7QJ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Technical task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5BAC4A-7B29-92E2-D579-0BF4F25605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Complete an energy check and recommend improvements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DB9AC4-102C-E784-4F25-76165A4C8A51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/>
              <a:t>Tenement</a:t>
            </a:r>
          </a:p>
          <a:p>
            <a:r>
              <a:rPr lang="en-GB"/>
              <a:t>Mid floor</a:t>
            </a:r>
          </a:p>
          <a:p>
            <a:r>
              <a:rPr lang="en-GB"/>
              <a:t>2 sides exposed</a:t>
            </a:r>
          </a:p>
          <a:p>
            <a:r>
              <a:rPr lang="en-GB"/>
              <a:t>2 bedrooms</a:t>
            </a:r>
          </a:p>
          <a:p>
            <a:r>
              <a:rPr lang="en-GB"/>
              <a:t>3 habitable rooms</a:t>
            </a:r>
          </a:p>
          <a:p>
            <a:r>
              <a:rPr lang="en-GB"/>
              <a:t>Built before 1919</a:t>
            </a:r>
          </a:p>
          <a:p>
            <a:r>
              <a:rPr lang="en-GB"/>
              <a:t>Stone wall</a:t>
            </a:r>
          </a:p>
          <a:p>
            <a:r>
              <a:rPr lang="en-GB"/>
              <a:t>Modern gas system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pic>
        <p:nvPicPr>
          <p:cNvPr id="24" name="Content Placeholder 23" descr="Interior of a tenement flat showing bare floor boards, a fireplace and a bay window with double glazing">
            <a:extLst>
              <a:ext uri="{FF2B5EF4-FFF2-40B4-BE49-F238E27FC236}">
                <a16:creationId xmlns:a16="http://schemas.microsoft.com/office/drawing/2014/main" id="{0E4A5722-FE1E-98C6-BAA8-EB224CDD45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82583" y="2641600"/>
            <a:ext cx="4097866" cy="3073400"/>
          </a:xfrm>
        </p:spPr>
      </p:pic>
    </p:spTree>
    <p:extLst>
      <p:ext uri="{BB962C8B-B14F-4D97-AF65-F5344CB8AC3E}">
        <p14:creationId xmlns:p14="http://schemas.microsoft.com/office/powerpoint/2010/main" val="93699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2019 assessment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3D1F1E-A9B2-F5B6-C220-5B268B7C9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Energy efficiency band C</a:t>
            </a:r>
          </a:p>
          <a:p>
            <a:r>
              <a:rPr lang="en-GB" i="1"/>
              <a:t>Above average for Scotland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AC18FC-7698-30F0-AE7D-08A612624C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Cost breakdown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Energy use and efficiency measures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Context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5BAC4A-7B29-92E2-D579-0BF4F25605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Advising a prospective tenant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DB9AC4-102C-E784-4F25-76165A4C8A51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Heating, hot water, lighting, ventilation</a:t>
            </a:r>
          </a:p>
          <a:p>
            <a:r>
              <a:rPr lang="en-GB"/>
              <a:t>Estimated cost for 3 years 		£1,632</a:t>
            </a:r>
          </a:p>
          <a:p>
            <a:r>
              <a:rPr lang="en-GB"/>
              <a:t>Potential savings		£ 519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Recommended measures</a:t>
            </a:r>
          </a:p>
          <a:p>
            <a:r>
              <a:rPr lang="en-GB"/>
              <a:t>Wall insulation		£4,000-£14,000</a:t>
            </a:r>
          </a:p>
          <a:p>
            <a:pPr lvl="1"/>
            <a:r>
              <a:rPr lang="en-GB" i="1"/>
              <a:t>Saving		£384 over 3 years</a:t>
            </a:r>
            <a:r>
              <a:rPr lang="en-GB"/>
              <a:t>	</a:t>
            </a:r>
          </a:p>
          <a:p>
            <a:r>
              <a:rPr lang="en-GB"/>
              <a:t>Condensing boiler	£2,200-£3,000	</a:t>
            </a:r>
          </a:p>
          <a:p>
            <a:pPr lvl="1"/>
            <a:r>
              <a:rPr lang="en-GB" i="1"/>
              <a:t>Saving		£135 over 3 years</a:t>
            </a:r>
            <a:r>
              <a:rPr lang="en-GB"/>
              <a:t>	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pic>
        <p:nvPicPr>
          <p:cNvPr id="6" name="Content Placeholder 5" descr="EPC graphic showing a current energy efficiency of band C (73) and potential of B (81)">
            <a:extLst>
              <a:ext uri="{FF2B5EF4-FFF2-40B4-BE49-F238E27FC236}">
                <a16:creationId xmlns:a16="http://schemas.microsoft.com/office/drawing/2014/main" id="{382497F9-B49A-C4AE-2CEC-0783E11126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5" r="47911" b="47787"/>
          <a:stretch/>
        </p:blipFill>
        <p:spPr>
          <a:xfrm>
            <a:off x="444610" y="2642305"/>
            <a:ext cx="5241559" cy="2870566"/>
          </a:xfrm>
        </p:spPr>
      </p:pic>
    </p:spTree>
    <p:extLst>
      <p:ext uri="{BB962C8B-B14F-4D97-AF65-F5344CB8AC3E}">
        <p14:creationId xmlns:p14="http://schemas.microsoft.com/office/powerpoint/2010/main" val="31623363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266931C9F204289971C3DE90AB739" ma:contentTypeVersion="11" ma:contentTypeDescription="Create a new document." ma:contentTypeScope="" ma:versionID="dea74a64fbd8048996f152231c992804">
  <xsd:schema xmlns:xsd="http://www.w3.org/2001/XMLSchema" xmlns:xs="http://www.w3.org/2001/XMLSchema" xmlns:p="http://schemas.microsoft.com/office/2006/metadata/properties" xmlns:ns2="b6522ea6-2ccc-48e8-b44d-fe3c5518f37e" xmlns:ns3="1c51ebd0-a57f-4f86-bf56-00349bfdd2c4" targetNamespace="http://schemas.microsoft.com/office/2006/metadata/properties" ma:root="true" ma:fieldsID="da1913be72c76ae70797219aaef36069" ns2:_="" ns3:_="">
    <xsd:import namespace="b6522ea6-2ccc-48e8-b44d-fe3c5518f37e"/>
    <xsd:import namespace="1c51ebd0-a57f-4f86-bf56-00349bfdd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22ea6-2ccc-48e8-b44d-fe3c5518f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1ebd0-a57f-4f86-bf56-00349bfdd2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5BD911-C24A-40CB-A3AF-A5BE56FB1589}">
  <ds:schemaRefs>
    <ds:schemaRef ds:uri="1c51ebd0-a57f-4f86-bf56-00349bfdd2c4"/>
    <ds:schemaRef ds:uri="b6522ea6-2ccc-48e8-b44d-fe3c5518f3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1c51ebd0-a57f-4f86-bf56-00349bfdd2c4"/>
    <ds:schemaRef ds:uri="b6522ea6-2ccc-48e8-b44d-fe3c5518f3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896</Words>
  <Application>Microsoft Office PowerPoint</Application>
  <PresentationFormat>Widescreen</PresentationFormat>
  <Paragraphs>234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SemiBold</vt:lpstr>
      <vt:lpstr>Segoe UI</vt:lpstr>
      <vt:lpstr>Covers</vt:lpstr>
      <vt:lpstr>Contents Slides</vt:lpstr>
      <vt:lpstr>Chapter Headings / Dividers</vt:lpstr>
      <vt:lpstr>Slide Options</vt:lpstr>
      <vt:lpstr>End Slides</vt:lpstr>
      <vt:lpstr>Office Theme</vt:lpstr>
      <vt:lpstr>Intro Slide Title 1</vt:lpstr>
      <vt:lpstr>Slide Title 7</vt:lpstr>
      <vt:lpstr>Slide Title 2</vt:lpstr>
      <vt:lpstr>Slide Title 17</vt:lpstr>
      <vt:lpstr>Slide Title 17</vt:lpstr>
      <vt:lpstr>Slide Title 17</vt:lpstr>
      <vt:lpstr>Slide Title 3</vt:lpstr>
      <vt:lpstr>Slide Title 8</vt:lpstr>
      <vt:lpstr>Slide Title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4</vt:lpstr>
      <vt:lpstr>PowerPoint Presentation</vt:lpstr>
      <vt:lpstr>PowerPoint Presentation</vt:lpstr>
      <vt:lpstr>PowerPoint Presentation</vt:lpstr>
      <vt:lpstr>Slide Title 8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2</cp:revision>
  <dcterms:created xsi:type="dcterms:W3CDTF">2022-10-21T14:33:01Z</dcterms:created>
  <dcterms:modified xsi:type="dcterms:W3CDTF">2023-04-17T15:43:45Z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0x01010039C266931C9F204289971C3DE90AB739</vt:lpwstr>
  </property>
  <property fmtid="{D5CDD505-2E9C-101B-9397-08002B2CF9AE}" pid="3" name="MediaServiceImageTags">
    <vt:lpwstr/>
  </property>
  <property fmtid="{D5CDD505-2E9C-101B-9397-08002B2CF9AE}" pid="4" name="TaxKeyword">
    <vt:lpwstr>248;#OU Master PowerPoint Template|e5054ec4-46d6-4301-a570-d8f11b0d3c08</vt:lpwstr>
  </property>
  <property fmtid="{D5CDD505-2E9C-101B-9397-08002B2CF9AE}" pid="5" name="OULanguage">
    <vt:lpwstr>1;#English|e0d36b11-db4e-4123-8f10-8157dedade86</vt:lpwstr>
  </property>
  <property fmtid="{D5CDD505-2E9C-101B-9397-08002B2CF9AE}" pid="6" name="_dlc_DocIdItemGuid">
    <vt:lpwstr>85677404-a5d7-4bfa-a47e-fa39cf69ff37</vt:lpwstr>
  </property>
  <property fmtid="{D5CDD505-2E9C-101B-9397-08002B2CF9AE}" pid="7" name="TreeStructureCategory">
    <vt:lpwstr/>
  </property>
</Properties>
</file>