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2" r:id="rId5"/>
    <p:sldMasterId id="2147483667" r:id="rId6"/>
  </p:sldMasterIdLst>
  <p:notesMasterIdLst>
    <p:notesMasterId r:id="rId23"/>
  </p:notesMasterIdLst>
  <p:sldIdLst>
    <p:sldId id="272" r:id="rId7"/>
    <p:sldId id="264" r:id="rId8"/>
    <p:sldId id="273" r:id="rId9"/>
    <p:sldId id="298" r:id="rId10"/>
    <p:sldId id="302" r:id="rId11"/>
    <p:sldId id="299" r:id="rId12"/>
    <p:sldId id="295" r:id="rId13"/>
    <p:sldId id="301" r:id="rId14"/>
    <p:sldId id="296" r:id="rId15"/>
    <p:sldId id="305" r:id="rId16"/>
    <p:sldId id="304" r:id="rId17"/>
    <p:sldId id="282" r:id="rId18"/>
    <p:sldId id="307" r:id="rId19"/>
    <p:sldId id="308" r:id="rId20"/>
    <p:sldId id="309" r:id="rId21"/>
    <p:sldId id="270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3B71138-EAE9-ED60-BAC1-76E47F2EEDE1}" name="Karen.Kear" initials="K" userId="S::klk2@open.ac.uk::5302c123-f5d0-4906-82f7-111cb6b372f3" providerId="AD"/>
  <p188:author id="{D7975AB8-D8C0-154F-8820-0499F89C7EAD}" name="Helen.Donelan" initials="H" userId="S::hmd83@open.ac.uk::5f0020d9-3dc3-44b1-9a09-8ec157d1145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DAED87-1E6A-4614-9924-55DC087C0F24}" v="7" dt="2023-04-18T10:56:22.071"/>
    <p1510:client id="{DDB3CC1D-D020-472C-93DE-41E4AE839581}" v="2" dt="2023-04-18T11:02:22.9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56" d="100"/>
          <a:sy n="56" d="100"/>
        </p:scale>
        <p:origin x="9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000"/>
              <a:t>Students feel stressed in online tutorials when they are expected to actively take part</a:t>
            </a:r>
          </a:p>
        </c:rich>
      </c:tx>
      <c:layout>
        <c:manualLayout>
          <c:xMode val="edge"/>
          <c:yMode val="edge"/>
          <c:x val="8.8937867348380703E-2"/>
          <c:y val="1.4560029669198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'Q4'!$E$2</c:f>
              <c:strCache>
                <c:ptCount val="1"/>
                <c:pt idx="0">
                  <c:v>Students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'Q4'!$A$3:$A$7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Neither agree nor disagree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'Q4'!$E$3:$E$7</c:f>
              <c:numCache>
                <c:formatCode>0%</c:formatCode>
                <c:ptCount val="5"/>
                <c:pt idx="0">
                  <c:v>8.6235489220563843E-2</c:v>
                </c:pt>
                <c:pt idx="1">
                  <c:v>0.24212271973466004</c:v>
                </c:pt>
                <c:pt idx="2">
                  <c:v>0.26533996683250416</c:v>
                </c:pt>
                <c:pt idx="3">
                  <c:v>0.23383084577114427</c:v>
                </c:pt>
                <c:pt idx="4">
                  <c:v>0.17247097844112769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CB-4D1F-985A-27D53BE67EE8}"/>
            </c:ext>
          </c:extLst>
        </c:ser>
        <c:ser>
          <c:idx val="0"/>
          <c:order val="1"/>
          <c:tx>
            <c:strRef>
              <c:f>'Q4'!$C$2</c:f>
              <c:strCache>
                <c:ptCount val="1"/>
                <c:pt idx="0">
                  <c:v>Tutors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'Q4'!$A$3:$A$7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Neither agree nor disagree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'Q4'!$C$3:$C$7</c:f>
              <c:numCache>
                <c:formatCode>0%</c:formatCode>
                <c:ptCount val="5"/>
                <c:pt idx="0">
                  <c:v>0.12244897959183673</c:v>
                </c:pt>
                <c:pt idx="1">
                  <c:v>0.38265306122448978</c:v>
                </c:pt>
                <c:pt idx="2">
                  <c:v>0.38265306122448978</c:v>
                </c:pt>
                <c:pt idx="3">
                  <c:v>0.10714285714285714</c:v>
                </c:pt>
                <c:pt idx="4">
                  <c:v>5.1020408163265302E-3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CB-4D1F-985A-27D53BE67E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076968639"/>
        <c:axId val="1076982783"/>
      </c:barChart>
      <c:catAx>
        <c:axId val="1076968639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6982783"/>
        <c:crosses val="autoZero"/>
        <c:auto val="1"/>
        <c:lblAlgn val="ctr"/>
        <c:lblOffset val="100"/>
        <c:noMultiLvlLbl val="0"/>
      </c:catAx>
      <c:valAx>
        <c:axId val="1076982783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ysClr val="windowText" lastClr="000000"/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69686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rgbClr val="1E4B9B">
          <a:alpha val="37000"/>
        </a:srgbClr>
      </a:solidFill>
    </a:ln>
    <a:effectLst/>
  </c:spPr>
  <c:txPr>
    <a:bodyPr/>
    <a:lstStyle/>
    <a:p>
      <a:pPr>
        <a:defRPr sz="1400"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29A2D-F671-452C-8207-2A2077B185EE}" type="datetimeFigureOut">
              <a:rPr lang="en-GB" smtClean="0"/>
              <a:t>18/04/2023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9CD317-CD38-4AA7-8820-25A3CC7CE0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736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42939" lvl="1" indent="-285750">
              <a:buFont typeface="Arial" panose="020B0604020202020204" pitchFamily="34" charset="0"/>
              <a:buChar char="•"/>
            </a:pPr>
            <a:r>
              <a:rPr lang="en-GB" sz="12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Six of the top seven reasons all concern a lack of confidence</a:t>
            </a:r>
          </a:p>
          <a:p>
            <a:pPr marL="742939" lvl="1" indent="-285750">
              <a:buFont typeface="Arial" panose="020B0604020202020204" pitchFamily="34" charset="0"/>
              <a:buChar char="•"/>
            </a:pPr>
            <a:r>
              <a:rPr lang="en-GB" sz="1200">
                <a:latin typeface="Calibri" panose="020F0502020204030204" pitchFamily="34" charset="0"/>
                <a:ea typeface="Times New Roman" panose="02020603050405020304" pitchFamily="18" charset="0"/>
              </a:rPr>
              <a:t>Includes </a:t>
            </a:r>
            <a:r>
              <a:rPr lang="en-GB" sz="12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‘Too nervous’, ‘Worried what other students might think’ , ‘Worried what the tutor might think’, ‘Not confident about knowledge of module materials’ and ’Behind in module studies’. </a:t>
            </a:r>
          </a:p>
          <a:p>
            <a:pPr marL="742939" lvl="1" indent="-285750">
              <a:buFont typeface="Arial" panose="020B0604020202020204" pitchFamily="34" charset="0"/>
              <a:buChar char="•"/>
            </a:pPr>
            <a:r>
              <a:rPr lang="en-GB" sz="12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Agreement between students and tutors on the significance of these in comparison to the other options. </a:t>
            </a:r>
            <a:endParaRPr lang="en-GB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39" lvl="1" indent="-285750">
              <a:buFont typeface="Arial" panose="020B0604020202020204" pitchFamily="34" charset="0"/>
              <a:buChar char="•"/>
            </a:pPr>
            <a:endParaRPr lang="en-GB" sz="1200">
              <a:solidFill>
                <a:schemeClr val="accent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9CD317-CD38-4AA7-8820-25A3CC7CE07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5663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68418F8-B52F-4661-8ABA-69BB3ADD667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5861" y="2160001"/>
            <a:ext cx="7920773" cy="997196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</a:t>
            </a:r>
            <a:br>
              <a:rPr lang="en-US"/>
            </a:br>
            <a:r>
              <a:rPr lang="en-US"/>
              <a:t>TITLE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52444CB2-243C-41A0-8F6C-F772E768A3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15861" y="3166992"/>
            <a:ext cx="7920774" cy="2492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SUB TITLE IN HERE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924475ED-B6F3-4114-A316-943C1E2B2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74319" y="6431961"/>
            <a:ext cx="2057400" cy="13849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DC1F67E-6248-496F-8483-98A65C33F83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107" y="5538158"/>
            <a:ext cx="1508916" cy="103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318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just an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88601" y="1150618"/>
            <a:ext cx="8263493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A7B25A5-6B91-4CE2-93B8-754812DA02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4944895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med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644140" y="1150618"/>
            <a:ext cx="60079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2072459" cy="5214347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  <a:br>
              <a:rPr lang="en-US"/>
            </a:br>
            <a:br>
              <a:rPr lang="en-US"/>
            </a:br>
            <a:r>
              <a:rPr lang="en-US"/>
              <a:t>Graphs and graphics can be positioned over the grey box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07EECFAC-7182-49C4-A276-219F1E7C7BC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31449669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34840" y="1150618"/>
            <a:ext cx="42172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3855539" cy="5214347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E866B34-8A6C-492A-96F1-5F307C6EA65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883278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char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34840" y="1150618"/>
            <a:ext cx="42172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3855539" cy="2486367"/>
          </a:xfrm>
          <a:prstGeom prst="rect">
            <a:avLst/>
          </a:prstGeom>
        </p:spPr>
        <p:txBody>
          <a:bodyPr lIns="36000" tIns="36000" rIns="36000" bIns="36000" numCol="2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  <a:br>
              <a:rPr lang="en-US"/>
            </a:br>
            <a:br>
              <a:rPr lang="en-US"/>
            </a:br>
            <a:r>
              <a:rPr lang="en-US"/>
              <a:t>Charts, graphs and graphics can be positioned over the grey box.</a:t>
            </a:r>
            <a:br>
              <a:rPr lang="en-US"/>
            </a:br>
            <a:endParaRPr lang="en-US"/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br>
              <a:rPr lang="en-US"/>
            </a:br>
            <a:endParaRPr lang="en-US"/>
          </a:p>
          <a:p>
            <a:pPr lvl="0"/>
            <a:r>
              <a:rPr lang="en-US"/>
              <a:t>Body text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870E1B6-0ECF-4B89-8FAB-09D00538EB5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8800" y="3873242"/>
            <a:ext cx="3855539" cy="2486367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5259958-3FB9-4566-8AB7-D98E4FCD49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6116113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3 colum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2552519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E768777-3248-42B2-85F9-58D5B20C6E6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86030" y="1150618"/>
            <a:ext cx="2552519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7E46CCE-0535-4E3E-9668-C3EC281E6A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83259" y="1150615"/>
            <a:ext cx="2869035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99316F6E-405A-4A01-9184-79CC1058A9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7494599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row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8263493" cy="2278381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  <a:br>
              <a:rPr lang="en-US"/>
            </a:br>
            <a:br>
              <a:rPr lang="en-US"/>
            </a:br>
            <a:r>
              <a:rPr lang="en-US"/>
              <a:t>Charts, graphs and graphics can be positioned over the grey box.</a:t>
            </a:r>
            <a:br>
              <a:rPr lang="en-US"/>
            </a:br>
            <a:br>
              <a:rPr lang="en-US"/>
            </a:br>
            <a:br>
              <a:rPr lang="en-US"/>
            </a:br>
            <a:r>
              <a:rPr lang="en-US"/>
              <a:t>Body text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7E46CCE-0535-4E3E-9668-C3EC281E6A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8801" y="3566179"/>
            <a:ext cx="8263493" cy="2798784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/>
              <a:t>Body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65438FC-7DE5-43FA-96AA-BA01B74D04B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6396720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yout - just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43379" y="761442"/>
            <a:ext cx="6963527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6ABEA7B-7448-4E43-A7A4-3421CD2E272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07094" y="54936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DA22121-4331-41E2-B269-75755B80495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562470" y="1150618"/>
            <a:ext cx="6409678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/>
            </a:lvl1pPr>
            <a:lvl2pPr marL="457189" indent="0">
              <a:buNone/>
              <a:defRPr sz="1200"/>
            </a:lvl2pPr>
            <a:lvl3pPr marL="914377" indent="0">
              <a:buNone/>
              <a:defRPr sz="1200"/>
            </a:lvl3pPr>
            <a:lvl4pPr marL="1371566" indent="0">
              <a:buNone/>
              <a:defRPr sz="1200"/>
            </a:lvl4pPr>
            <a:lvl5pPr marL="1828754" indent="0">
              <a:buNone/>
              <a:defRPr sz="1200"/>
            </a:lvl5pPr>
          </a:lstStyle>
          <a:p>
            <a:pPr lvl="0"/>
            <a:r>
              <a:rPr lang="en-US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18832048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9FC8E3CA-4735-4448-B024-8A121DADF8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A7A647E4-605B-4961-B4D2-DBA8850930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A brief overview of what you will</a:t>
            </a:r>
            <a:br>
              <a:rPr lang="en-US"/>
            </a:br>
            <a:r>
              <a:rPr lang="en-US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136559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orang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F192859-C46A-4829-96AF-7D408294B88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D94ECEE5-5A94-4126-92B2-4FA9605C9D9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A brief overview of what you will</a:t>
            </a:r>
            <a:br>
              <a:rPr lang="en-US"/>
            </a:br>
            <a:r>
              <a:rPr lang="en-US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385018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pin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0D79BA80-1E7F-4F47-AF07-7A70474A6CD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81FAF16-A8F7-4BA6-B2B7-5BF7AFA61EA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A brief overview of what you will</a:t>
            </a:r>
            <a:br>
              <a:rPr lang="en-US"/>
            </a:br>
            <a:r>
              <a:rPr lang="en-US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77944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turquois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E406321-A4C9-4532-B695-2ECC82CCAE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11A37CB7-C061-4C30-8C0D-36C06AE6116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A brief overview of what you will</a:t>
            </a:r>
            <a:br>
              <a:rPr lang="en-US"/>
            </a:br>
            <a:r>
              <a:rPr lang="en-US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938964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contents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2698E74-DBB1-4C41-81D5-108634391B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32378" y="1176736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01</a:t>
            </a:r>
          </a:p>
        </p:txBody>
      </p:sp>
      <p:sp>
        <p:nvSpPr>
          <p:cNvPr id="7" name="Text Placeholder 31">
            <a:extLst>
              <a:ext uri="{FF2B5EF4-FFF2-40B4-BE49-F238E27FC236}">
                <a16:creationId xmlns:a16="http://schemas.microsoft.com/office/drawing/2014/main" id="{27D262DD-86D2-472F-9233-2CA4C4F3C48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772378" y="1176734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8" name="Text Placeholder 31">
            <a:extLst>
              <a:ext uri="{FF2B5EF4-FFF2-40B4-BE49-F238E27FC236}">
                <a16:creationId xmlns:a16="http://schemas.microsoft.com/office/drawing/2014/main" id="{C0A8910E-3E33-41A3-816B-CD71BE1D50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72378" y="1445872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DC7DBC2F-B4BA-4FA1-AC8F-C1FB5D329C3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2378" y="1877243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02</a:t>
            </a:r>
          </a:p>
        </p:txBody>
      </p:sp>
      <p:sp>
        <p:nvSpPr>
          <p:cNvPr id="10" name="Text Placeholder 31">
            <a:extLst>
              <a:ext uri="{FF2B5EF4-FFF2-40B4-BE49-F238E27FC236}">
                <a16:creationId xmlns:a16="http://schemas.microsoft.com/office/drawing/2014/main" id="{E96BEFDD-99B7-4B7A-A883-501F05DEBE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72378" y="1877241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11" name="Text Placeholder 31">
            <a:extLst>
              <a:ext uri="{FF2B5EF4-FFF2-40B4-BE49-F238E27FC236}">
                <a16:creationId xmlns:a16="http://schemas.microsoft.com/office/drawing/2014/main" id="{8F24DFEC-E082-454B-B5C3-50F1E1DD322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72378" y="2146379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C3A914CD-C11D-48A8-88E1-538FBD10966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32378" y="2577750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03</a:t>
            </a:r>
          </a:p>
        </p:txBody>
      </p:sp>
      <p:sp>
        <p:nvSpPr>
          <p:cNvPr id="15" name="Text Placeholder 31">
            <a:extLst>
              <a:ext uri="{FF2B5EF4-FFF2-40B4-BE49-F238E27FC236}">
                <a16:creationId xmlns:a16="http://schemas.microsoft.com/office/drawing/2014/main" id="{5E5D34B7-01F5-4524-B815-3E8FD22045B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72378" y="2577748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16" name="Text Placeholder 31">
            <a:extLst>
              <a:ext uri="{FF2B5EF4-FFF2-40B4-BE49-F238E27FC236}">
                <a16:creationId xmlns:a16="http://schemas.microsoft.com/office/drawing/2014/main" id="{745E9020-E3D4-4B2E-AF64-3BC2BA80998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772378" y="2846886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6E31EB1E-53F8-4104-A8D0-0BEFB18961C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32378" y="3278255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04</a:t>
            </a:r>
          </a:p>
        </p:txBody>
      </p:sp>
      <p:sp>
        <p:nvSpPr>
          <p:cNvPr id="18" name="Text Placeholder 31">
            <a:extLst>
              <a:ext uri="{FF2B5EF4-FFF2-40B4-BE49-F238E27FC236}">
                <a16:creationId xmlns:a16="http://schemas.microsoft.com/office/drawing/2014/main" id="{3DEAAE69-8D81-471C-A294-06DD17336F6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772378" y="3278255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19" name="Text Placeholder 31">
            <a:extLst>
              <a:ext uri="{FF2B5EF4-FFF2-40B4-BE49-F238E27FC236}">
                <a16:creationId xmlns:a16="http://schemas.microsoft.com/office/drawing/2014/main" id="{01E75DFE-469F-4162-BFD7-0AD3CC0605D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772378" y="3547393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16FACADA-AE0B-4A02-B7FE-F03E903A200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232378" y="3978763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05</a:t>
            </a:r>
          </a:p>
        </p:txBody>
      </p:sp>
      <p:sp>
        <p:nvSpPr>
          <p:cNvPr id="21" name="Text Placeholder 31">
            <a:extLst>
              <a:ext uri="{FF2B5EF4-FFF2-40B4-BE49-F238E27FC236}">
                <a16:creationId xmlns:a16="http://schemas.microsoft.com/office/drawing/2014/main" id="{1BE90D09-E40F-4E07-8A6C-C34ECB3A0C7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772378" y="3978762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22" name="Text Placeholder 31">
            <a:extLst>
              <a:ext uri="{FF2B5EF4-FFF2-40B4-BE49-F238E27FC236}">
                <a16:creationId xmlns:a16="http://schemas.microsoft.com/office/drawing/2014/main" id="{E8BCD20F-DF5A-4D1F-AB59-8992CCEB4E7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772378" y="4247900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2CA99EFB-8D03-4007-813F-E6174F0308E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232378" y="4679271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>
                <a:solidFill>
                  <a:schemeClr val="accent1"/>
                </a:solidFill>
              </a:rPr>
              <a:t>06</a:t>
            </a:r>
          </a:p>
        </p:txBody>
      </p:sp>
      <p:sp>
        <p:nvSpPr>
          <p:cNvPr id="24" name="Text Placeholder 31">
            <a:extLst>
              <a:ext uri="{FF2B5EF4-FFF2-40B4-BE49-F238E27FC236}">
                <a16:creationId xmlns:a16="http://schemas.microsoft.com/office/drawing/2014/main" id="{75297938-8904-4A58-BECE-919189BAA54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772378" y="4679269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25" name="Text Placeholder 31">
            <a:extLst>
              <a:ext uri="{FF2B5EF4-FFF2-40B4-BE49-F238E27FC236}">
                <a16:creationId xmlns:a16="http://schemas.microsoft.com/office/drawing/2014/main" id="{EF1B2FF4-CFE5-4357-917A-02669822510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772378" y="4948407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/>
              <a:t>A brief line about content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ABF0E3-1A7E-434D-B96E-F3343B8E07D9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0" y="0"/>
            <a:ext cx="382592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/>
              <a:t>INSERT IMAGE</a:t>
            </a: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25039EFD-26D4-4EFF-80C8-2DEC577006F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32378" y="770472"/>
            <a:ext cx="1044375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CONTENTS</a:t>
            </a:r>
          </a:p>
        </p:txBody>
      </p:sp>
      <p:sp>
        <p:nvSpPr>
          <p:cNvPr id="32" name="Slide Number Placeholder 8">
            <a:extLst>
              <a:ext uri="{FF2B5EF4-FFF2-40B4-BE49-F238E27FC236}">
                <a16:creationId xmlns:a16="http://schemas.microsoft.com/office/drawing/2014/main" id="{6FBBA16B-4607-4475-9AA9-35D51BE89C52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6320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contents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9">
            <a:extLst>
              <a:ext uri="{FF2B5EF4-FFF2-40B4-BE49-F238E27FC236}">
                <a16:creationId xmlns:a16="http://schemas.microsoft.com/office/drawing/2014/main" id="{FF9A53DE-293F-4D46-94A3-8EB81742DFC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2000" y="1079999"/>
            <a:ext cx="8220294" cy="5284967"/>
          </a:xfrm>
          <a:prstGeom prst="rect">
            <a:avLst/>
          </a:prstGeom>
        </p:spPr>
        <p:txBody>
          <a:bodyPr lIns="36000" tIns="36000" rIns="36000" bIns="36000" numCol="2" spcCol="360000"/>
          <a:lstStyle>
            <a:lvl1pPr marL="0" indent="0" algn="l" defTabSz="287993">
              <a:lnSpc>
                <a:spcPts val="1600"/>
              </a:lnSpc>
              <a:buNone/>
              <a:defRPr sz="1200" b="1" baseline="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00	Insert contents listing (2 columns)</a:t>
            </a:r>
          </a:p>
        </p:txBody>
      </p:sp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091B7A03-C365-4ED6-962E-93EA096F7A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044375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CONTENTS</a:t>
            </a:r>
          </a:p>
        </p:txBody>
      </p:sp>
    </p:spTree>
    <p:extLst>
      <p:ext uri="{BB962C8B-B14F-4D97-AF65-F5344CB8AC3E}">
        <p14:creationId xmlns:p14="http://schemas.microsoft.com/office/powerpoint/2010/main" val="77805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just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43379" y="761442"/>
            <a:ext cx="6963527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/>
              <a:t>TEXT IN HERE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6ABEA7B-7448-4E43-A7A4-3421CD2E272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07094" y="54936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INSERT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DA22121-4331-41E2-B269-75755B80495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562470" y="1150618"/>
            <a:ext cx="6409678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/>
            </a:lvl1pPr>
            <a:lvl2pPr marL="457189" indent="0">
              <a:buNone/>
              <a:defRPr sz="1200"/>
            </a:lvl2pPr>
            <a:lvl3pPr marL="914377" indent="0">
              <a:buNone/>
              <a:defRPr sz="1200"/>
            </a:lvl3pPr>
            <a:lvl4pPr marL="1371566" indent="0">
              <a:buNone/>
              <a:defRPr sz="1200"/>
            </a:lvl4pPr>
            <a:lvl5pPr marL="1828754" indent="0">
              <a:buNone/>
              <a:defRPr sz="1200"/>
            </a:lvl5pPr>
          </a:lstStyle>
          <a:p>
            <a:pPr lvl="0"/>
            <a:r>
              <a:rPr lang="en-US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30274513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11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0857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7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C850A13-8E99-49E2-9165-C76685B082C7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1342" y="226559"/>
            <a:ext cx="838348" cy="57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997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3ED99F8-E22C-4D15-85F7-8D466F90469F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3932" y="200297"/>
            <a:ext cx="812841" cy="558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861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1" r:id="rId3"/>
    <p:sldLayoutId id="2147483672" r:id="rId4"/>
    <p:sldLayoutId id="2147483670" r:id="rId5"/>
    <p:sldLayoutId id="2147483673" r:id="rId6"/>
    <p:sldLayoutId id="2147483674" r:id="rId7"/>
    <p:sldLayoutId id="2147483675" r:id="rId8"/>
    <p:sldLayoutId id="2147483676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D35A2-212B-4253-8D50-FD1945F2BF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0995" y="714411"/>
            <a:ext cx="7920773" cy="2714589"/>
          </a:xfrm>
        </p:spPr>
        <p:txBody>
          <a:bodyPr/>
          <a:lstStyle/>
          <a:p>
            <a:r>
              <a:rPr lang="en-GB" dirty="0"/>
              <a:t>Online tutorials: addressing the challenges of active student participation</a:t>
            </a:r>
            <a:br>
              <a:rPr lang="en-GB" dirty="0"/>
            </a:br>
            <a:br>
              <a:rPr lang="en-GB" sz="2400" dirty="0"/>
            </a:br>
            <a:r>
              <a:rPr lang="en-GB" sz="2400" dirty="0"/>
              <a:t>A pan-university scholarship project</a:t>
            </a:r>
            <a:br>
              <a:rPr lang="en-GB" sz="2400" dirty="0">
                <a:cs typeface="Arial"/>
              </a:rPr>
            </a:br>
            <a:br>
              <a:rPr lang="en-GB" sz="2400" dirty="0"/>
            </a:br>
            <a:endParaRPr lang="en-GB" sz="1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D11A33-AC46-4B11-BB79-1093594918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0995" y="3318981"/>
            <a:ext cx="7920774" cy="2698175"/>
          </a:xfrm>
        </p:spPr>
        <p:txBody>
          <a:bodyPr wrap="square" lIns="0" tIns="0" rIns="0" bIns="0" anchor="t">
            <a:spAutoFit/>
          </a:bodyPr>
          <a:lstStyle/>
          <a:p>
            <a:endParaRPr lang="en-GB" dirty="0"/>
          </a:p>
          <a:p>
            <a:r>
              <a:rPr lang="en-GB" sz="1600" b="1" dirty="0"/>
              <a:t>Team members</a:t>
            </a:r>
          </a:p>
          <a:p>
            <a:r>
              <a:rPr lang="en-GB" sz="1600" dirty="0"/>
              <a:t>STEM: Karen Kear, Helen Donelan, Jon Rosewell</a:t>
            </a:r>
          </a:p>
          <a:p>
            <a:r>
              <a:rPr lang="en-GB" sz="1600" dirty="0">
                <a:cs typeface="Arial"/>
              </a:rPr>
              <a:t>FASS: Paige Cuffe, Tracey Elder</a:t>
            </a:r>
          </a:p>
          <a:p>
            <a:r>
              <a:rPr lang="en-GB" sz="1600" dirty="0">
                <a:cs typeface="Arial"/>
              </a:rPr>
              <a:t>FBL: Allan Mooney, Kevin Amor, Carol Edwards</a:t>
            </a:r>
          </a:p>
          <a:p>
            <a:r>
              <a:rPr lang="en-GB" sz="1600" dirty="0">
                <a:cs typeface="Arial"/>
              </a:rPr>
              <a:t>WELS: Kieron Sheehy, Ale Okada</a:t>
            </a:r>
          </a:p>
          <a:p>
            <a:endParaRPr lang="en-GB" sz="1400" dirty="0">
              <a:cs typeface="Arial"/>
            </a:endParaRPr>
          </a:p>
          <a:p>
            <a:r>
              <a:rPr lang="en-GB" i="1" dirty="0" err="1"/>
              <a:t>eSTEeM</a:t>
            </a:r>
            <a:r>
              <a:rPr lang="en-GB" i="1" dirty="0"/>
              <a:t> conference 2023</a:t>
            </a:r>
          </a:p>
        </p:txBody>
      </p:sp>
    </p:spTree>
    <p:extLst>
      <p:ext uri="{BB962C8B-B14F-4D97-AF65-F5344CB8AC3E}">
        <p14:creationId xmlns:p14="http://schemas.microsoft.com/office/powerpoint/2010/main" val="2656156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C61FE49-8142-490B-8FC0-05E66483BD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8801" y="731946"/>
            <a:ext cx="7595702" cy="239016"/>
          </a:xfrm>
        </p:spPr>
        <p:txBody>
          <a:bodyPr/>
          <a:lstStyle/>
          <a:p>
            <a:r>
              <a:rPr lang="en-GB" sz="2000" dirty="0">
                <a:solidFill>
                  <a:schemeClr val="accent1"/>
                </a:solidFill>
              </a:rPr>
              <a:t>FINDINGS : </a:t>
            </a:r>
            <a:r>
              <a:rPr lang="fr-FR" sz="2000" dirty="0" err="1">
                <a:solidFill>
                  <a:schemeClr val="accent1"/>
                </a:solidFill>
              </a:rPr>
              <a:t>Benefits</a:t>
            </a:r>
            <a:r>
              <a:rPr lang="fr-FR" sz="2000" dirty="0">
                <a:solidFill>
                  <a:schemeClr val="accent1"/>
                </a:solidFill>
              </a:rPr>
              <a:t> of active participation </a:t>
            </a:r>
            <a:endParaRPr lang="en-GB" sz="2000" dirty="0">
              <a:solidFill>
                <a:schemeClr val="accent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D106C5-72D0-4A6A-B795-619B58D43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6365" y="6080730"/>
            <a:ext cx="6409678" cy="5214348"/>
          </a:xfrm>
        </p:spPr>
        <p:txBody>
          <a:bodyPr/>
          <a:lstStyle/>
          <a:p>
            <a:endParaRPr lang="en-GB" sz="1800">
              <a:solidFill>
                <a:schemeClr val="accent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endParaRPr lang="en-GB" sz="180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/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499DD0CD-E274-40EE-924A-61F019D1AD62}"/>
              </a:ext>
            </a:extLst>
          </p:cNvPr>
          <p:cNvSpPr/>
          <p:nvPr/>
        </p:nvSpPr>
        <p:spPr>
          <a:xfrm>
            <a:off x="4421080" y="5774704"/>
            <a:ext cx="4156566" cy="662571"/>
          </a:xfrm>
          <a:prstGeom prst="wedgeRoundRectCallout">
            <a:avLst>
              <a:gd name="adj1" fmla="val -5018"/>
              <a:gd name="adj2" fmla="val 79882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>
              <a:spcBef>
                <a:spcPts val="500"/>
              </a:spcBef>
              <a:spcAft>
                <a:spcPts val="800"/>
              </a:spcAft>
            </a:pPr>
            <a:r>
              <a:rPr lang="en-GB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[From a student] “More encouragement for anxious students to voice opinions”  </a:t>
            </a:r>
            <a:endParaRPr lang="en-GB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2049" name="Picture 1">
            <a:extLst>
              <a:ext uri="{FF2B5EF4-FFF2-40B4-BE49-F238E27FC236}">
                <a16:creationId xmlns:a16="http://schemas.microsoft.com/office/drawing/2014/main" id="{4B153BD1-E041-4E61-96A4-B32BEBB977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2183" y="1409044"/>
            <a:ext cx="5786368" cy="403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0436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30415BE5-03B0-2B53-22EA-49FA5ACFF7B1}"/>
              </a:ext>
            </a:extLst>
          </p:cNvPr>
          <p:cNvSpPr/>
          <p:nvPr/>
        </p:nvSpPr>
        <p:spPr>
          <a:xfrm>
            <a:off x="1455937" y="5309075"/>
            <a:ext cx="6635054" cy="796614"/>
          </a:xfrm>
          <a:prstGeom prst="wedgeRoundRectCallout">
            <a:avLst>
              <a:gd name="adj1" fmla="val -2258"/>
              <a:gd name="adj2" fmla="val 76224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C61FE49-8142-490B-8FC0-05E66483BD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8801" y="731945"/>
            <a:ext cx="7418105" cy="251999"/>
          </a:xfrm>
        </p:spPr>
        <p:txBody>
          <a:bodyPr/>
          <a:lstStyle/>
          <a:p>
            <a:r>
              <a:rPr lang="fr-FR" sz="2000">
                <a:solidFill>
                  <a:schemeClr val="accent1"/>
                </a:solidFill>
              </a:rPr>
              <a:t>FINDINGS : Beliefs about learning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D106C5-72D0-4A6A-B795-619B58D43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1800">
              <a:solidFill>
                <a:schemeClr val="accent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endParaRPr lang="en-GB" sz="180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/>
          </a:p>
        </p:txBody>
      </p:sp>
      <p:pic>
        <p:nvPicPr>
          <p:cNvPr id="1025" name="Picture 1">
            <a:extLst>
              <a:ext uri="{FF2B5EF4-FFF2-40B4-BE49-F238E27FC236}">
                <a16:creationId xmlns:a16="http://schemas.microsoft.com/office/drawing/2014/main" id="{6DE5C6F0-BED7-4C63-5720-D2E391C00C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852" y="1332309"/>
            <a:ext cx="6105641" cy="3795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70FD6C-728F-A343-53A0-1590365A61EC}"/>
              </a:ext>
            </a:extLst>
          </p:cNvPr>
          <p:cNvSpPr txBox="1"/>
          <p:nvPr/>
        </p:nvSpPr>
        <p:spPr>
          <a:xfrm>
            <a:off x="1908313" y="5338050"/>
            <a:ext cx="6063835" cy="73866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400" dirty="0">
                <a:effectLst/>
                <a:latin typeface="Calibri"/>
                <a:ea typeface="Calibri" panose="020F0502020204030204" pitchFamily="34" charset="0"/>
                <a:cs typeface="Calibri"/>
              </a:rPr>
              <a:t>[From a student] “it is important to participate actively, especially in terms of asking questions … sometimes the other students ask questions that I haven't even thought about” </a:t>
            </a:r>
            <a:endParaRPr lang="en-GB" sz="1400" dirty="0">
              <a:effectLst/>
              <a:latin typeface="Calibri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446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C61FE49-8142-490B-8FC0-05E66483BD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8801" y="731945"/>
            <a:ext cx="7418105" cy="251999"/>
          </a:xfrm>
        </p:spPr>
        <p:txBody>
          <a:bodyPr/>
          <a:lstStyle/>
          <a:p>
            <a:r>
              <a:rPr lang="en-GB" sz="2000">
                <a:solidFill>
                  <a:schemeClr val="accent1"/>
                </a:solidFill>
              </a:rPr>
              <a:t>INTERPRETING THE DATA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D106C5-72D0-4A6A-B795-619B58D43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2681" y="1150618"/>
            <a:ext cx="8085397" cy="5214348"/>
          </a:xfrm>
        </p:spPr>
        <p:txBody>
          <a:bodyPr lIns="36000" tIns="36000" rIns="36000" bIns="36000" anchor="t"/>
          <a:lstStyle/>
          <a:p>
            <a:endParaRPr lang="en-GB" sz="1800" dirty="0">
              <a:solidFill>
                <a:schemeClr val="accent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GB" sz="18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Student participation in activities</a:t>
            </a:r>
            <a:endParaRPr lang="en-GB" sz="1800" dirty="0">
              <a:solidFill>
                <a:schemeClr val="accent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742315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Many students enjoy participating, and </a:t>
            </a: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think it is beneficial.</a:t>
            </a:r>
            <a:endParaRPr lang="en-GB" sz="1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315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But some students find it stressful.</a:t>
            </a: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18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Reasons for not actively participating</a:t>
            </a: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</a:p>
          <a:p>
            <a:pPr marL="742315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Students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may not be confident in their knowledge or </a:t>
            </a: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may be behind in the module.</a:t>
            </a:r>
            <a:endParaRPr lang="en-GB" sz="1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315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Arial"/>
                <a:ea typeface="Calibri" panose="020F0502020204030204" pitchFamily="34" charset="0"/>
                <a:cs typeface="Arial"/>
              </a:rPr>
              <a:t>They may be worried about what other students, or the tutor, might think of them.</a:t>
            </a:r>
          </a:p>
          <a:p>
            <a:pPr marL="742315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Many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are happy just to watch and listen</a:t>
            </a: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endParaRPr lang="en-GB" sz="1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18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Tutors’ perspectives</a:t>
            </a:r>
          </a:p>
          <a:p>
            <a:pPr marL="742315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Tutors think interaction is </a:t>
            </a: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helpful for students and for tutors.</a:t>
            </a:r>
            <a:endParaRPr lang="en-GB" sz="1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315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T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utors understand the limitations of online interaction, and </a:t>
            </a: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the benefits to students of 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anonymous participation. </a:t>
            </a: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endParaRPr lang="en-GB" sz="1800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2347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C61FE49-8142-490B-8FC0-05E66483BD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1273" y="853735"/>
            <a:ext cx="6963758" cy="593766"/>
          </a:xfrm>
        </p:spPr>
        <p:txBody>
          <a:bodyPr/>
          <a:lstStyle/>
          <a:p>
            <a:r>
              <a:rPr lang="en-GB" sz="2000" dirty="0">
                <a:solidFill>
                  <a:schemeClr val="accent1"/>
                </a:solidFill>
              </a:rPr>
              <a:t>Breakout Session 1 (15 minutes)</a:t>
            </a:r>
            <a:endParaRPr lang="en-GB" sz="2000" dirty="0">
              <a:solidFill>
                <a:schemeClr val="accent1"/>
              </a:solidFill>
              <a:cs typeface="Arial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D106C5-72D0-4A6A-B795-619B58D43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2681" y="1150618"/>
            <a:ext cx="8085397" cy="5214348"/>
          </a:xfrm>
        </p:spPr>
        <p:txBody>
          <a:bodyPr lIns="36000" tIns="36000" rIns="36000" bIns="36000" anchor="t"/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Discuss in your group (table/breakout room) how you feel interacting online in different situations (meetings, webinars, workshops, tutorials…). </a:t>
            </a:r>
          </a:p>
          <a:p>
            <a:pPr marL="800089" lvl="1" indent="-342900">
              <a:lnSpc>
                <a:spcPct val="107000"/>
              </a:lnSpc>
              <a:buFont typeface="Calibri" panose="020F0502020204030204" pitchFamily="34" charset="0"/>
              <a:buChar char="•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empowers/prevents you from contributing actively? </a:t>
            </a:r>
          </a:p>
          <a:p>
            <a:pPr marL="800089" lvl="1" indent="-342900">
              <a:lnSpc>
                <a:spcPct val="107000"/>
              </a:lnSpc>
              <a:buFont typeface="Calibri" panose="020F0502020204030204" pitchFamily="34" charset="0"/>
              <a:buChar char="•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tools do you prefer to use? For example, do you use your webcam?</a:t>
            </a:r>
          </a:p>
          <a:p>
            <a:pPr marL="800089" lvl="1" indent="-342900">
              <a:lnSpc>
                <a:spcPct val="107000"/>
              </a:lnSpc>
              <a:buFont typeface="Calibri" panose="020F0502020204030204" pitchFamily="34" charset="0"/>
              <a:buChar char="•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confident do you feel in online events?</a:t>
            </a:r>
          </a:p>
          <a:p>
            <a:pPr marL="800089" lvl="1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•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you think students face similar enablers/barriers to participation?</a:t>
            </a:r>
          </a:p>
          <a:p>
            <a:pPr marL="742315" lvl="1" indent="-285750">
              <a:buFont typeface="Arial" panose="020B0604020202020204" pitchFamily="34" charset="0"/>
              <a:buChar char="•"/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6565" lvl="1"/>
            <a:r>
              <a:rPr lang="en-GB" sz="1800" i="1" dirty="0">
                <a:latin typeface="Calibri" panose="020F0502020204030204" pitchFamily="34" charset="0"/>
                <a:cs typeface="Calibri" panose="020F0502020204030204" pitchFamily="34" charset="0"/>
              </a:rPr>
              <a:t>Suggestion:</a:t>
            </a:r>
          </a:p>
          <a:p>
            <a:pPr marL="742315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</a:rPr>
              <a:t>One person to lead on one question for 3 minutes</a:t>
            </a:r>
          </a:p>
          <a:p>
            <a:pPr marL="742315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</a:rPr>
              <a:t>Then swap to another person and another question</a:t>
            </a:r>
          </a:p>
          <a:p>
            <a:pPr marL="742315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</a:rPr>
              <a:t>Please make notes on dialogue sheets (table) or meeting notes (breakouts).</a:t>
            </a:r>
          </a:p>
          <a:p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B64A0A3-1E51-93EE-54CD-C2B0561405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9162" y="5544766"/>
            <a:ext cx="2083989" cy="1494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519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C61FE49-8142-490B-8FC0-05E66483BD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90650" y="1000014"/>
            <a:ext cx="6916256" cy="301208"/>
          </a:xfrm>
        </p:spPr>
        <p:txBody>
          <a:bodyPr/>
          <a:lstStyle/>
          <a:p>
            <a:r>
              <a:rPr lang="en-GB" sz="2000" dirty="0">
                <a:solidFill>
                  <a:schemeClr val="accent1"/>
                </a:solidFill>
              </a:rPr>
              <a:t>Breakout Session 2 (15 minutes)</a:t>
            </a:r>
            <a:endParaRPr lang="en-GB" sz="2000" dirty="0">
              <a:solidFill>
                <a:schemeClr val="accent1"/>
              </a:solidFill>
              <a:cs typeface="Arial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D106C5-72D0-4A6A-B795-619B58D43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0650" y="1150618"/>
            <a:ext cx="7113320" cy="5214348"/>
          </a:xfrm>
        </p:spPr>
        <p:txBody>
          <a:bodyPr lIns="36000" tIns="36000" rIns="36000" bIns="36000" anchor="t"/>
          <a:lstStyle/>
          <a:p>
            <a:endParaRPr lang="en-GB" sz="1800" dirty="0">
              <a:solidFill>
                <a:schemeClr val="accent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07000"/>
              </a:lnSpc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Drawing on your experiences in online events, share in your group: </a:t>
            </a: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•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good practices have led to an interactive and useful session?</a:t>
            </a: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•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can these techniques be used in OU online tutorials? </a:t>
            </a: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•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can be done to reduce anxiety, boost confidence, and encourage participation?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•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support would tutors and students need?</a:t>
            </a: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315" lvl="1" indent="-285750">
              <a:buFont typeface="Arial" panose="020B0604020202020204" pitchFamily="34" charset="0"/>
              <a:buChar char="•"/>
            </a:pP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-624"/>
            <a:r>
              <a:rPr lang="en-GB" sz="1800" i="1" dirty="0">
                <a:latin typeface="Calibri" panose="020F0502020204030204" pitchFamily="34" charset="0"/>
                <a:cs typeface="Times New Roman" panose="02020603050405020304" pitchFamily="18" charset="0"/>
              </a:rPr>
              <a:t>Suggestion:</a:t>
            </a:r>
          </a:p>
          <a:p>
            <a:pPr marL="285126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One person to lead on one question for 3 minutes</a:t>
            </a:r>
          </a:p>
          <a:p>
            <a:pPr marL="285126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Then swap to another person and another question</a:t>
            </a:r>
          </a:p>
          <a:p>
            <a:pPr marL="285126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Please make notes on dialogue sheets (table) or meeting notes (breakouts).</a:t>
            </a:r>
          </a:p>
          <a:p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endParaRPr lang="en-GB" sz="1800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F742019-9FFF-3BA6-82BD-233B6592C7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1355" y="5617936"/>
            <a:ext cx="2083989" cy="1494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059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C61FE49-8142-490B-8FC0-05E66483BD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9973" y="1150618"/>
            <a:ext cx="7418105" cy="251999"/>
          </a:xfrm>
        </p:spPr>
        <p:txBody>
          <a:bodyPr/>
          <a:lstStyle/>
          <a:p>
            <a:r>
              <a:rPr lang="en-GB" sz="2000" dirty="0">
                <a:solidFill>
                  <a:schemeClr val="accent1"/>
                </a:solidFill>
              </a:rPr>
              <a:t>Plenary</a:t>
            </a:r>
            <a:endParaRPr lang="en-GB" sz="2000" dirty="0">
              <a:solidFill>
                <a:schemeClr val="accent1"/>
              </a:solidFill>
              <a:cs typeface="Arial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D106C5-72D0-4A6A-B795-619B58D43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9973" y="1208706"/>
            <a:ext cx="6267102" cy="5214348"/>
          </a:xfrm>
        </p:spPr>
        <p:txBody>
          <a:bodyPr lIns="36000" tIns="36000" rIns="36000" bIns="36000" anchor="t"/>
          <a:lstStyle/>
          <a:p>
            <a:endParaRPr lang="en-GB" sz="1800" dirty="0">
              <a:solidFill>
                <a:schemeClr val="accent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•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can we do to support students? tutors? module teams?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•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practices need to change? How can this be achieved?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•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policies need to change? Who are the stakeholders? 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can change be achieved? </a:t>
            </a:r>
          </a:p>
          <a:p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endParaRPr lang="en-GB" sz="1800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56019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D8A04-935C-4320-8757-9C02B0901F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861" y="3179701"/>
            <a:ext cx="7920773" cy="2243691"/>
          </a:xfrm>
        </p:spPr>
        <p:txBody>
          <a:bodyPr/>
          <a:lstStyle/>
          <a:p>
            <a:pPr algn="ctr"/>
            <a:r>
              <a:rPr lang="en-GB" dirty="0"/>
              <a:t>THANK YOU</a:t>
            </a:r>
            <a:br>
              <a:rPr lang="en-GB" dirty="0"/>
            </a:br>
            <a:br>
              <a:rPr lang="en-GB" dirty="0"/>
            </a:br>
            <a:r>
              <a:rPr lang="en-GB" sz="1800" dirty="0"/>
              <a:t>karen.kear@open.ac.uk</a:t>
            </a:r>
            <a:br>
              <a:rPr lang="en-GB" sz="1800" dirty="0">
                <a:cs typeface="Arial"/>
              </a:rPr>
            </a:br>
            <a:r>
              <a:rPr lang="en-GB" sz="1800" dirty="0">
                <a:cs typeface="Arial"/>
              </a:rPr>
              <a:t>helen.donelan@open.ac.uk</a:t>
            </a:r>
            <a:br>
              <a:rPr lang="en-GB" sz="1800" dirty="0">
                <a:cs typeface="Arial"/>
              </a:rPr>
            </a:br>
            <a:r>
              <a:rPr lang="en-GB" sz="1800" dirty="0">
                <a:cs typeface="Arial"/>
              </a:rPr>
              <a:t>jon.rosewell@open.ac.uk</a:t>
            </a:r>
            <a:br>
              <a:rPr lang="en-GB" sz="1800" dirty="0">
                <a:cs typeface="Arial"/>
              </a:rPr>
            </a:br>
            <a:br>
              <a:rPr lang="en-GB" sz="1800" dirty="0">
                <a:cs typeface="Arial"/>
              </a:rPr>
            </a:br>
            <a:endParaRPr lang="en-GB" sz="18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2620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D106C5-72D0-4A6A-B795-619B58D43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2947" y="2020629"/>
            <a:ext cx="6702642" cy="4078330"/>
          </a:xfrm>
        </p:spPr>
        <p:txBody>
          <a:bodyPr lIns="36000" tIns="36000" rIns="36000" bIns="36000" anchor="t"/>
          <a:lstStyle/>
          <a:p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Online synchronous tutorials, using Adobe Connect, are an important part of our teaching.</a:t>
            </a:r>
          </a:p>
          <a:p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However, there is often a lack of active participation by students. </a:t>
            </a:r>
          </a:p>
          <a:p>
            <a:r>
              <a:rPr lang="en-GB" sz="1800" dirty="0">
                <a:latin typeface="Arial" panose="020B0604020202020204" pitchFamily="34" charset="0"/>
              </a:rPr>
              <a:t>Our project </a:t>
            </a:r>
            <a:r>
              <a:rPr lang="en-GB" sz="1800" dirty="0">
                <a:latin typeface="Arial" panose="020B0604020202020204" pitchFamily="34" charset="0"/>
                <a:cs typeface="Times New Roman" panose="02020603050405020304" pitchFamily="18" charset="0"/>
              </a:rPr>
              <a:t>addressed</a:t>
            </a:r>
            <a:r>
              <a:rPr lang="en-GB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following research questions:</a:t>
            </a:r>
          </a:p>
          <a:p>
            <a:pPr marL="285750" indent="-285750">
              <a:buChar char="•"/>
            </a:pPr>
            <a:r>
              <a:rPr lang="en-GB" sz="1800" i="1" dirty="0">
                <a:latin typeface="Calibri"/>
                <a:cs typeface="Calibri"/>
              </a:rPr>
              <a:t>What are the factors affecting active student participation in online tutorials? </a:t>
            </a:r>
            <a:endParaRPr lang="en-GB" dirty="0">
              <a:cs typeface="Arial" panose="020B060402020202020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i="1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To what extent do the challenges of active student participation vary across faculties?</a:t>
            </a:r>
            <a:r>
              <a:rPr lang="en-GB" sz="1800" i="1" dirty="0">
                <a:latin typeface="Calibri"/>
                <a:ea typeface="Calibri" panose="020F0502020204030204" pitchFamily="34" charset="0"/>
                <a:cs typeface="Times New Roman"/>
              </a:rPr>
              <a:t>  </a:t>
            </a:r>
            <a:endParaRPr lang="en-GB" sz="1800" i="1" dirty="0">
              <a:effectLst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can these challenges be addressed? </a:t>
            </a:r>
          </a:p>
          <a:p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A2019D-54F2-DFB0-D06D-51D2F7E71F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2647" y="1147808"/>
            <a:ext cx="6963527" cy="251999"/>
          </a:xfrm>
        </p:spPr>
        <p:txBody>
          <a:bodyPr/>
          <a:lstStyle/>
          <a:p>
            <a:r>
              <a:rPr lang="en-GB" sz="2000">
                <a:solidFill>
                  <a:schemeClr val="accent1"/>
                </a:solidFill>
                <a:cs typeface="Arial"/>
              </a:rPr>
              <a:t>SYNCHRONOUS ONLINE LEARNING</a:t>
            </a:r>
            <a:endParaRPr lang="en-GB" sz="20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49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C61FE49-8142-490B-8FC0-05E66483BD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81086" y="917473"/>
            <a:ext cx="6963527" cy="251999"/>
          </a:xfrm>
        </p:spPr>
        <p:txBody>
          <a:bodyPr/>
          <a:lstStyle/>
          <a:p>
            <a:r>
              <a:rPr lang="en-GB" sz="2000">
                <a:solidFill>
                  <a:schemeClr val="accent1"/>
                </a:solidFill>
              </a:rPr>
              <a:t>RESEARCH METHODS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D106C5-72D0-4A6A-B795-619B58D43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715" y="1169472"/>
            <a:ext cx="7259197" cy="5214348"/>
          </a:xfrm>
        </p:spPr>
        <p:txBody>
          <a:bodyPr lIns="36000" tIns="36000" rIns="36000" bIns="36000" anchor="t"/>
          <a:lstStyle/>
          <a:p>
            <a:endParaRPr lang="en-GB" sz="1800" dirty="0">
              <a:solidFill>
                <a:schemeClr val="accent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GB" sz="18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Two l</a:t>
            </a:r>
            <a:r>
              <a:rPr lang="en-GB" sz="18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arge-scale surveys - of students and of tutors</a:t>
            </a:r>
          </a:p>
          <a:p>
            <a:pPr marL="742315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Included 18 modules covering all four </a:t>
            </a: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f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aculties</a:t>
            </a: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315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Similar questions in both surveys</a:t>
            </a:r>
          </a:p>
          <a:p>
            <a:pPr marL="742315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620 students responded (8% response rate)</a:t>
            </a:r>
          </a:p>
          <a:p>
            <a:pPr marL="742315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197 </a:t>
            </a: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tutors responded (22% response rate)</a:t>
            </a: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315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Quantitative and qualitative data</a:t>
            </a:r>
            <a:endParaRPr lang="en-GB" sz="1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1800" dirty="0">
                <a:solidFill>
                  <a:schemeClr val="accent1"/>
                </a:solidFill>
                <a:latin typeface="Arial"/>
                <a:ea typeface="Calibri" panose="020F0502020204030204" pitchFamily="34" charset="0"/>
                <a:cs typeface="Arial"/>
              </a:rPr>
              <a:t>Focus groups - with students and with tutors</a:t>
            </a:r>
          </a:p>
          <a:p>
            <a:pPr marL="742315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Arial"/>
                <a:ea typeface="Calibri" panose="020F0502020204030204" pitchFamily="34" charset="0"/>
                <a:cs typeface="Arial"/>
              </a:rPr>
              <a:t>14 online focus groups  </a:t>
            </a:r>
            <a:endParaRPr lang="en-GB" dirty="0">
              <a:latin typeface="Arial"/>
              <a:ea typeface="Calibri" panose="020F0502020204030204" pitchFamily="34" charset="0"/>
              <a:cs typeface="Arial"/>
            </a:endParaRPr>
          </a:p>
          <a:p>
            <a:pPr marL="742315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Arial"/>
                <a:ea typeface="Calibri" panose="020F0502020204030204" pitchFamily="34" charset="0"/>
                <a:cs typeface="Arial"/>
              </a:rPr>
              <a:t>Covered (separately) all four faculties</a:t>
            </a:r>
            <a:endParaRPr lang="en-GB" dirty="0">
              <a:cs typeface="Arial"/>
            </a:endParaRPr>
          </a:p>
          <a:p>
            <a:r>
              <a:rPr lang="en-GB" sz="18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Q</a:t>
            </a:r>
            <a:r>
              <a:rPr lang="en-GB" sz="18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uestions (in focus groups and surveys) about topics such as …</a:t>
            </a:r>
          </a:p>
          <a:p>
            <a:pPr marL="742315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Arial"/>
                <a:ea typeface="Calibri" panose="020F0502020204030204" pitchFamily="34" charset="0"/>
                <a:cs typeface="Arial"/>
              </a:rPr>
              <a:t>What sort of activities are included in online tutorials?</a:t>
            </a:r>
            <a:endParaRPr lang="en-GB" sz="1800" dirty="0">
              <a:effectLst/>
              <a:latin typeface="Arial"/>
              <a:ea typeface="Calibri" panose="020F0502020204030204" pitchFamily="34" charset="0"/>
              <a:cs typeface="Arial"/>
            </a:endParaRPr>
          </a:p>
          <a:p>
            <a:pPr marL="742315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Do students actively participate?</a:t>
            </a:r>
            <a:endParaRPr lang="en-GB" sz="1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315" lvl="1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If they don’t, why is this? 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2715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C61FE49-8142-490B-8FC0-05E66483BD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8801" y="725865"/>
            <a:ext cx="7418105" cy="258080"/>
          </a:xfrm>
        </p:spPr>
        <p:txBody>
          <a:bodyPr/>
          <a:lstStyle/>
          <a:p>
            <a:r>
              <a:rPr lang="en-GB" sz="2000" dirty="0">
                <a:solidFill>
                  <a:schemeClr val="accent1"/>
                </a:solidFill>
              </a:rPr>
              <a:t>FINDINGS : </a:t>
            </a:r>
            <a:r>
              <a:rPr lang="fr-FR" sz="2000" dirty="0" err="1">
                <a:solidFill>
                  <a:schemeClr val="accent1"/>
                </a:solidFill>
              </a:rPr>
              <a:t>Activities</a:t>
            </a:r>
            <a:r>
              <a:rPr lang="fr-FR" sz="2000" dirty="0">
                <a:solidFill>
                  <a:schemeClr val="accent1"/>
                </a:solidFill>
              </a:rPr>
              <a:t> in online </a:t>
            </a:r>
            <a:r>
              <a:rPr lang="fr-FR" sz="2000" dirty="0" err="1">
                <a:solidFill>
                  <a:schemeClr val="accent1"/>
                </a:solidFill>
              </a:rPr>
              <a:t>tutorials</a:t>
            </a:r>
            <a:endParaRPr lang="en-GB" sz="2000" dirty="0">
              <a:solidFill>
                <a:schemeClr val="accent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D106C5-72D0-4A6A-B795-619B58D43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1800">
              <a:solidFill>
                <a:schemeClr val="accent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endParaRPr lang="en-GB" sz="180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A74DC02-6752-B80D-A77B-54420991D4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53" t="7917" r="1028" b="3522"/>
          <a:stretch/>
        </p:blipFill>
        <p:spPr>
          <a:xfrm>
            <a:off x="496193" y="1150618"/>
            <a:ext cx="7598425" cy="551159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16BF7D1-E425-EE73-95E0-4A7184EBC1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6049" y="5900086"/>
            <a:ext cx="1895475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051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C61FE49-8142-490B-8FC0-05E66483BD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8801" y="731945"/>
            <a:ext cx="7418105" cy="251999"/>
          </a:xfrm>
        </p:spPr>
        <p:txBody>
          <a:bodyPr/>
          <a:lstStyle/>
          <a:p>
            <a:r>
              <a:rPr lang="en-GB" sz="2000" dirty="0">
                <a:solidFill>
                  <a:schemeClr val="accent1"/>
                </a:solidFill>
              </a:rPr>
              <a:t>FINDINGS : </a:t>
            </a:r>
            <a:r>
              <a:rPr lang="fr-FR" sz="2000" dirty="0" err="1">
                <a:solidFill>
                  <a:schemeClr val="accent1"/>
                </a:solidFill>
              </a:rPr>
              <a:t>Text</a:t>
            </a:r>
            <a:r>
              <a:rPr lang="fr-FR" sz="2000" dirty="0">
                <a:solidFill>
                  <a:schemeClr val="accent1"/>
                </a:solidFill>
              </a:rPr>
              <a:t> chat versus </a:t>
            </a:r>
            <a:r>
              <a:rPr lang="fr-FR" sz="2000" dirty="0" err="1">
                <a:solidFill>
                  <a:schemeClr val="accent1"/>
                </a:solidFill>
              </a:rPr>
              <a:t>speaking</a:t>
            </a:r>
            <a:endParaRPr lang="en-GB" sz="2000" dirty="0">
              <a:solidFill>
                <a:schemeClr val="accent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D106C5-72D0-4A6A-B795-619B58D43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2512" y="1150618"/>
            <a:ext cx="6749635" cy="5250182"/>
          </a:xfrm>
        </p:spPr>
        <p:txBody>
          <a:bodyPr/>
          <a:lstStyle/>
          <a:p>
            <a:endParaRPr lang="en-GB" sz="1800" dirty="0">
              <a:solidFill>
                <a:schemeClr val="accent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endParaRPr lang="en-GB" sz="1800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4" name="Picture 3" descr="Chart, bar chart&#10;&#10;Description automatically generated">
            <a:extLst>
              <a:ext uri="{FF2B5EF4-FFF2-40B4-BE49-F238E27FC236}">
                <a16:creationId xmlns:a16="http://schemas.microsoft.com/office/drawing/2014/main" id="{8E40718E-BB31-58E7-0F73-AC0B449062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952" y="1591394"/>
            <a:ext cx="5728276" cy="3684569"/>
          </a:xfrm>
          <a:prstGeom prst="rect">
            <a:avLst/>
          </a:prstGeom>
        </p:spPr>
      </p:pic>
      <p:sp>
        <p:nvSpPr>
          <p:cNvPr id="2" name="Speech Bubble: Rectangle with Corners Rounded 1">
            <a:extLst>
              <a:ext uri="{FF2B5EF4-FFF2-40B4-BE49-F238E27FC236}">
                <a16:creationId xmlns:a16="http://schemas.microsoft.com/office/drawing/2014/main" id="{99D77CA5-1968-49DF-879E-DC2ADE907F96}"/>
              </a:ext>
            </a:extLst>
          </p:cNvPr>
          <p:cNvSpPr/>
          <p:nvPr/>
        </p:nvSpPr>
        <p:spPr>
          <a:xfrm>
            <a:off x="2736217" y="5554621"/>
            <a:ext cx="5317435" cy="657584"/>
          </a:xfrm>
          <a:prstGeom prst="wedgeRoundRectCallout">
            <a:avLst>
              <a:gd name="adj1" fmla="val -5018"/>
              <a:gd name="adj2" fmla="val 79882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457200">
              <a:spcBef>
                <a:spcPts val="500"/>
              </a:spcBef>
              <a:spcAft>
                <a:spcPts val="800"/>
              </a:spcAft>
            </a:pPr>
            <a:r>
              <a:rPr lang="en-GB" sz="1400" dirty="0">
                <a:solidFill>
                  <a:srgbClr val="000000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[from a student] “I’m a nervous speaker however there’s no pressure and often when I use the chat box my comment is addressed which is good confidence boost.”</a:t>
            </a:r>
            <a:endParaRPr lang="en-GB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481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148DA76-E63C-4B86-8E44-1A4BC716D00F}"/>
              </a:ext>
            </a:extLst>
          </p:cNvPr>
          <p:cNvSpPr txBox="1"/>
          <p:nvPr/>
        </p:nvSpPr>
        <p:spPr>
          <a:xfrm>
            <a:off x="707093" y="1225516"/>
            <a:ext cx="66791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Tutor responses across faculties to …</a:t>
            </a:r>
            <a:endParaRPr lang="en-GB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72D1E2A1-7887-4B21-8C52-2A6B5EFB974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0416" y="731945"/>
            <a:ext cx="7256490" cy="251999"/>
          </a:xfrm>
        </p:spPr>
        <p:txBody>
          <a:bodyPr/>
          <a:lstStyle/>
          <a:p>
            <a:r>
              <a:rPr lang="en-GB" sz="2000" dirty="0">
                <a:solidFill>
                  <a:schemeClr val="accent1"/>
                </a:solidFill>
              </a:rPr>
              <a:t>FINDINGS : Engagement across faculties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F9C532F-FB8A-46E0-895E-2E99C8D4FD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076" y="1731146"/>
            <a:ext cx="7113651" cy="4275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041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C61FE49-8142-490B-8FC0-05E66483BD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8801" y="731945"/>
            <a:ext cx="7418105" cy="251999"/>
          </a:xfrm>
        </p:spPr>
        <p:txBody>
          <a:bodyPr/>
          <a:lstStyle/>
          <a:p>
            <a:r>
              <a:rPr lang="en-GB" sz="2000" dirty="0">
                <a:solidFill>
                  <a:schemeClr val="accent1"/>
                </a:solidFill>
              </a:rPr>
              <a:t>FINDINGS : Reasons for not participating actively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D106C5-72D0-4A6A-B795-619B58D43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1800">
              <a:solidFill>
                <a:schemeClr val="accent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endParaRPr lang="en-GB" sz="180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/>
          </a:p>
        </p:txBody>
      </p:sp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C84D854F-6C92-486B-A8A3-88F738374182}"/>
              </a:ext>
            </a:extLst>
          </p:cNvPr>
          <p:cNvSpPr txBox="1">
            <a:spLocks/>
          </p:cNvSpPr>
          <p:nvPr/>
        </p:nvSpPr>
        <p:spPr>
          <a:xfrm>
            <a:off x="781235" y="1150618"/>
            <a:ext cx="7341833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9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77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66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54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800">
              <a:solidFill>
                <a:schemeClr val="accent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GB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E1BF0B6-2BBB-C15B-219C-82C49A9E96B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98" t="6193" r="1496" b="3425"/>
          <a:stretch/>
        </p:blipFill>
        <p:spPr>
          <a:xfrm>
            <a:off x="670087" y="1150618"/>
            <a:ext cx="7302061" cy="5487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196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C61FE49-8142-490B-8FC0-05E66483BD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8801" y="731945"/>
            <a:ext cx="7418105" cy="251999"/>
          </a:xfrm>
        </p:spPr>
        <p:txBody>
          <a:bodyPr/>
          <a:lstStyle/>
          <a:p>
            <a:r>
              <a:rPr lang="en-GB" sz="2000" dirty="0">
                <a:solidFill>
                  <a:schemeClr val="accent1"/>
                </a:solidFill>
              </a:rPr>
              <a:t>FINDINGS : Lack of confidence about active participation</a:t>
            </a:r>
          </a:p>
        </p:txBody>
      </p:sp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C84D854F-6C92-486B-A8A3-88F738374182}"/>
              </a:ext>
            </a:extLst>
          </p:cNvPr>
          <p:cNvSpPr txBox="1">
            <a:spLocks/>
          </p:cNvSpPr>
          <p:nvPr/>
        </p:nvSpPr>
        <p:spPr>
          <a:xfrm>
            <a:off x="5150329" y="2490022"/>
            <a:ext cx="3692470" cy="524372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9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77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66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54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3753" lvl="2"/>
            <a:endParaRPr lang="en-GB" sz="1400" dirty="0">
              <a:solidFill>
                <a:schemeClr val="accent6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4BF95F28-03E1-46CA-A084-36A2232FDE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9361782"/>
              </p:ext>
            </p:extLst>
          </p:nvPr>
        </p:nvGraphicFramePr>
        <p:xfrm>
          <a:off x="1210090" y="1263792"/>
          <a:ext cx="5950731" cy="4096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Speech Bubble: Rectangle with Corners Rounded 11">
            <a:extLst>
              <a:ext uri="{FF2B5EF4-FFF2-40B4-BE49-F238E27FC236}">
                <a16:creationId xmlns:a16="http://schemas.microsoft.com/office/drawing/2014/main" id="{F87AC95E-0BE2-4448-A5BF-F7B69B5DE753}"/>
              </a:ext>
            </a:extLst>
          </p:cNvPr>
          <p:cNvSpPr/>
          <p:nvPr/>
        </p:nvSpPr>
        <p:spPr>
          <a:xfrm>
            <a:off x="2342332" y="5632211"/>
            <a:ext cx="6039202" cy="873171"/>
          </a:xfrm>
          <a:prstGeom prst="wedgeRoundRectCallout">
            <a:avLst>
              <a:gd name="adj1" fmla="val -2621"/>
              <a:gd name="adj2" fmla="val 73395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457200">
              <a:spcBef>
                <a:spcPts val="500"/>
              </a:spcBef>
              <a:spcAft>
                <a:spcPts val="800"/>
              </a:spcAft>
            </a:pPr>
            <a:r>
              <a:rPr lang="en-GB" sz="1400" dirty="0">
                <a:solidFill>
                  <a:srgbClr val="000000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[from a student] ‘For me personally, it's confidence. I always feel as though I'm going to make myself look stupid with what I might want to say.’ </a:t>
            </a:r>
            <a:endParaRPr lang="en-GB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953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C61FE49-8142-490B-8FC0-05E66483BD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8801" y="731945"/>
            <a:ext cx="7583348" cy="251999"/>
          </a:xfrm>
        </p:spPr>
        <p:txBody>
          <a:bodyPr/>
          <a:lstStyle/>
          <a:p>
            <a:r>
              <a:rPr lang="en-GB" sz="2000" dirty="0">
                <a:solidFill>
                  <a:schemeClr val="accent1"/>
                </a:solidFill>
              </a:rPr>
              <a:t>FINDINGS : </a:t>
            </a:r>
            <a:r>
              <a:rPr lang="fr-FR" sz="2000" dirty="0">
                <a:solidFill>
                  <a:schemeClr val="accent1"/>
                </a:solidFill>
              </a:rPr>
              <a:t>Passive </a:t>
            </a:r>
            <a:r>
              <a:rPr lang="fr-FR" sz="2000" dirty="0" err="1">
                <a:solidFill>
                  <a:schemeClr val="accent1"/>
                </a:solidFill>
              </a:rPr>
              <a:t>attendance</a:t>
            </a:r>
            <a:r>
              <a:rPr lang="fr-FR" sz="2000" dirty="0">
                <a:solidFill>
                  <a:schemeClr val="accent1"/>
                </a:solidFill>
              </a:rPr>
              <a:t> versus active participation </a:t>
            </a:r>
            <a:endParaRPr lang="en-GB" sz="2000" dirty="0">
              <a:solidFill>
                <a:schemeClr val="accent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D106C5-72D0-4A6A-B795-619B58D43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6365" y="6080730"/>
            <a:ext cx="6409678" cy="5214348"/>
          </a:xfrm>
        </p:spPr>
        <p:txBody>
          <a:bodyPr/>
          <a:lstStyle/>
          <a:p>
            <a:endParaRPr lang="en-GB" sz="1800" dirty="0">
              <a:solidFill>
                <a:schemeClr val="accent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endParaRPr lang="en-GB" sz="1800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0F2FB4-A96F-4A71-B1A5-E56681E1179B}"/>
              </a:ext>
            </a:extLst>
          </p:cNvPr>
          <p:cNvSpPr txBox="1"/>
          <p:nvPr/>
        </p:nvSpPr>
        <p:spPr>
          <a:xfrm>
            <a:off x="816832" y="1625664"/>
            <a:ext cx="7510335" cy="445506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spcAft>
                <a:spcPts val="800"/>
              </a:spcAft>
            </a:pPr>
            <a:r>
              <a:rPr lang="en-GB" dirty="0">
                <a:ea typeface="Times New Roman" panose="02020603050405020304" pitchFamily="18" charset="0"/>
                <a:cs typeface="Times New Roman"/>
              </a:rPr>
              <a:t> </a:t>
            </a:r>
            <a:endParaRPr lang="en-GB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440"/>
              </a:lnSpc>
            </a:pPr>
            <a:endParaRPr lang="en-GB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440"/>
              </a:lnSpc>
            </a:pPr>
            <a:endParaRPr lang="en-GB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440"/>
              </a:lnSpc>
            </a:pPr>
            <a:endParaRPr lang="en-GB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440"/>
              </a:lnSpc>
            </a:pPr>
            <a:endParaRPr lang="en-GB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440"/>
              </a:lnSpc>
            </a:pPr>
            <a:endParaRPr lang="en-GB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440"/>
              </a:lnSpc>
            </a:pPr>
            <a:endParaRPr lang="en-GB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440"/>
              </a:lnSpc>
            </a:pPr>
            <a:endParaRPr lang="en-GB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440"/>
              </a:lnSpc>
            </a:pPr>
            <a:endParaRPr lang="en-GB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440"/>
              </a:lnSpc>
            </a:pPr>
            <a:endParaRPr lang="en-GB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440"/>
              </a:lnSpc>
            </a:pPr>
            <a:endParaRPr lang="en-GB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440"/>
              </a:lnSpc>
            </a:pPr>
            <a:endParaRPr lang="en-GB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440"/>
              </a:lnSpc>
            </a:pPr>
            <a:endParaRPr lang="en-GB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440"/>
              </a:lnSpc>
            </a:pPr>
            <a:endParaRPr lang="en-GB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440"/>
              </a:lnSpc>
            </a:pPr>
            <a:endParaRPr lang="en-GB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440"/>
              </a:lnSpc>
            </a:pPr>
            <a:endParaRPr lang="en-GB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ts val="1440"/>
              </a:lnSpc>
              <a:buFont typeface="Arial" panose="020B0604020202020204" pitchFamily="34" charset="0"/>
              <a:buChar char="•"/>
            </a:pPr>
            <a:endParaRPr lang="en-GB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ts val="1440"/>
              </a:lnSpc>
              <a:buFont typeface="Arial" panose="020B0604020202020204" pitchFamily="34" charset="0"/>
              <a:buChar char="•"/>
            </a:pPr>
            <a:endParaRPr lang="en-GB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ts val="1440"/>
              </a:lnSpc>
              <a:buFont typeface="Arial" panose="020B0604020202020204" pitchFamily="34" charset="0"/>
              <a:buChar char="•"/>
            </a:pPr>
            <a:endParaRPr lang="en-GB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ts val="144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dirty="0">
                <a:ea typeface="Times New Roman" panose="02020603050405020304" pitchFamily="18" charset="0"/>
                <a:cs typeface="Times New Roman" panose="02020603050405020304" pitchFamily="18" charset="0"/>
              </a:rPr>
              <a:t>Should we expect all students to actively participate?</a:t>
            </a:r>
          </a:p>
          <a:p>
            <a:pPr marL="285750" indent="-285750">
              <a:lnSpc>
                <a:spcPts val="144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dirty="0">
                <a:ea typeface="Times New Roman" panose="02020603050405020304" pitchFamily="18" charset="0"/>
                <a:cs typeface="Times New Roman"/>
              </a:rPr>
              <a:t>Are there benefits to attending even without participating?</a:t>
            </a:r>
          </a:p>
          <a:p>
            <a:pPr>
              <a:lnSpc>
                <a:spcPts val="1440"/>
              </a:lnSpc>
              <a:spcAft>
                <a:spcPts val="800"/>
              </a:spcAft>
            </a:pPr>
            <a:endParaRPr lang="en-GB" dirty="0">
              <a:ea typeface="Times New Roman" panose="02020603050405020304" pitchFamily="18" charset="0"/>
              <a:cs typeface="Times New Roman"/>
            </a:endParaRPr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EAFE8C85-1116-40EB-AA0E-153364F3FC15}"/>
              </a:ext>
            </a:extLst>
          </p:cNvPr>
          <p:cNvSpPr/>
          <p:nvPr/>
        </p:nvSpPr>
        <p:spPr>
          <a:xfrm>
            <a:off x="815564" y="1546529"/>
            <a:ext cx="4029568" cy="1113544"/>
          </a:xfrm>
          <a:prstGeom prst="wedgeRoundRectCallout">
            <a:avLst>
              <a:gd name="adj1" fmla="val -5018"/>
              <a:gd name="adj2" fmla="val 79882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>
              <a:spcBef>
                <a:spcPts val="500"/>
              </a:spcBef>
              <a:spcAft>
                <a:spcPts val="800"/>
              </a:spcAft>
            </a:pP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[From a student] </a:t>
            </a:r>
            <a:r>
              <a:rPr lang="en-GB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“I'm more of a listener than a talker and I prefer to take in what everyone else contributes than to miss something thinking about what I might contribute” </a:t>
            </a:r>
            <a:endParaRPr lang="en-GB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DADEB81F-D288-44B7-91B3-C56576A6DE4A}"/>
              </a:ext>
            </a:extLst>
          </p:cNvPr>
          <p:cNvSpPr/>
          <p:nvPr/>
        </p:nvSpPr>
        <p:spPr>
          <a:xfrm>
            <a:off x="3435425" y="3443592"/>
            <a:ext cx="4891742" cy="819211"/>
          </a:xfrm>
          <a:prstGeom prst="wedgeRoundRectCallout">
            <a:avLst>
              <a:gd name="adj1" fmla="val -5018"/>
              <a:gd name="adj2" fmla="val 79882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457200">
              <a:spcBef>
                <a:spcPts val="500"/>
              </a:spcBef>
              <a:spcAft>
                <a:spcPts val="800"/>
              </a:spcAft>
            </a:pPr>
            <a:r>
              <a:rPr lang="en-GB" sz="1400" dirty="0">
                <a:solidFill>
                  <a:srgbClr val="000000"/>
                </a:solidFill>
                <a:latin typeface="Calibri"/>
                <a:ea typeface="Times New Roman" panose="02020603050405020304" pitchFamily="18" charset="0"/>
                <a:cs typeface="Calibri"/>
              </a:rPr>
              <a:t>[From a tutor] “</a:t>
            </a:r>
            <a:r>
              <a:rPr lang="en-GB" sz="1400" dirty="0">
                <a:solidFill>
                  <a:srgbClr val="000000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I say it's fine to listen without actively participating and that I don't put people on the spot.”</a:t>
            </a:r>
            <a:r>
              <a:rPr lang="en-GB" sz="1400" dirty="0">
                <a:solidFill>
                  <a:srgbClr val="000000"/>
                </a:solidFill>
                <a:latin typeface="Calibri"/>
                <a:ea typeface="Times New Roman" panose="02020603050405020304" pitchFamily="18" charset="0"/>
                <a:cs typeface="Calibri"/>
              </a:rPr>
              <a:t> </a:t>
            </a:r>
            <a:r>
              <a:rPr lang="en-GB" sz="1400" dirty="0">
                <a:solidFill>
                  <a:srgbClr val="000000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 </a:t>
            </a:r>
            <a:endParaRPr lang="en-GB" sz="1400" dirty="0">
              <a:effectLst/>
              <a:latin typeface="Calibri"/>
              <a:ea typeface="Times New Roman" panose="02020603050405020304" pitchFamily="18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00221590"/>
      </p:ext>
    </p:extLst>
  </p:cSld>
  <p:clrMapOvr>
    <a:masterClrMapping/>
  </p:clrMapOvr>
</p:sld>
</file>

<file path=ppt/theme/theme1.xml><?xml version="1.0" encoding="utf-8"?>
<a:theme xmlns:a="http://schemas.openxmlformats.org/drawingml/2006/main" name="OU Title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OU_STANDARD.potx" id="{2DA0E078-245D-4E9B-8A12-43E4C56B78FB}" vid="{76723E47-52BB-4FAA-A05C-2DF49523D5BE}"/>
    </a:ext>
  </a:extLst>
</a:theme>
</file>

<file path=ppt/theme/theme2.xml><?xml version="1.0" encoding="utf-8"?>
<a:theme xmlns:a="http://schemas.openxmlformats.org/drawingml/2006/main" name="OU Section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OU_STANDARD.potx" id="{2DA0E078-245D-4E9B-8A12-43E4C56B78FB}" vid="{FAE18331-D8CD-423A-9602-E45A08067BF7}"/>
    </a:ext>
  </a:extLst>
</a:theme>
</file>

<file path=ppt/theme/theme3.xml><?xml version="1.0" encoding="utf-8"?>
<a:theme xmlns:a="http://schemas.openxmlformats.org/drawingml/2006/main" name="OU Layouts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OU_STANDARD.potx" id="{2DA0E078-245D-4E9B-8A12-43E4C56B78FB}" vid="{E71F6A81-7D12-4207-BA77-D48B227BF69D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C59F755FE356458AE03BE5939C727B" ma:contentTypeVersion="8" ma:contentTypeDescription="Create a new document." ma:contentTypeScope="" ma:versionID="bcc4c35d157f3d12fae945d345c641a6">
  <xsd:schema xmlns:xsd="http://www.w3.org/2001/XMLSchema" xmlns:xs="http://www.w3.org/2001/XMLSchema" xmlns:p="http://schemas.microsoft.com/office/2006/metadata/properties" xmlns:ns2="50f53ad1-13b4-4117-b0f7-1d0917daa32b" xmlns:ns3="f6200d66-5dbe-49a7-adfe-b918f3d522c9" targetNamespace="http://schemas.microsoft.com/office/2006/metadata/properties" ma:root="true" ma:fieldsID="0b63c8b1bc4d76726978824cb7028bb2" ns2:_="" ns3:_="">
    <xsd:import namespace="50f53ad1-13b4-4117-b0f7-1d0917daa32b"/>
    <xsd:import namespace="f6200d66-5dbe-49a7-adfe-b918f3d522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f53ad1-13b4-4117-b0f7-1d0917daa3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200d66-5dbe-49a7-adfe-b918f3d522c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E68B3B6-1852-498D-A771-9DB8CC946884}">
  <ds:schemaRefs>
    <ds:schemaRef ds:uri="http://schemas.microsoft.com/office/2006/metadata/properties"/>
    <ds:schemaRef ds:uri="50f53ad1-13b4-4117-b0f7-1d0917daa32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f6200d66-5dbe-49a7-adfe-b918f3d522c9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09F76C4-1832-4EF9-92B0-5D86441EDED5}">
  <ds:schemaRefs>
    <ds:schemaRef ds:uri="50f53ad1-13b4-4117-b0f7-1d0917daa32b"/>
    <ds:schemaRef ds:uri="f6200d66-5dbe-49a7-adfe-b918f3d522c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FB676EF-F38A-4E4B-B92E-0129015091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OU_STANDARD</Template>
  <TotalTime>404</TotalTime>
  <Words>959</Words>
  <Application>Microsoft Office PowerPoint</Application>
  <PresentationFormat>On-screen Show (4:3)</PresentationFormat>
  <Paragraphs>124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OU Title</vt:lpstr>
      <vt:lpstr>OU Section</vt:lpstr>
      <vt:lpstr>OU Layouts</vt:lpstr>
      <vt:lpstr>Online tutorials: addressing the challenges of active student participation  A pan-university scholarship project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  karen.kear@open.ac.uk helen.donelan@open.ac.uk jon.rosewell@open.ac.uk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Diane.Ford</dc:creator>
  <cp:lastModifiedBy>Rachel.Redford</cp:lastModifiedBy>
  <cp:revision>11</cp:revision>
  <dcterms:created xsi:type="dcterms:W3CDTF">2020-04-06T14:15:50Z</dcterms:created>
  <dcterms:modified xsi:type="dcterms:W3CDTF">2023-04-18T15:49:01Z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0x01010091C59F755FE356458AE03BE5939C727B</vt:lpwstr>
  </property>
</Properties>
</file>