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23"/>
  </p:notesMasterIdLst>
  <p:handoutMasterIdLst>
    <p:handoutMasterId r:id="rId24"/>
  </p:handoutMasterIdLst>
  <p:sldIdLst>
    <p:sldId id="256" r:id="rId9"/>
    <p:sldId id="306" r:id="rId10"/>
    <p:sldId id="333" r:id="rId11"/>
    <p:sldId id="334" r:id="rId12"/>
    <p:sldId id="307" r:id="rId13"/>
    <p:sldId id="336" r:id="rId14"/>
    <p:sldId id="337" r:id="rId15"/>
    <p:sldId id="339" r:id="rId16"/>
    <p:sldId id="341" r:id="rId17"/>
    <p:sldId id="342" r:id="rId18"/>
    <p:sldId id="340" r:id="rId19"/>
    <p:sldId id="267" r:id="rId20"/>
    <p:sldId id="304" r:id="rId21"/>
    <p:sldId id="31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FFD7FD"/>
    <a:srgbClr val="FF8A76"/>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B17779-39AE-4B9D-A42A-0C3BBBD4568B}" v="30" dt="2023-03-14T16:57:22.7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0322" autoAdjust="0"/>
  </p:normalViewPr>
  <p:slideViewPr>
    <p:cSldViewPr snapToGrid="0">
      <p:cViewPr varScale="1">
        <p:scale>
          <a:sx n="42" d="100"/>
          <a:sy n="42" d="100"/>
        </p:scale>
        <p:origin x="940" y="7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17/04/2023</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4/17/2023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t>1</a:t>
            </a:fld>
            <a:endParaRPr lang="en-US"/>
          </a:p>
        </p:txBody>
      </p:sp>
    </p:spTree>
    <p:extLst>
      <p:ext uri="{BB962C8B-B14F-4D97-AF65-F5344CB8AC3E}">
        <p14:creationId xmlns:p14="http://schemas.microsoft.com/office/powerpoint/2010/main" val="400888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Motivation.  This encompasses attitudes towards statistics.  Includes relevance of statistics, attitude towards statisticians, affect towards statistics and software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Self-concept.  Subfactors of maths ability, intelligence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Study strategies.  Subfactors of actual and expressed.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Engagement.  Subfactors of online engagement in interacting with others and making contributions, and engagement with statistics software.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10</a:t>
            </a:fld>
            <a:endParaRPr lang="en-US"/>
          </a:p>
        </p:txBody>
      </p:sp>
    </p:spTree>
    <p:extLst>
      <p:ext uri="{BB962C8B-B14F-4D97-AF65-F5344CB8AC3E}">
        <p14:creationId xmlns:p14="http://schemas.microsoft.com/office/powerpoint/2010/main" val="4281007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In total there are about 100 items in the new item bank.  This slide shows a sample of items for the engagement factor, with its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likert</a:t>
            </a:r>
            <a:r>
              <a:rPr lang="en-GB" sz="1200" dirty="0">
                <a:effectLst/>
                <a:latin typeface="Calibri" panose="020F0502020204030204" pitchFamily="34" charset="0"/>
                <a:ea typeface="Calibri" panose="020F0502020204030204" pitchFamily="34" charset="0"/>
                <a:cs typeface="Times New Roman" panose="02020603050405020304" pitchFamily="18" charset="0"/>
              </a:rPr>
              <a:t> stem.  This factor focuses most on online and distance engagement in learning.</a:t>
            </a:r>
          </a:p>
        </p:txBody>
      </p:sp>
      <p:sp>
        <p:nvSpPr>
          <p:cNvPr id="4" name="Slide Number Placeholder 3"/>
          <p:cNvSpPr>
            <a:spLocks noGrp="1"/>
          </p:cNvSpPr>
          <p:nvPr>
            <p:ph type="sldNum" sz="quarter" idx="5"/>
          </p:nvPr>
        </p:nvSpPr>
        <p:spPr/>
        <p:txBody>
          <a:bodyPr/>
          <a:lstStyle/>
          <a:p>
            <a:fld id="{8CCD80B4-3417-B74B-BDCD-C7836226A258}" type="slidenum">
              <a:rPr lang="en-US" smtClean="0"/>
              <a:pPr/>
              <a:t>11</a:t>
            </a:fld>
            <a:endParaRPr lang="en-US"/>
          </a:p>
        </p:txBody>
      </p:sp>
    </p:spTree>
    <p:extLst>
      <p:ext uri="{BB962C8B-B14F-4D97-AF65-F5344CB8AC3E}">
        <p14:creationId xmlns:p14="http://schemas.microsoft.com/office/powerpoint/2010/main" val="1842312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Aims of the project: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rPr>
              <a:t>to use the statistical anxiety measurement tool to identify which students exhibit which elements of statistical anxiety. It is hoped that materials and sessions can then be developed which can be used with students to alleviate these anxieties.</a:t>
            </a:r>
            <a:endParaRPr lang="en-GB"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12</a:t>
            </a:fld>
            <a:endParaRPr lang="en-US"/>
          </a:p>
        </p:txBody>
      </p:sp>
    </p:spTree>
    <p:extLst>
      <p:ext uri="{BB962C8B-B14F-4D97-AF65-F5344CB8AC3E}">
        <p14:creationId xmlns:p14="http://schemas.microsoft.com/office/powerpoint/2010/main" val="2488226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13</a:t>
            </a:fld>
            <a:endParaRPr lang="en-US"/>
          </a:p>
        </p:txBody>
      </p:sp>
    </p:spTree>
    <p:extLst>
      <p:ext uri="{BB962C8B-B14F-4D97-AF65-F5344CB8AC3E}">
        <p14:creationId xmlns:p14="http://schemas.microsoft.com/office/powerpoint/2010/main" val="3445707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14</a:t>
            </a:fld>
            <a:endParaRPr lang="en-US"/>
          </a:p>
        </p:txBody>
      </p:sp>
    </p:spTree>
    <p:extLst>
      <p:ext uri="{BB962C8B-B14F-4D97-AF65-F5344CB8AC3E}">
        <p14:creationId xmlns:p14="http://schemas.microsoft.com/office/powerpoint/2010/main" val="4117485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1231252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Times New Roman" panose="02020603050405020304" pitchFamily="18" charset="0"/>
              </a:rPr>
              <a:t>First: explain background to why we began looking at Statistics Anxiety.  This stemmed from the changes in student population on our level 2 statistics module, M248</a:t>
            </a:r>
          </a:p>
          <a:p>
            <a:endParaRPr lang="en-GB" sz="18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rPr>
              <a:t>The qualifications for M248 students can broadly be grouped into four main groups:  Mathematics &amp; Statistics (M&amp;S), Economics, Data Science &amp; computing (Data Science) and Other qualifications and standalone study (Open). The graph shows how the numbers of students in each qualification group have changed over the years up to and including 21J.</a:t>
            </a:r>
          </a:p>
          <a:p>
            <a:endParaRPr lang="en-GB" sz="18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Between 2017-2021, the number of students on M248 has doubled (from around 400 students to around 750 students), this is mainly due to an increase in students on Economics and Data Science qualifications (</a:t>
            </a:r>
            <a:r>
              <a:rPr lang="en-GB" sz="2400" dirty="0">
                <a:effectLst/>
                <a:latin typeface="Arial" panose="020B0604020202020204" pitchFamily="34" charset="0"/>
              </a:rPr>
              <a:t>In 2019 M248 became a compulsory module on Economics qualifications and Data Science. N</a:t>
            </a:r>
            <a:r>
              <a:rPr lang="en-GB" sz="2400" dirty="0">
                <a:effectLst/>
                <a:latin typeface="Arial" panose="020B0604020202020204" pitchFamily="34" charset="0"/>
                <a:ea typeface="Times New Roman" panose="02020603050405020304" pitchFamily="18" charset="0"/>
              </a:rPr>
              <a:t>ote that it is possible for students to retrospectively link a module to a qualification which explains the Data Science and Economics student numbers prior to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effectLst/>
                <a:latin typeface="Arial" panose="020B0604020202020204" pitchFamily="34" charset="0"/>
                <a:ea typeface="Times New Roman" panose="02020603050405020304" pitchFamily="18" charset="0"/>
              </a:rPr>
              <a:t>As well as the increase in students, this also changed the distribution of the type of student studying on M248.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rPr>
              <a:t>M248 was (re)written for 17J for students studying mathematics and statistics (M&amp;S) qualifications. At the time these students were the largest cohort on M248.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rPr>
              <a:t>This change in the student distribution meant that by 2021 M248 was primarily a service module for non-M&amp;S students, even though the module material was very much written for mathematically savvy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Times New Roman" panose="02020603050405020304" pitchFamily="18" charset="0"/>
            </a:endParaRPr>
          </a:p>
          <a:p>
            <a:pPr marL="0" indent="0">
              <a:buFont typeface="Arial" panose="020B0604020202020204" pitchFamily="34" charset="0"/>
              <a:buNone/>
            </a:pPr>
            <a:r>
              <a:rPr lang="en-GB" sz="1800" dirty="0">
                <a:effectLst/>
                <a:latin typeface="Arial" panose="020B0604020202020204" pitchFamily="34" charset="0"/>
                <a:ea typeface="Times New Roman" panose="02020603050405020304" pitchFamily="18" charset="0"/>
              </a:rPr>
              <a:t>In 2018 it was evident that students on non-M&amp;S qualifications tended to have a lower pass rate than their M&amp;S counterparts. We could not change the module, which had just been rewritten, so to address this, we did changed how tuition support was delivered.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effectLst/>
              <a:latin typeface="Arial" panose="020B0604020202020204" pitchFamily="34" charset="0"/>
              <a:ea typeface="Times New Roman" panose="02020603050405020304" pitchFamily="18" charset="0"/>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3</a:t>
            </a:fld>
            <a:endParaRPr lang="en-US"/>
          </a:p>
        </p:txBody>
      </p:sp>
    </p:spTree>
    <p:extLst>
      <p:ext uri="{BB962C8B-B14F-4D97-AF65-F5344CB8AC3E}">
        <p14:creationId xmlns:p14="http://schemas.microsoft.com/office/powerpoint/2010/main" val="766421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latin typeface="Arial" panose="020B0604020202020204" pitchFamily="34" charset="0"/>
                <a:ea typeface="Times New Roman" panose="02020603050405020304" pitchFamily="18" charset="0"/>
              </a:rPr>
              <a:t>Support for Economist students.</a:t>
            </a:r>
          </a:p>
          <a:p>
            <a:pPr marL="285750" indent="-285750">
              <a:buFont typeface="Arial" panose="020B0604020202020204" pitchFamily="34" charset="0"/>
              <a:buChar char="•"/>
            </a:pPr>
            <a:r>
              <a:rPr lang="en-GB" sz="1400" dirty="0"/>
              <a:t>Material written by an M248 AL who was an economist to offer pre-module support</a:t>
            </a:r>
          </a:p>
          <a:p>
            <a:endParaRPr lang="en-GB" sz="1400" dirty="0"/>
          </a:p>
          <a:p>
            <a:pPr marL="285750" indent="-285750">
              <a:buFont typeface="Arial" panose="020B0604020202020204" pitchFamily="34" charset="0"/>
              <a:buChar char="•"/>
            </a:pPr>
            <a:r>
              <a:rPr lang="en-GB" sz="2000" dirty="0"/>
              <a:t>Handbook of techniques and examples to be used in two pre-module tutorials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1400" dirty="0"/>
              <a:t>First two units available on M&amp;S Study Site, plus conditional access to Minitab and Unit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latin typeface="Arial" panose="020B0604020202020204" pitchFamily="34" charset="0"/>
                <a:ea typeface="Times New Roman" panose="02020603050405020304" pitchFamily="18" charset="0"/>
              </a:rPr>
              <a:t>The key changes in tuition support since 20J, are </a:t>
            </a:r>
          </a:p>
          <a:p>
            <a:r>
              <a:rPr lang="en-GB" sz="1800" dirty="0"/>
              <a:t>Since 20J, students are allocated to tutor by qualification route, not geography</a:t>
            </a:r>
          </a:p>
          <a:p>
            <a:r>
              <a:rPr lang="en-GB" sz="1800" dirty="0"/>
              <a:t>Tutorials are in several streams: general (1.5 hours), qualification route based (1 hr), study skills, exam/revision.  &gt;&gt; Started as a pilot, but now offer at least one qualification specific tutorial per unit.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rPr>
              <a:t>Increase in student numbers AND increase in students from economics &amp; data science: in 2017 there were 18 ALs on M248 who were essentially recruited with the aim of tutoring mathematics and statistics students. In 2022 there are now 40 ALs some of whom were recruited specifically to tutor explicit groups of non-M&amp;S students, especially economics &amp; data science.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4</a:t>
            </a:fld>
            <a:endParaRPr lang="en-US"/>
          </a:p>
        </p:txBody>
      </p:sp>
    </p:spTree>
    <p:extLst>
      <p:ext uri="{BB962C8B-B14F-4D97-AF65-F5344CB8AC3E}">
        <p14:creationId xmlns:p14="http://schemas.microsoft.com/office/powerpoint/2010/main" val="2700433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5</a:t>
            </a:fld>
            <a:endParaRPr lang="en-US"/>
          </a:p>
        </p:txBody>
      </p:sp>
    </p:spTree>
    <p:extLst>
      <p:ext uri="{BB962C8B-B14F-4D97-AF65-F5344CB8AC3E}">
        <p14:creationId xmlns:p14="http://schemas.microsoft.com/office/powerpoint/2010/main" val="579164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 many non-M&amp;S students on the module, we became interested in Statistics Anxiety. Although we did not specifically evaluate this, it seemed that the</a:t>
            </a:r>
            <a:r>
              <a:rPr lang="en-GB" sz="1200" dirty="0"/>
              <a:t> qualification-focused tuition delivery approach on M248 helped with statistics anxiety.  (</a:t>
            </a:r>
            <a:r>
              <a:rPr lang="en-GB" sz="1800" dirty="0">
                <a:effectLst/>
                <a:latin typeface="Arial" panose="020B0604020202020204" pitchFamily="34" charset="0"/>
                <a:ea typeface="Arial" panose="020B0604020202020204" pitchFamily="34" charset="0"/>
              </a:rPr>
              <a:t>Conference presentations of the work led to discussions with other researchers around statistics anxiety and the suggestion that our qualification-based support (pioneered in the project referred to above) might be reducing this effect. )</a:t>
            </a:r>
            <a:endParaRPr lang="en-GB" dirty="0"/>
          </a:p>
          <a:p>
            <a:endParaRPr lang="en-GB" dirty="0"/>
          </a:p>
          <a:p>
            <a:r>
              <a:rPr lang="en-GB" dirty="0"/>
              <a:t>In this project we are we want to find out which students are exhibiting statistics anxiety.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Does statistics anxiety vary by qualification type?  In this project we will evaluate Statistics anxiety across the different qualification groups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Maths &amp; stats students might be more anxious about words and interpretation of statistical 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Data Science less anxious about computing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Economists more anxious about maths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Outcomes: develop interventions to address different types of statistical anxiety.  For example statistics anxiety awareness workshops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We expect the work to provide ways of identifying interventions which will reduce the gap for students with mental health issues, in addition to reducing statistical anxiety for all </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6</a:t>
            </a:fld>
            <a:endParaRPr lang="en-US"/>
          </a:p>
        </p:txBody>
      </p:sp>
    </p:spTree>
    <p:extLst>
      <p:ext uri="{BB962C8B-B14F-4D97-AF65-F5344CB8AC3E}">
        <p14:creationId xmlns:p14="http://schemas.microsoft.com/office/powerpoint/2010/main" val="2170932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There are several scales used to measure statistics anxiety (Chew &amp; Dillon, 2014).  One of the more commonly used is the Statistics Anxiety Rating Scale (STARS; Cruise et al., 1985), based on six factors.  The first three factors relate to the anxiety experienced in the following type of situations: when interpreting or making a decision using statistical data (Interpretation Anxiety), taking a statistics class or test (Test and Class Anxiety), and when asking for help (Fear of Asking for Help).  The other three factors are based on students’ attitudes towards statistics: Worth of Statistics, Computation Self-Concept, and Fear of Statistics Teachers.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second popular measure is the Statistical Anxiety Scale (SAS) (Vigil-Colet et al., 2008) that is designed for the social sciences and is comprised of just three subscales – Interpretation Anxiety, Examination Anxiety and Asking for Help Anxiety, meaning that it is shorter and focuses on anxiety only (rather than attitudes as well).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7</a:t>
            </a:fld>
            <a:endParaRPr lang="en-US"/>
          </a:p>
        </p:txBody>
      </p:sp>
    </p:spTree>
    <p:extLst>
      <p:ext uri="{BB962C8B-B14F-4D97-AF65-F5344CB8AC3E}">
        <p14:creationId xmlns:p14="http://schemas.microsoft.com/office/powerpoint/2010/main" val="209462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Most research has centred around traditional face-to-face learning environments and STARS and other statistics anxiety ratings were developed prior to online learning becoming widespread.</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has been some research using these statistics anxiety measures in online environments. Using STARS Devaney (2010) observed increased anxiety and less favourable attitudes towards statistics at the start of the course, in online students compared to on-campus learners, although anxiety levels were similar at the end of the course. Frey-Clark et al (2019) found, using SAS, that levels of anxiety between online and traditional learners were comparable at the end of the course. However, in general, there is a lack of literature on statistics anxiety and online learning (Marshall et al, 2022)).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STARS items are often focuses on face-to-face environments, or dated in other ways.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And many online styles of engagement are missing.</a:t>
            </a:r>
            <a:r>
              <a:rPr lang="en-GB" sz="18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example, considering fear of asking for help:  OU students might seek support from their named tutor, or from other sources such as the moderated forums or from social media (e.g., student led WhatsApp group chats).  Considering class and test anxiety: OU tutorials are delivered by tutors online or face to face and are optional alongside the main learning content which is delivered through textbooks which are either printed hard copy or online.  Continuous assessment, through tutor-marked assignments providing substantial written feedback to students, forms an important part of learning during a course, followed by an exam or end-of-module assessment.</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initially thought we would adapt and extend STARS, but we actually ending up developing our own measure.</a:t>
            </a:r>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8</a:t>
            </a:fld>
            <a:endParaRPr lang="en-US"/>
          </a:p>
        </p:txBody>
      </p:sp>
    </p:spTree>
    <p:extLst>
      <p:ext uri="{BB962C8B-B14F-4D97-AF65-F5344CB8AC3E}">
        <p14:creationId xmlns:p14="http://schemas.microsoft.com/office/powerpoint/2010/main" val="1843868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We initially thought we would adapt and extend STARS, but we actually ended up developing our own measure, with seven factors containing items.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In total, across the seven factors, there are about 100 items.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cs typeface="Times New Roman" panose="02020603050405020304" pitchFamily="18" charset="0"/>
              </a:rPr>
              <a:t>Interpretation: subfactors of computation, statistical understanding and statistical 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cs typeface="Times New Roman" panose="02020603050405020304" pitchFamily="18" charset="0"/>
              </a:rPr>
              <a:t>Assessment.  Subfactors of Pre-test/exam anxiety, online exam &amp; f2f exam, during and post-exam, TMAs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cs typeface="Times New Roman" panose="02020603050405020304" pitchFamily="18" charset="0"/>
              </a:rPr>
              <a:t>Support.  Subfactors of Ways of asking for help (e.g. tutor, forums, WhatsApp), asking for help with specific topics, e.g. software, how to do an assignment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9</a:t>
            </a:fld>
            <a:endParaRPr lang="en-US"/>
          </a:p>
        </p:txBody>
      </p:sp>
    </p:spTree>
    <p:extLst>
      <p:ext uri="{BB962C8B-B14F-4D97-AF65-F5344CB8AC3E}">
        <p14:creationId xmlns:p14="http://schemas.microsoft.com/office/powerpoint/2010/main" val="42512491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0918668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431869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4/17/2023</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 id="2147483936" r:id="rId4"/>
    <p:sldLayoutId id="214748393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C98-8F4A-A002-FEDA-2D0C617B145D}"/>
              </a:ext>
            </a:extLst>
          </p:cNvPr>
          <p:cNvSpPr>
            <a:spLocks noGrp="1"/>
          </p:cNvSpPr>
          <p:nvPr>
            <p:ph type="title" idx="4294967295"/>
          </p:nvPr>
        </p:nvSpPr>
        <p:spPr>
          <a:xfrm>
            <a:off x="0" y="-425903"/>
            <a:ext cx="10515600" cy="347039"/>
          </a:xfrm>
        </p:spPr>
        <p:txBody>
          <a:bodyPr>
            <a:normAutofit fontScale="90000"/>
          </a:bodyPr>
          <a:lstStyle/>
          <a:p>
            <a:r>
              <a:rPr lang="en-GB" sz="2000"/>
              <a:t>Intro</a:t>
            </a:r>
            <a:r>
              <a:rPr lang="en-GB" sz="2000" baseline="0"/>
              <a:t> </a:t>
            </a:r>
            <a:r>
              <a:rPr lang="en-GB" sz="2000"/>
              <a:t>Slide Title 1</a:t>
            </a:r>
          </a:p>
        </p:txBody>
      </p:sp>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p:txBody>
          <a:bodyPr/>
          <a:lstStyle/>
          <a:p>
            <a:r>
              <a:rPr lang="en-GB" dirty="0"/>
              <a:t>Statistics Anxiety</a:t>
            </a:r>
          </a:p>
        </p:txBody>
      </p:sp>
      <p:sp>
        <p:nvSpPr>
          <p:cNvPr id="15" name="Text Placeholder 14">
            <a:extLst>
              <a:ext uri="{FF2B5EF4-FFF2-40B4-BE49-F238E27FC236}">
                <a16:creationId xmlns:a16="http://schemas.microsoft.com/office/drawing/2014/main" id="{E81A18EA-A9B5-381F-97C4-750E9537808C}"/>
              </a:ext>
            </a:extLst>
          </p:cNvPr>
          <p:cNvSpPr>
            <a:spLocks noGrp="1"/>
          </p:cNvSpPr>
          <p:nvPr>
            <p:ph type="body" sz="quarter" idx="12"/>
          </p:nvPr>
        </p:nvSpPr>
        <p:spPr/>
        <p:txBody>
          <a:bodyPr/>
          <a:lstStyle/>
          <a:p>
            <a:r>
              <a:rPr lang="en-GB" sz="2000" b="1" dirty="0">
                <a:effectLst/>
                <a:latin typeface="Poppins" panose="00000500000000000000" pitchFamily="2" charset="0"/>
                <a:ea typeface="Calibri" panose="020F0502020204030204" pitchFamily="34" charset="0"/>
              </a:rPr>
              <a:t>What is it and how do we measure it?</a:t>
            </a:r>
            <a:endParaRPr lang="en-GB" sz="2000" dirty="0"/>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a:xfrm>
            <a:off x="408207" y="3620619"/>
            <a:ext cx="5557584" cy="347039"/>
          </a:xfrm>
        </p:spPr>
        <p:txBody>
          <a:bodyPr/>
          <a:lstStyle/>
          <a:p>
            <a:r>
              <a:rPr lang="en-GB" dirty="0"/>
              <a:t>Rachel </a:t>
            </a:r>
            <a:r>
              <a:rPr lang="en-GB" dirty="0" err="1"/>
              <a:t>Hilliam</a:t>
            </a:r>
            <a:r>
              <a:rPr lang="en-GB" dirty="0"/>
              <a:t>, Emma Steele, Di </a:t>
            </a:r>
            <a:r>
              <a:rPr lang="en-GB" dirty="0" err="1"/>
              <a:t>Haigney</a:t>
            </a:r>
            <a:r>
              <a:rPr lang="en-GB"/>
              <a:t> </a:t>
            </a:r>
            <a:br>
              <a:rPr lang="en-GB"/>
            </a:br>
            <a:r>
              <a:rPr lang="en-GB"/>
              <a:t>and </a:t>
            </a:r>
            <a:r>
              <a:rPr lang="en-GB" dirty="0"/>
              <a:t>Carol Calvert</a:t>
            </a:r>
          </a:p>
        </p:txBody>
      </p:sp>
      <p:sp>
        <p:nvSpPr>
          <p:cNvPr id="18" name="Text Placeholder 17">
            <a:extLst>
              <a:ext uri="{FF2B5EF4-FFF2-40B4-BE49-F238E27FC236}">
                <a16:creationId xmlns:a16="http://schemas.microsoft.com/office/drawing/2014/main" id="{7C582E8A-5AC5-EBB0-D16B-4437F42A33D5}"/>
              </a:ext>
            </a:extLst>
          </p:cNvPr>
          <p:cNvSpPr>
            <a:spLocks noGrp="1"/>
          </p:cNvSpPr>
          <p:nvPr>
            <p:ph type="body" sz="quarter" idx="15"/>
          </p:nvPr>
        </p:nvSpPr>
        <p:spPr/>
        <p:txBody>
          <a:bodyPr/>
          <a:lstStyle/>
          <a:p>
            <a:r>
              <a:rPr lang="en-GB" dirty="0"/>
              <a:t>20 April 2023</a:t>
            </a:r>
          </a:p>
        </p:txBody>
      </p:sp>
      <p:sp>
        <p:nvSpPr>
          <p:cNvPr id="3" name="Text Placeholder 17">
            <a:extLst>
              <a:ext uri="{FF2B5EF4-FFF2-40B4-BE49-F238E27FC236}">
                <a16:creationId xmlns:a16="http://schemas.microsoft.com/office/drawing/2014/main" id="{336AEC68-A657-7FD9-8272-28C05CF1E454}"/>
              </a:ext>
            </a:extLst>
          </p:cNvPr>
          <p:cNvSpPr txBox="1">
            <a:spLocks/>
          </p:cNvSpPr>
          <p:nvPr/>
        </p:nvSpPr>
        <p:spPr>
          <a:xfrm>
            <a:off x="408207" y="4198584"/>
            <a:ext cx="5557584" cy="347039"/>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0"/>
              </a:spcBef>
              <a:buFont typeface="Arial" panose="020B0604020202020204" pitchFamily="34" charset="0"/>
              <a:buNone/>
              <a:defRPr sz="1600" b="0" i="0" kern="1200">
                <a:ln>
                  <a:noFill/>
                </a:ln>
                <a:solidFill>
                  <a:schemeClr val="bg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err="1"/>
              <a:t>eSTEeM</a:t>
            </a:r>
            <a:r>
              <a:rPr lang="en-GB" dirty="0"/>
              <a:t> conference</a:t>
            </a:r>
          </a:p>
        </p:txBody>
      </p:sp>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C8136D1-038B-B792-5BE1-DDE7B8677D26}"/>
              </a:ext>
            </a:extLst>
          </p:cNvPr>
          <p:cNvSpPr>
            <a:spLocks noGrp="1"/>
          </p:cNvSpPr>
          <p:nvPr>
            <p:ph type="body" sz="quarter" idx="24"/>
          </p:nvPr>
        </p:nvSpPr>
        <p:spPr>
          <a:xfrm>
            <a:off x="413915" y="404664"/>
            <a:ext cx="11339173" cy="497161"/>
          </a:xfrm>
        </p:spPr>
        <p:txBody>
          <a:bodyPr/>
          <a:lstStyle/>
          <a:p>
            <a:r>
              <a:rPr lang="en-GB" sz="2800" dirty="0"/>
              <a:t>A statistics anxiety measure for distance and online learning</a:t>
            </a:r>
          </a:p>
          <a:p>
            <a:endParaRPr lang="en-GB" dirty="0"/>
          </a:p>
        </p:txBody>
      </p:sp>
      <p:sp>
        <p:nvSpPr>
          <p:cNvPr id="9" name="Text Placeholder 8">
            <a:extLst>
              <a:ext uri="{FF2B5EF4-FFF2-40B4-BE49-F238E27FC236}">
                <a16:creationId xmlns:a16="http://schemas.microsoft.com/office/drawing/2014/main" id="{8F6F6BBB-33C0-5EA2-A57D-98B744F2690C}"/>
              </a:ext>
            </a:extLst>
          </p:cNvPr>
          <p:cNvSpPr>
            <a:spLocks noGrp="1"/>
          </p:cNvSpPr>
          <p:nvPr>
            <p:ph type="body" sz="quarter" idx="25"/>
          </p:nvPr>
        </p:nvSpPr>
        <p:spPr/>
        <p:txBody>
          <a:bodyPr/>
          <a:lstStyle/>
          <a:p>
            <a:r>
              <a:rPr lang="en-GB" dirty="0"/>
              <a:t>Item bank based on 7 factors</a:t>
            </a:r>
          </a:p>
          <a:p>
            <a:endParaRPr lang="en-GB" dirty="0"/>
          </a:p>
        </p:txBody>
      </p:sp>
      <p:sp>
        <p:nvSpPr>
          <p:cNvPr id="10" name="Text Placeholder 9">
            <a:extLst>
              <a:ext uri="{FF2B5EF4-FFF2-40B4-BE49-F238E27FC236}">
                <a16:creationId xmlns:a16="http://schemas.microsoft.com/office/drawing/2014/main" id="{75EDC6D2-1277-3953-73E4-258361931A36}"/>
              </a:ext>
            </a:extLst>
          </p:cNvPr>
          <p:cNvSpPr>
            <a:spLocks noGrp="1"/>
          </p:cNvSpPr>
          <p:nvPr>
            <p:ph type="body" sz="quarter" idx="27"/>
          </p:nvPr>
        </p:nvSpPr>
        <p:spPr/>
        <p:txBody>
          <a:bodyPr/>
          <a:lstStyle/>
          <a:p>
            <a:r>
              <a:rPr lang="en-GB" dirty="0"/>
              <a:t>I wish the statistics requirement could be removed from my qualification route</a:t>
            </a:r>
          </a:p>
          <a:p>
            <a:endParaRPr lang="en-GB" dirty="0"/>
          </a:p>
        </p:txBody>
      </p:sp>
      <p:sp>
        <p:nvSpPr>
          <p:cNvPr id="7" name="Text Placeholder 6">
            <a:extLst>
              <a:ext uri="{FF2B5EF4-FFF2-40B4-BE49-F238E27FC236}">
                <a16:creationId xmlns:a16="http://schemas.microsoft.com/office/drawing/2014/main" id="{B36D2266-03F7-9D0E-DD10-9B72135703CC}"/>
              </a:ext>
            </a:extLst>
          </p:cNvPr>
          <p:cNvSpPr>
            <a:spLocks noGrp="1"/>
          </p:cNvSpPr>
          <p:nvPr>
            <p:ph type="body" sz="quarter" idx="12"/>
          </p:nvPr>
        </p:nvSpPr>
        <p:spPr/>
        <p:txBody>
          <a:bodyPr/>
          <a:lstStyle/>
          <a:p>
            <a:r>
              <a:rPr lang="en-GB" b="0" dirty="0"/>
              <a:t>4. Motivation</a:t>
            </a:r>
          </a:p>
        </p:txBody>
      </p:sp>
      <p:sp>
        <p:nvSpPr>
          <p:cNvPr id="11" name="Text Placeholder 10">
            <a:extLst>
              <a:ext uri="{FF2B5EF4-FFF2-40B4-BE49-F238E27FC236}">
                <a16:creationId xmlns:a16="http://schemas.microsoft.com/office/drawing/2014/main" id="{A01A10E4-3D67-32A1-4176-1DC85D2B6BC7}"/>
              </a:ext>
            </a:extLst>
          </p:cNvPr>
          <p:cNvSpPr>
            <a:spLocks noGrp="1"/>
          </p:cNvSpPr>
          <p:nvPr>
            <p:ph type="body" sz="quarter" idx="28"/>
          </p:nvPr>
        </p:nvSpPr>
        <p:spPr/>
        <p:txBody>
          <a:bodyPr/>
          <a:lstStyle/>
          <a:p>
            <a:r>
              <a:rPr lang="en-GB" dirty="0"/>
              <a:t>No matter how much effort I put in, I cannot learn statistics</a:t>
            </a:r>
          </a:p>
        </p:txBody>
      </p:sp>
      <p:sp>
        <p:nvSpPr>
          <p:cNvPr id="12" name="Text Placeholder 11">
            <a:extLst>
              <a:ext uri="{FF2B5EF4-FFF2-40B4-BE49-F238E27FC236}">
                <a16:creationId xmlns:a16="http://schemas.microsoft.com/office/drawing/2014/main" id="{292B34E7-CAC7-496C-A1E1-F50B959BAD3B}"/>
              </a:ext>
            </a:extLst>
          </p:cNvPr>
          <p:cNvSpPr>
            <a:spLocks noGrp="1"/>
          </p:cNvSpPr>
          <p:nvPr>
            <p:ph type="body" sz="quarter" idx="29"/>
          </p:nvPr>
        </p:nvSpPr>
        <p:spPr/>
        <p:txBody>
          <a:bodyPr/>
          <a:lstStyle/>
          <a:p>
            <a:r>
              <a:rPr lang="en-GB" b="0" dirty="0"/>
              <a:t>5. Self-concept</a:t>
            </a:r>
          </a:p>
        </p:txBody>
      </p:sp>
      <p:sp>
        <p:nvSpPr>
          <p:cNvPr id="13" name="Text Placeholder 12">
            <a:extLst>
              <a:ext uri="{FF2B5EF4-FFF2-40B4-BE49-F238E27FC236}">
                <a16:creationId xmlns:a16="http://schemas.microsoft.com/office/drawing/2014/main" id="{AF221DE6-4FE8-7C76-04D2-93397B3AF172}"/>
              </a:ext>
            </a:extLst>
          </p:cNvPr>
          <p:cNvSpPr>
            <a:spLocks noGrp="1"/>
          </p:cNvSpPr>
          <p:nvPr>
            <p:ph type="body" sz="quarter" idx="30"/>
          </p:nvPr>
        </p:nvSpPr>
        <p:spPr/>
        <p:txBody>
          <a:bodyPr/>
          <a:lstStyle/>
          <a:p>
            <a:r>
              <a:rPr lang="en-GB" dirty="0"/>
              <a:t>When I find the statistics content difficult, I do not try to learn it </a:t>
            </a:r>
          </a:p>
          <a:p>
            <a:endParaRPr lang="en-GB" dirty="0"/>
          </a:p>
        </p:txBody>
      </p:sp>
      <p:sp>
        <p:nvSpPr>
          <p:cNvPr id="14" name="Text Placeholder 13">
            <a:extLst>
              <a:ext uri="{FF2B5EF4-FFF2-40B4-BE49-F238E27FC236}">
                <a16:creationId xmlns:a16="http://schemas.microsoft.com/office/drawing/2014/main" id="{062D7EB9-C9A1-AC4B-D58B-3BF6D7A12011}"/>
              </a:ext>
            </a:extLst>
          </p:cNvPr>
          <p:cNvSpPr>
            <a:spLocks noGrp="1"/>
          </p:cNvSpPr>
          <p:nvPr>
            <p:ph type="body" sz="quarter" idx="31"/>
          </p:nvPr>
        </p:nvSpPr>
        <p:spPr/>
        <p:txBody>
          <a:bodyPr/>
          <a:lstStyle/>
          <a:p>
            <a:r>
              <a:rPr lang="en-GB" b="0" dirty="0"/>
              <a:t>6. Study strategies</a:t>
            </a:r>
          </a:p>
        </p:txBody>
      </p:sp>
      <p:sp>
        <p:nvSpPr>
          <p:cNvPr id="15" name="Text Placeholder 14">
            <a:extLst>
              <a:ext uri="{FF2B5EF4-FFF2-40B4-BE49-F238E27FC236}">
                <a16:creationId xmlns:a16="http://schemas.microsoft.com/office/drawing/2014/main" id="{AD8B1981-9769-E8A7-D760-C53926C1D33D}"/>
              </a:ext>
            </a:extLst>
          </p:cNvPr>
          <p:cNvSpPr>
            <a:spLocks noGrp="1"/>
          </p:cNvSpPr>
          <p:nvPr>
            <p:ph type="body" sz="quarter" idx="32"/>
          </p:nvPr>
        </p:nvSpPr>
        <p:spPr/>
        <p:txBody>
          <a:bodyPr/>
          <a:lstStyle/>
          <a:p>
            <a:r>
              <a:rPr lang="en-GB" dirty="0"/>
              <a:t>Seeing a student in an online tutorial responding in the chat to a tutor's question</a:t>
            </a:r>
          </a:p>
          <a:p>
            <a:endParaRPr lang="en-GB" dirty="0"/>
          </a:p>
        </p:txBody>
      </p:sp>
      <p:sp>
        <p:nvSpPr>
          <p:cNvPr id="16" name="Text Placeholder 15">
            <a:extLst>
              <a:ext uri="{FF2B5EF4-FFF2-40B4-BE49-F238E27FC236}">
                <a16:creationId xmlns:a16="http://schemas.microsoft.com/office/drawing/2014/main" id="{8616A9C4-BDC5-D819-ACAC-93B9078E67D4}"/>
              </a:ext>
            </a:extLst>
          </p:cNvPr>
          <p:cNvSpPr>
            <a:spLocks noGrp="1"/>
          </p:cNvSpPr>
          <p:nvPr>
            <p:ph type="body" sz="quarter" idx="33"/>
          </p:nvPr>
        </p:nvSpPr>
        <p:spPr/>
        <p:txBody>
          <a:bodyPr/>
          <a:lstStyle/>
          <a:p>
            <a:r>
              <a:rPr lang="en-GB" b="0" dirty="0"/>
              <a:t>7. Engagement</a:t>
            </a:r>
          </a:p>
        </p:txBody>
      </p:sp>
    </p:spTree>
    <p:extLst>
      <p:ext uri="{BB962C8B-B14F-4D97-AF65-F5344CB8AC3E}">
        <p14:creationId xmlns:p14="http://schemas.microsoft.com/office/powerpoint/2010/main" val="2631624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EAB7640-C66E-4A5D-9045-7F83C28974AE}"/>
              </a:ext>
            </a:extLst>
          </p:cNvPr>
          <p:cNvSpPr>
            <a:spLocks noGrp="1"/>
          </p:cNvSpPr>
          <p:nvPr>
            <p:ph type="body" sz="quarter" idx="24"/>
          </p:nvPr>
        </p:nvSpPr>
        <p:spPr>
          <a:xfrm>
            <a:off x="413915" y="222952"/>
            <a:ext cx="10766703" cy="497161"/>
          </a:xfrm>
        </p:spPr>
        <p:txBody>
          <a:bodyPr/>
          <a:lstStyle/>
          <a:p>
            <a:r>
              <a:rPr lang="en-GB" dirty="0"/>
              <a:t>For example…</a:t>
            </a:r>
          </a:p>
          <a:p>
            <a:endParaRPr lang="en-GB" dirty="0"/>
          </a:p>
        </p:txBody>
      </p:sp>
      <p:sp>
        <p:nvSpPr>
          <p:cNvPr id="11" name="Text Placeholder 10">
            <a:extLst>
              <a:ext uri="{FF2B5EF4-FFF2-40B4-BE49-F238E27FC236}">
                <a16:creationId xmlns:a16="http://schemas.microsoft.com/office/drawing/2014/main" id="{FD2A3C08-EDCC-354D-ED5A-D835B74CE16C}"/>
              </a:ext>
            </a:extLst>
          </p:cNvPr>
          <p:cNvSpPr>
            <a:spLocks noGrp="1"/>
          </p:cNvSpPr>
          <p:nvPr>
            <p:ph type="body" sz="quarter" idx="25"/>
          </p:nvPr>
        </p:nvSpPr>
        <p:spPr>
          <a:xfrm>
            <a:off x="413915" y="730073"/>
            <a:ext cx="10766703" cy="289311"/>
          </a:xfrm>
        </p:spPr>
        <p:txBody>
          <a:bodyPr/>
          <a:lstStyle/>
          <a:p>
            <a:r>
              <a:rPr lang="en-GB" dirty="0"/>
              <a:t>Factor 7: Engagement</a:t>
            </a:r>
          </a:p>
        </p:txBody>
      </p:sp>
      <p:graphicFrame>
        <p:nvGraphicFramePr>
          <p:cNvPr id="7" name="Table 6">
            <a:extLst>
              <a:ext uri="{FF2B5EF4-FFF2-40B4-BE49-F238E27FC236}">
                <a16:creationId xmlns:a16="http://schemas.microsoft.com/office/drawing/2014/main" id="{72FC9F48-3BB6-085F-EBE0-DE5D4AE8EF57}"/>
              </a:ext>
            </a:extLst>
          </p:cNvPr>
          <p:cNvGraphicFramePr>
            <a:graphicFrameLocks noGrp="1"/>
          </p:cNvGraphicFramePr>
          <p:nvPr>
            <p:extLst>
              <p:ext uri="{D42A27DB-BD31-4B8C-83A1-F6EECF244321}">
                <p14:modId xmlns:p14="http://schemas.microsoft.com/office/powerpoint/2010/main" val="409723526"/>
              </p:ext>
            </p:extLst>
          </p:nvPr>
        </p:nvGraphicFramePr>
        <p:xfrm>
          <a:off x="481277" y="1274177"/>
          <a:ext cx="11229445" cy="5192148"/>
        </p:xfrm>
        <a:graphic>
          <a:graphicData uri="http://schemas.openxmlformats.org/drawingml/2006/table">
            <a:tbl>
              <a:tblPr/>
              <a:tblGrid>
                <a:gridCol w="3534463">
                  <a:extLst>
                    <a:ext uri="{9D8B030D-6E8A-4147-A177-3AD203B41FA5}">
                      <a16:colId xmlns:a16="http://schemas.microsoft.com/office/drawing/2014/main" val="915718601"/>
                    </a:ext>
                  </a:extLst>
                </a:gridCol>
                <a:gridCol w="7694982">
                  <a:extLst>
                    <a:ext uri="{9D8B030D-6E8A-4147-A177-3AD203B41FA5}">
                      <a16:colId xmlns:a16="http://schemas.microsoft.com/office/drawing/2014/main" val="98375245"/>
                    </a:ext>
                  </a:extLst>
                </a:gridCol>
              </a:tblGrid>
              <a:tr h="239244">
                <a:tc gridSpan="2">
                  <a:txBody>
                    <a:bodyPr/>
                    <a:lstStyle/>
                    <a:p>
                      <a:pPr algn="l" fontAlgn="b"/>
                      <a:r>
                        <a:rPr lang="en-GB" sz="1600" b="1" i="0" u="none" strike="noStrike" dirty="0">
                          <a:solidFill>
                            <a:srgbClr val="000000"/>
                          </a:solidFill>
                          <a:effectLst/>
                          <a:latin typeface="Calibri" panose="020F0502020204030204" pitchFamily="34" charset="0"/>
                        </a:rPr>
                        <a:t>How do you feel about the following events?</a:t>
                      </a:r>
                    </a:p>
                  </a:txBody>
                  <a:tcPr marL="5356" marR="5356" marT="5356" marB="25710" anchor="b">
                    <a:lnL>
                      <a:noFill/>
                    </a:lnL>
                    <a:lnR>
                      <a:noFill/>
                    </a:lnR>
                    <a:lnT>
                      <a:noFill/>
                    </a:lnT>
                    <a:lnB>
                      <a:noFill/>
                    </a:lnB>
                    <a:solidFill>
                      <a:srgbClr val="BF8F00"/>
                    </a:solidFill>
                  </a:tcPr>
                </a:tc>
                <a:tc hMerge="1">
                  <a:txBody>
                    <a:bodyPr/>
                    <a:lstStyle/>
                    <a:p>
                      <a:pPr algn="l" fontAlgn="b"/>
                      <a:endParaRPr lang="en-GB" sz="600" b="0" i="0" u="none" strike="noStrike" dirty="0">
                        <a:solidFill>
                          <a:srgbClr val="FF0000"/>
                        </a:solidFill>
                        <a:effectLst/>
                        <a:latin typeface="Calibri" panose="020F0502020204030204" pitchFamily="34" charset="0"/>
                      </a:endParaRPr>
                    </a:p>
                  </a:txBody>
                  <a:tcPr marL="5356" marR="5356" marT="5356" marB="25710" anchor="b">
                    <a:lnL>
                      <a:noFill/>
                    </a:lnL>
                    <a:lnR>
                      <a:noFill/>
                    </a:lnR>
                    <a:lnT>
                      <a:noFill/>
                    </a:lnT>
                    <a:lnB>
                      <a:noFill/>
                    </a:lnB>
                    <a:solidFill>
                      <a:srgbClr val="BF8F00"/>
                    </a:solidFill>
                  </a:tcPr>
                </a:tc>
                <a:extLst>
                  <a:ext uri="{0D108BD9-81ED-4DB2-BD59-A6C34878D82A}">
                    <a16:rowId xmlns:a16="http://schemas.microsoft.com/office/drawing/2014/main" val="3345742365"/>
                  </a:ext>
                </a:extLst>
              </a:tr>
              <a:tr h="485148">
                <a:tc gridSpan="2">
                  <a:txBody>
                    <a:bodyPr/>
                    <a:lstStyle/>
                    <a:p>
                      <a:pPr algn="l" fontAlgn="b"/>
                      <a:r>
                        <a:rPr lang="en-GB" sz="1600" b="1" i="0" u="none" strike="noStrike" dirty="0">
                          <a:solidFill>
                            <a:srgbClr val="000000"/>
                          </a:solidFill>
                          <a:effectLst/>
                          <a:latin typeface="Calibri" panose="020F0502020204030204" pitchFamily="34" charset="0"/>
                        </a:rPr>
                        <a:t>1= very confident (e.g. I'm fine with this) 2 = confident (e.g. I'm comfortable with this) 3  = OK (e.g. I'm generally alright with this)  4 = a little anxious (e.g. I can get concerned about this) 5 =  rather anxious (e.g. I get pretty worried about this)</a:t>
                      </a:r>
                    </a:p>
                  </a:txBody>
                  <a:tcPr marL="5356" marR="5356" marT="5356" marB="25710" anchor="b">
                    <a:lnL>
                      <a:noFill/>
                    </a:lnL>
                    <a:lnR>
                      <a:noFill/>
                    </a:lnR>
                    <a:lnT>
                      <a:noFill/>
                    </a:lnT>
                    <a:lnB>
                      <a:noFill/>
                    </a:lnB>
                    <a:solidFill>
                      <a:srgbClr val="BF8F00"/>
                    </a:solidFill>
                  </a:tcPr>
                </a:tc>
                <a:tc hMerge="1">
                  <a:txBody>
                    <a:bodyPr/>
                    <a:lstStyle/>
                    <a:p>
                      <a:pPr algn="l" fontAlgn="b"/>
                      <a:endParaRPr lang="en-GB" sz="600" b="0" i="0" u="none" strike="noStrike" dirty="0">
                        <a:solidFill>
                          <a:srgbClr val="000000"/>
                        </a:solidFill>
                        <a:effectLst/>
                        <a:latin typeface="Calibri" panose="020F0502020204030204" pitchFamily="34" charset="0"/>
                      </a:endParaRPr>
                    </a:p>
                  </a:txBody>
                  <a:tcPr marL="5356" marR="5356" marT="5356" marB="25710" anchor="b">
                    <a:lnL>
                      <a:noFill/>
                    </a:lnL>
                    <a:lnR>
                      <a:noFill/>
                    </a:lnR>
                    <a:lnT>
                      <a:noFill/>
                    </a:lnT>
                    <a:lnB>
                      <a:noFill/>
                    </a:lnB>
                    <a:solidFill>
                      <a:srgbClr val="BF8F00"/>
                    </a:solidFill>
                  </a:tcPr>
                </a:tc>
                <a:extLst>
                  <a:ext uri="{0D108BD9-81ED-4DB2-BD59-A6C34878D82A}">
                    <a16:rowId xmlns:a16="http://schemas.microsoft.com/office/drawing/2014/main" val="1953535194"/>
                  </a:ext>
                </a:extLst>
              </a:tr>
              <a:tr h="239244">
                <a:tc>
                  <a:txBody>
                    <a:bodyPr/>
                    <a:lstStyle/>
                    <a:p>
                      <a:pPr algn="l" fontAlgn="b"/>
                      <a:endParaRPr lang="en-GB" sz="1600" b="1" i="0" u="none" strike="noStrike" dirty="0">
                        <a:solidFill>
                          <a:srgbClr val="000000"/>
                        </a:solidFill>
                        <a:effectLst/>
                        <a:latin typeface="Calibri" panose="020F0502020204030204" pitchFamily="34" charset="0"/>
                      </a:endParaRPr>
                    </a:p>
                  </a:txBody>
                  <a:tcPr marL="5356" marR="5356" marT="5356" marB="25710" anchor="b">
                    <a:lnL>
                      <a:noFill/>
                    </a:lnL>
                    <a:lnR>
                      <a:noFill/>
                    </a:lnR>
                    <a:lnT>
                      <a:noFill/>
                    </a:lnT>
                    <a:lnB>
                      <a:noFill/>
                    </a:lnB>
                  </a:tcPr>
                </a:tc>
                <a:tc>
                  <a:txBody>
                    <a:bodyPr/>
                    <a:lstStyle/>
                    <a:p>
                      <a:pPr algn="l" fontAlgn="b"/>
                      <a:endParaRPr lang="en-GB" sz="1600" b="0" i="0" u="none" strike="noStrike">
                        <a:solidFill>
                          <a:srgbClr val="000000"/>
                        </a:solidFill>
                        <a:effectLst/>
                        <a:latin typeface="Calibri" panose="020F0502020204030204" pitchFamily="34" charset="0"/>
                      </a:endParaRPr>
                    </a:p>
                  </a:txBody>
                  <a:tcPr marL="5356" marR="5356" marT="5356" marB="25710" anchor="b">
                    <a:lnL>
                      <a:noFill/>
                    </a:lnL>
                    <a:lnR>
                      <a:noFill/>
                    </a:lnR>
                    <a:lnT>
                      <a:noFill/>
                    </a:lnT>
                    <a:lnB>
                      <a:noFill/>
                    </a:lnB>
                  </a:tcPr>
                </a:tc>
                <a:extLst>
                  <a:ext uri="{0D108BD9-81ED-4DB2-BD59-A6C34878D82A}">
                    <a16:rowId xmlns:a16="http://schemas.microsoft.com/office/drawing/2014/main" val="3324025496"/>
                  </a:ext>
                </a:extLst>
              </a:tr>
              <a:tr h="239244">
                <a:tc gridSpan="2">
                  <a:txBody>
                    <a:bodyPr/>
                    <a:lstStyle/>
                    <a:p>
                      <a:pPr algn="l" fontAlgn="b"/>
                      <a:r>
                        <a:rPr lang="en-GB" sz="1600" b="1" i="0" u="sng" strike="noStrike" dirty="0">
                          <a:solidFill>
                            <a:srgbClr val="000000"/>
                          </a:solidFill>
                          <a:effectLst/>
                          <a:latin typeface="Calibri" panose="020F0502020204030204" pitchFamily="34" charset="0"/>
                        </a:rPr>
                        <a:t>Suggested OU Subfactor: Engagement (online, others)</a:t>
                      </a:r>
                    </a:p>
                  </a:txBody>
                  <a:tcPr marL="5356" marR="5356" marT="5356" marB="25710" anchor="b">
                    <a:lnL>
                      <a:noFill/>
                    </a:lnL>
                    <a:lnR>
                      <a:noFill/>
                    </a:lnR>
                    <a:lnT>
                      <a:noFill/>
                    </a:lnT>
                    <a:lnB>
                      <a:noFill/>
                    </a:lnB>
                    <a:solidFill>
                      <a:srgbClr val="FFD966"/>
                    </a:solidFill>
                  </a:tcPr>
                </a:tc>
                <a:tc hMerge="1">
                  <a:txBody>
                    <a:bodyPr/>
                    <a:lstStyle/>
                    <a:p>
                      <a:pPr algn="l" fontAlgn="b"/>
                      <a:endParaRPr lang="en-GB" sz="1600" b="0" i="0" u="none" strike="noStrike" dirty="0">
                        <a:solidFill>
                          <a:srgbClr val="000000"/>
                        </a:solidFill>
                        <a:effectLst/>
                        <a:latin typeface="Calibri" panose="020F0502020204030204" pitchFamily="34" charset="0"/>
                      </a:endParaRPr>
                    </a:p>
                  </a:txBody>
                  <a:tcPr marL="5356" marR="5356" marT="5356" marB="25710" anchor="b">
                    <a:lnL>
                      <a:noFill/>
                    </a:lnL>
                    <a:lnR>
                      <a:noFill/>
                    </a:lnR>
                    <a:lnT>
                      <a:noFill/>
                    </a:lnT>
                    <a:lnB>
                      <a:noFill/>
                    </a:lnB>
                    <a:solidFill>
                      <a:srgbClr val="FFD966"/>
                    </a:solidFill>
                  </a:tcPr>
                </a:tc>
                <a:extLst>
                  <a:ext uri="{0D108BD9-81ED-4DB2-BD59-A6C34878D82A}">
                    <a16:rowId xmlns:a16="http://schemas.microsoft.com/office/drawing/2014/main" val="1426404430"/>
                  </a:ext>
                </a:extLst>
              </a:tr>
              <a:tr h="239244">
                <a:tc>
                  <a:txBody>
                    <a:bodyPr/>
                    <a:lstStyle/>
                    <a:p>
                      <a:pPr algn="l" fontAlgn="b"/>
                      <a:endParaRPr lang="en-GB" sz="1600" b="1" i="0" u="none" strike="noStrike">
                        <a:solidFill>
                          <a:srgbClr val="000000"/>
                        </a:solidFill>
                        <a:effectLst/>
                        <a:latin typeface="Calibri" panose="020F0502020204030204" pitchFamily="34" charset="0"/>
                      </a:endParaRPr>
                    </a:p>
                  </a:txBody>
                  <a:tcPr marL="5356" marR="5356" marT="5356" marB="25710" anchor="b">
                    <a:lnL>
                      <a:noFill/>
                    </a:lnL>
                    <a:lnR>
                      <a:noFill/>
                    </a:lnR>
                    <a:lnT>
                      <a:noFill/>
                    </a:lnT>
                    <a:lnB>
                      <a:noFill/>
                    </a:lnB>
                    <a:solidFill>
                      <a:srgbClr val="FFD966"/>
                    </a:solidFill>
                  </a:tcPr>
                </a:tc>
                <a:tc>
                  <a:txBody>
                    <a:bodyPr/>
                    <a:lstStyle/>
                    <a:p>
                      <a:pPr algn="l" fontAlgn="b"/>
                      <a:r>
                        <a:rPr lang="en-GB" sz="1600" b="0" i="0" u="none" strike="noStrike">
                          <a:solidFill>
                            <a:srgbClr val="000000"/>
                          </a:solidFill>
                          <a:effectLst/>
                          <a:latin typeface="Calibri" panose="020F0502020204030204" pitchFamily="34" charset="0"/>
                        </a:rPr>
                        <a:t>Seeing a student in an online tutorial responding in the chat to a tutor's question</a:t>
                      </a:r>
                    </a:p>
                  </a:txBody>
                  <a:tcPr marL="5356" marR="5356" marT="5356" marB="25710" anchor="b">
                    <a:lnL>
                      <a:noFill/>
                    </a:lnL>
                    <a:lnR>
                      <a:noFill/>
                    </a:lnR>
                    <a:lnT>
                      <a:noFill/>
                    </a:lnT>
                    <a:lnB>
                      <a:noFill/>
                    </a:lnB>
                    <a:solidFill>
                      <a:srgbClr val="FFD966"/>
                    </a:solidFill>
                  </a:tcPr>
                </a:tc>
                <a:extLst>
                  <a:ext uri="{0D108BD9-81ED-4DB2-BD59-A6C34878D82A}">
                    <a16:rowId xmlns:a16="http://schemas.microsoft.com/office/drawing/2014/main" val="3186009169"/>
                  </a:ext>
                </a:extLst>
              </a:tr>
              <a:tr h="239244">
                <a:tc>
                  <a:txBody>
                    <a:bodyPr/>
                    <a:lstStyle/>
                    <a:p>
                      <a:pPr algn="l" fontAlgn="b"/>
                      <a:endParaRPr lang="en-GB" sz="1600" b="1" i="0" u="none" strike="noStrike" dirty="0">
                        <a:solidFill>
                          <a:srgbClr val="000000"/>
                        </a:solidFill>
                        <a:effectLst/>
                        <a:latin typeface="Calibri" panose="020F0502020204030204" pitchFamily="34" charset="0"/>
                      </a:endParaRPr>
                    </a:p>
                  </a:txBody>
                  <a:tcPr marL="5356" marR="5356" marT="5356" marB="25710" anchor="b">
                    <a:lnL>
                      <a:noFill/>
                    </a:lnL>
                    <a:lnR>
                      <a:noFill/>
                    </a:lnR>
                    <a:lnT>
                      <a:noFill/>
                    </a:lnT>
                    <a:lnB>
                      <a:noFill/>
                    </a:lnB>
                    <a:solidFill>
                      <a:srgbClr val="FFD966"/>
                    </a:solidFill>
                  </a:tcPr>
                </a:tc>
                <a:tc>
                  <a:txBody>
                    <a:bodyPr/>
                    <a:lstStyle/>
                    <a:p>
                      <a:pPr algn="l" fontAlgn="b"/>
                      <a:r>
                        <a:rPr lang="en-GB" sz="1600" b="0" i="0" u="none" strike="noStrike">
                          <a:solidFill>
                            <a:srgbClr val="000000"/>
                          </a:solidFill>
                          <a:effectLst/>
                          <a:latin typeface="Calibri" panose="020F0502020204030204" pitchFamily="34" charset="0"/>
                        </a:rPr>
                        <a:t>Seeing the tutor on live video in an online tutorial</a:t>
                      </a:r>
                    </a:p>
                  </a:txBody>
                  <a:tcPr marL="5356" marR="5356" marT="5356" marB="25710" anchor="b">
                    <a:lnL>
                      <a:noFill/>
                    </a:lnL>
                    <a:lnR>
                      <a:noFill/>
                    </a:lnR>
                    <a:lnT>
                      <a:noFill/>
                    </a:lnT>
                    <a:lnB>
                      <a:noFill/>
                    </a:lnB>
                    <a:solidFill>
                      <a:srgbClr val="FFD966"/>
                    </a:solidFill>
                  </a:tcPr>
                </a:tc>
                <a:extLst>
                  <a:ext uri="{0D108BD9-81ED-4DB2-BD59-A6C34878D82A}">
                    <a16:rowId xmlns:a16="http://schemas.microsoft.com/office/drawing/2014/main" val="2532515410"/>
                  </a:ext>
                </a:extLst>
              </a:tr>
              <a:tr h="239244">
                <a:tc>
                  <a:txBody>
                    <a:bodyPr/>
                    <a:lstStyle/>
                    <a:p>
                      <a:pPr algn="l" fontAlgn="b"/>
                      <a:endParaRPr lang="en-GB" sz="1600" b="1" i="0" u="none" strike="noStrike">
                        <a:solidFill>
                          <a:srgbClr val="000000"/>
                        </a:solidFill>
                        <a:effectLst/>
                        <a:latin typeface="Calibri" panose="020F0502020204030204" pitchFamily="34" charset="0"/>
                      </a:endParaRPr>
                    </a:p>
                  </a:txBody>
                  <a:tcPr marL="5356" marR="5356" marT="5356" marB="25710" anchor="b">
                    <a:lnL>
                      <a:noFill/>
                    </a:lnL>
                    <a:lnR>
                      <a:noFill/>
                    </a:lnR>
                    <a:lnT>
                      <a:noFill/>
                    </a:lnT>
                    <a:lnB>
                      <a:noFill/>
                    </a:lnB>
                    <a:solidFill>
                      <a:srgbClr val="FFD966"/>
                    </a:solidFill>
                  </a:tcPr>
                </a:tc>
                <a:tc>
                  <a:txBody>
                    <a:bodyPr/>
                    <a:lstStyle/>
                    <a:p>
                      <a:pPr algn="l" fontAlgn="ctr"/>
                      <a:r>
                        <a:rPr lang="en-GB" sz="1600" b="0" i="0" u="none" strike="noStrike">
                          <a:solidFill>
                            <a:srgbClr val="000000"/>
                          </a:solidFill>
                          <a:effectLst/>
                          <a:latin typeface="Calibri" panose="020F0502020204030204" pitchFamily="34" charset="0"/>
                        </a:rPr>
                        <a:t>Hearing fellow students contributing via sound in an online tutorial</a:t>
                      </a:r>
                    </a:p>
                  </a:txBody>
                  <a:tcPr marL="5356" marR="5356" marT="5356" marB="25710" anchor="ctr">
                    <a:lnL>
                      <a:noFill/>
                    </a:lnL>
                    <a:lnR>
                      <a:noFill/>
                    </a:lnR>
                    <a:lnT>
                      <a:noFill/>
                    </a:lnT>
                    <a:lnB>
                      <a:noFill/>
                    </a:lnB>
                    <a:solidFill>
                      <a:srgbClr val="FFD966"/>
                    </a:solidFill>
                  </a:tcPr>
                </a:tc>
                <a:extLst>
                  <a:ext uri="{0D108BD9-81ED-4DB2-BD59-A6C34878D82A}">
                    <a16:rowId xmlns:a16="http://schemas.microsoft.com/office/drawing/2014/main" val="1704735124"/>
                  </a:ext>
                </a:extLst>
              </a:tr>
              <a:tr h="239244">
                <a:tc>
                  <a:txBody>
                    <a:bodyPr/>
                    <a:lstStyle/>
                    <a:p>
                      <a:pPr algn="l" fontAlgn="b"/>
                      <a:endParaRPr lang="en-GB" sz="1600" b="1" i="0" u="none" strike="noStrike" dirty="0">
                        <a:solidFill>
                          <a:srgbClr val="000000"/>
                        </a:solidFill>
                        <a:effectLst/>
                        <a:latin typeface="Calibri" panose="020F0502020204030204" pitchFamily="34" charset="0"/>
                      </a:endParaRPr>
                    </a:p>
                  </a:txBody>
                  <a:tcPr marL="5356" marR="5356" marT="5356" marB="25710" anchor="b">
                    <a:lnL>
                      <a:noFill/>
                    </a:lnL>
                    <a:lnR>
                      <a:noFill/>
                    </a:lnR>
                    <a:lnT>
                      <a:noFill/>
                    </a:lnT>
                    <a:lnB>
                      <a:noFill/>
                    </a:lnB>
                  </a:tcPr>
                </a:tc>
                <a:tc>
                  <a:txBody>
                    <a:bodyPr/>
                    <a:lstStyle/>
                    <a:p>
                      <a:pPr algn="l" fontAlgn="ctr"/>
                      <a:endParaRPr lang="en-GB" sz="1600" b="0" i="0" u="none" strike="noStrike" dirty="0">
                        <a:solidFill>
                          <a:srgbClr val="000000"/>
                        </a:solidFill>
                        <a:effectLst/>
                        <a:latin typeface="Calibri" panose="020F0502020204030204" pitchFamily="34" charset="0"/>
                      </a:endParaRPr>
                    </a:p>
                  </a:txBody>
                  <a:tcPr marL="5356" marR="5356" marT="5356" marB="25710" anchor="ctr">
                    <a:lnL>
                      <a:noFill/>
                    </a:lnL>
                    <a:lnR>
                      <a:noFill/>
                    </a:lnR>
                    <a:lnT>
                      <a:noFill/>
                    </a:lnT>
                    <a:lnB>
                      <a:noFill/>
                    </a:lnB>
                  </a:tcPr>
                </a:tc>
                <a:extLst>
                  <a:ext uri="{0D108BD9-81ED-4DB2-BD59-A6C34878D82A}">
                    <a16:rowId xmlns:a16="http://schemas.microsoft.com/office/drawing/2014/main" val="704540307"/>
                  </a:ext>
                </a:extLst>
              </a:tr>
              <a:tr h="239244">
                <a:tc gridSpan="2">
                  <a:txBody>
                    <a:bodyPr/>
                    <a:lstStyle/>
                    <a:p>
                      <a:pPr algn="l" fontAlgn="b"/>
                      <a:r>
                        <a:rPr lang="en-GB" sz="1600" b="1" i="0" u="sng" strike="noStrike" dirty="0">
                          <a:solidFill>
                            <a:srgbClr val="000000"/>
                          </a:solidFill>
                          <a:effectLst/>
                          <a:latin typeface="Calibri" panose="020F0502020204030204" pitchFamily="34" charset="0"/>
                        </a:rPr>
                        <a:t>Suggested OU Subfactor: Engagement (online, self)</a:t>
                      </a:r>
                    </a:p>
                  </a:txBody>
                  <a:tcPr marL="5356" marR="5356" marT="5356" marB="25710" anchor="b">
                    <a:lnL>
                      <a:noFill/>
                    </a:lnL>
                    <a:lnR>
                      <a:noFill/>
                    </a:lnR>
                    <a:lnT>
                      <a:noFill/>
                    </a:lnT>
                    <a:lnB>
                      <a:noFill/>
                    </a:lnB>
                    <a:solidFill>
                      <a:srgbClr val="FFD966"/>
                    </a:solidFill>
                  </a:tcPr>
                </a:tc>
                <a:tc hMerge="1">
                  <a:txBody>
                    <a:bodyPr/>
                    <a:lstStyle/>
                    <a:p>
                      <a:pPr algn="l" fontAlgn="ctr"/>
                      <a:endParaRPr lang="en-GB" sz="1600" b="0" i="0" u="none" strike="noStrike" dirty="0">
                        <a:solidFill>
                          <a:srgbClr val="000000"/>
                        </a:solidFill>
                        <a:effectLst/>
                        <a:latin typeface="Calibri" panose="020F0502020204030204" pitchFamily="34" charset="0"/>
                      </a:endParaRPr>
                    </a:p>
                  </a:txBody>
                  <a:tcPr marL="5356" marR="5356" marT="5356" marB="25710" anchor="ctr">
                    <a:lnL>
                      <a:noFill/>
                    </a:lnL>
                    <a:lnR>
                      <a:noFill/>
                    </a:lnR>
                    <a:lnT>
                      <a:noFill/>
                    </a:lnT>
                    <a:lnB>
                      <a:noFill/>
                    </a:lnB>
                    <a:solidFill>
                      <a:srgbClr val="FFD966"/>
                    </a:solidFill>
                  </a:tcPr>
                </a:tc>
                <a:extLst>
                  <a:ext uri="{0D108BD9-81ED-4DB2-BD59-A6C34878D82A}">
                    <a16:rowId xmlns:a16="http://schemas.microsoft.com/office/drawing/2014/main" val="3605462968"/>
                  </a:ext>
                </a:extLst>
              </a:tr>
              <a:tr h="239244">
                <a:tc>
                  <a:txBody>
                    <a:bodyPr/>
                    <a:lstStyle/>
                    <a:p>
                      <a:pPr algn="l" fontAlgn="b"/>
                      <a:endParaRPr lang="en-GB" sz="1600" b="1" i="0" u="none" strike="noStrike">
                        <a:solidFill>
                          <a:srgbClr val="000000"/>
                        </a:solidFill>
                        <a:effectLst/>
                        <a:latin typeface="Calibri" panose="020F0502020204030204" pitchFamily="34" charset="0"/>
                      </a:endParaRPr>
                    </a:p>
                  </a:txBody>
                  <a:tcPr marL="5356" marR="5356" marT="5356" marB="25710" anchor="b">
                    <a:lnL>
                      <a:noFill/>
                    </a:lnL>
                    <a:lnR>
                      <a:noFill/>
                    </a:lnR>
                    <a:lnT>
                      <a:noFill/>
                    </a:lnT>
                    <a:lnB>
                      <a:noFill/>
                    </a:lnB>
                    <a:solidFill>
                      <a:srgbClr val="FFD966"/>
                    </a:solidFill>
                  </a:tcPr>
                </a:tc>
                <a:tc>
                  <a:txBody>
                    <a:bodyPr/>
                    <a:lstStyle/>
                    <a:p>
                      <a:pPr algn="l" fontAlgn="ctr"/>
                      <a:r>
                        <a:rPr lang="en-GB" sz="1600" b="0" i="0" u="none" strike="noStrike">
                          <a:solidFill>
                            <a:srgbClr val="000000"/>
                          </a:solidFill>
                          <a:effectLst/>
                          <a:latin typeface="Calibri" panose="020F0502020204030204" pitchFamily="34" charset="0"/>
                        </a:rPr>
                        <a:t>Saying a contribution (on the microphone) in an online tutorial</a:t>
                      </a:r>
                    </a:p>
                  </a:txBody>
                  <a:tcPr marL="5356" marR="5356" marT="5356" marB="25710" anchor="ctr">
                    <a:lnL>
                      <a:noFill/>
                    </a:lnL>
                    <a:lnR>
                      <a:noFill/>
                    </a:lnR>
                    <a:lnT>
                      <a:noFill/>
                    </a:lnT>
                    <a:lnB>
                      <a:noFill/>
                    </a:lnB>
                    <a:solidFill>
                      <a:srgbClr val="FFD966"/>
                    </a:solidFill>
                  </a:tcPr>
                </a:tc>
                <a:extLst>
                  <a:ext uri="{0D108BD9-81ED-4DB2-BD59-A6C34878D82A}">
                    <a16:rowId xmlns:a16="http://schemas.microsoft.com/office/drawing/2014/main" val="3395474406"/>
                  </a:ext>
                </a:extLst>
              </a:tr>
              <a:tr h="239244">
                <a:tc>
                  <a:txBody>
                    <a:bodyPr/>
                    <a:lstStyle/>
                    <a:p>
                      <a:pPr algn="l" fontAlgn="b"/>
                      <a:endParaRPr lang="en-GB" sz="1600" b="1" i="0" u="none" strike="noStrike">
                        <a:solidFill>
                          <a:srgbClr val="000000"/>
                        </a:solidFill>
                        <a:effectLst/>
                        <a:latin typeface="Calibri" panose="020F0502020204030204" pitchFamily="34" charset="0"/>
                      </a:endParaRPr>
                    </a:p>
                  </a:txBody>
                  <a:tcPr marL="5356" marR="5356" marT="5356" marB="25710" anchor="b">
                    <a:lnL>
                      <a:noFill/>
                    </a:lnL>
                    <a:lnR>
                      <a:noFill/>
                    </a:lnR>
                    <a:lnT>
                      <a:noFill/>
                    </a:lnT>
                    <a:lnB>
                      <a:noFill/>
                    </a:lnB>
                    <a:solidFill>
                      <a:srgbClr val="FFD966"/>
                    </a:solidFill>
                  </a:tcPr>
                </a:tc>
                <a:tc>
                  <a:txBody>
                    <a:bodyPr/>
                    <a:lstStyle/>
                    <a:p>
                      <a:pPr algn="l" fontAlgn="ctr"/>
                      <a:r>
                        <a:rPr lang="en-GB" sz="1600" b="0" i="0" u="none" strike="noStrike">
                          <a:solidFill>
                            <a:srgbClr val="000000"/>
                          </a:solidFill>
                          <a:effectLst/>
                          <a:latin typeface="Calibri" panose="020F0502020204030204" pitchFamily="34" charset="0"/>
                        </a:rPr>
                        <a:t>Contributing to discussion of statistics on social media/WhatsApp group</a:t>
                      </a:r>
                    </a:p>
                  </a:txBody>
                  <a:tcPr marL="5356" marR="5356" marT="5356" marB="25710" anchor="ctr">
                    <a:lnL>
                      <a:noFill/>
                    </a:lnL>
                    <a:lnR>
                      <a:noFill/>
                    </a:lnR>
                    <a:lnT>
                      <a:noFill/>
                    </a:lnT>
                    <a:lnB>
                      <a:noFill/>
                    </a:lnB>
                    <a:solidFill>
                      <a:srgbClr val="FFD966"/>
                    </a:solidFill>
                  </a:tcPr>
                </a:tc>
                <a:extLst>
                  <a:ext uri="{0D108BD9-81ED-4DB2-BD59-A6C34878D82A}">
                    <a16:rowId xmlns:a16="http://schemas.microsoft.com/office/drawing/2014/main" val="3318050517"/>
                  </a:ext>
                </a:extLst>
              </a:tr>
              <a:tr h="239244">
                <a:tc>
                  <a:txBody>
                    <a:bodyPr/>
                    <a:lstStyle/>
                    <a:p>
                      <a:pPr algn="l" fontAlgn="b"/>
                      <a:endParaRPr lang="en-GB" sz="1600" b="1" i="0" u="none" strike="noStrike">
                        <a:solidFill>
                          <a:srgbClr val="000000"/>
                        </a:solidFill>
                        <a:effectLst/>
                        <a:latin typeface="Calibri" panose="020F0502020204030204" pitchFamily="34" charset="0"/>
                      </a:endParaRPr>
                    </a:p>
                  </a:txBody>
                  <a:tcPr marL="5356" marR="5356" marT="5356" marB="25710" anchor="b">
                    <a:lnL>
                      <a:noFill/>
                    </a:lnL>
                    <a:lnR>
                      <a:noFill/>
                    </a:lnR>
                    <a:lnT>
                      <a:noFill/>
                    </a:lnT>
                    <a:lnB>
                      <a:noFill/>
                    </a:lnB>
                    <a:solidFill>
                      <a:srgbClr val="FFD966"/>
                    </a:solidFill>
                  </a:tcPr>
                </a:tc>
                <a:tc>
                  <a:txBody>
                    <a:bodyPr/>
                    <a:lstStyle/>
                    <a:p>
                      <a:pPr algn="l" fontAlgn="ctr"/>
                      <a:r>
                        <a:rPr lang="en-GB" sz="1600" b="0" i="0" u="none" strike="noStrike">
                          <a:solidFill>
                            <a:srgbClr val="000000"/>
                          </a:solidFill>
                          <a:effectLst/>
                          <a:latin typeface="Calibri" panose="020F0502020204030204" pitchFamily="34" charset="0"/>
                        </a:rPr>
                        <a:t>Interaction with other students on social media</a:t>
                      </a:r>
                    </a:p>
                  </a:txBody>
                  <a:tcPr marL="5356" marR="5356" marT="5356" marB="25710" anchor="ctr">
                    <a:lnL>
                      <a:noFill/>
                    </a:lnL>
                    <a:lnR>
                      <a:noFill/>
                    </a:lnR>
                    <a:lnT>
                      <a:noFill/>
                    </a:lnT>
                    <a:lnB>
                      <a:noFill/>
                    </a:lnB>
                    <a:solidFill>
                      <a:srgbClr val="FFD966"/>
                    </a:solidFill>
                  </a:tcPr>
                </a:tc>
                <a:extLst>
                  <a:ext uri="{0D108BD9-81ED-4DB2-BD59-A6C34878D82A}">
                    <a16:rowId xmlns:a16="http://schemas.microsoft.com/office/drawing/2014/main" val="701675155"/>
                  </a:ext>
                </a:extLst>
              </a:tr>
              <a:tr h="239244">
                <a:tc>
                  <a:txBody>
                    <a:bodyPr/>
                    <a:lstStyle/>
                    <a:p>
                      <a:pPr algn="l" fontAlgn="b"/>
                      <a:endParaRPr lang="en-GB" sz="1600" b="1" i="0" u="none" strike="noStrike">
                        <a:solidFill>
                          <a:srgbClr val="000000"/>
                        </a:solidFill>
                        <a:effectLst/>
                        <a:latin typeface="Calibri" panose="020F0502020204030204" pitchFamily="34" charset="0"/>
                      </a:endParaRPr>
                    </a:p>
                  </a:txBody>
                  <a:tcPr marL="5356" marR="5356" marT="5356" marB="25710" anchor="b">
                    <a:lnL>
                      <a:noFill/>
                    </a:lnL>
                    <a:lnR>
                      <a:noFill/>
                    </a:lnR>
                    <a:lnT>
                      <a:noFill/>
                    </a:lnT>
                    <a:lnB>
                      <a:noFill/>
                    </a:lnB>
                    <a:solidFill>
                      <a:srgbClr val="FFD966"/>
                    </a:solidFill>
                  </a:tcPr>
                </a:tc>
                <a:tc>
                  <a:txBody>
                    <a:bodyPr/>
                    <a:lstStyle/>
                    <a:p>
                      <a:pPr algn="l" fontAlgn="ctr"/>
                      <a:r>
                        <a:rPr lang="en-GB" sz="1600" b="0" i="0" u="none" strike="noStrike">
                          <a:solidFill>
                            <a:srgbClr val="000000"/>
                          </a:solidFill>
                          <a:effectLst/>
                          <a:latin typeface="Calibri" panose="020F0502020204030204" pitchFamily="34" charset="0"/>
                        </a:rPr>
                        <a:t>Interaction with other students on the module forums</a:t>
                      </a:r>
                    </a:p>
                  </a:txBody>
                  <a:tcPr marL="5356" marR="5356" marT="5356" marB="25710" anchor="ctr">
                    <a:lnL>
                      <a:noFill/>
                    </a:lnL>
                    <a:lnR>
                      <a:noFill/>
                    </a:lnR>
                    <a:lnT>
                      <a:noFill/>
                    </a:lnT>
                    <a:lnB>
                      <a:noFill/>
                    </a:lnB>
                    <a:solidFill>
                      <a:srgbClr val="FFD966"/>
                    </a:solidFill>
                  </a:tcPr>
                </a:tc>
                <a:extLst>
                  <a:ext uri="{0D108BD9-81ED-4DB2-BD59-A6C34878D82A}">
                    <a16:rowId xmlns:a16="http://schemas.microsoft.com/office/drawing/2014/main" val="812916880"/>
                  </a:ext>
                </a:extLst>
              </a:tr>
              <a:tr h="239244">
                <a:tc>
                  <a:txBody>
                    <a:bodyPr/>
                    <a:lstStyle/>
                    <a:p>
                      <a:pPr algn="l" fontAlgn="b"/>
                      <a:endParaRPr lang="en-GB" sz="1600" b="1" i="0" u="none" strike="noStrike">
                        <a:solidFill>
                          <a:srgbClr val="000000"/>
                        </a:solidFill>
                        <a:effectLst/>
                        <a:latin typeface="Calibri" panose="020F0502020204030204" pitchFamily="34" charset="0"/>
                      </a:endParaRPr>
                    </a:p>
                  </a:txBody>
                  <a:tcPr marL="5356" marR="5356" marT="5356" marB="25710" anchor="b">
                    <a:lnL>
                      <a:noFill/>
                    </a:lnL>
                    <a:lnR>
                      <a:noFill/>
                    </a:lnR>
                    <a:lnT>
                      <a:noFill/>
                    </a:lnT>
                    <a:lnB>
                      <a:noFill/>
                    </a:lnB>
                    <a:solidFill>
                      <a:srgbClr val="FFD966"/>
                    </a:solidFill>
                  </a:tcPr>
                </a:tc>
                <a:tc>
                  <a:txBody>
                    <a:bodyPr/>
                    <a:lstStyle/>
                    <a:p>
                      <a:pPr algn="l" fontAlgn="b"/>
                      <a:r>
                        <a:rPr lang="en-GB" sz="1600" b="0" i="0" u="none" strike="noStrike">
                          <a:solidFill>
                            <a:srgbClr val="000000"/>
                          </a:solidFill>
                          <a:effectLst/>
                          <a:latin typeface="Calibri" panose="020F0502020204030204" pitchFamily="34" charset="0"/>
                        </a:rPr>
                        <a:t>Joining an online tutorial</a:t>
                      </a:r>
                    </a:p>
                  </a:txBody>
                  <a:tcPr marL="5356" marR="5356" marT="5356" marB="25710" anchor="b">
                    <a:lnL>
                      <a:noFill/>
                    </a:lnL>
                    <a:lnR>
                      <a:noFill/>
                    </a:lnR>
                    <a:lnT>
                      <a:noFill/>
                    </a:lnT>
                    <a:lnB>
                      <a:noFill/>
                    </a:lnB>
                    <a:solidFill>
                      <a:srgbClr val="FFD966"/>
                    </a:solidFill>
                  </a:tcPr>
                </a:tc>
                <a:extLst>
                  <a:ext uri="{0D108BD9-81ED-4DB2-BD59-A6C34878D82A}">
                    <a16:rowId xmlns:a16="http://schemas.microsoft.com/office/drawing/2014/main" val="3853650225"/>
                  </a:ext>
                </a:extLst>
              </a:tr>
              <a:tr h="239244">
                <a:tc>
                  <a:txBody>
                    <a:bodyPr/>
                    <a:lstStyle/>
                    <a:p>
                      <a:pPr algn="l" fontAlgn="b"/>
                      <a:endParaRPr lang="en-GB" sz="1600" b="1" i="0" u="none" strike="noStrike">
                        <a:solidFill>
                          <a:srgbClr val="000000"/>
                        </a:solidFill>
                        <a:effectLst/>
                        <a:latin typeface="Calibri" panose="020F0502020204030204" pitchFamily="34" charset="0"/>
                      </a:endParaRPr>
                    </a:p>
                  </a:txBody>
                  <a:tcPr marL="5356" marR="5356" marT="5356" marB="25710" anchor="b">
                    <a:lnL>
                      <a:noFill/>
                    </a:lnL>
                    <a:lnR>
                      <a:noFill/>
                    </a:lnR>
                    <a:lnT>
                      <a:noFill/>
                    </a:lnT>
                    <a:lnB>
                      <a:noFill/>
                    </a:lnB>
                    <a:solidFill>
                      <a:srgbClr val="FFD966"/>
                    </a:solidFill>
                  </a:tcPr>
                </a:tc>
                <a:tc>
                  <a:txBody>
                    <a:bodyPr/>
                    <a:lstStyle/>
                    <a:p>
                      <a:pPr algn="l" fontAlgn="b"/>
                      <a:r>
                        <a:rPr lang="en-GB" sz="1600" b="0" i="0" u="none" strike="noStrike">
                          <a:solidFill>
                            <a:srgbClr val="000000"/>
                          </a:solidFill>
                          <a:effectLst/>
                          <a:latin typeface="Calibri" panose="020F0502020204030204" pitchFamily="34" charset="0"/>
                        </a:rPr>
                        <a:t>Responding to a statistics question in a poll during an online tutorial</a:t>
                      </a:r>
                    </a:p>
                  </a:txBody>
                  <a:tcPr marL="5356" marR="5356" marT="5356" marB="25710" anchor="b">
                    <a:lnL>
                      <a:noFill/>
                    </a:lnL>
                    <a:lnR>
                      <a:noFill/>
                    </a:lnR>
                    <a:lnT>
                      <a:noFill/>
                    </a:lnT>
                    <a:lnB>
                      <a:noFill/>
                    </a:lnB>
                    <a:solidFill>
                      <a:srgbClr val="FFD966"/>
                    </a:solidFill>
                  </a:tcPr>
                </a:tc>
                <a:extLst>
                  <a:ext uri="{0D108BD9-81ED-4DB2-BD59-A6C34878D82A}">
                    <a16:rowId xmlns:a16="http://schemas.microsoft.com/office/drawing/2014/main" val="574908905"/>
                  </a:ext>
                </a:extLst>
              </a:tr>
              <a:tr h="239244">
                <a:tc>
                  <a:txBody>
                    <a:bodyPr/>
                    <a:lstStyle/>
                    <a:p>
                      <a:pPr algn="l" fontAlgn="b"/>
                      <a:endParaRPr lang="en-GB" sz="1600" b="1" i="0" u="none" strike="noStrike">
                        <a:solidFill>
                          <a:srgbClr val="000000"/>
                        </a:solidFill>
                        <a:effectLst/>
                        <a:latin typeface="Calibri" panose="020F0502020204030204" pitchFamily="34" charset="0"/>
                      </a:endParaRPr>
                    </a:p>
                  </a:txBody>
                  <a:tcPr marL="5356" marR="5356" marT="5356" marB="25710" anchor="b">
                    <a:lnL>
                      <a:noFill/>
                    </a:lnL>
                    <a:lnR>
                      <a:noFill/>
                    </a:lnR>
                    <a:lnT>
                      <a:noFill/>
                    </a:lnT>
                    <a:lnB>
                      <a:noFill/>
                    </a:lnB>
                    <a:solidFill>
                      <a:srgbClr val="FFD966"/>
                    </a:solidFill>
                  </a:tcPr>
                </a:tc>
                <a:tc>
                  <a:txBody>
                    <a:bodyPr/>
                    <a:lstStyle/>
                    <a:p>
                      <a:pPr algn="l" fontAlgn="b"/>
                      <a:r>
                        <a:rPr lang="en-GB" sz="1600" b="0" i="0" u="none" strike="noStrike">
                          <a:solidFill>
                            <a:srgbClr val="000000"/>
                          </a:solidFill>
                          <a:effectLst/>
                          <a:latin typeface="Calibri" panose="020F0502020204030204" pitchFamily="34" charset="0"/>
                        </a:rPr>
                        <a:t>Responding to a statistics question in the chat box during an online tutorial</a:t>
                      </a:r>
                    </a:p>
                  </a:txBody>
                  <a:tcPr marL="5356" marR="5356" marT="5356" marB="25710" anchor="b">
                    <a:lnL>
                      <a:noFill/>
                    </a:lnL>
                    <a:lnR>
                      <a:noFill/>
                    </a:lnR>
                    <a:lnT>
                      <a:noFill/>
                    </a:lnT>
                    <a:lnB>
                      <a:noFill/>
                    </a:lnB>
                    <a:solidFill>
                      <a:srgbClr val="FFD966"/>
                    </a:solidFill>
                  </a:tcPr>
                </a:tc>
                <a:extLst>
                  <a:ext uri="{0D108BD9-81ED-4DB2-BD59-A6C34878D82A}">
                    <a16:rowId xmlns:a16="http://schemas.microsoft.com/office/drawing/2014/main" val="871680563"/>
                  </a:ext>
                </a:extLst>
              </a:tr>
              <a:tr h="239244">
                <a:tc>
                  <a:txBody>
                    <a:bodyPr/>
                    <a:lstStyle/>
                    <a:p>
                      <a:pPr algn="l" fontAlgn="b"/>
                      <a:endParaRPr lang="en-GB" sz="1600" b="1" i="0" u="none" strike="noStrike">
                        <a:solidFill>
                          <a:srgbClr val="000000"/>
                        </a:solidFill>
                        <a:effectLst/>
                        <a:latin typeface="Calibri" panose="020F0502020204030204" pitchFamily="34" charset="0"/>
                      </a:endParaRPr>
                    </a:p>
                  </a:txBody>
                  <a:tcPr marL="5356" marR="5356" marT="5356" marB="25710" anchor="b">
                    <a:lnL>
                      <a:noFill/>
                    </a:lnL>
                    <a:lnR>
                      <a:noFill/>
                    </a:lnR>
                    <a:lnT>
                      <a:noFill/>
                    </a:lnT>
                    <a:lnB>
                      <a:noFill/>
                    </a:lnB>
                    <a:solidFill>
                      <a:srgbClr val="FFD966"/>
                    </a:solidFill>
                  </a:tcPr>
                </a:tc>
                <a:tc>
                  <a:txBody>
                    <a:bodyPr/>
                    <a:lstStyle/>
                    <a:p>
                      <a:pPr algn="l" fontAlgn="b"/>
                      <a:r>
                        <a:rPr lang="en-GB" sz="1600" b="0" i="0" u="none" strike="noStrike">
                          <a:solidFill>
                            <a:srgbClr val="000000"/>
                          </a:solidFill>
                          <a:effectLst/>
                          <a:latin typeface="Calibri" panose="020F0502020204030204" pitchFamily="34" charset="0"/>
                        </a:rPr>
                        <a:t>Engaging with interactive online activities such as animations and practice quizzes</a:t>
                      </a:r>
                    </a:p>
                  </a:txBody>
                  <a:tcPr marL="5356" marR="5356" marT="5356" marB="25710" anchor="b">
                    <a:lnL>
                      <a:noFill/>
                    </a:lnL>
                    <a:lnR>
                      <a:noFill/>
                    </a:lnR>
                    <a:lnT>
                      <a:noFill/>
                    </a:lnT>
                    <a:lnB>
                      <a:noFill/>
                    </a:lnB>
                    <a:solidFill>
                      <a:srgbClr val="FFD966"/>
                    </a:solidFill>
                  </a:tcPr>
                </a:tc>
                <a:extLst>
                  <a:ext uri="{0D108BD9-81ED-4DB2-BD59-A6C34878D82A}">
                    <a16:rowId xmlns:a16="http://schemas.microsoft.com/office/drawing/2014/main" val="1768201630"/>
                  </a:ext>
                </a:extLst>
              </a:tr>
              <a:tr h="239244">
                <a:tc>
                  <a:txBody>
                    <a:bodyPr/>
                    <a:lstStyle/>
                    <a:p>
                      <a:pPr algn="l" fontAlgn="b"/>
                      <a:endParaRPr lang="en-GB" sz="1600" b="1" i="0" u="none" strike="noStrike">
                        <a:solidFill>
                          <a:srgbClr val="000000"/>
                        </a:solidFill>
                        <a:effectLst/>
                        <a:latin typeface="Calibri" panose="020F0502020204030204" pitchFamily="34" charset="0"/>
                      </a:endParaRPr>
                    </a:p>
                  </a:txBody>
                  <a:tcPr marL="5356" marR="5356" marT="5356" marB="25710" anchor="b">
                    <a:lnL>
                      <a:noFill/>
                    </a:lnL>
                    <a:lnR>
                      <a:noFill/>
                    </a:lnR>
                    <a:lnT>
                      <a:noFill/>
                    </a:lnT>
                    <a:lnB>
                      <a:noFill/>
                    </a:lnB>
                    <a:solidFill>
                      <a:srgbClr val="FFD966"/>
                    </a:solidFill>
                  </a:tcPr>
                </a:tc>
                <a:tc>
                  <a:txBody>
                    <a:bodyPr/>
                    <a:lstStyle/>
                    <a:p>
                      <a:pPr algn="l" fontAlgn="b"/>
                      <a:r>
                        <a:rPr lang="en-GB" sz="1600" b="0" i="0" u="none" strike="noStrike" dirty="0">
                          <a:solidFill>
                            <a:srgbClr val="000000"/>
                          </a:solidFill>
                          <a:effectLst/>
                          <a:latin typeface="Calibri" panose="020F0502020204030204" pitchFamily="34" charset="0"/>
                        </a:rPr>
                        <a:t>Watching a tutorial recording or screencast</a:t>
                      </a:r>
                    </a:p>
                  </a:txBody>
                  <a:tcPr marL="5356" marR="5356" marT="5356" marB="25710" anchor="b">
                    <a:lnL>
                      <a:noFill/>
                    </a:lnL>
                    <a:lnR>
                      <a:noFill/>
                    </a:lnR>
                    <a:lnT>
                      <a:noFill/>
                    </a:lnT>
                    <a:lnB>
                      <a:noFill/>
                    </a:lnB>
                    <a:solidFill>
                      <a:srgbClr val="FFD966"/>
                    </a:solidFill>
                  </a:tcPr>
                </a:tc>
                <a:extLst>
                  <a:ext uri="{0D108BD9-81ED-4DB2-BD59-A6C34878D82A}">
                    <a16:rowId xmlns:a16="http://schemas.microsoft.com/office/drawing/2014/main" val="159218989"/>
                  </a:ext>
                </a:extLst>
              </a:tr>
            </a:tbl>
          </a:graphicData>
        </a:graphic>
      </p:graphicFrame>
    </p:spTree>
    <p:extLst>
      <p:ext uri="{BB962C8B-B14F-4D97-AF65-F5344CB8AC3E}">
        <p14:creationId xmlns:p14="http://schemas.microsoft.com/office/powerpoint/2010/main" val="1225103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B4883EC-6502-4BD1-9D9C-13ECA743D22E}"/>
              </a:ext>
            </a:extLst>
          </p:cNvPr>
          <p:cNvSpPr>
            <a:spLocks noGrp="1"/>
          </p:cNvSpPr>
          <p:nvPr>
            <p:ph type="body" sz="quarter" idx="24"/>
          </p:nvPr>
        </p:nvSpPr>
        <p:spPr/>
        <p:txBody>
          <a:bodyPr/>
          <a:lstStyle/>
          <a:p>
            <a:r>
              <a:rPr lang="en-GB" dirty="0"/>
              <a:t>Next steps</a:t>
            </a:r>
          </a:p>
        </p:txBody>
      </p:sp>
      <p:sp>
        <p:nvSpPr>
          <p:cNvPr id="14" name="Text Placeholder 9">
            <a:extLst>
              <a:ext uri="{FF2B5EF4-FFF2-40B4-BE49-F238E27FC236}">
                <a16:creationId xmlns:a16="http://schemas.microsoft.com/office/drawing/2014/main" id="{4EA83A89-D52C-59B8-9402-C77A9C44E2D4}"/>
              </a:ext>
            </a:extLst>
          </p:cNvPr>
          <p:cNvSpPr>
            <a:spLocks noGrp="1"/>
          </p:cNvSpPr>
          <p:nvPr>
            <p:ph type="body" sz="quarter" idx="12"/>
          </p:nvPr>
        </p:nvSpPr>
        <p:spPr>
          <a:xfrm>
            <a:off x="1300385" y="1484616"/>
            <a:ext cx="9591229" cy="289311"/>
          </a:xfrm>
        </p:spPr>
        <p:txBody>
          <a:bodyPr/>
          <a:lstStyle/>
          <a:p>
            <a:r>
              <a:rPr lang="en-GB" sz="2000" b="0" dirty="0"/>
              <a:t>Next month: focus groups with ALs to further expand/refine the item bank</a:t>
            </a:r>
          </a:p>
          <a:p>
            <a:r>
              <a:rPr lang="en-GB" sz="2000" b="0" dirty="0"/>
              <a:t>This summer: </a:t>
            </a:r>
          </a:p>
          <a:p>
            <a:pPr marL="342900" indent="-342900">
              <a:buFont typeface="Arial" panose="020B0604020202020204" pitchFamily="34" charset="0"/>
              <a:buChar char="•"/>
            </a:pPr>
            <a:r>
              <a:rPr lang="en-GB" sz="2000" b="0" dirty="0"/>
              <a:t>Pilot questionnaire with small group of 22J students </a:t>
            </a:r>
          </a:p>
          <a:p>
            <a:pPr marL="342900" indent="-342900">
              <a:buFont typeface="Arial" panose="020B0604020202020204" pitchFamily="34" charset="0"/>
              <a:buChar char="•"/>
            </a:pPr>
            <a:r>
              <a:rPr lang="en-GB" sz="2000" b="0" dirty="0"/>
              <a:t>Post-questionnaire focus group with students from pilot</a:t>
            </a:r>
          </a:p>
          <a:p>
            <a:r>
              <a:rPr lang="en-GB" sz="2000" b="0" dirty="0"/>
              <a:t>Then….</a:t>
            </a:r>
          </a:p>
          <a:p>
            <a:r>
              <a:rPr lang="en-GB" sz="2000" b="0" dirty="0"/>
              <a:t>Evaluate results</a:t>
            </a:r>
          </a:p>
          <a:p>
            <a:r>
              <a:rPr lang="en-GB" sz="2000" b="0" dirty="0"/>
              <a:t>Develop interventions for those students exhibiting statistics anxiety, for example statistics anxiety awareness workshops</a:t>
            </a:r>
          </a:p>
          <a:p>
            <a:endParaRPr lang="en-GB" dirty="0"/>
          </a:p>
        </p:txBody>
      </p:sp>
      <p:sp>
        <p:nvSpPr>
          <p:cNvPr id="3" name="Title 1">
            <a:extLst>
              <a:ext uri="{FF2B5EF4-FFF2-40B4-BE49-F238E27FC236}">
                <a16:creationId xmlns:a16="http://schemas.microsoft.com/office/drawing/2014/main" id="{F794153E-CBDD-0A0C-944F-5B58C6E5EEA2}"/>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12</a:t>
            </a:r>
          </a:p>
        </p:txBody>
      </p:sp>
    </p:spTree>
    <p:extLst>
      <p:ext uri="{BB962C8B-B14F-4D97-AF65-F5344CB8AC3E}">
        <p14:creationId xmlns:p14="http://schemas.microsoft.com/office/powerpoint/2010/main" val="2730821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p:txBody>
          <a:bodyPr/>
          <a:lstStyle/>
          <a:p>
            <a:r>
              <a:rPr lang="en-GB"/>
              <a:t>Thank you</a:t>
            </a:r>
          </a:p>
        </p:txBody>
      </p:sp>
    </p:spTree>
    <p:extLst>
      <p:ext uri="{BB962C8B-B14F-4D97-AF65-F5344CB8AC3E}">
        <p14:creationId xmlns:p14="http://schemas.microsoft.com/office/powerpoint/2010/main" val="1339148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6E5B-D0A2-FD17-12DB-3E8FFA263BF3}"/>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31</a:t>
            </a:r>
          </a:p>
        </p:txBody>
      </p:sp>
    </p:spTree>
    <p:extLst>
      <p:ext uri="{BB962C8B-B14F-4D97-AF65-F5344CB8AC3E}">
        <p14:creationId xmlns:p14="http://schemas.microsoft.com/office/powerpoint/2010/main" val="2073721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5F6AB47-09CD-CEE2-EC93-C878072A751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7</a:t>
            </a:r>
          </a:p>
        </p:txBody>
      </p:sp>
      <p:sp>
        <p:nvSpPr>
          <p:cNvPr id="15" name="Text Placeholder 14">
            <a:extLst>
              <a:ext uri="{FF2B5EF4-FFF2-40B4-BE49-F238E27FC236}">
                <a16:creationId xmlns:a16="http://schemas.microsoft.com/office/drawing/2014/main" id="{D3B70B25-B4F3-8BA6-E24E-5971FC5A957B}"/>
              </a:ext>
            </a:extLst>
          </p:cNvPr>
          <p:cNvSpPr>
            <a:spLocks noGrp="1"/>
          </p:cNvSpPr>
          <p:nvPr>
            <p:ph type="body" sz="quarter" idx="24"/>
          </p:nvPr>
        </p:nvSpPr>
        <p:spPr/>
        <p:txBody>
          <a:bodyPr/>
          <a:lstStyle/>
          <a:p>
            <a:r>
              <a:rPr lang="en-GB"/>
              <a:t>Contents</a:t>
            </a:r>
          </a:p>
        </p:txBody>
      </p:sp>
      <p:sp>
        <p:nvSpPr>
          <p:cNvPr id="8" name="Text Placeholder 7">
            <a:extLst>
              <a:ext uri="{FF2B5EF4-FFF2-40B4-BE49-F238E27FC236}">
                <a16:creationId xmlns:a16="http://schemas.microsoft.com/office/drawing/2014/main" id="{85DBD4A5-4E13-0786-35FD-E8E1725C1E7F}"/>
              </a:ext>
            </a:extLst>
          </p:cNvPr>
          <p:cNvSpPr>
            <a:spLocks noGrp="1"/>
          </p:cNvSpPr>
          <p:nvPr>
            <p:ph type="body" sz="quarter" idx="14"/>
          </p:nvPr>
        </p:nvSpPr>
        <p:spPr>
          <a:xfrm>
            <a:off x="1001104" y="1759363"/>
            <a:ext cx="8362351" cy="3173122"/>
          </a:xfrm>
        </p:spPr>
        <p:txBody>
          <a:bodyPr/>
          <a:lstStyle/>
          <a:p>
            <a:r>
              <a:rPr lang="en-GB" sz="1800" dirty="0"/>
              <a:t>Background (changes in student population on our statistics modules and how we have adapted tuition support to address this)</a:t>
            </a:r>
          </a:p>
          <a:p>
            <a:endParaRPr lang="en-GB" sz="1800" dirty="0"/>
          </a:p>
          <a:p>
            <a:r>
              <a:rPr lang="en-GB" sz="1800" dirty="0"/>
              <a:t>Introduction to Statistics Anxiety and existing measures</a:t>
            </a:r>
          </a:p>
          <a:p>
            <a:endParaRPr lang="en-GB" sz="1800" dirty="0"/>
          </a:p>
          <a:p>
            <a:r>
              <a:rPr lang="en-GB" sz="1800" dirty="0"/>
              <a:t>Developing an OU measure for Statistics Anxiety: why and how</a:t>
            </a:r>
          </a:p>
          <a:p>
            <a:endParaRPr lang="en-GB" sz="1800" dirty="0"/>
          </a:p>
          <a:p>
            <a:r>
              <a:rPr lang="en-GB" sz="1800" dirty="0"/>
              <a:t>Next steps</a:t>
            </a:r>
          </a:p>
        </p:txBody>
      </p:sp>
    </p:spTree>
    <p:extLst>
      <p:ext uri="{BB962C8B-B14F-4D97-AF65-F5344CB8AC3E}">
        <p14:creationId xmlns:p14="http://schemas.microsoft.com/office/powerpoint/2010/main" val="851058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842425-C9B6-A6E5-F9F1-DA8101606819}"/>
              </a:ext>
            </a:extLst>
          </p:cNvPr>
          <p:cNvSpPr>
            <a:spLocks noGrp="1"/>
          </p:cNvSpPr>
          <p:nvPr>
            <p:ph type="body" sz="quarter" idx="12"/>
          </p:nvPr>
        </p:nvSpPr>
        <p:spPr>
          <a:xfrm>
            <a:off x="501233" y="2127772"/>
            <a:ext cx="4265839" cy="420356"/>
          </a:xfrm>
        </p:spPr>
        <p:txBody>
          <a:bodyPr/>
          <a:lstStyle/>
          <a:p>
            <a:r>
              <a:rPr lang="en-GB" sz="1600" b="0" dirty="0"/>
              <a:t>Between 2017-2021, the number of students on M248  nearly doubled, due to an increase in students on Economics and Data Science qualifications</a:t>
            </a:r>
          </a:p>
          <a:p>
            <a:r>
              <a:rPr lang="en-GB" sz="1600" b="0" dirty="0"/>
              <a:t>M248 was rewritten for 2017, to serve the needs of Maths &amp; Stats students</a:t>
            </a:r>
          </a:p>
          <a:p>
            <a:r>
              <a:rPr lang="en-GB" sz="1600" b="0" dirty="0"/>
              <a:t>Students on non-M&amp;S qualifications tended to have a lower pass rate than their M&amp;S counterparts</a:t>
            </a:r>
          </a:p>
          <a:p>
            <a:endParaRPr lang="en-GB" dirty="0"/>
          </a:p>
        </p:txBody>
      </p:sp>
      <p:sp>
        <p:nvSpPr>
          <p:cNvPr id="7" name="Text Placeholder 6">
            <a:extLst>
              <a:ext uri="{FF2B5EF4-FFF2-40B4-BE49-F238E27FC236}">
                <a16:creationId xmlns:a16="http://schemas.microsoft.com/office/drawing/2014/main" id="{D84C498B-AEBB-18C9-FCC5-3BC00F4F0059}"/>
              </a:ext>
            </a:extLst>
          </p:cNvPr>
          <p:cNvSpPr>
            <a:spLocks noGrp="1"/>
          </p:cNvSpPr>
          <p:nvPr>
            <p:ph type="body" sz="quarter" idx="21"/>
          </p:nvPr>
        </p:nvSpPr>
        <p:spPr/>
        <p:txBody>
          <a:bodyPr/>
          <a:lstStyle/>
          <a:p>
            <a:r>
              <a:rPr lang="en-GB" dirty="0"/>
              <a:t>Background</a:t>
            </a:r>
          </a:p>
        </p:txBody>
      </p:sp>
      <p:sp>
        <p:nvSpPr>
          <p:cNvPr id="8" name="Text Placeholder 7">
            <a:extLst>
              <a:ext uri="{FF2B5EF4-FFF2-40B4-BE49-F238E27FC236}">
                <a16:creationId xmlns:a16="http://schemas.microsoft.com/office/drawing/2014/main" id="{5977D2FE-3CC8-D039-31E2-E5A30D2D16A8}"/>
              </a:ext>
            </a:extLst>
          </p:cNvPr>
          <p:cNvSpPr>
            <a:spLocks noGrp="1"/>
          </p:cNvSpPr>
          <p:nvPr>
            <p:ph type="body" sz="quarter" idx="22"/>
          </p:nvPr>
        </p:nvSpPr>
        <p:spPr>
          <a:xfrm>
            <a:off x="413916" y="912168"/>
            <a:ext cx="4353156" cy="294840"/>
          </a:xfrm>
        </p:spPr>
        <p:txBody>
          <a:bodyPr/>
          <a:lstStyle/>
          <a:p>
            <a:r>
              <a:rPr lang="en-GB" dirty="0"/>
              <a:t>Changes in student population on M248 Analysing Data</a:t>
            </a:r>
          </a:p>
        </p:txBody>
      </p:sp>
      <p:pic>
        <p:nvPicPr>
          <p:cNvPr id="9" name="Picture 8">
            <a:extLst>
              <a:ext uri="{FF2B5EF4-FFF2-40B4-BE49-F238E27FC236}">
                <a16:creationId xmlns:a16="http://schemas.microsoft.com/office/drawing/2014/main" id="{3AF5EBAB-AA3E-9DDB-3BC3-9BEE00274B2A}"/>
              </a:ext>
            </a:extLst>
          </p:cNvPr>
          <p:cNvPicPr>
            <a:picLocks noChangeAspect="1"/>
          </p:cNvPicPr>
          <p:nvPr/>
        </p:nvPicPr>
        <p:blipFill>
          <a:blip r:embed="rId3"/>
          <a:stretch>
            <a:fillRect/>
          </a:stretch>
        </p:blipFill>
        <p:spPr>
          <a:xfrm>
            <a:off x="4956085" y="901825"/>
            <a:ext cx="6821999" cy="4547999"/>
          </a:xfrm>
          <a:prstGeom prst="rect">
            <a:avLst/>
          </a:prstGeom>
        </p:spPr>
      </p:pic>
    </p:spTree>
    <p:extLst>
      <p:ext uri="{BB962C8B-B14F-4D97-AF65-F5344CB8AC3E}">
        <p14:creationId xmlns:p14="http://schemas.microsoft.com/office/powerpoint/2010/main" val="2505125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71F362-1C31-E9DF-677F-434EDC4E423D}"/>
              </a:ext>
            </a:extLst>
          </p:cNvPr>
          <p:cNvSpPr>
            <a:spLocks noGrp="1"/>
          </p:cNvSpPr>
          <p:nvPr>
            <p:ph type="body" sz="quarter" idx="24"/>
          </p:nvPr>
        </p:nvSpPr>
        <p:spPr/>
        <p:txBody>
          <a:bodyPr/>
          <a:lstStyle/>
          <a:p>
            <a:r>
              <a:rPr lang="en-GB" dirty="0"/>
              <a:t>Tuition provision on M248</a:t>
            </a:r>
          </a:p>
        </p:txBody>
      </p:sp>
      <p:sp>
        <p:nvSpPr>
          <p:cNvPr id="3" name="Text Placeholder 2">
            <a:extLst>
              <a:ext uri="{FF2B5EF4-FFF2-40B4-BE49-F238E27FC236}">
                <a16:creationId xmlns:a16="http://schemas.microsoft.com/office/drawing/2014/main" id="{73F55578-D5C4-4478-8622-40C1BACAF776}"/>
              </a:ext>
            </a:extLst>
          </p:cNvPr>
          <p:cNvSpPr>
            <a:spLocks noGrp="1"/>
          </p:cNvSpPr>
          <p:nvPr>
            <p:ph type="body" sz="quarter" idx="25"/>
          </p:nvPr>
        </p:nvSpPr>
        <p:spPr/>
        <p:txBody>
          <a:bodyPr/>
          <a:lstStyle/>
          <a:p>
            <a:r>
              <a:rPr lang="en-GB" dirty="0"/>
              <a:t>Changes to support non Maths &amp; Stats students</a:t>
            </a:r>
          </a:p>
        </p:txBody>
      </p:sp>
      <p:sp>
        <p:nvSpPr>
          <p:cNvPr id="6" name="Text Placeholder 5">
            <a:extLst>
              <a:ext uri="{FF2B5EF4-FFF2-40B4-BE49-F238E27FC236}">
                <a16:creationId xmlns:a16="http://schemas.microsoft.com/office/drawing/2014/main" id="{B6194717-0ABE-CC08-E1C9-02DA1E75452A}"/>
              </a:ext>
            </a:extLst>
          </p:cNvPr>
          <p:cNvSpPr>
            <a:spLocks noGrp="1"/>
          </p:cNvSpPr>
          <p:nvPr>
            <p:ph type="body" sz="quarter" idx="15"/>
          </p:nvPr>
        </p:nvSpPr>
        <p:spPr>
          <a:xfrm>
            <a:off x="1001651" y="1786639"/>
            <a:ext cx="9591229" cy="3284721"/>
          </a:xfrm>
        </p:spPr>
        <p:txBody>
          <a:bodyPr/>
          <a:lstStyle/>
          <a:p>
            <a:r>
              <a:rPr lang="en-GB" sz="1800" dirty="0"/>
              <a:t>Provision of Economics specialist pre-module start tutorial materials (19J)</a:t>
            </a:r>
          </a:p>
          <a:p>
            <a:r>
              <a:rPr lang="en-GB" sz="1800" dirty="0"/>
              <a:t>Since 20J, students on M248 are allocated to tutor by qualification route, not geography</a:t>
            </a:r>
          </a:p>
          <a:p>
            <a:r>
              <a:rPr lang="en-GB" sz="1800" dirty="0"/>
              <a:t>In 2017 there were 18 ALs on M248 who were essentially recruited with the aim of tutoring mathematics and statistics students. </a:t>
            </a:r>
          </a:p>
          <a:p>
            <a:r>
              <a:rPr lang="en-GB" sz="1800" dirty="0"/>
              <a:t>In 2022 there are now 37 ALs some of whom were recruited specifically to tutor explicit groups of non-M&amp;S students. </a:t>
            </a:r>
          </a:p>
          <a:p>
            <a:r>
              <a:rPr lang="en-GB" sz="1800" dirty="0"/>
              <a:t>Tutorials are in several streams: general (1.5 hours), qualification route based for Maths &amp; Stats, Data Science, Economics and Open students (1 hr), study skills, exam/revision.</a:t>
            </a:r>
          </a:p>
          <a:p>
            <a:pPr marL="0" indent="0">
              <a:buNone/>
            </a:pPr>
            <a:endParaRPr lang="en-GB" dirty="0"/>
          </a:p>
          <a:p>
            <a:endParaRPr lang="en-GB" dirty="0"/>
          </a:p>
        </p:txBody>
      </p:sp>
    </p:spTree>
    <p:extLst>
      <p:ext uri="{BB962C8B-B14F-4D97-AF65-F5344CB8AC3E}">
        <p14:creationId xmlns:p14="http://schemas.microsoft.com/office/powerpoint/2010/main" val="2032649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B17F5-5612-259C-D09D-0A76816EB869}"/>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15</a:t>
            </a:r>
          </a:p>
        </p:txBody>
      </p:sp>
      <p:sp>
        <p:nvSpPr>
          <p:cNvPr id="16" name="Text Placeholder 15">
            <a:extLst>
              <a:ext uri="{FF2B5EF4-FFF2-40B4-BE49-F238E27FC236}">
                <a16:creationId xmlns:a16="http://schemas.microsoft.com/office/drawing/2014/main" id="{7CA43876-89C4-CC00-F19C-244D3C064E75}"/>
              </a:ext>
            </a:extLst>
          </p:cNvPr>
          <p:cNvSpPr>
            <a:spLocks noGrp="1"/>
          </p:cNvSpPr>
          <p:nvPr>
            <p:ph type="body" sz="quarter" idx="24"/>
          </p:nvPr>
        </p:nvSpPr>
        <p:spPr/>
        <p:txBody>
          <a:bodyPr/>
          <a:lstStyle/>
          <a:p>
            <a:r>
              <a:rPr lang="en-GB" dirty="0"/>
              <a:t>Student feedback</a:t>
            </a:r>
          </a:p>
        </p:txBody>
      </p:sp>
      <p:grpSp>
        <p:nvGrpSpPr>
          <p:cNvPr id="10" name="Group 9">
            <a:extLst>
              <a:ext uri="{FF2B5EF4-FFF2-40B4-BE49-F238E27FC236}">
                <a16:creationId xmlns:a16="http://schemas.microsoft.com/office/drawing/2014/main" id="{F24A96DB-9CFD-A5F3-76B0-A35663992966}"/>
              </a:ext>
              <a:ext uri="{C183D7F6-B498-43B3-948B-1728B52AA6E4}">
                <adec:decorative xmlns:adec="http://schemas.microsoft.com/office/drawing/2017/decorative" val="1"/>
              </a:ext>
            </a:extLst>
          </p:cNvPr>
          <p:cNvGrpSpPr/>
          <p:nvPr/>
        </p:nvGrpSpPr>
        <p:grpSpPr>
          <a:xfrm>
            <a:off x="1259087" y="1385353"/>
            <a:ext cx="1018939" cy="509531"/>
            <a:chOff x="3299703" y="548246"/>
            <a:chExt cx="2024952" cy="1012596"/>
          </a:xfrm>
        </p:grpSpPr>
        <p:pic>
          <p:nvPicPr>
            <p:cNvPr id="11" name="Picture 10">
              <a:extLst>
                <a:ext uri="{FF2B5EF4-FFF2-40B4-BE49-F238E27FC236}">
                  <a16:creationId xmlns:a16="http://schemas.microsoft.com/office/drawing/2014/main" id="{38A8FC43-2643-EFBD-33D2-78645CAFE18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3" name="Picture 12">
              <a:extLst>
                <a:ext uri="{FF2B5EF4-FFF2-40B4-BE49-F238E27FC236}">
                  <a16:creationId xmlns:a16="http://schemas.microsoft.com/office/drawing/2014/main" id="{BA70A804-AB82-2C95-22D5-6907EF84A12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18" name="Text Placeholder 9">
            <a:extLst>
              <a:ext uri="{FF2B5EF4-FFF2-40B4-BE49-F238E27FC236}">
                <a16:creationId xmlns:a16="http://schemas.microsoft.com/office/drawing/2014/main" id="{FD7D0CD8-277A-C359-75FC-C5BE549E334D}"/>
              </a:ext>
            </a:extLst>
          </p:cNvPr>
          <p:cNvSpPr txBox="1">
            <a:spLocks/>
          </p:cNvSpPr>
          <p:nvPr/>
        </p:nvSpPr>
        <p:spPr>
          <a:xfrm>
            <a:off x="2445403" y="1640118"/>
            <a:ext cx="8487510" cy="2177046"/>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i="1" dirty="0">
                <a:effectLst/>
                <a:latin typeface="+mn-lt"/>
                <a:ea typeface="Calibri" panose="020F0502020204030204" pitchFamily="34" charset="0"/>
                <a:cs typeface="Arial" panose="020B0604020202020204" pitchFamily="34" charset="0"/>
              </a:rPr>
              <a:t>Compared to previous modules I had studied, M248 was definitely the best in terms of tutor approach, forum discussion structure, efforts to make every student to feel inclusive, being aware that students come from different backgrounds, and reflecting this in tutor groups arrangements as well as specifically orientated tutorials. Thank you</a:t>
            </a:r>
            <a:endParaRPr lang="en-GB" sz="2400" dirty="0">
              <a:latin typeface="+mn-lt"/>
              <a:cs typeface="Poppins" panose="00000500000000000000" pitchFamily="2" charset="0"/>
            </a:endParaRPr>
          </a:p>
        </p:txBody>
      </p:sp>
      <p:grpSp>
        <p:nvGrpSpPr>
          <p:cNvPr id="14" name="Group 13">
            <a:extLst>
              <a:ext uri="{FF2B5EF4-FFF2-40B4-BE49-F238E27FC236}">
                <a16:creationId xmlns:a16="http://schemas.microsoft.com/office/drawing/2014/main" id="{54394619-DB08-38DD-E592-89D9C9281D59}"/>
              </a:ext>
              <a:ext uri="{C183D7F6-B498-43B3-948B-1728B52AA6E4}">
                <adec:decorative xmlns:adec="http://schemas.microsoft.com/office/drawing/2017/decorative" val="1"/>
              </a:ext>
            </a:extLst>
          </p:cNvPr>
          <p:cNvGrpSpPr/>
          <p:nvPr/>
        </p:nvGrpSpPr>
        <p:grpSpPr>
          <a:xfrm rot="10800000">
            <a:off x="10006130" y="4300691"/>
            <a:ext cx="1018939" cy="509531"/>
            <a:chOff x="3299703" y="548246"/>
            <a:chExt cx="2024952" cy="1012596"/>
          </a:xfrm>
        </p:grpSpPr>
        <p:pic>
          <p:nvPicPr>
            <p:cNvPr id="15" name="Picture 14">
              <a:extLst>
                <a:ext uri="{FF2B5EF4-FFF2-40B4-BE49-F238E27FC236}">
                  <a16:creationId xmlns:a16="http://schemas.microsoft.com/office/drawing/2014/main" id="{3B3C0AD6-4C41-6837-41FD-0EE07D711D0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9" name="Picture 18">
              <a:extLst>
                <a:ext uri="{FF2B5EF4-FFF2-40B4-BE49-F238E27FC236}">
                  <a16:creationId xmlns:a16="http://schemas.microsoft.com/office/drawing/2014/main" id="{0FFE2533-2DCA-A2EE-E5B4-1D6E28DC703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Tree>
    <p:extLst>
      <p:ext uri="{BB962C8B-B14F-4D97-AF65-F5344CB8AC3E}">
        <p14:creationId xmlns:p14="http://schemas.microsoft.com/office/powerpoint/2010/main" val="2802830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0444855-7407-2D4B-3371-708B7F3DEEC2}"/>
              </a:ext>
            </a:extLst>
          </p:cNvPr>
          <p:cNvSpPr>
            <a:spLocks noGrp="1"/>
          </p:cNvSpPr>
          <p:nvPr>
            <p:ph type="body" sz="quarter" idx="14"/>
          </p:nvPr>
        </p:nvSpPr>
        <p:spPr>
          <a:xfrm>
            <a:off x="6688696" y="806343"/>
            <a:ext cx="4325807" cy="496800"/>
          </a:xfrm>
        </p:spPr>
        <p:txBody>
          <a:bodyPr/>
          <a:lstStyle/>
          <a:p>
            <a:r>
              <a:rPr lang="en-GB" sz="2400" dirty="0"/>
              <a:t>Statistics anxiety refers to the anxiety felt by learners when encountering statistics in any form, and at any level - such as gathering or using data or interpreting the results of statistical analyses from data </a:t>
            </a:r>
          </a:p>
        </p:txBody>
      </p:sp>
      <p:sp>
        <p:nvSpPr>
          <p:cNvPr id="2" name="Text Placeholder 1">
            <a:extLst>
              <a:ext uri="{FF2B5EF4-FFF2-40B4-BE49-F238E27FC236}">
                <a16:creationId xmlns:a16="http://schemas.microsoft.com/office/drawing/2014/main" id="{B9225E87-40E3-85E8-3580-F03A05BE3F92}"/>
              </a:ext>
            </a:extLst>
          </p:cNvPr>
          <p:cNvSpPr>
            <a:spLocks noGrp="1"/>
          </p:cNvSpPr>
          <p:nvPr>
            <p:ph type="body" sz="quarter" idx="21"/>
          </p:nvPr>
        </p:nvSpPr>
        <p:spPr/>
        <p:txBody>
          <a:bodyPr/>
          <a:lstStyle/>
          <a:p>
            <a:r>
              <a:rPr lang="en-GB" dirty="0"/>
              <a:t>Statistics Anxiety</a:t>
            </a:r>
          </a:p>
        </p:txBody>
      </p:sp>
      <p:sp>
        <p:nvSpPr>
          <p:cNvPr id="9" name="Text Placeholder 8">
            <a:extLst>
              <a:ext uri="{FF2B5EF4-FFF2-40B4-BE49-F238E27FC236}">
                <a16:creationId xmlns:a16="http://schemas.microsoft.com/office/drawing/2014/main" id="{E9DBBA7E-C02D-1A65-8D48-5191E656D418}"/>
              </a:ext>
            </a:extLst>
          </p:cNvPr>
          <p:cNvSpPr>
            <a:spLocks noGrp="1"/>
          </p:cNvSpPr>
          <p:nvPr>
            <p:ph type="body" sz="quarter" idx="15"/>
          </p:nvPr>
        </p:nvSpPr>
        <p:spPr>
          <a:xfrm>
            <a:off x="820631" y="1637958"/>
            <a:ext cx="4682674" cy="3041010"/>
          </a:xfrm>
        </p:spPr>
        <p:txBody>
          <a:bodyPr/>
          <a:lstStyle/>
          <a:p>
            <a:pPr marL="0" indent="0">
              <a:buNone/>
            </a:pPr>
            <a:r>
              <a:rPr lang="en-GB" sz="1800" dirty="0"/>
              <a:t>The qualification-focused tuition delivery approach on M248 may help with statistics anxiety</a:t>
            </a:r>
          </a:p>
          <a:p>
            <a:pPr marL="0" indent="0">
              <a:buNone/>
            </a:pPr>
            <a:r>
              <a:rPr lang="en-GB" sz="1800" dirty="0"/>
              <a:t>In this project we will evaluate statistics anxiety in students across the different qualification groups</a:t>
            </a:r>
          </a:p>
          <a:p>
            <a:r>
              <a:rPr lang="en-GB" sz="1800" dirty="0"/>
              <a:t>Does statistics anxiety vary by qualification type?  </a:t>
            </a:r>
          </a:p>
        </p:txBody>
      </p:sp>
      <p:sp>
        <p:nvSpPr>
          <p:cNvPr id="17" name="Text Placeholder 9">
            <a:extLst>
              <a:ext uri="{FF2B5EF4-FFF2-40B4-BE49-F238E27FC236}">
                <a16:creationId xmlns:a16="http://schemas.microsoft.com/office/drawing/2014/main" id="{6F8498F6-222B-51DD-D962-CA1BF126E414}"/>
              </a:ext>
            </a:extLst>
          </p:cNvPr>
          <p:cNvSpPr txBox="1">
            <a:spLocks/>
          </p:cNvSpPr>
          <p:nvPr/>
        </p:nvSpPr>
        <p:spPr>
          <a:xfrm>
            <a:off x="6688696" y="4663204"/>
            <a:ext cx="4842904" cy="75905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b="1" dirty="0">
                <a:solidFill>
                  <a:schemeClr val="bg1"/>
                </a:solidFill>
                <a:latin typeface="Poppins" panose="00000500000000000000" pitchFamily="2" charset="0"/>
                <a:cs typeface="Poppins" panose="00000500000000000000" pitchFamily="2" charset="0"/>
              </a:rPr>
              <a:t>Cruise et al (1985); </a:t>
            </a:r>
          </a:p>
          <a:p>
            <a:r>
              <a:rPr lang="nl-NL" sz="2000" b="1" dirty="0">
                <a:solidFill>
                  <a:schemeClr val="bg1"/>
                </a:solidFill>
                <a:latin typeface="Poppins" panose="00000500000000000000" pitchFamily="2" charset="0"/>
                <a:cs typeface="Poppins" panose="00000500000000000000" pitchFamily="2" charset="0"/>
              </a:rPr>
              <a:t>Onwuegbuzie &amp; Wilson ( 2003)</a:t>
            </a:r>
            <a:endParaRPr lang="en-GB" sz="2000" dirty="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853419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5F7DFE9-7FCF-F12B-F717-12C76C318A07}"/>
              </a:ext>
            </a:extLst>
          </p:cNvPr>
          <p:cNvSpPr>
            <a:spLocks noGrp="1"/>
          </p:cNvSpPr>
          <p:nvPr>
            <p:ph type="body" sz="quarter" idx="12"/>
          </p:nvPr>
        </p:nvSpPr>
        <p:spPr>
          <a:xfrm>
            <a:off x="512065" y="1648526"/>
            <a:ext cx="4325807" cy="289311"/>
          </a:xfrm>
        </p:spPr>
        <p:txBody>
          <a:bodyPr/>
          <a:lstStyle/>
          <a:p>
            <a:r>
              <a:rPr lang="en-GB" dirty="0"/>
              <a:t>Existing measures </a:t>
            </a:r>
          </a:p>
        </p:txBody>
      </p:sp>
      <p:sp>
        <p:nvSpPr>
          <p:cNvPr id="8" name="Text Placeholder 7">
            <a:extLst>
              <a:ext uri="{FF2B5EF4-FFF2-40B4-BE49-F238E27FC236}">
                <a16:creationId xmlns:a16="http://schemas.microsoft.com/office/drawing/2014/main" id="{C81600E7-1172-C6F0-F9B9-A3BD1D4036A3}"/>
              </a:ext>
            </a:extLst>
          </p:cNvPr>
          <p:cNvSpPr>
            <a:spLocks noGrp="1"/>
          </p:cNvSpPr>
          <p:nvPr>
            <p:ph type="body" sz="quarter" idx="14"/>
          </p:nvPr>
        </p:nvSpPr>
        <p:spPr>
          <a:xfrm>
            <a:off x="512065" y="2093471"/>
            <a:ext cx="4814848" cy="496800"/>
          </a:xfrm>
        </p:spPr>
        <p:txBody>
          <a:bodyPr/>
          <a:lstStyle/>
          <a:p>
            <a:r>
              <a:rPr lang="en-GB" dirty="0"/>
              <a:t>The most commonly used measure for statistics anxiety is STARS (Statistics Anxiety Rating Scale, Cruise et al, 1985).  Based on six factors:</a:t>
            </a:r>
          </a:p>
        </p:txBody>
      </p:sp>
      <p:sp>
        <p:nvSpPr>
          <p:cNvPr id="10" name="Text Placeholder 9">
            <a:extLst>
              <a:ext uri="{FF2B5EF4-FFF2-40B4-BE49-F238E27FC236}">
                <a16:creationId xmlns:a16="http://schemas.microsoft.com/office/drawing/2014/main" id="{C6BED452-DF6D-84D7-13C2-417F95F780E0}"/>
              </a:ext>
            </a:extLst>
          </p:cNvPr>
          <p:cNvSpPr>
            <a:spLocks noGrp="1"/>
          </p:cNvSpPr>
          <p:nvPr>
            <p:ph type="body" sz="quarter" idx="21"/>
          </p:nvPr>
        </p:nvSpPr>
        <p:spPr/>
        <p:txBody>
          <a:bodyPr/>
          <a:lstStyle/>
          <a:p>
            <a:r>
              <a:rPr lang="en-GB" dirty="0"/>
              <a:t>Measuring statistics anxiety</a:t>
            </a:r>
          </a:p>
        </p:txBody>
      </p:sp>
      <p:sp>
        <p:nvSpPr>
          <p:cNvPr id="9" name="Text Placeholder 8">
            <a:extLst>
              <a:ext uri="{FF2B5EF4-FFF2-40B4-BE49-F238E27FC236}">
                <a16:creationId xmlns:a16="http://schemas.microsoft.com/office/drawing/2014/main" id="{D6498C7D-7161-6E3C-073F-E14BD85D2CA6}"/>
              </a:ext>
            </a:extLst>
          </p:cNvPr>
          <p:cNvSpPr>
            <a:spLocks noGrp="1"/>
          </p:cNvSpPr>
          <p:nvPr>
            <p:ph type="body" sz="quarter" idx="15"/>
          </p:nvPr>
        </p:nvSpPr>
        <p:spPr>
          <a:xfrm>
            <a:off x="512065" y="2901539"/>
            <a:ext cx="4814848" cy="2732382"/>
          </a:xfrm>
        </p:spPr>
        <p:txBody>
          <a:bodyPr/>
          <a:lstStyle/>
          <a:p>
            <a:r>
              <a:rPr lang="en-GB" dirty="0"/>
              <a:t>Interpretation anxiety (interpreting or making a decision using statistical data )</a:t>
            </a:r>
          </a:p>
          <a:p>
            <a:r>
              <a:rPr lang="en-GB" dirty="0"/>
              <a:t>Test and Class Anxiety (taking a statistics class or test)</a:t>
            </a:r>
          </a:p>
          <a:p>
            <a:r>
              <a:rPr lang="en-GB" dirty="0"/>
              <a:t>Fear of Asking for Help </a:t>
            </a:r>
          </a:p>
          <a:p>
            <a:r>
              <a:rPr lang="en-GB" dirty="0"/>
              <a:t>Three factors based on students’ attitudes towards statistics: Worth of Statistics, Computation Self-Concept, and Fear of Statistics Teachers.</a:t>
            </a:r>
          </a:p>
        </p:txBody>
      </p:sp>
      <p:sp>
        <p:nvSpPr>
          <p:cNvPr id="17" name="TextBox 16">
            <a:extLst>
              <a:ext uri="{FF2B5EF4-FFF2-40B4-BE49-F238E27FC236}">
                <a16:creationId xmlns:a16="http://schemas.microsoft.com/office/drawing/2014/main" id="{B01DF724-DDB0-7653-56BE-FBEE3B4FA171}"/>
              </a:ext>
            </a:extLst>
          </p:cNvPr>
          <p:cNvSpPr txBox="1"/>
          <p:nvPr/>
        </p:nvSpPr>
        <p:spPr>
          <a:xfrm>
            <a:off x="7010400" y="1294583"/>
            <a:ext cx="4994008" cy="707886"/>
          </a:xfrm>
          <a:prstGeom prst="rect">
            <a:avLst/>
          </a:prstGeom>
          <a:noFill/>
        </p:spPr>
        <p:txBody>
          <a:bodyPr wrap="square">
            <a:spAutoFit/>
          </a:bodyPr>
          <a:lstStyle/>
          <a:p>
            <a:pPr algn="r"/>
            <a:r>
              <a:rPr lang="en-GB" sz="2000" dirty="0"/>
              <a:t>Studying for an examination in a statistics course</a:t>
            </a:r>
          </a:p>
        </p:txBody>
      </p:sp>
      <p:sp>
        <p:nvSpPr>
          <p:cNvPr id="19" name="TextBox 18">
            <a:extLst>
              <a:ext uri="{FF2B5EF4-FFF2-40B4-BE49-F238E27FC236}">
                <a16:creationId xmlns:a16="http://schemas.microsoft.com/office/drawing/2014/main" id="{4FA32130-025B-9B33-7419-A0C6C5610394}"/>
              </a:ext>
            </a:extLst>
          </p:cNvPr>
          <p:cNvSpPr txBox="1"/>
          <p:nvPr/>
        </p:nvSpPr>
        <p:spPr>
          <a:xfrm>
            <a:off x="6242304" y="404664"/>
            <a:ext cx="6096000" cy="707886"/>
          </a:xfrm>
          <a:prstGeom prst="rect">
            <a:avLst/>
          </a:prstGeom>
          <a:noFill/>
        </p:spPr>
        <p:txBody>
          <a:bodyPr wrap="square">
            <a:spAutoFit/>
          </a:bodyPr>
          <a:lstStyle/>
          <a:p>
            <a:r>
              <a:rPr lang="en-GB" sz="2000" dirty="0"/>
              <a:t>Interpreting the meaning of a table in a journal article </a:t>
            </a:r>
          </a:p>
        </p:txBody>
      </p:sp>
      <p:sp>
        <p:nvSpPr>
          <p:cNvPr id="20" name="TextBox 19">
            <a:extLst>
              <a:ext uri="{FF2B5EF4-FFF2-40B4-BE49-F238E27FC236}">
                <a16:creationId xmlns:a16="http://schemas.microsoft.com/office/drawing/2014/main" id="{26F7B255-A345-3B38-03BE-736B88C6D737}"/>
              </a:ext>
            </a:extLst>
          </p:cNvPr>
          <p:cNvSpPr txBox="1"/>
          <p:nvPr/>
        </p:nvSpPr>
        <p:spPr>
          <a:xfrm>
            <a:off x="6242304" y="2237344"/>
            <a:ext cx="6096000" cy="1015663"/>
          </a:xfrm>
          <a:prstGeom prst="rect">
            <a:avLst/>
          </a:prstGeom>
          <a:noFill/>
        </p:spPr>
        <p:txBody>
          <a:bodyPr wrap="square">
            <a:spAutoFit/>
          </a:bodyPr>
          <a:lstStyle/>
          <a:p>
            <a:r>
              <a:rPr lang="en-GB" sz="2000" dirty="0"/>
              <a:t>Going to ask my statistics teacher for individual help with material I am having difficulty understanding</a:t>
            </a:r>
          </a:p>
        </p:txBody>
      </p:sp>
      <p:sp>
        <p:nvSpPr>
          <p:cNvPr id="21" name="TextBox 20">
            <a:extLst>
              <a:ext uri="{FF2B5EF4-FFF2-40B4-BE49-F238E27FC236}">
                <a16:creationId xmlns:a16="http://schemas.microsoft.com/office/drawing/2014/main" id="{7D59C11B-650A-1003-01E6-AA3B521798F6}"/>
              </a:ext>
            </a:extLst>
          </p:cNvPr>
          <p:cNvSpPr txBox="1"/>
          <p:nvPr/>
        </p:nvSpPr>
        <p:spPr>
          <a:xfrm>
            <a:off x="7010400" y="3512805"/>
            <a:ext cx="4994008" cy="1015663"/>
          </a:xfrm>
          <a:prstGeom prst="rect">
            <a:avLst/>
          </a:prstGeom>
          <a:noFill/>
        </p:spPr>
        <p:txBody>
          <a:bodyPr wrap="square">
            <a:spAutoFit/>
          </a:bodyPr>
          <a:lstStyle/>
          <a:p>
            <a:pPr algn="r"/>
            <a:r>
              <a:rPr lang="en-GB" sz="2000" dirty="0"/>
              <a:t>I wonder why I have to do all these things in statistics when in actual life I will never use them</a:t>
            </a:r>
          </a:p>
        </p:txBody>
      </p:sp>
      <p:sp>
        <p:nvSpPr>
          <p:cNvPr id="22" name="TextBox 21">
            <a:extLst>
              <a:ext uri="{FF2B5EF4-FFF2-40B4-BE49-F238E27FC236}">
                <a16:creationId xmlns:a16="http://schemas.microsoft.com/office/drawing/2014/main" id="{EFE660F3-598D-0747-90F9-58C42D42ED3E}"/>
              </a:ext>
            </a:extLst>
          </p:cNvPr>
          <p:cNvSpPr txBox="1"/>
          <p:nvPr/>
        </p:nvSpPr>
        <p:spPr>
          <a:xfrm>
            <a:off x="6242304" y="4768525"/>
            <a:ext cx="6096000" cy="707886"/>
          </a:xfrm>
          <a:prstGeom prst="rect">
            <a:avLst/>
          </a:prstGeom>
          <a:noFill/>
        </p:spPr>
        <p:txBody>
          <a:bodyPr wrap="square">
            <a:spAutoFit/>
          </a:bodyPr>
          <a:lstStyle/>
          <a:p>
            <a:r>
              <a:rPr lang="en-GB" sz="2000" dirty="0"/>
              <a:t>I cannot even understand secondary school maths; how can I possibly do statistics?</a:t>
            </a:r>
          </a:p>
        </p:txBody>
      </p:sp>
      <p:sp>
        <p:nvSpPr>
          <p:cNvPr id="23" name="TextBox 22">
            <a:extLst>
              <a:ext uri="{FF2B5EF4-FFF2-40B4-BE49-F238E27FC236}">
                <a16:creationId xmlns:a16="http://schemas.microsoft.com/office/drawing/2014/main" id="{974C2B4E-9A1F-6FCD-77B5-17EAFAC45BA7}"/>
              </a:ext>
            </a:extLst>
          </p:cNvPr>
          <p:cNvSpPr txBox="1"/>
          <p:nvPr/>
        </p:nvSpPr>
        <p:spPr>
          <a:xfrm>
            <a:off x="6729984" y="5898233"/>
            <a:ext cx="5274424" cy="400110"/>
          </a:xfrm>
          <a:prstGeom prst="rect">
            <a:avLst/>
          </a:prstGeom>
          <a:noFill/>
        </p:spPr>
        <p:txBody>
          <a:bodyPr wrap="square">
            <a:spAutoFit/>
          </a:bodyPr>
          <a:lstStyle/>
          <a:p>
            <a:pPr algn="r"/>
            <a:r>
              <a:rPr lang="en-GB" sz="2000" dirty="0"/>
              <a:t>Most statistics teachers are not human </a:t>
            </a:r>
          </a:p>
        </p:txBody>
      </p:sp>
    </p:spTree>
    <p:extLst>
      <p:ext uri="{BB962C8B-B14F-4D97-AF65-F5344CB8AC3E}">
        <p14:creationId xmlns:p14="http://schemas.microsoft.com/office/powerpoint/2010/main" val="258635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6BED452-DF6D-84D7-13C2-417F95F780E0}"/>
              </a:ext>
            </a:extLst>
          </p:cNvPr>
          <p:cNvSpPr>
            <a:spLocks noGrp="1"/>
          </p:cNvSpPr>
          <p:nvPr>
            <p:ph type="body" sz="quarter" idx="21"/>
          </p:nvPr>
        </p:nvSpPr>
        <p:spPr/>
        <p:txBody>
          <a:bodyPr/>
          <a:lstStyle/>
          <a:p>
            <a:r>
              <a:rPr lang="en-GB" dirty="0"/>
              <a:t>Existing measures don’t encapsulate distance and online learning</a:t>
            </a:r>
          </a:p>
        </p:txBody>
      </p:sp>
      <p:sp>
        <p:nvSpPr>
          <p:cNvPr id="9" name="Text Placeholder 8">
            <a:extLst>
              <a:ext uri="{FF2B5EF4-FFF2-40B4-BE49-F238E27FC236}">
                <a16:creationId xmlns:a16="http://schemas.microsoft.com/office/drawing/2014/main" id="{D6498C7D-7161-6E3C-073F-E14BD85D2CA6}"/>
              </a:ext>
            </a:extLst>
          </p:cNvPr>
          <p:cNvSpPr>
            <a:spLocks noGrp="1"/>
          </p:cNvSpPr>
          <p:nvPr>
            <p:ph type="body" sz="quarter" idx="15"/>
          </p:nvPr>
        </p:nvSpPr>
        <p:spPr>
          <a:xfrm>
            <a:off x="695623" y="2179850"/>
            <a:ext cx="5022425" cy="2732382"/>
          </a:xfrm>
        </p:spPr>
        <p:txBody>
          <a:bodyPr/>
          <a:lstStyle/>
          <a:p>
            <a:pPr marL="0" indent="0">
              <a:buNone/>
            </a:pPr>
            <a:r>
              <a:rPr lang="en-GB" sz="1600" dirty="0"/>
              <a:t>The commonly used statistics anxiety measures such as STARS are focused on face-to-face classroom learning</a:t>
            </a:r>
          </a:p>
          <a:p>
            <a:pPr marL="0" indent="0">
              <a:buNone/>
            </a:pPr>
            <a:r>
              <a:rPr lang="en-GB" sz="1600" dirty="0"/>
              <a:t>Learning at the OU is different.  For example,</a:t>
            </a:r>
          </a:p>
          <a:p>
            <a:r>
              <a:rPr lang="en-GB" sz="1600" dirty="0"/>
              <a:t>Fear of Asking for Help: students may seek support from a variety of online sources, including their tutor</a:t>
            </a:r>
          </a:p>
          <a:p>
            <a:r>
              <a:rPr lang="en-GB" sz="1600" dirty="0"/>
              <a:t>Class and test anxiety: OU tutorials are delivered online for the most part, and exams are currently remote</a:t>
            </a:r>
          </a:p>
        </p:txBody>
      </p:sp>
      <p:sp>
        <p:nvSpPr>
          <p:cNvPr id="13" name="Text Placeholder 9">
            <a:extLst>
              <a:ext uri="{FF2B5EF4-FFF2-40B4-BE49-F238E27FC236}">
                <a16:creationId xmlns:a16="http://schemas.microsoft.com/office/drawing/2014/main" id="{9C8F9BB9-9B1D-42A0-CDFF-9398A5EC903E}"/>
              </a:ext>
            </a:extLst>
          </p:cNvPr>
          <p:cNvSpPr txBox="1">
            <a:spLocks/>
          </p:cNvSpPr>
          <p:nvPr/>
        </p:nvSpPr>
        <p:spPr>
          <a:xfrm>
            <a:off x="6242304" y="1734827"/>
            <a:ext cx="4925568" cy="75905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tx2"/>
                </a:solidFill>
                <a:latin typeface="Poppins" panose="00000500000000000000" pitchFamily="2" charset="0"/>
                <a:cs typeface="Poppins" panose="00000500000000000000" pitchFamily="2" charset="0"/>
              </a:rPr>
              <a:t>Copying a mathematical demonstration from the blackboard while the teacher is explaining it</a:t>
            </a:r>
          </a:p>
        </p:txBody>
      </p:sp>
      <p:sp>
        <p:nvSpPr>
          <p:cNvPr id="15" name="TextBox 14">
            <a:extLst>
              <a:ext uri="{FF2B5EF4-FFF2-40B4-BE49-F238E27FC236}">
                <a16:creationId xmlns:a16="http://schemas.microsoft.com/office/drawing/2014/main" id="{1FD16831-E424-83E1-5CEC-AD81829B60B3}"/>
              </a:ext>
            </a:extLst>
          </p:cNvPr>
          <p:cNvSpPr txBox="1"/>
          <p:nvPr/>
        </p:nvSpPr>
        <p:spPr>
          <a:xfrm>
            <a:off x="6865090" y="404664"/>
            <a:ext cx="5139318" cy="1015663"/>
          </a:xfrm>
          <a:prstGeom prst="rect">
            <a:avLst/>
          </a:prstGeom>
          <a:noFill/>
        </p:spPr>
        <p:txBody>
          <a:bodyPr wrap="square">
            <a:spAutoFit/>
          </a:bodyPr>
          <a:lstStyle/>
          <a:p>
            <a:pPr algn="r"/>
            <a:r>
              <a:rPr lang="en-GB" sz="2000" dirty="0"/>
              <a:t>Seeing a classmate carefully studying the results table of a problem he has solved</a:t>
            </a:r>
          </a:p>
        </p:txBody>
      </p:sp>
      <p:sp>
        <p:nvSpPr>
          <p:cNvPr id="17" name="TextBox 16">
            <a:extLst>
              <a:ext uri="{FF2B5EF4-FFF2-40B4-BE49-F238E27FC236}">
                <a16:creationId xmlns:a16="http://schemas.microsoft.com/office/drawing/2014/main" id="{B01DF724-DDB0-7653-56BE-FBEE3B4FA171}"/>
              </a:ext>
            </a:extLst>
          </p:cNvPr>
          <p:cNvSpPr txBox="1"/>
          <p:nvPr/>
        </p:nvSpPr>
        <p:spPr>
          <a:xfrm>
            <a:off x="6242304" y="3429000"/>
            <a:ext cx="5762104" cy="707886"/>
          </a:xfrm>
          <a:prstGeom prst="rect">
            <a:avLst/>
          </a:prstGeom>
          <a:noFill/>
        </p:spPr>
        <p:txBody>
          <a:bodyPr wrap="square">
            <a:spAutoFit/>
          </a:bodyPr>
          <a:lstStyle/>
          <a:p>
            <a:pPr algn="r"/>
            <a:r>
              <a:rPr lang="en-GB" sz="2000" dirty="0"/>
              <a:t>Asking one of your lecturers for help in understanding a printout </a:t>
            </a:r>
          </a:p>
        </p:txBody>
      </p:sp>
      <p:sp>
        <p:nvSpPr>
          <p:cNvPr id="19" name="TextBox 18">
            <a:extLst>
              <a:ext uri="{FF2B5EF4-FFF2-40B4-BE49-F238E27FC236}">
                <a16:creationId xmlns:a16="http://schemas.microsoft.com/office/drawing/2014/main" id="{4FA32130-025B-9B33-7419-A0C6C5610394}"/>
              </a:ext>
            </a:extLst>
          </p:cNvPr>
          <p:cNvSpPr txBox="1"/>
          <p:nvPr/>
        </p:nvSpPr>
        <p:spPr>
          <a:xfrm>
            <a:off x="6242304" y="4712177"/>
            <a:ext cx="6096000" cy="400110"/>
          </a:xfrm>
          <a:prstGeom prst="rect">
            <a:avLst/>
          </a:prstGeom>
          <a:noFill/>
        </p:spPr>
        <p:txBody>
          <a:bodyPr wrap="square">
            <a:spAutoFit/>
          </a:bodyPr>
          <a:lstStyle/>
          <a:p>
            <a:r>
              <a:rPr lang="en-GB" sz="2000" dirty="0"/>
              <a:t>Going to the teacher's office to ask questions</a:t>
            </a:r>
          </a:p>
        </p:txBody>
      </p:sp>
    </p:spTree>
    <p:extLst>
      <p:ext uri="{BB962C8B-B14F-4D97-AF65-F5344CB8AC3E}">
        <p14:creationId xmlns:p14="http://schemas.microsoft.com/office/powerpoint/2010/main" val="2979079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C8136D1-038B-B792-5BE1-DDE7B8677D26}"/>
              </a:ext>
            </a:extLst>
          </p:cNvPr>
          <p:cNvSpPr>
            <a:spLocks noGrp="1"/>
          </p:cNvSpPr>
          <p:nvPr>
            <p:ph type="body" sz="quarter" idx="24"/>
          </p:nvPr>
        </p:nvSpPr>
        <p:spPr>
          <a:xfrm>
            <a:off x="413915" y="404664"/>
            <a:ext cx="11339173" cy="497161"/>
          </a:xfrm>
        </p:spPr>
        <p:txBody>
          <a:bodyPr/>
          <a:lstStyle/>
          <a:p>
            <a:r>
              <a:rPr lang="en-GB" sz="2800" dirty="0"/>
              <a:t>A statistics anxiety measure for distance and online learning</a:t>
            </a:r>
          </a:p>
          <a:p>
            <a:endParaRPr lang="en-GB" dirty="0"/>
          </a:p>
        </p:txBody>
      </p:sp>
      <p:sp>
        <p:nvSpPr>
          <p:cNvPr id="9" name="Text Placeholder 8">
            <a:extLst>
              <a:ext uri="{FF2B5EF4-FFF2-40B4-BE49-F238E27FC236}">
                <a16:creationId xmlns:a16="http://schemas.microsoft.com/office/drawing/2014/main" id="{8F6F6BBB-33C0-5EA2-A57D-98B744F2690C}"/>
              </a:ext>
            </a:extLst>
          </p:cNvPr>
          <p:cNvSpPr>
            <a:spLocks noGrp="1"/>
          </p:cNvSpPr>
          <p:nvPr>
            <p:ph type="body" sz="quarter" idx="25"/>
          </p:nvPr>
        </p:nvSpPr>
        <p:spPr/>
        <p:txBody>
          <a:bodyPr/>
          <a:lstStyle/>
          <a:p>
            <a:r>
              <a:rPr lang="en-GB" dirty="0"/>
              <a:t>Item bank based on 7 factors</a:t>
            </a:r>
          </a:p>
          <a:p>
            <a:endParaRPr lang="en-GB" dirty="0"/>
          </a:p>
        </p:txBody>
      </p:sp>
      <p:sp>
        <p:nvSpPr>
          <p:cNvPr id="10" name="Text Placeholder 9">
            <a:extLst>
              <a:ext uri="{FF2B5EF4-FFF2-40B4-BE49-F238E27FC236}">
                <a16:creationId xmlns:a16="http://schemas.microsoft.com/office/drawing/2014/main" id="{75EDC6D2-1277-3953-73E4-258361931A36}"/>
              </a:ext>
            </a:extLst>
          </p:cNvPr>
          <p:cNvSpPr>
            <a:spLocks noGrp="1"/>
          </p:cNvSpPr>
          <p:nvPr>
            <p:ph type="body" sz="quarter" idx="27"/>
          </p:nvPr>
        </p:nvSpPr>
        <p:spPr/>
        <p:txBody>
          <a:bodyPr/>
          <a:lstStyle/>
          <a:p>
            <a:r>
              <a:rPr lang="en-GB" sz="1800" b="1" dirty="0"/>
              <a:t>Example item</a:t>
            </a:r>
          </a:p>
        </p:txBody>
      </p:sp>
      <p:sp>
        <p:nvSpPr>
          <p:cNvPr id="7" name="Text Placeholder 6">
            <a:extLst>
              <a:ext uri="{FF2B5EF4-FFF2-40B4-BE49-F238E27FC236}">
                <a16:creationId xmlns:a16="http://schemas.microsoft.com/office/drawing/2014/main" id="{B36D2266-03F7-9D0E-DD10-9B72135703CC}"/>
              </a:ext>
            </a:extLst>
          </p:cNvPr>
          <p:cNvSpPr>
            <a:spLocks noGrp="1"/>
          </p:cNvSpPr>
          <p:nvPr>
            <p:ph type="body" sz="quarter" idx="12"/>
          </p:nvPr>
        </p:nvSpPr>
        <p:spPr/>
        <p:txBody>
          <a:bodyPr/>
          <a:lstStyle/>
          <a:p>
            <a:r>
              <a:rPr lang="en-GB" dirty="0"/>
              <a:t>Factor			</a:t>
            </a:r>
          </a:p>
        </p:txBody>
      </p:sp>
      <p:sp>
        <p:nvSpPr>
          <p:cNvPr id="11" name="Text Placeholder 10">
            <a:extLst>
              <a:ext uri="{FF2B5EF4-FFF2-40B4-BE49-F238E27FC236}">
                <a16:creationId xmlns:a16="http://schemas.microsoft.com/office/drawing/2014/main" id="{A01A10E4-3D67-32A1-4176-1DC85D2B6BC7}"/>
              </a:ext>
            </a:extLst>
          </p:cNvPr>
          <p:cNvSpPr>
            <a:spLocks noGrp="1"/>
          </p:cNvSpPr>
          <p:nvPr>
            <p:ph type="body" sz="quarter" idx="28"/>
          </p:nvPr>
        </p:nvSpPr>
        <p:spPr/>
        <p:txBody>
          <a:bodyPr/>
          <a:lstStyle/>
          <a:p>
            <a:r>
              <a:rPr lang="en-GB" dirty="0"/>
              <a:t>Developing conclusions based on the results of statistical analyses</a:t>
            </a:r>
          </a:p>
          <a:p>
            <a:endParaRPr lang="en-GB" dirty="0"/>
          </a:p>
        </p:txBody>
      </p:sp>
      <p:sp>
        <p:nvSpPr>
          <p:cNvPr id="12" name="Text Placeholder 11">
            <a:extLst>
              <a:ext uri="{FF2B5EF4-FFF2-40B4-BE49-F238E27FC236}">
                <a16:creationId xmlns:a16="http://schemas.microsoft.com/office/drawing/2014/main" id="{292B34E7-CAC7-496C-A1E1-F50B959BAD3B}"/>
              </a:ext>
            </a:extLst>
          </p:cNvPr>
          <p:cNvSpPr>
            <a:spLocks noGrp="1"/>
          </p:cNvSpPr>
          <p:nvPr>
            <p:ph type="body" sz="quarter" idx="29"/>
          </p:nvPr>
        </p:nvSpPr>
        <p:spPr/>
        <p:txBody>
          <a:bodyPr/>
          <a:lstStyle/>
          <a:p>
            <a:r>
              <a:rPr lang="en-GB" b="0" dirty="0"/>
              <a:t>1. Interpretation</a:t>
            </a:r>
          </a:p>
        </p:txBody>
      </p:sp>
      <p:sp>
        <p:nvSpPr>
          <p:cNvPr id="13" name="Text Placeholder 12">
            <a:extLst>
              <a:ext uri="{FF2B5EF4-FFF2-40B4-BE49-F238E27FC236}">
                <a16:creationId xmlns:a16="http://schemas.microsoft.com/office/drawing/2014/main" id="{AF221DE6-4FE8-7C76-04D2-93397B3AF172}"/>
              </a:ext>
            </a:extLst>
          </p:cNvPr>
          <p:cNvSpPr>
            <a:spLocks noGrp="1"/>
          </p:cNvSpPr>
          <p:nvPr>
            <p:ph type="body" sz="quarter" idx="30"/>
          </p:nvPr>
        </p:nvSpPr>
        <p:spPr/>
        <p:txBody>
          <a:bodyPr/>
          <a:lstStyle/>
          <a:p>
            <a:r>
              <a:rPr lang="en-GB" dirty="0"/>
              <a:t>At the start of an online remote exam, downloading the exam paper</a:t>
            </a:r>
          </a:p>
          <a:p>
            <a:endParaRPr lang="en-GB" dirty="0"/>
          </a:p>
        </p:txBody>
      </p:sp>
      <p:sp>
        <p:nvSpPr>
          <p:cNvPr id="14" name="Text Placeholder 13">
            <a:extLst>
              <a:ext uri="{FF2B5EF4-FFF2-40B4-BE49-F238E27FC236}">
                <a16:creationId xmlns:a16="http://schemas.microsoft.com/office/drawing/2014/main" id="{062D7EB9-C9A1-AC4B-D58B-3BF6D7A12011}"/>
              </a:ext>
            </a:extLst>
          </p:cNvPr>
          <p:cNvSpPr>
            <a:spLocks noGrp="1"/>
          </p:cNvSpPr>
          <p:nvPr>
            <p:ph type="body" sz="quarter" idx="31"/>
          </p:nvPr>
        </p:nvSpPr>
        <p:spPr/>
        <p:txBody>
          <a:bodyPr/>
          <a:lstStyle/>
          <a:p>
            <a:r>
              <a:rPr lang="en-GB" b="0" dirty="0"/>
              <a:t>2. Assessment</a:t>
            </a:r>
          </a:p>
        </p:txBody>
      </p:sp>
      <p:sp>
        <p:nvSpPr>
          <p:cNvPr id="15" name="Text Placeholder 14">
            <a:extLst>
              <a:ext uri="{FF2B5EF4-FFF2-40B4-BE49-F238E27FC236}">
                <a16:creationId xmlns:a16="http://schemas.microsoft.com/office/drawing/2014/main" id="{AD8B1981-9769-E8A7-D760-C53926C1D33D}"/>
              </a:ext>
            </a:extLst>
          </p:cNvPr>
          <p:cNvSpPr>
            <a:spLocks noGrp="1"/>
          </p:cNvSpPr>
          <p:nvPr>
            <p:ph type="body" sz="quarter" idx="32"/>
          </p:nvPr>
        </p:nvSpPr>
        <p:spPr/>
        <p:txBody>
          <a:bodyPr/>
          <a:lstStyle/>
          <a:p>
            <a:r>
              <a:rPr lang="en-GB" dirty="0"/>
              <a:t>Asking a statistics question in the module forums</a:t>
            </a:r>
          </a:p>
          <a:p>
            <a:endParaRPr lang="en-GB" dirty="0"/>
          </a:p>
        </p:txBody>
      </p:sp>
      <p:sp>
        <p:nvSpPr>
          <p:cNvPr id="16" name="Text Placeholder 15">
            <a:extLst>
              <a:ext uri="{FF2B5EF4-FFF2-40B4-BE49-F238E27FC236}">
                <a16:creationId xmlns:a16="http://schemas.microsoft.com/office/drawing/2014/main" id="{8616A9C4-BDC5-D819-ACAC-93B9078E67D4}"/>
              </a:ext>
            </a:extLst>
          </p:cNvPr>
          <p:cNvSpPr>
            <a:spLocks noGrp="1"/>
          </p:cNvSpPr>
          <p:nvPr>
            <p:ph type="body" sz="quarter" idx="33"/>
          </p:nvPr>
        </p:nvSpPr>
        <p:spPr/>
        <p:txBody>
          <a:bodyPr/>
          <a:lstStyle/>
          <a:p>
            <a:r>
              <a:rPr lang="en-GB" b="0" dirty="0"/>
              <a:t>3. Support</a:t>
            </a:r>
          </a:p>
        </p:txBody>
      </p:sp>
    </p:spTree>
    <p:extLst>
      <p:ext uri="{BB962C8B-B14F-4D97-AF65-F5344CB8AC3E}">
        <p14:creationId xmlns:p14="http://schemas.microsoft.com/office/powerpoint/2010/main" val="3585479911"/>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4476828-269d-41e7-8c7f-463a607b843c" xsi:nil="true"/>
    <lcf76f155ced4ddcb4097134ff3c332f xmlns="4ed73a0e-c0f4-4682-9833-b80ae4bd077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3E7A8613C21C848AD2F91B91A9AAB64" ma:contentTypeVersion="20" ma:contentTypeDescription="Create a new document." ma:contentTypeScope="" ma:versionID="c1d9353f12382b36ac3f9f5b2f1dd716">
  <xsd:schema xmlns:xsd="http://www.w3.org/2001/XMLSchema" xmlns:xs="http://www.w3.org/2001/XMLSchema" xmlns:p="http://schemas.microsoft.com/office/2006/metadata/properties" xmlns:ns2="4ed73a0e-c0f4-4682-9833-b80ae4bd0773" xmlns:ns3="23060362-3cc1-48ff-8e33-88570e39b161" xmlns:ns4="e4476828-269d-41e7-8c7f-463a607b843c" targetNamespace="http://schemas.microsoft.com/office/2006/metadata/properties" ma:root="true" ma:fieldsID="c254bfd5ec353ffdfb8a6f8fbb6c5717" ns2:_="" ns3:_="" ns4:_="">
    <xsd:import namespace="4ed73a0e-c0f4-4682-9833-b80ae4bd0773"/>
    <xsd:import namespace="23060362-3cc1-48ff-8e33-88570e39b161"/>
    <xsd:import namespace="e4476828-269d-41e7-8c7f-463a607b843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d73a0e-c0f4-4682-9833-b80ae4bd07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60362-3cc1-48ff-8e33-88570e39b16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206e9e1-5a8f-47ca-9c1f-db2539ee6553}" ma:internalName="TaxCatchAll" ma:showField="CatchAllData" ma:web="23060362-3cc1-48ff-8e33-88570e39b1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1F123D-72E4-47AA-AF87-050EE8541186}">
  <ds:schemaRefs>
    <ds:schemaRef ds:uri="37366ac4-c030-4543-8cc8-88329e81ec50"/>
    <ds:schemaRef ds:uri="4ed73a0e-c0f4-4682-9833-b80ae4bd0773"/>
    <ds:schemaRef ds:uri="a4bbcd8a-0e99-45ba-ba54-c1f6b28a9aac"/>
    <ds:schemaRef ds:uri="e4476828-269d-41e7-8c7f-463a607b84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3.xml><?xml version="1.0" encoding="utf-8"?>
<ds:datastoreItem xmlns:ds="http://schemas.openxmlformats.org/officeDocument/2006/customXml" ds:itemID="{7ADD03CB-2A88-4644-BBA9-D7ABCC1D4135}">
  <ds:schemaRefs>
    <ds:schemaRef ds:uri="23060362-3cc1-48ff-8e33-88570e39b161"/>
    <ds:schemaRef ds:uri="4ed73a0e-c0f4-4682-9833-b80ae4bd0773"/>
    <ds:schemaRef ds:uri="e4476828-269d-41e7-8c7f-463a607b84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1417</TotalTime>
  <Words>2571</Words>
  <Application>Microsoft Office PowerPoint</Application>
  <PresentationFormat>Widescreen</PresentationFormat>
  <Paragraphs>193</Paragraphs>
  <Slides>14</Slides>
  <Notes>14</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14</vt:i4>
      </vt:variant>
    </vt:vector>
  </HeadingPairs>
  <TitlesOfParts>
    <vt:vector size="24" baseType="lpstr">
      <vt:lpstr>Arial</vt:lpstr>
      <vt:lpstr>Calibri</vt:lpstr>
      <vt:lpstr>Poppins</vt:lpstr>
      <vt:lpstr>Poppins SemiBold</vt:lpstr>
      <vt:lpstr>Times New Roman</vt:lpstr>
      <vt:lpstr>Covers</vt:lpstr>
      <vt:lpstr>Contents Slides</vt:lpstr>
      <vt:lpstr>Chapter Headings / Dividers</vt:lpstr>
      <vt:lpstr>Slide Options</vt:lpstr>
      <vt:lpstr>End Slides</vt:lpstr>
      <vt:lpstr>Intro Slide Title 1</vt:lpstr>
      <vt:lpstr>Slide Title 7</vt:lpstr>
      <vt:lpstr>PowerPoint Presentation</vt:lpstr>
      <vt:lpstr>PowerPoint Presentation</vt:lpstr>
      <vt:lpstr>Slide Title 15</vt:lpstr>
      <vt:lpstr>PowerPoint Presentation</vt:lpstr>
      <vt:lpstr>PowerPoint Presentation</vt:lpstr>
      <vt:lpstr>PowerPoint Presentation</vt:lpstr>
      <vt:lpstr>PowerPoint Presentation</vt:lpstr>
      <vt:lpstr>PowerPoint Presentation</vt:lpstr>
      <vt:lpstr>PowerPoint Presentation</vt:lpstr>
      <vt:lpstr>Slide Title 12</vt:lpstr>
      <vt:lpstr>Slide Title 30</vt:lpstr>
      <vt:lpstr>Slide Title 31</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dc:description/>
  <cp:lastModifiedBy>Rachel.Redford</cp:lastModifiedBy>
  <cp:revision>4</cp:revision>
  <dcterms:created xsi:type="dcterms:W3CDTF">2022-10-21T14:33:01Z</dcterms:created>
  <dcterms:modified xsi:type="dcterms:W3CDTF">2023-04-17T15:47:03Z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0x01010003E7A8613C21C848AD2F91B91A9AAB64</vt:lpwstr>
  </property>
  <property fmtid="{D5CDD505-2E9C-101B-9397-08002B2CF9AE}" pid="3" name="MediaServiceImageTags">
    <vt:lpwstr/>
  </property>
</Properties>
</file>