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26"/>
  </p:notesMasterIdLst>
  <p:handoutMasterIdLst>
    <p:handoutMasterId r:id="rId27"/>
  </p:handoutMasterIdLst>
  <p:sldIdLst>
    <p:sldId id="316" r:id="rId9"/>
    <p:sldId id="334" r:id="rId10"/>
    <p:sldId id="335" r:id="rId11"/>
    <p:sldId id="317" r:id="rId12"/>
    <p:sldId id="354" r:id="rId13"/>
    <p:sldId id="339" r:id="rId14"/>
    <p:sldId id="340" r:id="rId15"/>
    <p:sldId id="341" r:id="rId16"/>
    <p:sldId id="343" r:id="rId17"/>
    <p:sldId id="355" r:id="rId18"/>
    <p:sldId id="349" r:id="rId19"/>
    <p:sldId id="344" r:id="rId20"/>
    <p:sldId id="356" r:id="rId21"/>
    <p:sldId id="351" r:id="rId22"/>
    <p:sldId id="353" r:id="rId23"/>
    <p:sldId id="345" r:id="rId24"/>
    <p:sldId id="3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94"/>
    <p:restoredTop sz="94694"/>
  </p:normalViewPr>
  <p:slideViewPr>
    <p:cSldViewPr snapToGrid="0">
      <p:cViewPr varScale="1">
        <p:scale>
          <a:sx n="56" d="100"/>
          <a:sy n="56" d="100"/>
        </p:scale>
        <p:origin x="576"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ouisehuxor\Desktop\Retention%20-%20Level%201\ModulewideAnalysis_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Sheet1!$E$1</c:f>
              <c:strCache>
                <c:ptCount val="1"/>
                <c:pt idx="0">
                  <c:v>pilot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Sheet1!$E$2:$E$21</c:f>
              <c:numCache>
                <c:formatCode>General</c:formatCode>
                <c:ptCount val="20"/>
                <c:pt idx="0">
                  <c:v>0.59347084619132695</c:v>
                </c:pt>
                <c:pt idx="1">
                  <c:v>0.6073803191489362</c:v>
                </c:pt>
                <c:pt idx="2">
                  <c:v>1.0527925531914895</c:v>
                </c:pt>
                <c:pt idx="3">
                  <c:v>0.94481382978723405</c:v>
                </c:pt>
                <c:pt idx="4">
                  <c:v>0.89599366229062927</c:v>
                </c:pt>
                <c:pt idx="5">
                  <c:v>1.2053438891637804</c:v>
                </c:pt>
                <c:pt idx="6">
                  <c:v>1.4397163120567376</c:v>
                </c:pt>
                <c:pt idx="7">
                  <c:v>0.87213584288052381</c:v>
                </c:pt>
                <c:pt idx="8">
                  <c:v>1.3639417693169094</c:v>
                </c:pt>
                <c:pt idx="9">
                  <c:v>0.8834622823984527</c:v>
                </c:pt>
                <c:pt idx="10">
                  <c:v>0.98589269195189644</c:v>
                </c:pt>
                <c:pt idx="11">
                  <c:v>0.96305347901092586</c:v>
                </c:pt>
                <c:pt idx="12">
                  <c:v>0.84505087881591123</c:v>
                </c:pt>
                <c:pt idx="13">
                  <c:v>0.85246360582306835</c:v>
                </c:pt>
                <c:pt idx="14">
                  <c:v>1.0797872340425532</c:v>
                </c:pt>
                <c:pt idx="15">
                  <c:v>1.1433041301627034</c:v>
                </c:pt>
                <c:pt idx="16">
                  <c:v>1.1661702127659574</c:v>
                </c:pt>
                <c:pt idx="17">
                  <c:v>0.84505087881591123</c:v>
                </c:pt>
                <c:pt idx="18">
                  <c:v>1.325193423597679</c:v>
                </c:pt>
              </c:numCache>
            </c:numRef>
          </c:val>
          <c:smooth val="0"/>
          <c:extLst>
            <c:ext xmlns:c16="http://schemas.microsoft.com/office/drawing/2014/chart" uri="{C3380CC4-5D6E-409C-BE32-E72D297353CC}">
              <c16:uniqueId val="{00000000-111C-394C-ACE6-043B6506DFCD}"/>
            </c:ext>
          </c:extLst>
        </c:ser>
        <c:ser>
          <c:idx val="1"/>
          <c:order val="1"/>
          <c:tx>
            <c:strRef>
              <c:f>Sheet1!$H$1</c:f>
              <c:strCache>
                <c:ptCount val="1"/>
                <c:pt idx="0">
                  <c:v>control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Sheet1!$H$2:$H$21</c:f>
              <c:numCache>
                <c:formatCode>General</c:formatCode>
                <c:ptCount val="20"/>
                <c:pt idx="0">
                  <c:v>1.1815379594205002</c:v>
                </c:pt>
                <c:pt idx="1">
                  <c:v>1.1753266033254157</c:v>
                </c:pt>
                <c:pt idx="2">
                  <c:v>0.97642517814726837</c:v>
                </c:pt>
                <c:pt idx="3">
                  <c:v>1.024643705463183</c:v>
                </c:pt>
                <c:pt idx="4">
                  <c:v>1.0464446353666548</c:v>
                </c:pt>
                <c:pt idx="5">
                  <c:v>0.90830249129978458</c:v>
                </c:pt>
                <c:pt idx="6">
                  <c:v>0.80364212193190809</c:v>
                </c:pt>
                <c:pt idx="7">
                  <c:v>1.0570984834642791</c:v>
                </c:pt>
                <c:pt idx="8">
                  <c:v>0.83747968496062009</c:v>
                </c:pt>
                <c:pt idx="9">
                  <c:v>1.0520405959835888</c:v>
                </c:pt>
                <c:pt idx="10">
                  <c:v>1.0062997005060415</c:v>
                </c:pt>
                <c:pt idx="11">
                  <c:v>1.0164986839571164</c:v>
                </c:pt>
                <c:pt idx="12">
                  <c:v>1.069193431787669</c:v>
                </c:pt>
                <c:pt idx="13">
                  <c:v>1.0658832354044254</c:v>
                </c:pt>
                <c:pt idx="14">
                  <c:v>0.96437054631828967</c:v>
                </c:pt>
                <c:pt idx="15">
                  <c:v>0.93600670672069297</c:v>
                </c:pt>
                <c:pt idx="16">
                  <c:v>0.92579572446555813</c:v>
                </c:pt>
                <c:pt idx="17">
                  <c:v>1.069193431787669</c:v>
                </c:pt>
                <c:pt idx="18">
                  <c:v>0.85478298423666599</c:v>
                </c:pt>
              </c:numCache>
            </c:numRef>
          </c:val>
          <c:smooth val="0"/>
          <c:extLst>
            <c:ext xmlns:c16="http://schemas.microsoft.com/office/drawing/2014/chart" uri="{C3380CC4-5D6E-409C-BE32-E72D297353CC}">
              <c16:uniqueId val="{00000001-111C-394C-ACE6-043B6506DFCD}"/>
            </c:ext>
          </c:extLst>
        </c:ser>
        <c:dLbls>
          <c:showLegendKey val="0"/>
          <c:showVal val="0"/>
          <c:showCatName val="0"/>
          <c:showSerName val="0"/>
          <c:showPercent val="0"/>
          <c:showBubbleSize val="0"/>
        </c:dLbls>
        <c:marker val="1"/>
        <c:smooth val="0"/>
        <c:axId val="491145775"/>
        <c:axId val="491691727"/>
      </c:lineChart>
      <c:catAx>
        <c:axId val="49114577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1691727"/>
        <c:crosses val="autoZero"/>
        <c:auto val="1"/>
        <c:lblAlgn val="ctr"/>
        <c:lblOffset val="100"/>
        <c:noMultiLvlLbl val="0"/>
      </c:catAx>
      <c:valAx>
        <c:axId val="491691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114577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bg1"/>
                </a:solidFill>
                <a:latin typeface="Poppins" pitchFamily="2" charset="77"/>
                <a:ea typeface="+mn-ea"/>
                <a:cs typeface="Poppins" pitchFamily="2" charset="77"/>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bg1"/>
                </a:solidFill>
                <a:latin typeface="Poppins" pitchFamily="2" charset="77"/>
                <a:ea typeface="+mn-ea"/>
                <a:cs typeface="Poppins" pitchFamily="2" charset="77"/>
              </a:defRPr>
            </a:pPr>
            <a:endParaRPr lang="en-US"/>
          </a:p>
        </c:txPr>
      </c:legendEntry>
      <c:layout>
        <c:manualLayout>
          <c:xMode val="edge"/>
          <c:yMode val="edge"/>
          <c:x val="0.33781504356981878"/>
          <c:y val="0.91068605489376708"/>
          <c:w val="0.29718703030983135"/>
          <c:h val="7.716401496833125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14/04/2023</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a:t>
            </a:fld>
            <a:endParaRPr lang="en-US"/>
          </a:p>
        </p:txBody>
      </p:sp>
    </p:spTree>
    <p:extLst>
      <p:ext uri="{BB962C8B-B14F-4D97-AF65-F5344CB8AC3E}">
        <p14:creationId xmlns:p14="http://schemas.microsoft.com/office/powerpoint/2010/main" val="20055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3684846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11</a:t>
            </a:fld>
            <a:endParaRPr lang="en-US"/>
          </a:p>
        </p:txBody>
      </p:sp>
    </p:spTree>
    <p:extLst>
      <p:ext uri="{BB962C8B-B14F-4D97-AF65-F5344CB8AC3E}">
        <p14:creationId xmlns:p14="http://schemas.microsoft.com/office/powerpoint/2010/main" val="184173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1768779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88374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14</a:t>
            </a:fld>
            <a:endParaRPr lang="en-US"/>
          </a:p>
        </p:txBody>
      </p:sp>
    </p:spTree>
    <p:extLst>
      <p:ext uri="{BB962C8B-B14F-4D97-AF65-F5344CB8AC3E}">
        <p14:creationId xmlns:p14="http://schemas.microsoft.com/office/powerpoint/2010/main" val="2263003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257270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16</a:t>
            </a:fld>
            <a:endParaRPr lang="en-US"/>
          </a:p>
        </p:txBody>
      </p:sp>
    </p:spTree>
    <p:extLst>
      <p:ext uri="{BB962C8B-B14F-4D97-AF65-F5344CB8AC3E}">
        <p14:creationId xmlns:p14="http://schemas.microsoft.com/office/powerpoint/2010/main" val="2368390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17</a:t>
            </a:fld>
            <a:endParaRPr lang="en-US"/>
          </a:p>
        </p:txBody>
      </p:sp>
    </p:spTree>
    <p:extLst>
      <p:ext uri="{BB962C8B-B14F-4D97-AF65-F5344CB8AC3E}">
        <p14:creationId xmlns:p14="http://schemas.microsoft.com/office/powerpoint/2010/main" val="3051773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a:t>
            </a:fld>
            <a:endParaRPr lang="en-US"/>
          </a:p>
        </p:txBody>
      </p:sp>
    </p:spTree>
    <p:extLst>
      <p:ext uri="{BB962C8B-B14F-4D97-AF65-F5344CB8AC3E}">
        <p14:creationId xmlns:p14="http://schemas.microsoft.com/office/powerpoint/2010/main" val="56753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1515832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4</a:t>
            </a:fld>
            <a:endParaRPr lang="en-US"/>
          </a:p>
        </p:txBody>
      </p:sp>
    </p:spTree>
    <p:extLst>
      <p:ext uri="{BB962C8B-B14F-4D97-AF65-F5344CB8AC3E}">
        <p14:creationId xmlns:p14="http://schemas.microsoft.com/office/powerpoint/2010/main" val="30192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366970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275415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417772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38329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3616002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2F49E8-E50C-CBEE-71F1-A756EDD3765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FB90308-6D7D-FB0C-34E4-71A28225BC0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4" name="Text Placeholder 11">
            <a:extLst>
              <a:ext uri="{FF2B5EF4-FFF2-40B4-BE49-F238E27FC236}">
                <a16:creationId xmlns:a16="http://schemas.microsoft.com/office/drawing/2014/main" id="{65DA48E4-6642-FB6C-4E06-89985A0AC12D}"/>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9B5A0D41-5B75-559D-E791-97ABA6572E4C}"/>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6" name="Text Placeholder 11">
            <a:extLst>
              <a:ext uri="{FF2B5EF4-FFF2-40B4-BE49-F238E27FC236}">
                <a16:creationId xmlns:a16="http://schemas.microsoft.com/office/drawing/2014/main" id="{3E5561B0-8994-5518-CD39-CB50B0DFDD9D}"/>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2"/>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414688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24061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4.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4/14/2023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 id="214748392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93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8A0E77-2B57-4FEC-0AF7-242A4B2D832D}"/>
              </a:ext>
            </a:extLst>
          </p:cNvPr>
          <p:cNvSpPr>
            <a:spLocks noGrp="1"/>
          </p:cNvSpPr>
          <p:nvPr>
            <p:ph type="body" sz="quarter" idx="11"/>
          </p:nvPr>
        </p:nvSpPr>
        <p:spPr/>
        <p:txBody>
          <a:bodyPr/>
          <a:lstStyle/>
          <a:p>
            <a:r>
              <a:rPr lang="en-GB" dirty="0"/>
              <a:t>The Postcard Project</a:t>
            </a:r>
          </a:p>
          <a:p>
            <a:endParaRPr lang="en-GB" dirty="0"/>
          </a:p>
        </p:txBody>
      </p:sp>
      <p:sp>
        <p:nvSpPr>
          <p:cNvPr id="8" name="Text Placeholder 7">
            <a:extLst>
              <a:ext uri="{FF2B5EF4-FFF2-40B4-BE49-F238E27FC236}">
                <a16:creationId xmlns:a16="http://schemas.microsoft.com/office/drawing/2014/main" id="{B150BB79-51B7-2BAD-B6F6-0D09DD0C73B9}"/>
              </a:ext>
            </a:extLst>
          </p:cNvPr>
          <p:cNvSpPr>
            <a:spLocks noGrp="1"/>
          </p:cNvSpPr>
          <p:nvPr>
            <p:ph type="body" sz="quarter" idx="16"/>
          </p:nvPr>
        </p:nvSpPr>
        <p:spPr>
          <a:xfrm>
            <a:off x="490400" y="1594389"/>
            <a:ext cx="10740438" cy="1305402"/>
          </a:xfrm>
        </p:spPr>
        <p:txBody>
          <a:bodyPr/>
          <a:lstStyle/>
          <a:p>
            <a:r>
              <a:rPr lang="en-GB" dirty="0"/>
              <a:t>Improving retention on a level one module</a:t>
            </a:r>
          </a:p>
          <a:p>
            <a:endParaRPr lang="en-GB" dirty="0"/>
          </a:p>
        </p:txBody>
      </p:sp>
      <p:sp>
        <p:nvSpPr>
          <p:cNvPr id="5" name="Text Placeholder 4">
            <a:extLst>
              <a:ext uri="{FF2B5EF4-FFF2-40B4-BE49-F238E27FC236}">
                <a16:creationId xmlns:a16="http://schemas.microsoft.com/office/drawing/2014/main" id="{2625D85C-5154-D2DD-1FEC-AA78356CE63B}"/>
              </a:ext>
            </a:extLst>
          </p:cNvPr>
          <p:cNvSpPr>
            <a:spLocks noGrp="1"/>
          </p:cNvSpPr>
          <p:nvPr>
            <p:ph type="body" sz="quarter" idx="13"/>
          </p:nvPr>
        </p:nvSpPr>
        <p:spPr/>
        <p:txBody>
          <a:bodyPr/>
          <a:lstStyle/>
          <a:p>
            <a:r>
              <a:rPr lang="en-GB" dirty="0"/>
              <a:t>Elouise </a:t>
            </a:r>
            <a:r>
              <a:rPr lang="en-GB" dirty="0" err="1"/>
              <a:t>Huxor</a:t>
            </a:r>
            <a:r>
              <a:rPr lang="en-GB" dirty="0"/>
              <a:t> and Theodora Philcox</a:t>
            </a:r>
          </a:p>
          <a:p>
            <a:endParaRPr lang="en-GB" dirty="0"/>
          </a:p>
        </p:txBody>
      </p:sp>
      <p:sp>
        <p:nvSpPr>
          <p:cNvPr id="6" name="Text Placeholder 5">
            <a:extLst>
              <a:ext uri="{FF2B5EF4-FFF2-40B4-BE49-F238E27FC236}">
                <a16:creationId xmlns:a16="http://schemas.microsoft.com/office/drawing/2014/main" id="{ACABBB09-F912-DB24-0AE2-20F38FB0713D}"/>
              </a:ext>
            </a:extLst>
          </p:cNvPr>
          <p:cNvSpPr>
            <a:spLocks noGrp="1"/>
          </p:cNvSpPr>
          <p:nvPr>
            <p:ph type="body" sz="quarter" idx="14"/>
          </p:nvPr>
        </p:nvSpPr>
        <p:spPr/>
        <p:txBody>
          <a:bodyPr/>
          <a:lstStyle/>
          <a:p>
            <a:r>
              <a:rPr lang="en-GB" dirty="0"/>
              <a:t>Engineering and Innovation (Design)</a:t>
            </a:r>
          </a:p>
          <a:p>
            <a:endParaRPr lang="en-GB" dirty="0"/>
          </a:p>
        </p:txBody>
      </p:sp>
      <p:sp>
        <p:nvSpPr>
          <p:cNvPr id="7" name="Text Placeholder 6">
            <a:extLst>
              <a:ext uri="{FF2B5EF4-FFF2-40B4-BE49-F238E27FC236}">
                <a16:creationId xmlns:a16="http://schemas.microsoft.com/office/drawing/2014/main" id="{369185B6-E2A1-5D6F-6DE0-0DC0B666FC17}"/>
              </a:ext>
            </a:extLst>
          </p:cNvPr>
          <p:cNvSpPr>
            <a:spLocks noGrp="1"/>
          </p:cNvSpPr>
          <p:nvPr>
            <p:ph type="body" sz="quarter" idx="15"/>
          </p:nvPr>
        </p:nvSpPr>
        <p:spPr/>
        <p:txBody>
          <a:bodyPr/>
          <a:lstStyle/>
          <a:p>
            <a:r>
              <a:rPr lang="en-GB" dirty="0"/>
              <a:t>20 April 2023</a:t>
            </a:r>
          </a:p>
          <a:p>
            <a:endParaRPr lang="en-GB" dirty="0"/>
          </a:p>
        </p:txBody>
      </p:sp>
      <p:pic>
        <p:nvPicPr>
          <p:cNvPr id="2" name="Picture 1">
            <a:extLst>
              <a:ext uri="{FF2B5EF4-FFF2-40B4-BE49-F238E27FC236}">
                <a16:creationId xmlns:a16="http://schemas.microsoft.com/office/drawing/2014/main" id="{E1D96F1B-AD25-4625-8482-0D7DF91D6765}"/>
              </a:ext>
            </a:extLst>
          </p:cNvPr>
          <p:cNvPicPr>
            <a:picLocks noChangeAspect="1"/>
          </p:cNvPicPr>
          <p:nvPr/>
        </p:nvPicPr>
        <p:blipFill>
          <a:blip r:embed="rId3"/>
          <a:stretch>
            <a:fillRect/>
          </a:stretch>
        </p:blipFill>
        <p:spPr>
          <a:xfrm>
            <a:off x="5778426" y="2364311"/>
            <a:ext cx="5354369" cy="3827511"/>
          </a:xfrm>
          <a:prstGeom prst="rect">
            <a:avLst/>
          </a:prstGeom>
        </p:spPr>
      </p:pic>
    </p:spTree>
    <p:extLst>
      <p:ext uri="{BB962C8B-B14F-4D97-AF65-F5344CB8AC3E}">
        <p14:creationId xmlns:p14="http://schemas.microsoft.com/office/powerpoint/2010/main" val="88709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dirty="0"/>
              <a:t>Tutor survey and responses</a:t>
            </a:r>
          </a:p>
        </p:txBody>
      </p:sp>
      <p:sp>
        <p:nvSpPr>
          <p:cNvPr id="8" name="TextBox 7">
            <a:extLst>
              <a:ext uri="{FF2B5EF4-FFF2-40B4-BE49-F238E27FC236}">
                <a16:creationId xmlns:a16="http://schemas.microsoft.com/office/drawing/2014/main" id="{79683B1D-1301-E4EC-9A36-79C973D62E0F}"/>
              </a:ext>
            </a:extLst>
          </p:cNvPr>
          <p:cNvSpPr txBox="1"/>
          <p:nvPr/>
        </p:nvSpPr>
        <p:spPr>
          <a:xfrm>
            <a:off x="1991110" y="2963252"/>
            <a:ext cx="4275437" cy="784830"/>
          </a:xfrm>
          <a:prstGeom prst="rect">
            <a:avLst/>
          </a:prstGeom>
          <a:noFill/>
        </p:spPr>
        <p:txBody>
          <a:bodyPr wrap="square" rtlCol="0">
            <a:spAutoFit/>
          </a:bodyPr>
          <a:lstStyle/>
          <a:p>
            <a:pPr algn="r"/>
            <a:r>
              <a:rPr lang="en-GB" sz="1500" b="0" i="1" u="none" strike="noStrike" dirty="0">
                <a:solidFill>
                  <a:schemeClr val="bg1"/>
                </a:solidFill>
                <a:effectLst/>
                <a:latin typeface="Poppins" pitchFamily="2" charset="77"/>
                <a:cs typeface="Poppins" pitchFamily="2" charset="77"/>
              </a:rPr>
              <a:t>‘Yes. It seems to be working as a nudge, in that students often reply to the email with questions about the work</a:t>
            </a:r>
            <a:r>
              <a:rPr lang="en-GB" sz="1500" i="1" dirty="0">
                <a:solidFill>
                  <a:schemeClr val="bg1"/>
                </a:solidFill>
                <a:latin typeface="Poppins" pitchFamily="2" charset="77"/>
                <a:cs typeface="Poppins" pitchFamily="2" charset="77"/>
              </a:rPr>
              <a:t>’</a:t>
            </a:r>
            <a:endParaRPr lang="en-US" sz="1500" i="1" dirty="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4571F4FC-54EB-B12D-5CE7-BFF5DC20C958}"/>
              </a:ext>
            </a:extLst>
          </p:cNvPr>
          <p:cNvSpPr txBox="1"/>
          <p:nvPr/>
        </p:nvSpPr>
        <p:spPr>
          <a:xfrm>
            <a:off x="408207" y="5918372"/>
            <a:ext cx="4325642" cy="553998"/>
          </a:xfrm>
          <a:prstGeom prst="rect">
            <a:avLst/>
          </a:prstGeom>
          <a:noFill/>
        </p:spPr>
        <p:txBody>
          <a:bodyPr wrap="square" rtlCol="0">
            <a:spAutoFit/>
          </a:bodyPr>
          <a:lstStyle/>
          <a:p>
            <a:r>
              <a:rPr lang="en-GB" sz="1500" b="0" i="1" u="none" strike="noStrike" dirty="0">
                <a:solidFill>
                  <a:schemeClr val="bg1"/>
                </a:solidFill>
                <a:effectLst/>
                <a:latin typeface="Poppins" pitchFamily="2" charset="77"/>
                <a:cs typeface="Poppins" pitchFamily="2" charset="77"/>
              </a:rPr>
              <a:t>‘They are more inclined to make contact AFTER receipt of the postcard.’</a:t>
            </a:r>
            <a:endParaRPr lang="en-US" sz="1500" i="1" dirty="0">
              <a:solidFill>
                <a:schemeClr val="bg1"/>
              </a:solidFill>
              <a:latin typeface="Poppins" pitchFamily="2" charset="77"/>
              <a:cs typeface="Poppins" pitchFamily="2" charset="77"/>
            </a:endParaRPr>
          </a:p>
        </p:txBody>
      </p:sp>
      <p:sp>
        <p:nvSpPr>
          <p:cNvPr id="14" name="TextBox 13">
            <a:extLst>
              <a:ext uri="{FF2B5EF4-FFF2-40B4-BE49-F238E27FC236}">
                <a16:creationId xmlns:a16="http://schemas.microsoft.com/office/drawing/2014/main" id="{E2408B04-9CBD-8646-CC31-8AB39416EA89}"/>
              </a:ext>
            </a:extLst>
          </p:cNvPr>
          <p:cNvSpPr txBox="1"/>
          <p:nvPr/>
        </p:nvSpPr>
        <p:spPr>
          <a:xfrm>
            <a:off x="143775" y="1757905"/>
            <a:ext cx="6122772" cy="784830"/>
          </a:xfrm>
          <a:prstGeom prst="rect">
            <a:avLst/>
          </a:prstGeom>
          <a:noFill/>
        </p:spPr>
        <p:txBody>
          <a:bodyPr wrap="square">
            <a:spAutoFit/>
          </a:bodyPr>
          <a:lstStyle/>
          <a:p>
            <a:r>
              <a:rPr lang="en-GB" sz="1500" b="0" i="1" u="none" strike="noStrike" dirty="0">
                <a:solidFill>
                  <a:schemeClr val="bg1"/>
                </a:solidFill>
                <a:effectLst/>
                <a:latin typeface="Poppins" pitchFamily="2" charset="77"/>
                <a:cs typeface="Poppins" pitchFamily="2" charset="77"/>
              </a:rPr>
              <a:t>I've noticed that students email me with questions about the TMA following my postcard email as it probably acts as prompt to ask further questions’</a:t>
            </a:r>
            <a:endParaRPr lang="en-US" sz="1500" i="1" dirty="0">
              <a:solidFill>
                <a:schemeClr val="bg1"/>
              </a:solidFill>
              <a:latin typeface="Poppins" pitchFamily="2" charset="77"/>
              <a:cs typeface="Poppins" pitchFamily="2" charset="77"/>
            </a:endParaRPr>
          </a:p>
        </p:txBody>
      </p:sp>
      <p:sp>
        <p:nvSpPr>
          <p:cNvPr id="2" name="TextBox 1">
            <a:extLst>
              <a:ext uri="{FF2B5EF4-FFF2-40B4-BE49-F238E27FC236}">
                <a16:creationId xmlns:a16="http://schemas.microsoft.com/office/drawing/2014/main" id="{10046033-20E4-1019-DEB3-7C8BA197C5A4}"/>
              </a:ext>
            </a:extLst>
          </p:cNvPr>
          <p:cNvSpPr txBox="1"/>
          <p:nvPr/>
        </p:nvSpPr>
        <p:spPr>
          <a:xfrm>
            <a:off x="703135" y="4251446"/>
            <a:ext cx="5004052" cy="954107"/>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‘I like that it has made me send a weekly email out with the postcard where I am more chatty and describe my plans for the weekend - this has had my 'regulars' respond positively’</a:t>
            </a:r>
            <a:endParaRPr lang="en-US" sz="1400" i="1" dirty="0">
              <a:solidFill>
                <a:schemeClr val="bg1"/>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955433D9-8B8C-DBBF-6AF4-9D93D33F5FA0}"/>
              </a:ext>
            </a:extLst>
          </p:cNvPr>
          <p:cNvSpPr txBox="1"/>
          <p:nvPr/>
        </p:nvSpPr>
        <p:spPr>
          <a:xfrm>
            <a:off x="7380197" y="5718317"/>
            <a:ext cx="4250484" cy="754053"/>
          </a:xfrm>
          <a:prstGeom prst="rect">
            <a:avLst/>
          </a:prstGeom>
          <a:noFill/>
        </p:spPr>
        <p:txBody>
          <a:bodyPr wrap="square" rtlCol="0">
            <a:spAutoFit/>
          </a:bodyPr>
          <a:lstStyle/>
          <a:p>
            <a:pPr algn="r"/>
            <a:r>
              <a:rPr lang="en-GB" sz="1500" b="0" i="1" u="none" strike="noStrike" dirty="0">
                <a:solidFill>
                  <a:schemeClr val="bg1"/>
                </a:solidFill>
                <a:effectLst/>
                <a:latin typeface="Poppins" pitchFamily="2" charset="77"/>
                <a:cs typeface="Poppins" pitchFamily="2" charset="77"/>
              </a:rPr>
              <a:t>‘</a:t>
            </a:r>
            <a:r>
              <a:rPr lang="en-GB" sz="1400" b="0" i="1" u="none" strike="noStrike" dirty="0">
                <a:solidFill>
                  <a:schemeClr val="bg1"/>
                </a:solidFill>
                <a:effectLst/>
                <a:latin typeface="Poppins" pitchFamily="2" charset="77"/>
                <a:cs typeface="Poppins" pitchFamily="2" charset="77"/>
              </a:rPr>
              <a:t>It makes my contact with them current and reminds me too as to what they're focusing on that week, so good for me and them’</a:t>
            </a:r>
            <a:endParaRPr lang="en-US" sz="1400" i="1" dirty="0">
              <a:solidFill>
                <a:schemeClr val="bg1"/>
              </a:solidFill>
              <a:latin typeface="Poppins" pitchFamily="2" charset="77"/>
              <a:cs typeface="Poppins" pitchFamily="2" charset="77"/>
            </a:endParaRPr>
          </a:p>
        </p:txBody>
      </p:sp>
      <p:pic>
        <p:nvPicPr>
          <p:cNvPr id="6" name="Picture 5">
            <a:extLst>
              <a:ext uri="{FF2B5EF4-FFF2-40B4-BE49-F238E27FC236}">
                <a16:creationId xmlns:a16="http://schemas.microsoft.com/office/drawing/2014/main" id="{AECFF956-2EF1-A984-A07E-641A6B72B930}"/>
              </a:ext>
            </a:extLst>
          </p:cNvPr>
          <p:cNvPicPr>
            <a:picLocks noChangeAspect="1"/>
          </p:cNvPicPr>
          <p:nvPr/>
        </p:nvPicPr>
        <p:blipFill>
          <a:blip r:embed="rId3"/>
          <a:stretch>
            <a:fillRect/>
          </a:stretch>
        </p:blipFill>
        <p:spPr>
          <a:xfrm>
            <a:off x="6638050" y="1757905"/>
            <a:ext cx="5212444" cy="3759909"/>
          </a:xfrm>
          <a:prstGeom prst="rect">
            <a:avLst/>
          </a:prstGeom>
        </p:spPr>
      </p:pic>
    </p:spTree>
    <p:extLst>
      <p:ext uri="{BB962C8B-B14F-4D97-AF65-F5344CB8AC3E}">
        <p14:creationId xmlns:p14="http://schemas.microsoft.com/office/powerpoint/2010/main" val="319481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dirty="0"/>
              <a:t>Tutor survey and responses</a:t>
            </a:r>
          </a:p>
        </p:txBody>
      </p:sp>
      <p:sp>
        <p:nvSpPr>
          <p:cNvPr id="8" name="TextBox 7">
            <a:extLst>
              <a:ext uri="{FF2B5EF4-FFF2-40B4-BE49-F238E27FC236}">
                <a16:creationId xmlns:a16="http://schemas.microsoft.com/office/drawing/2014/main" id="{79683B1D-1301-E4EC-9A36-79C973D62E0F}"/>
              </a:ext>
            </a:extLst>
          </p:cNvPr>
          <p:cNvSpPr txBox="1"/>
          <p:nvPr/>
        </p:nvSpPr>
        <p:spPr>
          <a:xfrm>
            <a:off x="1009375" y="2354318"/>
            <a:ext cx="4434404" cy="954107"/>
          </a:xfrm>
          <a:prstGeom prst="rect">
            <a:avLst/>
          </a:prstGeom>
          <a:noFill/>
        </p:spPr>
        <p:txBody>
          <a:bodyPr wrap="square" rtlCol="0">
            <a:spAutoFit/>
          </a:bodyPr>
          <a:lstStyle/>
          <a:p>
            <a:pPr algn="r"/>
            <a:r>
              <a:rPr lang="en-GB" sz="1400" b="0" i="1" u="none" strike="noStrike" dirty="0">
                <a:solidFill>
                  <a:schemeClr val="bg1"/>
                </a:solidFill>
                <a:effectLst/>
                <a:latin typeface="Poppins" pitchFamily="2" charset="77"/>
                <a:cs typeface="Poppins" pitchFamily="2" charset="77"/>
              </a:rPr>
              <a:t>It's very easy to pass on the completed postcards and is offering noticeable rewards, for very little impact on my time,...so keep them coming!!! :)</a:t>
            </a:r>
            <a:r>
              <a:rPr lang="en-GB" sz="1400" i="1" dirty="0">
                <a:solidFill>
                  <a:schemeClr val="bg1"/>
                </a:solidFill>
                <a:latin typeface="Poppins" pitchFamily="2" charset="77"/>
                <a:cs typeface="Poppins" pitchFamily="2" charset="77"/>
              </a:rPr>
              <a:t>’</a:t>
            </a:r>
            <a:endParaRPr lang="en-US" sz="1400" i="1" dirty="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4571F4FC-54EB-B12D-5CE7-BFF5DC20C958}"/>
              </a:ext>
            </a:extLst>
          </p:cNvPr>
          <p:cNvSpPr txBox="1"/>
          <p:nvPr/>
        </p:nvSpPr>
        <p:spPr>
          <a:xfrm>
            <a:off x="589223" y="3806182"/>
            <a:ext cx="3589204" cy="1384995"/>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‘I personally think, although the feedback is low, the weekly postcard is a great idea - for me I can see the benefits of a more visual prompt aid that all students can quickly see and understand.’</a:t>
            </a:r>
            <a:endParaRPr lang="en-US" sz="1400" i="1" dirty="0">
              <a:solidFill>
                <a:schemeClr val="bg1"/>
              </a:solidFill>
              <a:latin typeface="Poppins" pitchFamily="2" charset="77"/>
              <a:cs typeface="Poppins" pitchFamily="2" charset="77"/>
            </a:endParaRPr>
          </a:p>
        </p:txBody>
      </p:sp>
      <p:sp>
        <p:nvSpPr>
          <p:cNvPr id="12" name="TextBox 11">
            <a:extLst>
              <a:ext uri="{FF2B5EF4-FFF2-40B4-BE49-F238E27FC236}">
                <a16:creationId xmlns:a16="http://schemas.microsoft.com/office/drawing/2014/main" id="{45B9CBFB-FAC9-E712-AEE4-E393C321BAC3}"/>
              </a:ext>
            </a:extLst>
          </p:cNvPr>
          <p:cNvSpPr txBox="1"/>
          <p:nvPr/>
        </p:nvSpPr>
        <p:spPr>
          <a:xfrm>
            <a:off x="6711995" y="6052952"/>
            <a:ext cx="4539241" cy="523220"/>
          </a:xfrm>
          <a:prstGeom prst="rect">
            <a:avLst/>
          </a:prstGeom>
          <a:noFill/>
        </p:spPr>
        <p:txBody>
          <a:bodyPr wrap="square" rtlCol="0">
            <a:spAutoFit/>
          </a:bodyPr>
          <a:lstStyle/>
          <a:p>
            <a:pPr algn="r"/>
            <a:r>
              <a:rPr lang="en-GB" sz="1400" b="0" i="1" u="none" strike="noStrike" dirty="0">
                <a:solidFill>
                  <a:schemeClr val="bg1"/>
                </a:solidFill>
                <a:effectLst/>
                <a:latin typeface="Poppins" pitchFamily="2" charset="77"/>
                <a:cs typeface="Poppins" pitchFamily="2" charset="77"/>
              </a:rPr>
              <a:t>‘</a:t>
            </a:r>
            <a:r>
              <a:rPr lang="en-GB" sz="1400" b="0" i="0" u="none" strike="noStrike" dirty="0">
                <a:solidFill>
                  <a:schemeClr val="bg1"/>
                </a:solidFill>
                <a:effectLst/>
                <a:latin typeface="Poppins" pitchFamily="2" charset="77"/>
                <a:cs typeface="Poppins" pitchFamily="2" charset="77"/>
              </a:rPr>
              <a:t>I </a:t>
            </a:r>
            <a:r>
              <a:rPr lang="en-GB" sz="1400" b="0" i="1" u="none" strike="noStrike" dirty="0">
                <a:solidFill>
                  <a:schemeClr val="bg1"/>
                </a:solidFill>
                <a:effectLst/>
                <a:latin typeface="Poppins" pitchFamily="2" charset="77"/>
                <a:cs typeface="Poppins" pitchFamily="2" charset="77"/>
              </a:rPr>
              <a:t>really like the graphics and think the prompts have been well thought out.’</a:t>
            </a:r>
            <a:endParaRPr lang="en-US" sz="1400" i="1" dirty="0">
              <a:solidFill>
                <a:schemeClr val="bg1"/>
              </a:solidFill>
              <a:latin typeface="Poppins" pitchFamily="2" charset="77"/>
              <a:cs typeface="Poppins" pitchFamily="2" charset="77"/>
            </a:endParaRPr>
          </a:p>
        </p:txBody>
      </p:sp>
      <p:sp>
        <p:nvSpPr>
          <p:cNvPr id="14" name="TextBox 13">
            <a:extLst>
              <a:ext uri="{FF2B5EF4-FFF2-40B4-BE49-F238E27FC236}">
                <a16:creationId xmlns:a16="http://schemas.microsoft.com/office/drawing/2014/main" id="{E2408B04-9CBD-8646-CC31-8AB39416EA89}"/>
              </a:ext>
            </a:extLst>
          </p:cNvPr>
          <p:cNvSpPr txBox="1"/>
          <p:nvPr/>
        </p:nvSpPr>
        <p:spPr>
          <a:xfrm>
            <a:off x="589223" y="1416024"/>
            <a:ext cx="6122772" cy="646331"/>
          </a:xfrm>
          <a:prstGeom prst="rect">
            <a:avLst/>
          </a:prstGeom>
          <a:noFill/>
        </p:spPr>
        <p:txBody>
          <a:bodyPr wrap="square">
            <a:spAutoFit/>
          </a:bodyPr>
          <a:lstStyle/>
          <a:p>
            <a:r>
              <a:rPr lang="en-GB" b="1" u="none" strike="noStrike" dirty="0">
                <a:solidFill>
                  <a:schemeClr val="bg1"/>
                </a:solidFill>
                <a:effectLst/>
                <a:latin typeface="Poppins" pitchFamily="2" charset="77"/>
                <a:cs typeface="Poppins" pitchFamily="2" charset="77"/>
              </a:rPr>
              <a:t>Do you have any additional comments on the project so far?</a:t>
            </a:r>
            <a:endParaRPr lang="en-US" b="1" dirty="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87008D62-BC84-FFAC-F283-AF197346DD27}"/>
              </a:ext>
            </a:extLst>
          </p:cNvPr>
          <p:cNvSpPr txBox="1"/>
          <p:nvPr/>
        </p:nvSpPr>
        <p:spPr>
          <a:xfrm>
            <a:off x="6779741" y="1485366"/>
            <a:ext cx="5004052" cy="523220"/>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‘It’s a lovely and considerate initiative – I look forward to the postcards myself!’</a:t>
            </a:r>
            <a:endParaRPr lang="en-US" sz="1400" i="1" dirty="0">
              <a:solidFill>
                <a:schemeClr val="bg1"/>
              </a:solidFill>
              <a:latin typeface="Poppins" pitchFamily="2" charset="77"/>
              <a:cs typeface="Poppins" pitchFamily="2" charset="77"/>
            </a:endParaRPr>
          </a:p>
        </p:txBody>
      </p:sp>
      <p:sp>
        <p:nvSpPr>
          <p:cNvPr id="2" name="TextBox 1">
            <a:extLst>
              <a:ext uri="{FF2B5EF4-FFF2-40B4-BE49-F238E27FC236}">
                <a16:creationId xmlns:a16="http://schemas.microsoft.com/office/drawing/2014/main" id="{72500450-F03E-B4D5-1FFA-DF28EA72B2A1}"/>
              </a:ext>
            </a:extLst>
          </p:cNvPr>
          <p:cNvSpPr txBox="1"/>
          <p:nvPr/>
        </p:nvSpPr>
        <p:spPr>
          <a:xfrm>
            <a:off x="322144" y="5837508"/>
            <a:ext cx="5226474" cy="738664"/>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‘I think it is a good initiative and it sustains a regular channel of communication with students (especially those who don't even read TGF threads/posts)’</a:t>
            </a:r>
            <a:endParaRPr lang="en-US" sz="1400" i="1" dirty="0">
              <a:solidFill>
                <a:schemeClr val="bg1"/>
              </a:solidFill>
              <a:latin typeface="Poppins" pitchFamily="2" charset="77"/>
              <a:cs typeface="Poppins" pitchFamily="2" charset="77"/>
            </a:endParaRPr>
          </a:p>
        </p:txBody>
      </p:sp>
      <p:pic>
        <p:nvPicPr>
          <p:cNvPr id="5" name="Picture 4">
            <a:extLst>
              <a:ext uri="{FF2B5EF4-FFF2-40B4-BE49-F238E27FC236}">
                <a16:creationId xmlns:a16="http://schemas.microsoft.com/office/drawing/2014/main" id="{5B7D55A9-1F6C-F7ED-1FDD-E673E92FC5B8}"/>
              </a:ext>
            </a:extLst>
          </p:cNvPr>
          <p:cNvPicPr>
            <a:picLocks noChangeAspect="1"/>
          </p:cNvPicPr>
          <p:nvPr/>
        </p:nvPicPr>
        <p:blipFill>
          <a:blip r:embed="rId3"/>
          <a:stretch>
            <a:fillRect/>
          </a:stretch>
        </p:blipFill>
        <p:spPr>
          <a:xfrm>
            <a:off x="6491804" y="2342005"/>
            <a:ext cx="5347187" cy="3360212"/>
          </a:xfrm>
          <a:prstGeom prst="rect">
            <a:avLst/>
          </a:prstGeom>
        </p:spPr>
      </p:pic>
    </p:spTree>
    <p:extLst>
      <p:ext uri="{BB962C8B-B14F-4D97-AF65-F5344CB8AC3E}">
        <p14:creationId xmlns:p14="http://schemas.microsoft.com/office/powerpoint/2010/main" val="1328499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sz="4000" dirty="0"/>
              <a:t>Mid-pilot Student survey feedback</a:t>
            </a:r>
          </a:p>
        </p:txBody>
      </p:sp>
      <p:sp>
        <p:nvSpPr>
          <p:cNvPr id="4" name="Text Placeholder 3">
            <a:extLst>
              <a:ext uri="{FF2B5EF4-FFF2-40B4-BE49-F238E27FC236}">
                <a16:creationId xmlns:a16="http://schemas.microsoft.com/office/drawing/2014/main" id="{E635967E-827F-28DD-224A-ACD61DDF8963}"/>
              </a:ext>
            </a:extLst>
          </p:cNvPr>
          <p:cNvSpPr>
            <a:spLocks noGrp="1"/>
          </p:cNvSpPr>
          <p:nvPr>
            <p:ph type="body" sz="quarter" idx="12"/>
          </p:nvPr>
        </p:nvSpPr>
        <p:spPr>
          <a:xfrm>
            <a:off x="755576" y="1623075"/>
            <a:ext cx="10839016" cy="4430253"/>
          </a:xfrm>
        </p:spPr>
        <p:txBody>
          <a:bodyPr/>
          <a:lstStyle/>
          <a:p>
            <a:r>
              <a:rPr lang="en-GB" sz="2000" dirty="0"/>
              <a:t>33 responses were received out of 171 students (19%)</a:t>
            </a:r>
          </a:p>
          <a:p>
            <a:endParaRPr lang="en-GB" sz="1000" dirty="0"/>
          </a:p>
          <a:p>
            <a:pPr marL="342900" indent="-342900">
              <a:buFont typeface="Arial" panose="020B0604020202020204" pitchFamily="34" charset="0"/>
              <a:buChar char="•"/>
            </a:pPr>
            <a:r>
              <a:rPr lang="en-GB" sz="2400" dirty="0"/>
              <a:t>All results were anonymous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Tutors sent the questionnaire</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US" sz="2400" dirty="0">
                <a:solidFill>
                  <a:schemeClr val="bg1"/>
                </a:solidFill>
                <a:latin typeface="Poppins" pitchFamily="2" charset="77"/>
                <a:cs typeface="Poppins" pitchFamily="2" charset="77"/>
              </a:rPr>
              <a:t>91% of students report that they read the postcards each week</a:t>
            </a:r>
          </a:p>
          <a:p>
            <a:pPr marL="342900" indent="-342900">
              <a:buFont typeface="Arial" panose="020B0604020202020204" pitchFamily="34" charset="0"/>
              <a:buChar char="•"/>
            </a:pPr>
            <a:endParaRPr lang="en-US" sz="2400" dirty="0">
              <a:solidFill>
                <a:schemeClr val="bg1"/>
              </a:solidFill>
              <a:latin typeface="Poppins" pitchFamily="2" charset="77"/>
              <a:cs typeface="Poppins" pitchFamily="2" charset="77"/>
            </a:endParaRPr>
          </a:p>
          <a:p>
            <a:pPr marL="342900" indent="-342900">
              <a:buFont typeface="Arial" panose="020B0604020202020204" pitchFamily="34" charset="0"/>
              <a:buChar char="•"/>
            </a:pPr>
            <a:r>
              <a:rPr lang="en-US" sz="2400" dirty="0">
                <a:solidFill>
                  <a:schemeClr val="bg1"/>
                </a:solidFill>
                <a:latin typeface="Poppins" pitchFamily="2" charset="77"/>
                <a:cs typeface="Poppins" pitchFamily="2" charset="77"/>
              </a:rPr>
              <a:t>76% of students report that the postcards encouraged them to contact their tutor</a:t>
            </a:r>
          </a:p>
          <a:p>
            <a:endParaRPr lang="en-US" sz="1400" dirty="0">
              <a:solidFill>
                <a:schemeClr val="bg1"/>
              </a:solidFill>
              <a:latin typeface="Poppins" pitchFamily="2" charset="77"/>
              <a:cs typeface="Poppins" pitchFamily="2" charset="77"/>
            </a:endParaRPr>
          </a:p>
          <a:p>
            <a:pPr marL="342900" indent="-342900">
              <a:buFont typeface="Arial" panose="020B0604020202020204" pitchFamily="34" charset="0"/>
              <a:buChar char="•"/>
            </a:pPr>
            <a:endParaRPr lang="en-GB" sz="2000" dirty="0"/>
          </a:p>
          <a:p>
            <a:endParaRPr lang="en-GB" sz="1050" dirty="0"/>
          </a:p>
        </p:txBody>
      </p:sp>
    </p:spTree>
    <p:extLst>
      <p:ext uri="{BB962C8B-B14F-4D97-AF65-F5344CB8AC3E}">
        <p14:creationId xmlns:p14="http://schemas.microsoft.com/office/powerpoint/2010/main" val="102928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sz="4000" dirty="0"/>
              <a:t>Data Collection</a:t>
            </a:r>
          </a:p>
        </p:txBody>
      </p:sp>
      <p:sp>
        <p:nvSpPr>
          <p:cNvPr id="5" name="TextBox 4">
            <a:extLst>
              <a:ext uri="{FF2B5EF4-FFF2-40B4-BE49-F238E27FC236}">
                <a16:creationId xmlns:a16="http://schemas.microsoft.com/office/drawing/2014/main" id="{80932C50-509D-AFFA-0ECB-25B7607827B9}"/>
              </a:ext>
            </a:extLst>
          </p:cNvPr>
          <p:cNvSpPr txBox="1"/>
          <p:nvPr/>
        </p:nvSpPr>
        <p:spPr>
          <a:xfrm>
            <a:off x="248356" y="1843950"/>
            <a:ext cx="4520409" cy="3170099"/>
          </a:xfrm>
          <a:prstGeom prst="rect">
            <a:avLst/>
          </a:prstGeom>
          <a:noFill/>
        </p:spPr>
        <p:txBody>
          <a:bodyPr wrap="square" rtlCol="0">
            <a:spAutoFit/>
          </a:bodyPr>
          <a:lstStyle/>
          <a:p>
            <a:r>
              <a:rPr lang="en-US" sz="2000" dirty="0">
                <a:solidFill>
                  <a:schemeClr val="bg1"/>
                </a:solidFill>
                <a:latin typeface="Poppins" pitchFamily="2" charset="77"/>
                <a:cs typeface="Poppins" pitchFamily="2" charset="77"/>
              </a:rPr>
              <a:t>Early analysis from tutorial attendance indicates a higher proportion of students from the pilot group are attending the module-wide tutorials</a:t>
            </a:r>
          </a:p>
          <a:p>
            <a:endParaRPr lang="en-US" sz="2000" dirty="0">
              <a:solidFill>
                <a:schemeClr val="bg1"/>
              </a:solidFill>
              <a:latin typeface="Poppins" pitchFamily="2" charset="77"/>
              <a:cs typeface="Poppins" pitchFamily="2" charset="77"/>
            </a:endParaRPr>
          </a:p>
          <a:p>
            <a:endParaRPr lang="en-US" sz="2000" dirty="0">
              <a:solidFill>
                <a:schemeClr val="bg1"/>
              </a:solidFill>
              <a:latin typeface="Poppins" pitchFamily="2" charset="77"/>
              <a:cs typeface="Poppins" pitchFamily="2" charset="77"/>
            </a:endParaRPr>
          </a:p>
          <a:p>
            <a:r>
              <a:rPr lang="en-US" sz="2000" dirty="0">
                <a:solidFill>
                  <a:schemeClr val="bg1"/>
                </a:solidFill>
                <a:latin typeface="Poppins" pitchFamily="2" charset="77"/>
                <a:cs typeface="Poppins" pitchFamily="2" charset="77"/>
              </a:rPr>
              <a:t>As the project continues we will look at TMA submission and retention data </a:t>
            </a:r>
          </a:p>
        </p:txBody>
      </p:sp>
      <p:graphicFrame>
        <p:nvGraphicFramePr>
          <p:cNvPr id="2" name="Chart 1">
            <a:extLst>
              <a:ext uri="{FF2B5EF4-FFF2-40B4-BE49-F238E27FC236}">
                <a16:creationId xmlns:a16="http://schemas.microsoft.com/office/drawing/2014/main" id="{D0E2518A-3BD8-F428-0A25-DC8F07A8E3FA}"/>
              </a:ext>
            </a:extLst>
          </p:cNvPr>
          <p:cNvGraphicFramePr>
            <a:graphicFrameLocks/>
          </p:cNvGraphicFramePr>
          <p:nvPr/>
        </p:nvGraphicFramePr>
        <p:xfrm>
          <a:off x="5088467" y="1778883"/>
          <a:ext cx="6855177" cy="451999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916895B-6ECA-733A-7FA3-622E0D1F9B78}"/>
              </a:ext>
            </a:extLst>
          </p:cNvPr>
          <p:cNvSpPr txBox="1"/>
          <p:nvPr/>
        </p:nvSpPr>
        <p:spPr>
          <a:xfrm>
            <a:off x="7488369" y="5230673"/>
            <a:ext cx="2079415" cy="246221"/>
          </a:xfrm>
          <a:prstGeom prst="rect">
            <a:avLst/>
          </a:prstGeom>
          <a:noFill/>
        </p:spPr>
        <p:txBody>
          <a:bodyPr wrap="none" rtlCol="0">
            <a:spAutoFit/>
          </a:bodyPr>
          <a:lstStyle/>
          <a:p>
            <a:r>
              <a:rPr lang="en-US" sz="1000" dirty="0">
                <a:solidFill>
                  <a:schemeClr val="bg1"/>
                </a:solidFill>
                <a:latin typeface="Poppins" pitchFamily="2" charset="77"/>
                <a:cs typeface="Poppins" pitchFamily="2" charset="77"/>
              </a:rPr>
              <a:t>weekly module-wide tutorials</a:t>
            </a:r>
          </a:p>
        </p:txBody>
      </p:sp>
      <p:sp>
        <p:nvSpPr>
          <p:cNvPr id="6" name="TextBox 5">
            <a:extLst>
              <a:ext uri="{FF2B5EF4-FFF2-40B4-BE49-F238E27FC236}">
                <a16:creationId xmlns:a16="http://schemas.microsoft.com/office/drawing/2014/main" id="{A039D0EE-157C-268D-039D-6E1FE227767B}"/>
              </a:ext>
            </a:extLst>
          </p:cNvPr>
          <p:cNvSpPr txBox="1"/>
          <p:nvPr/>
        </p:nvSpPr>
        <p:spPr>
          <a:xfrm>
            <a:off x="6411157" y="1229624"/>
            <a:ext cx="4465453" cy="861774"/>
          </a:xfrm>
          <a:prstGeom prst="rect">
            <a:avLst/>
          </a:prstGeom>
          <a:noFill/>
        </p:spPr>
        <p:txBody>
          <a:bodyPr wrap="none" rtlCol="0">
            <a:spAutoFit/>
          </a:bodyPr>
          <a:lstStyle/>
          <a:p>
            <a:pPr algn="ctr"/>
            <a:r>
              <a:rPr lang="en-GB" sz="1600" dirty="0">
                <a:solidFill>
                  <a:schemeClr val="bg1"/>
                </a:solidFill>
                <a:latin typeface="Poppins" pitchFamily="2" charset="77"/>
                <a:cs typeface="Poppins" pitchFamily="2" charset="77"/>
              </a:rPr>
              <a:t>Proportion of attendance compared</a:t>
            </a:r>
            <a:r>
              <a:rPr lang="en-GB" sz="1600" baseline="0" dirty="0">
                <a:solidFill>
                  <a:schemeClr val="bg1"/>
                </a:solidFill>
                <a:latin typeface="Poppins" pitchFamily="2" charset="77"/>
                <a:cs typeface="Poppins" pitchFamily="2" charset="77"/>
              </a:rPr>
              <a:t> to </a:t>
            </a:r>
          </a:p>
          <a:p>
            <a:pPr algn="ctr"/>
            <a:r>
              <a:rPr lang="en-GB" sz="1600" baseline="0" dirty="0">
                <a:solidFill>
                  <a:schemeClr val="bg1"/>
                </a:solidFill>
                <a:latin typeface="Poppins" pitchFamily="2" charset="77"/>
                <a:cs typeface="Poppins" pitchFamily="2" charset="77"/>
              </a:rPr>
              <a:t>random cohort samples</a:t>
            </a:r>
            <a:endParaRPr lang="en-GB" sz="1600" dirty="0">
              <a:solidFill>
                <a:schemeClr val="bg1"/>
              </a:solidFill>
              <a:latin typeface="Poppins" pitchFamily="2" charset="77"/>
              <a:cs typeface="Poppins" pitchFamily="2" charset="77"/>
            </a:endParaRPr>
          </a:p>
          <a:p>
            <a:endParaRPr lang="en-US" dirty="0"/>
          </a:p>
        </p:txBody>
      </p:sp>
      <p:cxnSp>
        <p:nvCxnSpPr>
          <p:cNvPr id="8" name="Straight Connector 7">
            <a:extLst>
              <a:ext uri="{FF2B5EF4-FFF2-40B4-BE49-F238E27FC236}">
                <a16:creationId xmlns:a16="http://schemas.microsoft.com/office/drawing/2014/main" id="{485CBC03-1671-E8F3-3A5F-9274D58A1CFE}"/>
              </a:ext>
            </a:extLst>
          </p:cNvPr>
          <p:cNvCxnSpPr/>
          <p:nvPr/>
        </p:nvCxnSpPr>
        <p:spPr>
          <a:xfrm>
            <a:off x="5362223" y="3251200"/>
            <a:ext cx="65024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10E3111-EC83-52A3-76D3-47A190D94D6B}"/>
              </a:ext>
            </a:extLst>
          </p:cNvPr>
          <p:cNvPicPr>
            <a:picLocks noChangeAspect="1"/>
          </p:cNvPicPr>
          <p:nvPr/>
        </p:nvPicPr>
        <p:blipFill>
          <a:blip r:embed="rId4"/>
          <a:stretch>
            <a:fillRect/>
          </a:stretch>
        </p:blipFill>
        <p:spPr>
          <a:xfrm>
            <a:off x="5042521" y="3149600"/>
            <a:ext cx="310858" cy="340941"/>
          </a:xfrm>
          <a:prstGeom prst="rect">
            <a:avLst/>
          </a:prstGeom>
        </p:spPr>
      </p:pic>
      <p:sp>
        <p:nvSpPr>
          <p:cNvPr id="9" name="TextBox 8">
            <a:extLst>
              <a:ext uri="{FF2B5EF4-FFF2-40B4-BE49-F238E27FC236}">
                <a16:creationId xmlns:a16="http://schemas.microsoft.com/office/drawing/2014/main" id="{EAEBED8D-5320-0107-D3DB-B92EDCCBB6DC}"/>
              </a:ext>
            </a:extLst>
          </p:cNvPr>
          <p:cNvSpPr txBox="1"/>
          <p:nvPr/>
        </p:nvSpPr>
        <p:spPr>
          <a:xfrm>
            <a:off x="4926958" y="3114000"/>
            <a:ext cx="380232" cy="276999"/>
          </a:xfrm>
          <a:prstGeom prst="rect">
            <a:avLst/>
          </a:prstGeom>
          <a:noFill/>
        </p:spPr>
        <p:txBody>
          <a:bodyPr wrap="none" rtlCol="0">
            <a:spAutoFit/>
          </a:bodyPr>
          <a:lstStyle/>
          <a:p>
            <a:r>
              <a:rPr lang="en-US" sz="1200" dirty="0">
                <a:solidFill>
                  <a:schemeClr val="bg1"/>
                </a:solidFill>
              </a:rPr>
              <a:t>1.0</a:t>
            </a:r>
          </a:p>
        </p:txBody>
      </p:sp>
      <p:cxnSp>
        <p:nvCxnSpPr>
          <p:cNvPr id="15" name="Straight Connector 14">
            <a:extLst>
              <a:ext uri="{FF2B5EF4-FFF2-40B4-BE49-F238E27FC236}">
                <a16:creationId xmlns:a16="http://schemas.microsoft.com/office/drawing/2014/main" id="{0899865C-4FBA-F735-373E-D1239B0044DB}"/>
              </a:ext>
            </a:extLst>
          </p:cNvPr>
          <p:cNvCxnSpPr/>
          <p:nvPr/>
        </p:nvCxnSpPr>
        <p:spPr>
          <a:xfrm>
            <a:off x="5980063" y="1889106"/>
            <a:ext cx="0" cy="3509833"/>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C499CD-6E85-6C38-05EE-69BD33A1832F}"/>
              </a:ext>
            </a:extLst>
          </p:cNvPr>
          <p:cNvSpPr txBox="1"/>
          <p:nvPr/>
        </p:nvSpPr>
        <p:spPr>
          <a:xfrm>
            <a:off x="6025219" y="4220682"/>
            <a:ext cx="2438393" cy="400110"/>
          </a:xfrm>
          <a:prstGeom prst="rect">
            <a:avLst/>
          </a:prstGeom>
          <a:noFill/>
        </p:spPr>
        <p:txBody>
          <a:bodyPr wrap="square" rtlCol="0">
            <a:spAutoFit/>
          </a:bodyPr>
          <a:lstStyle/>
          <a:p>
            <a:r>
              <a:rPr lang="en-US" sz="1000" dirty="0">
                <a:solidFill>
                  <a:schemeClr val="bg1"/>
                </a:solidFill>
                <a:latin typeface="Poppins" pitchFamily="2" charset="77"/>
                <a:cs typeface="Poppins" pitchFamily="2" charset="77"/>
              </a:rPr>
              <a:t>First two tutorial advertised to ALL students via the module planner</a:t>
            </a:r>
          </a:p>
        </p:txBody>
      </p:sp>
    </p:spTree>
    <p:extLst>
      <p:ext uri="{BB962C8B-B14F-4D97-AF65-F5344CB8AC3E}">
        <p14:creationId xmlns:p14="http://schemas.microsoft.com/office/powerpoint/2010/main" val="391225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sz="4000" dirty="0"/>
              <a:t>Mid-pilot Student survey feedback</a:t>
            </a:r>
          </a:p>
        </p:txBody>
      </p:sp>
      <p:sp>
        <p:nvSpPr>
          <p:cNvPr id="4" name="TextBox 3">
            <a:extLst>
              <a:ext uri="{FF2B5EF4-FFF2-40B4-BE49-F238E27FC236}">
                <a16:creationId xmlns:a16="http://schemas.microsoft.com/office/drawing/2014/main" id="{4FB837DE-5C02-1030-DA31-169FFFB84F40}"/>
              </a:ext>
            </a:extLst>
          </p:cNvPr>
          <p:cNvSpPr txBox="1"/>
          <p:nvPr/>
        </p:nvSpPr>
        <p:spPr>
          <a:xfrm>
            <a:off x="408207" y="1250192"/>
            <a:ext cx="6987810" cy="400110"/>
          </a:xfrm>
          <a:prstGeom prst="rect">
            <a:avLst/>
          </a:prstGeom>
          <a:noFill/>
        </p:spPr>
        <p:txBody>
          <a:bodyPr wrap="none" rtlCol="0">
            <a:spAutoFit/>
          </a:bodyPr>
          <a:lstStyle/>
          <a:p>
            <a:r>
              <a:rPr lang="en-US" sz="2000" b="1" dirty="0">
                <a:solidFill>
                  <a:schemeClr val="bg1"/>
                </a:solidFill>
                <a:latin typeface="Poppins" pitchFamily="2" charset="77"/>
                <a:cs typeface="Poppins" pitchFamily="2" charset="77"/>
              </a:rPr>
              <a:t>Do the postcards have any impact on your studies? </a:t>
            </a:r>
          </a:p>
        </p:txBody>
      </p:sp>
      <p:sp>
        <p:nvSpPr>
          <p:cNvPr id="5" name="TextBox 4">
            <a:extLst>
              <a:ext uri="{FF2B5EF4-FFF2-40B4-BE49-F238E27FC236}">
                <a16:creationId xmlns:a16="http://schemas.microsoft.com/office/drawing/2014/main" id="{4C5A4CEA-27D0-79EB-A7D3-84F1D8BAC02A}"/>
              </a:ext>
            </a:extLst>
          </p:cNvPr>
          <p:cNvSpPr txBox="1"/>
          <p:nvPr/>
        </p:nvSpPr>
        <p:spPr>
          <a:xfrm>
            <a:off x="8204069" y="1308805"/>
            <a:ext cx="4089652" cy="738664"/>
          </a:xfrm>
          <a:prstGeom prst="rect">
            <a:avLst/>
          </a:prstGeom>
          <a:noFill/>
        </p:spPr>
        <p:txBody>
          <a:bodyPr wrap="square" rtlCol="0">
            <a:spAutoFit/>
          </a:bodyPr>
          <a:lstStyle/>
          <a:p>
            <a:r>
              <a:rPr lang="en-GB" sz="1400" i="1" u="none" strike="noStrike" dirty="0">
                <a:solidFill>
                  <a:schemeClr val="bg1"/>
                </a:solidFill>
                <a:effectLst/>
                <a:latin typeface="Poppins" pitchFamily="2" charset="77"/>
                <a:cs typeface="Poppins" pitchFamily="2" charset="77"/>
              </a:rPr>
              <a:t>‘They were an initial unexpected delight. They do show and emphasis that the tutor is available and supportive in every way’</a:t>
            </a:r>
            <a:endParaRPr lang="en-US" sz="1400" i="1" dirty="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9E34C25C-69DE-421E-2C2F-97C709B7582B}"/>
              </a:ext>
            </a:extLst>
          </p:cNvPr>
          <p:cNvSpPr txBox="1"/>
          <p:nvPr/>
        </p:nvSpPr>
        <p:spPr>
          <a:xfrm>
            <a:off x="6416244" y="6170912"/>
            <a:ext cx="5387209" cy="523220"/>
          </a:xfrm>
          <a:prstGeom prst="rect">
            <a:avLst/>
          </a:prstGeom>
          <a:noFill/>
        </p:spPr>
        <p:txBody>
          <a:bodyPr wrap="square" rtlCol="0">
            <a:spAutoFit/>
          </a:bodyPr>
          <a:lstStyle/>
          <a:p>
            <a:pPr algn="r"/>
            <a:r>
              <a:rPr lang="en-GB" sz="1400" b="0" i="1" u="none" strike="noStrike" dirty="0">
                <a:solidFill>
                  <a:schemeClr val="bg1"/>
                </a:solidFill>
                <a:effectLst/>
                <a:latin typeface="Poppins" pitchFamily="2" charset="77"/>
                <a:cs typeface="Poppins" pitchFamily="2" charset="77"/>
              </a:rPr>
              <a:t>‘They do give some context, they are attractive and engaging (more pleasing than normal OU text)’</a:t>
            </a:r>
            <a:endParaRPr lang="en-US" sz="1400" i="1" dirty="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E92B5D7E-6691-55E3-0C68-44E31C9CE33E}"/>
              </a:ext>
            </a:extLst>
          </p:cNvPr>
          <p:cNvSpPr txBox="1"/>
          <p:nvPr/>
        </p:nvSpPr>
        <p:spPr>
          <a:xfrm>
            <a:off x="376268" y="1949501"/>
            <a:ext cx="5057211" cy="523220"/>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‘They have a positive impact. I feel guided in my studies and motivated’</a:t>
            </a:r>
            <a:endParaRPr lang="en-US" sz="1400" i="1" dirty="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9042BB8E-3A23-99C2-BDA8-02B54508EDE0}"/>
              </a:ext>
            </a:extLst>
          </p:cNvPr>
          <p:cNvSpPr txBox="1"/>
          <p:nvPr/>
        </p:nvSpPr>
        <p:spPr>
          <a:xfrm>
            <a:off x="249133" y="4732381"/>
            <a:ext cx="4582359" cy="954107"/>
          </a:xfrm>
          <a:prstGeom prst="rect">
            <a:avLst/>
          </a:prstGeom>
          <a:noFill/>
        </p:spPr>
        <p:txBody>
          <a:bodyPr wrap="square">
            <a:spAutoFit/>
          </a:bodyPr>
          <a:lstStyle/>
          <a:p>
            <a:r>
              <a:rPr lang="en-GB" sz="1400" b="0" i="1" u="none" strike="noStrike" dirty="0">
                <a:solidFill>
                  <a:schemeClr val="bg1"/>
                </a:solidFill>
                <a:effectLst/>
                <a:latin typeface="Poppins" pitchFamily="2" charset="77"/>
                <a:cs typeface="Poppins" pitchFamily="2" charset="77"/>
              </a:rPr>
              <a:t>‘It makes the module a bit more fun, and makes me feel connected to my tutor a bit more. In previous modules I didn't really hear from my tutors at all, so it's nice to get a weekly email</a:t>
            </a:r>
            <a:r>
              <a:rPr lang="en-GB" sz="1400" i="1" dirty="0">
                <a:solidFill>
                  <a:schemeClr val="bg1"/>
                </a:solidFill>
                <a:latin typeface="Poppins" pitchFamily="2" charset="77"/>
                <a:cs typeface="Poppins" pitchFamily="2" charset="77"/>
              </a:rPr>
              <a:t>'</a:t>
            </a:r>
            <a:endParaRPr lang="en-GB" sz="1400" b="0" i="1" u="none" strike="noStrike" dirty="0">
              <a:solidFill>
                <a:schemeClr val="bg1"/>
              </a:solidFill>
              <a:effectLst/>
              <a:latin typeface="Poppins" pitchFamily="2" charset="77"/>
              <a:cs typeface="Poppins" pitchFamily="2" charset="77"/>
            </a:endParaRPr>
          </a:p>
        </p:txBody>
      </p:sp>
      <p:sp>
        <p:nvSpPr>
          <p:cNvPr id="12" name="TextBox 11">
            <a:extLst>
              <a:ext uri="{FF2B5EF4-FFF2-40B4-BE49-F238E27FC236}">
                <a16:creationId xmlns:a16="http://schemas.microsoft.com/office/drawing/2014/main" id="{2B55B00E-F99E-1211-1044-F2DECB5F8F1D}"/>
              </a:ext>
            </a:extLst>
          </p:cNvPr>
          <p:cNvSpPr txBox="1"/>
          <p:nvPr/>
        </p:nvSpPr>
        <p:spPr>
          <a:xfrm>
            <a:off x="1505320" y="3495513"/>
            <a:ext cx="3571216" cy="954107"/>
          </a:xfrm>
          <a:prstGeom prst="rect">
            <a:avLst/>
          </a:prstGeom>
          <a:noFill/>
        </p:spPr>
        <p:txBody>
          <a:bodyPr wrap="square" rtlCol="0">
            <a:spAutoFit/>
          </a:bodyPr>
          <a:lstStyle/>
          <a:p>
            <a:pPr algn="r"/>
            <a:r>
              <a:rPr lang="en-GB" sz="1400" b="0" i="1" u="none" strike="noStrike" dirty="0">
                <a:solidFill>
                  <a:schemeClr val="bg1"/>
                </a:solidFill>
                <a:effectLst/>
                <a:latin typeface="Poppins" pitchFamily="2" charset="77"/>
                <a:cs typeface="Poppins" pitchFamily="2" charset="77"/>
              </a:rPr>
              <a:t>‘It does help me a lot, it gives me more information and understanding about what to do next and what is expected from me to do’</a:t>
            </a:r>
            <a:endParaRPr lang="en-US" sz="1400" i="1" dirty="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F06A8B90-0905-6AF3-5A01-4FC6683783EF}"/>
              </a:ext>
            </a:extLst>
          </p:cNvPr>
          <p:cNvSpPr txBox="1"/>
          <p:nvPr/>
        </p:nvSpPr>
        <p:spPr>
          <a:xfrm>
            <a:off x="1046273" y="2879074"/>
            <a:ext cx="3451586" cy="307777"/>
          </a:xfrm>
          <a:prstGeom prst="rect">
            <a:avLst/>
          </a:prstGeom>
          <a:noFill/>
        </p:spPr>
        <p:txBody>
          <a:bodyPr wrap="none" rtlCol="0">
            <a:spAutoFit/>
          </a:bodyPr>
          <a:lstStyle/>
          <a:p>
            <a:r>
              <a:rPr lang="en-GB" sz="1400" b="0" i="1" u="none" strike="noStrike" dirty="0">
                <a:solidFill>
                  <a:schemeClr val="bg1"/>
                </a:solidFill>
                <a:effectLst/>
                <a:latin typeface="Poppins" pitchFamily="2" charset="77"/>
                <a:cs typeface="Poppins" pitchFamily="2" charset="77"/>
              </a:rPr>
              <a:t>‘They offer new ideas and guidance’</a:t>
            </a:r>
            <a:endParaRPr lang="en-US" sz="1400" i="1" dirty="0">
              <a:solidFill>
                <a:schemeClr val="bg1"/>
              </a:solidFill>
              <a:latin typeface="Poppins" pitchFamily="2" charset="77"/>
              <a:cs typeface="Poppins" pitchFamily="2" charset="77"/>
            </a:endParaRPr>
          </a:p>
        </p:txBody>
      </p:sp>
      <p:pic>
        <p:nvPicPr>
          <p:cNvPr id="14" name="Picture 13">
            <a:extLst>
              <a:ext uri="{FF2B5EF4-FFF2-40B4-BE49-F238E27FC236}">
                <a16:creationId xmlns:a16="http://schemas.microsoft.com/office/drawing/2014/main" id="{DA4E9D97-B540-4FB3-AA77-083C0155E633}"/>
              </a:ext>
            </a:extLst>
          </p:cNvPr>
          <p:cNvPicPr>
            <a:picLocks noChangeAspect="1"/>
          </p:cNvPicPr>
          <p:nvPr/>
        </p:nvPicPr>
        <p:blipFill>
          <a:blip r:embed="rId3"/>
          <a:stretch>
            <a:fillRect/>
          </a:stretch>
        </p:blipFill>
        <p:spPr>
          <a:xfrm>
            <a:off x="5911115" y="2279524"/>
            <a:ext cx="5749146" cy="3632517"/>
          </a:xfrm>
          <a:prstGeom prst="rect">
            <a:avLst/>
          </a:prstGeom>
        </p:spPr>
      </p:pic>
      <p:sp>
        <p:nvSpPr>
          <p:cNvPr id="15" name="TextBox 14">
            <a:extLst>
              <a:ext uri="{FF2B5EF4-FFF2-40B4-BE49-F238E27FC236}">
                <a16:creationId xmlns:a16="http://schemas.microsoft.com/office/drawing/2014/main" id="{F50F4819-290B-1970-64C9-50C09A5BAB22}"/>
              </a:ext>
            </a:extLst>
          </p:cNvPr>
          <p:cNvSpPr txBox="1"/>
          <p:nvPr/>
        </p:nvSpPr>
        <p:spPr>
          <a:xfrm>
            <a:off x="2080520" y="6137594"/>
            <a:ext cx="3830595" cy="523220"/>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‘No. They make me feel anxious if I’m slightly behind schedule’</a:t>
            </a:r>
            <a:endParaRPr lang="en-US" sz="1400" i="1"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80316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sz="4000" dirty="0"/>
              <a:t>Mid-pilot Student survey feedback</a:t>
            </a:r>
          </a:p>
        </p:txBody>
      </p:sp>
      <p:sp>
        <p:nvSpPr>
          <p:cNvPr id="4" name="TextBox 3">
            <a:extLst>
              <a:ext uri="{FF2B5EF4-FFF2-40B4-BE49-F238E27FC236}">
                <a16:creationId xmlns:a16="http://schemas.microsoft.com/office/drawing/2014/main" id="{4FB837DE-5C02-1030-DA31-169FFFB84F40}"/>
              </a:ext>
            </a:extLst>
          </p:cNvPr>
          <p:cNvSpPr txBox="1"/>
          <p:nvPr/>
        </p:nvSpPr>
        <p:spPr>
          <a:xfrm>
            <a:off x="408207" y="1250192"/>
            <a:ext cx="7213834" cy="400110"/>
          </a:xfrm>
          <a:prstGeom prst="rect">
            <a:avLst/>
          </a:prstGeom>
          <a:noFill/>
        </p:spPr>
        <p:txBody>
          <a:bodyPr wrap="none" rtlCol="0">
            <a:spAutoFit/>
          </a:bodyPr>
          <a:lstStyle/>
          <a:p>
            <a:r>
              <a:rPr lang="en-US" sz="2000" b="1" dirty="0">
                <a:solidFill>
                  <a:schemeClr val="bg1"/>
                </a:solidFill>
                <a:latin typeface="Poppins" pitchFamily="2" charset="77"/>
                <a:cs typeface="Poppins" pitchFamily="2" charset="77"/>
              </a:rPr>
              <a:t>Can you tell us how we might improve the postcards?</a:t>
            </a:r>
          </a:p>
        </p:txBody>
      </p:sp>
      <p:sp>
        <p:nvSpPr>
          <p:cNvPr id="5" name="TextBox 4">
            <a:extLst>
              <a:ext uri="{FF2B5EF4-FFF2-40B4-BE49-F238E27FC236}">
                <a16:creationId xmlns:a16="http://schemas.microsoft.com/office/drawing/2014/main" id="{4C5A4CEA-27D0-79EB-A7D3-84F1D8BAC02A}"/>
              </a:ext>
            </a:extLst>
          </p:cNvPr>
          <p:cNvSpPr txBox="1"/>
          <p:nvPr/>
        </p:nvSpPr>
        <p:spPr>
          <a:xfrm>
            <a:off x="441398" y="2659753"/>
            <a:ext cx="4089652" cy="523220"/>
          </a:xfrm>
          <a:prstGeom prst="rect">
            <a:avLst/>
          </a:prstGeom>
          <a:noFill/>
        </p:spPr>
        <p:txBody>
          <a:bodyPr wrap="square" rtlCol="0">
            <a:spAutoFit/>
          </a:bodyPr>
          <a:lstStyle/>
          <a:p>
            <a:r>
              <a:rPr lang="en-GB" sz="1400" i="1" u="none" strike="noStrike" dirty="0">
                <a:solidFill>
                  <a:schemeClr val="bg1"/>
                </a:solidFill>
                <a:effectLst/>
                <a:latin typeface="Poppins" pitchFamily="2" charset="77"/>
                <a:cs typeface="Poppins" pitchFamily="2" charset="77"/>
              </a:rPr>
              <a:t>‘Add a reading suggestion for the week – either a book or an article’</a:t>
            </a:r>
            <a:endParaRPr lang="en-US" sz="1400" i="1" dirty="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9E34C25C-69DE-421E-2C2F-97C709B7582B}"/>
              </a:ext>
            </a:extLst>
          </p:cNvPr>
          <p:cNvSpPr txBox="1"/>
          <p:nvPr/>
        </p:nvSpPr>
        <p:spPr>
          <a:xfrm>
            <a:off x="-400811" y="5183352"/>
            <a:ext cx="5387209" cy="307777"/>
          </a:xfrm>
          <a:prstGeom prst="rect">
            <a:avLst/>
          </a:prstGeom>
          <a:noFill/>
        </p:spPr>
        <p:txBody>
          <a:bodyPr wrap="square" rtlCol="0">
            <a:spAutoFit/>
          </a:bodyPr>
          <a:lstStyle/>
          <a:p>
            <a:pPr algn="r"/>
            <a:r>
              <a:rPr lang="en-GB" sz="1400" b="0" i="1" u="none" strike="noStrike" dirty="0">
                <a:solidFill>
                  <a:schemeClr val="bg1"/>
                </a:solidFill>
                <a:effectLst/>
                <a:latin typeface="Poppins" pitchFamily="2" charset="77"/>
                <a:cs typeface="Poppins" pitchFamily="2" charset="77"/>
              </a:rPr>
              <a:t>‘Adding more images and examples’</a:t>
            </a:r>
            <a:endParaRPr lang="en-US" sz="1400" i="1" dirty="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E92B5D7E-6691-55E3-0C68-44E31C9CE33E}"/>
              </a:ext>
            </a:extLst>
          </p:cNvPr>
          <p:cNvSpPr txBox="1"/>
          <p:nvPr/>
        </p:nvSpPr>
        <p:spPr>
          <a:xfrm>
            <a:off x="1116162" y="6015943"/>
            <a:ext cx="3792845" cy="523220"/>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‘A vertical postcard would work out better if reading it on a phone’</a:t>
            </a:r>
            <a:endParaRPr lang="en-US" sz="1400" i="1" dirty="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110AF776-B370-D83E-05AB-08EF953EDFFF}"/>
              </a:ext>
            </a:extLst>
          </p:cNvPr>
          <p:cNvSpPr txBox="1"/>
          <p:nvPr/>
        </p:nvSpPr>
        <p:spPr>
          <a:xfrm>
            <a:off x="1189561" y="3607890"/>
            <a:ext cx="3830595" cy="523220"/>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‘A motivational quote – I think it would help boost me’</a:t>
            </a:r>
            <a:endParaRPr lang="en-US" sz="1400" i="1" dirty="0">
              <a:solidFill>
                <a:schemeClr val="bg1"/>
              </a:solidFill>
              <a:latin typeface="Poppins" pitchFamily="2" charset="77"/>
              <a:cs typeface="Poppins" pitchFamily="2" charset="77"/>
            </a:endParaRPr>
          </a:p>
        </p:txBody>
      </p:sp>
      <p:sp>
        <p:nvSpPr>
          <p:cNvPr id="12" name="TextBox 11">
            <a:extLst>
              <a:ext uri="{FF2B5EF4-FFF2-40B4-BE49-F238E27FC236}">
                <a16:creationId xmlns:a16="http://schemas.microsoft.com/office/drawing/2014/main" id="{2B55B00E-F99E-1211-1044-F2DECB5F8F1D}"/>
              </a:ext>
            </a:extLst>
          </p:cNvPr>
          <p:cNvSpPr txBox="1"/>
          <p:nvPr/>
        </p:nvSpPr>
        <p:spPr>
          <a:xfrm>
            <a:off x="8212577" y="1533830"/>
            <a:ext cx="3571216" cy="738664"/>
          </a:xfrm>
          <a:prstGeom prst="rect">
            <a:avLst/>
          </a:prstGeom>
          <a:noFill/>
        </p:spPr>
        <p:txBody>
          <a:bodyPr wrap="square" rtlCol="0">
            <a:spAutoFit/>
          </a:bodyPr>
          <a:lstStyle/>
          <a:p>
            <a:r>
              <a:rPr lang="en-GB" sz="1400" b="0" i="1" u="none" strike="noStrike" dirty="0">
                <a:solidFill>
                  <a:schemeClr val="bg1"/>
                </a:solidFill>
                <a:effectLst/>
                <a:latin typeface="Poppins" pitchFamily="2" charset="77"/>
                <a:cs typeface="Poppins" pitchFamily="2" charset="77"/>
              </a:rPr>
              <a:t>‘I would have liked to be able to opt out and they didn’t work for me. Nice idea though.’</a:t>
            </a:r>
            <a:endParaRPr lang="en-US" sz="1400" i="1" dirty="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F06A8B90-0905-6AF3-5A01-4FC6683783EF}"/>
              </a:ext>
            </a:extLst>
          </p:cNvPr>
          <p:cNvSpPr txBox="1"/>
          <p:nvPr/>
        </p:nvSpPr>
        <p:spPr>
          <a:xfrm>
            <a:off x="738205" y="4583432"/>
            <a:ext cx="1332416" cy="307777"/>
          </a:xfrm>
          <a:prstGeom prst="rect">
            <a:avLst/>
          </a:prstGeom>
          <a:noFill/>
        </p:spPr>
        <p:txBody>
          <a:bodyPr wrap="none" rtlCol="0">
            <a:spAutoFit/>
          </a:bodyPr>
          <a:lstStyle/>
          <a:p>
            <a:r>
              <a:rPr lang="en-GB" sz="1400" b="0" i="1" u="none" strike="noStrike" dirty="0">
                <a:solidFill>
                  <a:schemeClr val="bg1"/>
                </a:solidFill>
                <a:effectLst/>
                <a:latin typeface="Poppins" pitchFamily="2" charset="77"/>
                <a:cs typeface="Poppins" pitchFamily="2" charset="77"/>
              </a:rPr>
              <a:t>‘More colour’</a:t>
            </a:r>
            <a:endParaRPr lang="en-US" sz="1400" i="1" dirty="0">
              <a:solidFill>
                <a:schemeClr val="bg1"/>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BCB1AC01-7456-4060-7092-8753D1045798}"/>
              </a:ext>
            </a:extLst>
          </p:cNvPr>
          <p:cNvSpPr txBox="1"/>
          <p:nvPr/>
        </p:nvSpPr>
        <p:spPr>
          <a:xfrm>
            <a:off x="2083001" y="2057637"/>
            <a:ext cx="3792845" cy="307777"/>
          </a:xfrm>
          <a:prstGeom prst="rect">
            <a:avLst/>
          </a:prstGeom>
          <a:noFill/>
        </p:spPr>
        <p:txBody>
          <a:bodyPr wrap="square" rtlCol="0">
            <a:spAutoFit/>
          </a:bodyPr>
          <a:lstStyle/>
          <a:p>
            <a:r>
              <a:rPr lang="en-US" sz="1400" i="1" dirty="0">
                <a:solidFill>
                  <a:schemeClr val="bg1"/>
                </a:solidFill>
                <a:latin typeface="Poppins" pitchFamily="2" charset="77"/>
                <a:cs typeface="Poppins" pitchFamily="2" charset="77"/>
              </a:rPr>
              <a:t>‘I like them the way they are currently ‘</a:t>
            </a:r>
          </a:p>
        </p:txBody>
      </p:sp>
      <p:pic>
        <p:nvPicPr>
          <p:cNvPr id="14" name="Picture 13">
            <a:extLst>
              <a:ext uri="{FF2B5EF4-FFF2-40B4-BE49-F238E27FC236}">
                <a16:creationId xmlns:a16="http://schemas.microsoft.com/office/drawing/2014/main" id="{C41078B8-D019-EA55-ABAC-4F5B047BAC94}"/>
              </a:ext>
            </a:extLst>
          </p:cNvPr>
          <p:cNvPicPr>
            <a:picLocks noChangeAspect="1"/>
          </p:cNvPicPr>
          <p:nvPr/>
        </p:nvPicPr>
        <p:blipFill>
          <a:blip r:embed="rId3"/>
          <a:stretch>
            <a:fillRect/>
          </a:stretch>
        </p:blipFill>
        <p:spPr>
          <a:xfrm>
            <a:off x="5892003" y="2749874"/>
            <a:ext cx="5561792" cy="3667115"/>
          </a:xfrm>
          <a:prstGeom prst="rect">
            <a:avLst/>
          </a:prstGeom>
        </p:spPr>
      </p:pic>
    </p:spTree>
    <p:extLst>
      <p:ext uri="{BB962C8B-B14F-4D97-AF65-F5344CB8AC3E}">
        <p14:creationId xmlns:p14="http://schemas.microsoft.com/office/powerpoint/2010/main" val="1343985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dirty="0"/>
              <a:t>Next Steps</a:t>
            </a:r>
          </a:p>
        </p:txBody>
      </p:sp>
      <p:sp>
        <p:nvSpPr>
          <p:cNvPr id="4" name="Text Placeholder 3">
            <a:extLst>
              <a:ext uri="{FF2B5EF4-FFF2-40B4-BE49-F238E27FC236}">
                <a16:creationId xmlns:a16="http://schemas.microsoft.com/office/drawing/2014/main" id="{E635967E-827F-28DD-224A-ACD61DDF8963}"/>
              </a:ext>
            </a:extLst>
          </p:cNvPr>
          <p:cNvSpPr>
            <a:spLocks noGrp="1"/>
          </p:cNvSpPr>
          <p:nvPr>
            <p:ph type="body" sz="quarter" idx="12"/>
          </p:nvPr>
        </p:nvSpPr>
        <p:spPr>
          <a:xfrm>
            <a:off x="499647" y="1967142"/>
            <a:ext cx="9754968" cy="2439435"/>
          </a:xfrm>
        </p:spPr>
        <p:txBody>
          <a:bodyPr/>
          <a:lstStyle/>
          <a:p>
            <a:pPr marL="342900" indent="-342900">
              <a:buFont typeface="Arial" panose="020B0604020202020204" pitchFamily="34" charset="0"/>
              <a:buChar char="•"/>
            </a:pPr>
            <a:r>
              <a:rPr lang="en-GB" sz="2000" dirty="0"/>
              <a:t>Continue to send out the remaining postcards</a:t>
            </a:r>
          </a:p>
          <a:p>
            <a:pPr marL="342900" indent="-342900">
              <a:buFont typeface="Arial" panose="020B0604020202020204" pitchFamily="34" charset="0"/>
              <a:buChar char="•"/>
            </a:pPr>
            <a:r>
              <a:rPr lang="en-GB" sz="2000" dirty="0"/>
              <a:t>Consider a means of inviting students to collaborate in a final missive</a:t>
            </a:r>
          </a:p>
          <a:p>
            <a:pPr marL="342900" indent="-342900">
              <a:buFont typeface="Arial" panose="020B0604020202020204" pitchFamily="34" charset="0"/>
              <a:buChar char="•"/>
            </a:pPr>
            <a:r>
              <a:rPr lang="en-GB" sz="2000" dirty="0"/>
              <a:t>Undertake a weekly analysis of retention figures and attendance at module wide tutorials</a:t>
            </a:r>
          </a:p>
          <a:p>
            <a:pPr marL="342900" indent="-342900">
              <a:buFont typeface="Arial" panose="020B0604020202020204" pitchFamily="34" charset="0"/>
              <a:buChar char="•"/>
            </a:pPr>
            <a:r>
              <a:rPr lang="en-GB" sz="2000" dirty="0"/>
              <a:t>ALs to survey students at the end of the module</a:t>
            </a:r>
          </a:p>
          <a:p>
            <a:pPr marL="342900" indent="-342900">
              <a:buFont typeface="Arial" panose="020B0604020202020204" pitchFamily="34" charset="0"/>
              <a:buChar char="•"/>
            </a:pPr>
            <a:r>
              <a:rPr lang="en-GB" sz="2000" dirty="0"/>
              <a:t>Survey ALs at the end of the pilot and meet with participants for further feedback</a:t>
            </a:r>
          </a:p>
          <a:p>
            <a:pPr marL="342900" indent="-342900">
              <a:buFont typeface="Arial" panose="020B0604020202020204" pitchFamily="34" charset="0"/>
              <a:buChar char="•"/>
            </a:pPr>
            <a:r>
              <a:rPr lang="en-GB" sz="2000" dirty="0"/>
              <a:t>Analyse final data to evaluate the impact of the project</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61521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713057" y="1680761"/>
            <a:ext cx="2671602" cy="2727499"/>
          </a:xfrm>
          <a:prstGeom prst="round1Rect">
            <a:avLst>
              <a:gd name="adj" fmla="val 50000"/>
            </a:avLst>
          </a:prstGeom>
          <a:blipFill>
            <a:blip r:embed="rId3"/>
            <a:stretch>
              <a:fillRect l="-16701" t="504" r="-16701" b="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grpSp>
        <p:nvGrpSpPr>
          <p:cNvPr id="3" name="Group 2">
            <a:extLst>
              <a:ext uri="{FF2B5EF4-FFF2-40B4-BE49-F238E27FC236}">
                <a16:creationId xmlns:a16="http://schemas.microsoft.com/office/drawing/2014/main" id="{2314DE0A-B114-6033-1783-7C32C5306209}"/>
              </a:ext>
              <a:ext uri="{C183D7F6-B498-43B3-948B-1728B52AA6E4}">
                <adec:decorative xmlns:adec="http://schemas.microsoft.com/office/drawing/2017/decorative" val="1"/>
              </a:ext>
            </a:extLst>
          </p:cNvPr>
          <p:cNvGrpSpPr/>
          <p:nvPr/>
        </p:nvGrpSpPr>
        <p:grpSpPr>
          <a:xfrm>
            <a:off x="3639960" y="1726840"/>
            <a:ext cx="1018939" cy="509531"/>
            <a:chOff x="3299703" y="548246"/>
            <a:chExt cx="2024952" cy="1012596"/>
          </a:xfrm>
        </p:grpSpPr>
        <p:pic>
          <p:nvPicPr>
            <p:cNvPr id="9" name="Picture 8">
              <a:extLst>
                <a:ext uri="{FF2B5EF4-FFF2-40B4-BE49-F238E27FC236}">
                  <a16:creationId xmlns:a16="http://schemas.microsoft.com/office/drawing/2014/main" id="{0C145797-4CE2-0FDB-AC17-2167511EAA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0" name="Picture 9">
              <a:extLst>
                <a:ext uri="{FF2B5EF4-FFF2-40B4-BE49-F238E27FC236}">
                  <a16:creationId xmlns:a16="http://schemas.microsoft.com/office/drawing/2014/main" id="{82B8BD12-B559-65F0-1000-8ECBE16A4F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 name="Title 1">
            <a:extLst>
              <a:ext uri="{FF2B5EF4-FFF2-40B4-BE49-F238E27FC236}">
                <a16:creationId xmlns:a16="http://schemas.microsoft.com/office/drawing/2014/main" id="{73C1D45E-8E79-D324-D20C-440E2A68E4F5}"/>
              </a:ext>
            </a:extLst>
          </p:cNvPr>
          <p:cNvSpPr txBox="1">
            <a:spLocks/>
          </p:cNvSpPr>
          <p:nvPr/>
        </p:nvSpPr>
        <p:spPr>
          <a:xfrm>
            <a:off x="3517110" y="2236371"/>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r>
              <a:rPr lang="en-GB" sz="2800" spc="-20" dirty="0">
                <a:effectLst/>
                <a:latin typeface="Poppins" panose="00000500000000000000" pitchFamily="2" charset="0"/>
                <a:ea typeface="Calibri" panose="020F0502020204030204" pitchFamily="34" charset="0"/>
                <a:cs typeface="Poppins" panose="00000500000000000000" pitchFamily="2" charset="0"/>
              </a:rPr>
              <a:t>…in a weird way, the consistent communication takes away part of the loneliness that comes with distance learning.</a:t>
            </a:r>
            <a:endParaRPr lang="en-US" sz="2800" dirty="0">
              <a:latin typeface="Poppins" panose="00000500000000000000" pitchFamily="2" charset="0"/>
              <a:cs typeface="Poppins" panose="00000500000000000000" pitchFamily="2" charset="0"/>
            </a:endParaRPr>
          </a:p>
        </p:txBody>
      </p:sp>
      <p:grpSp>
        <p:nvGrpSpPr>
          <p:cNvPr id="13" name="Group 12">
            <a:extLst>
              <a:ext uri="{FF2B5EF4-FFF2-40B4-BE49-F238E27FC236}">
                <a16:creationId xmlns:a16="http://schemas.microsoft.com/office/drawing/2014/main" id="{D73847AE-7DBB-0268-3A03-08011525EB20}"/>
              </a:ext>
              <a:ext uri="{C183D7F6-B498-43B3-948B-1728B52AA6E4}">
                <adec:decorative xmlns:adec="http://schemas.microsoft.com/office/drawing/2017/decorative" val="1"/>
              </a:ext>
            </a:extLst>
          </p:cNvPr>
          <p:cNvGrpSpPr/>
          <p:nvPr/>
        </p:nvGrpSpPr>
        <p:grpSpPr>
          <a:xfrm rot="10800000">
            <a:off x="9603341" y="3898729"/>
            <a:ext cx="1018939" cy="509531"/>
            <a:chOff x="3299703" y="548246"/>
            <a:chExt cx="2024952" cy="1012596"/>
          </a:xfrm>
        </p:grpSpPr>
        <p:pic>
          <p:nvPicPr>
            <p:cNvPr id="14" name="Picture 13">
              <a:extLst>
                <a:ext uri="{FF2B5EF4-FFF2-40B4-BE49-F238E27FC236}">
                  <a16:creationId xmlns:a16="http://schemas.microsoft.com/office/drawing/2014/main" id="{EF352C08-47A2-EF05-16AC-30211A91E10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5" name="Picture 14">
              <a:extLst>
                <a:ext uri="{FF2B5EF4-FFF2-40B4-BE49-F238E27FC236}">
                  <a16:creationId xmlns:a16="http://schemas.microsoft.com/office/drawing/2014/main" id="{44312BA8-BA20-352E-60D7-104DC5093C1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2" name="Text Placeholder 9">
            <a:extLst>
              <a:ext uri="{FF2B5EF4-FFF2-40B4-BE49-F238E27FC236}">
                <a16:creationId xmlns:a16="http://schemas.microsoft.com/office/drawing/2014/main" id="{246735C8-43AE-0ED0-53F8-BCC376FCED61}"/>
              </a:ext>
            </a:extLst>
          </p:cNvPr>
          <p:cNvSpPr txBox="1">
            <a:spLocks/>
          </p:cNvSpPr>
          <p:nvPr/>
        </p:nvSpPr>
        <p:spPr>
          <a:xfrm>
            <a:off x="3517110" y="4066442"/>
            <a:ext cx="4014991" cy="759053"/>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latin typeface="Poppins" panose="00000500000000000000" pitchFamily="2" charset="0"/>
                <a:cs typeface="Poppins" panose="00000500000000000000" pitchFamily="2" charset="0"/>
              </a:rPr>
              <a:t>Anon</a:t>
            </a:r>
            <a:endParaRPr lang="en-GB" sz="2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26125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dirty="0"/>
              <a:t>Introduction and Rationale</a:t>
            </a:r>
          </a:p>
        </p:txBody>
      </p:sp>
      <p:sp>
        <p:nvSpPr>
          <p:cNvPr id="4" name="Text Placeholder 3">
            <a:extLst>
              <a:ext uri="{FF2B5EF4-FFF2-40B4-BE49-F238E27FC236}">
                <a16:creationId xmlns:a16="http://schemas.microsoft.com/office/drawing/2014/main" id="{E635967E-827F-28DD-224A-ACD61DDF8963}"/>
              </a:ext>
            </a:extLst>
          </p:cNvPr>
          <p:cNvSpPr>
            <a:spLocks noGrp="1"/>
          </p:cNvSpPr>
          <p:nvPr>
            <p:ph type="body" sz="quarter" idx="12"/>
          </p:nvPr>
        </p:nvSpPr>
        <p:spPr>
          <a:xfrm>
            <a:off x="500674" y="1728775"/>
            <a:ext cx="6619318" cy="3867550"/>
          </a:xfrm>
        </p:spPr>
        <p:txBody>
          <a:bodyPr/>
          <a:lstStyle/>
          <a:p>
            <a:r>
              <a:rPr lang="en-GB" sz="2000" dirty="0"/>
              <a:t>Student retention has been lower on module U101 (Design thinking for the 21st Century) than on other comparable Level 1 modules in E&amp;I. </a:t>
            </a:r>
          </a:p>
          <a:p>
            <a:r>
              <a:rPr lang="en-GB" sz="2000" dirty="0"/>
              <a:t>It has different challenges in that it recruits from a potentially wider range of qualification pathways, and although part of Q61 in E&amp;I, it doesn’t yet contribute to a dedicated disciplinary degree in design. </a:t>
            </a:r>
          </a:p>
          <a:p>
            <a:r>
              <a:rPr lang="en-GB" sz="2000" dirty="0"/>
              <a:t>It therefore has to work harder to meet the needs of a diverse student cohort who have chosen the module for a variety of reasons that are often extrinsic to their chosen career or study path. </a:t>
            </a:r>
          </a:p>
        </p:txBody>
      </p:sp>
      <p:sp>
        <p:nvSpPr>
          <p:cNvPr id="14" name="Rectangle 13">
            <a:extLst>
              <a:ext uri="{FF2B5EF4-FFF2-40B4-BE49-F238E27FC236}">
                <a16:creationId xmlns:a16="http://schemas.microsoft.com/office/drawing/2014/main" id="{024CCA61-F362-F33C-EE93-42242953A708}"/>
              </a:ext>
            </a:extLst>
          </p:cNvPr>
          <p:cNvSpPr/>
          <p:nvPr/>
        </p:nvSpPr>
        <p:spPr>
          <a:xfrm>
            <a:off x="7462344" y="2048833"/>
            <a:ext cx="4414345" cy="354749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60F6A633-BB21-C2A7-9DC3-7349ED7E11A5}"/>
              </a:ext>
            </a:extLst>
          </p:cNvPr>
          <p:cNvSpPr txBox="1"/>
          <p:nvPr/>
        </p:nvSpPr>
        <p:spPr>
          <a:xfrm>
            <a:off x="7855383" y="2360614"/>
            <a:ext cx="3669594" cy="3139321"/>
          </a:xfrm>
          <a:prstGeom prst="rect">
            <a:avLst/>
          </a:prstGeom>
          <a:noFill/>
        </p:spPr>
        <p:txBody>
          <a:bodyPr wrap="none" rtlCol="0">
            <a:spAutoFit/>
          </a:bodyPr>
          <a:lstStyle/>
          <a:p>
            <a:r>
              <a:rPr lang="en-GB" dirty="0"/>
              <a:t>‘First time completion rate’</a:t>
            </a:r>
          </a:p>
          <a:p>
            <a:r>
              <a:rPr lang="en-GB" dirty="0"/>
              <a:t>U101 21J  = 51.0%</a:t>
            </a:r>
          </a:p>
          <a:p>
            <a:r>
              <a:rPr lang="en-GB" dirty="0"/>
              <a:t>U101 20J = 58.4% </a:t>
            </a:r>
          </a:p>
          <a:p>
            <a:endParaRPr lang="en-GB" dirty="0"/>
          </a:p>
          <a:p>
            <a:r>
              <a:rPr lang="en-GB" b="1" dirty="0"/>
              <a:t>Faculty level average = 72.4%</a:t>
            </a:r>
          </a:p>
          <a:p>
            <a:r>
              <a:rPr lang="en-GB" dirty="0"/>
              <a:t> </a:t>
            </a:r>
          </a:p>
          <a:p>
            <a:r>
              <a:rPr lang="en-GB" dirty="0"/>
              <a:t>Other comparable modules:</a:t>
            </a:r>
          </a:p>
          <a:p>
            <a:endParaRPr lang="en-GB" dirty="0"/>
          </a:p>
          <a:p>
            <a:r>
              <a:rPr lang="en-GB" dirty="0"/>
              <a:t>U116 21J 	= 76.8%</a:t>
            </a:r>
          </a:p>
          <a:p>
            <a:r>
              <a:rPr lang="en-GB" dirty="0"/>
              <a:t>T192 21J = 70.0% </a:t>
            </a:r>
          </a:p>
          <a:p>
            <a:r>
              <a:rPr lang="en-GB" dirty="0"/>
              <a:t>A111  21J 	= 70.2% </a:t>
            </a:r>
          </a:p>
        </p:txBody>
      </p:sp>
    </p:spTree>
    <p:extLst>
      <p:ext uri="{BB962C8B-B14F-4D97-AF65-F5344CB8AC3E}">
        <p14:creationId xmlns:p14="http://schemas.microsoft.com/office/powerpoint/2010/main" val="85952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35967E-827F-28DD-224A-ACD61DDF8963}"/>
              </a:ext>
            </a:extLst>
          </p:cNvPr>
          <p:cNvSpPr>
            <a:spLocks noGrp="1"/>
          </p:cNvSpPr>
          <p:nvPr>
            <p:ph type="body" sz="quarter" idx="12"/>
          </p:nvPr>
        </p:nvSpPr>
        <p:spPr>
          <a:xfrm>
            <a:off x="469851" y="557522"/>
            <a:ext cx="6598770" cy="3867550"/>
          </a:xfrm>
        </p:spPr>
        <p:txBody>
          <a:bodyPr/>
          <a:lstStyle/>
          <a:p>
            <a:r>
              <a:rPr lang="en-GB" sz="2400" dirty="0"/>
              <a:t>At the start of 22J the staff tutors for the module launched a pilot project with the aim of improving engagement, retention and achievement through a small intervention that ensured students in the pilot group had contact with their tutor at least once per week. </a:t>
            </a:r>
          </a:p>
          <a:p>
            <a:endParaRPr lang="en-GB" sz="800" dirty="0"/>
          </a:p>
          <a:p>
            <a:r>
              <a:rPr lang="en-GB" sz="2400" dirty="0"/>
              <a:t>The chosen mode of contact was a digital postcard containing</a:t>
            </a:r>
            <a:r>
              <a:rPr lang="en-GB" sz="2400" dirty="0">
                <a:effectLst/>
                <a:ea typeface="Times New Roman" panose="02020603050405020304" pitchFamily="18" charset="0"/>
              </a:rPr>
              <a:t> bite-sized visual information that highlighted key learning points from the block materials on the planner for that week along with a reminder of any module wide tutorials. </a:t>
            </a:r>
          </a:p>
          <a:p>
            <a:endParaRPr lang="en-GB" sz="2000" dirty="0">
              <a:ea typeface="Times New Roman" panose="02020603050405020304" pitchFamily="18" charset="0"/>
            </a:endParaRPr>
          </a:p>
          <a:p>
            <a:endParaRPr lang="en-GB" sz="2000" dirty="0"/>
          </a:p>
        </p:txBody>
      </p:sp>
      <p:pic>
        <p:nvPicPr>
          <p:cNvPr id="7" name="Picture 6" descr="Graphical user interface, website&#10;&#10;Description automatically generated">
            <a:extLst>
              <a:ext uri="{FF2B5EF4-FFF2-40B4-BE49-F238E27FC236}">
                <a16:creationId xmlns:a16="http://schemas.microsoft.com/office/drawing/2014/main" id="{10C35F0E-F10B-78FB-0A57-DE1430654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88" y="392225"/>
            <a:ext cx="4353637" cy="2902425"/>
          </a:xfrm>
          <a:prstGeom prst="rect">
            <a:avLst/>
          </a:prstGeom>
        </p:spPr>
      </p:pic>
      <p:pic>
        <p:nvPicPr>
          <p:cNvPr id="9" name="Picture 8" descr="Text&#10;&#10;Description automatically generated">
            <a:extLst>
              <a:ext uri="{FF2B5EF4-FFF2-40B4-BE49-F238E27FC236}">
                <a16:creationId xmlns:a16="http://schemas.microsoft.com/office/drawing/2014/main" id="{39C0AF3E-5F13-6BBC-4E4F-BC6B26484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288" y="3724010"/>
            <a:ext cx="4353638" cy="2741765"/>
          </a:xfrm>
          <a:prstGeom prst="rect">
            <a:avLst/>
          </a:prstGeom>
        </p:spPr>
      </p:pic>
    </p:spTree>
    <p:extLst>
      <p:ext uri="{BB962C8B-B14F-4D97-AF65-F5344CB8AC3E}">
        <p14:creationId xmlns:p14="http://schemas.microsoft.com/office/powerpoint/2010/main" val="363651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35967E-827F-28DD-224A-ACD61DDF8963}"/>
              </a:ext>
            </a:extLst>
          </p:cNvPr>
          <p:cNvSpPr>
            <a:spLocks noGrp="1"/>
          </p:cNvSpPr>
          <p:nvPr>
            <p:ph type="body" sz="quarter" idx="12"/>
          </p:nvPr>
        </p:nvSpPr>
        <p:spPr>
          <a:xfrm>
            <a:off x="5619707" y="321940"/>
            <a:ext cx="6249448" cy="3937584"/>
          </a:xfrm>
        </p:spPr>
        <p:txBody>
          <a:bodyPr/>
          <a:lstStyle/>
          <a:p>
            <a:r>
              <a:rPr lang="en-GB" sz="2000" dirty="0">
                <a:effectLst/>
                <a:ea typeface="Times New Roman" panose="02020603050405020304" pitchFamily="18" charset="0"/>
              </a:rPr>
              <a:t>The project is being run as a pilot to allow for an analysis of the impact of this regular contact, targeting 13 groups; one from each region. </a:t>
            </a:r>
          </a:p>
          <a:p>
            <a:endParaRPr lang="en-GB" sz="2000" dirty="0">
              <a:effectLst/>
              <a:ea typeface="Times New Roman" panose="02020603050405020304" pitchFamily="18" charset="0"/>
            </a:endParaRPr>
          </a:p>
          <a:p>
            <a:r>
              <a:rPr lang="en-GB" sz="2000" dirty="0">
                <a:effectLst/>
                <a:ea typeface="Times New Roman" panose="02020603050405020304" pitchFamily="18" charset="0"/>
              </a:rPr>
              <a:t>The postcards have all been created by the staff tutors to ensure all of the students are receiving the same content, but, importantly, are sent out by the students’ group tutor to encourage further interaction and develop a stronger relationship and sense of belonging within the group. </a:t>
            </a:r>
          </a:p>
          <a:p>
            <a:endParaRPr lang="en-GB" sz="2000" dirty="0">
              <a:solidFill>
                <a:schemeClr val="bg1"/>
              </a:solidFill>
              <a:latin typeface="Poppins" panose="00000500000000000000" pitchFamily="2" charset="0"/>
              <a:ea typeface="Times New Roman" panose="02020603050405020304" pitchFamily="18" charset="0"/>
              <a:cs typeface="Poppins" panose="00000500000000000000" pitchFamily="2" charset="0"/>
            </a:endParaRPr>
          </a:p>
          <a:p>
            <a:r>
              <a:rPr lang="en-GB" sz="20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No new module information is provided on the postcards to ensure the pilot groups do not have an academic advantage over their peers in the control groups.</a:t>
            </a:r>
          </a:p>
          <a:p>
            <a:endParaRPr lang="en-GB" sz="2000" dirty="0">
              <a:effectLst/>
              <a:ea typeface="Times New Roman" panose="02020603050405020304" pitchFamily="18" charset="0"/>
            </a:endParaRPr>
          </a:p>
          <a:p>
            <a:endParaRPr lang="en-GB" sz="800" dirty="0">
              <a:effectLst/>
              <a:ea typeface="Times New Roman" panose="02020603050405020304" pitchFamily="18" charset="0"/>
            </a:endParaRPr>
          </a:p>
          <a:p>
            <a:endParaRPr lang="en-GB" dirty="0"/>
          </a:p>
        </p:txBody>
      </p:sp>
      <p:pic>
        <p:nvPicPr>
          <p:cNvPr id="15" name="Picture 14" descr="A picture containing calendar&#10;&#10;Description automatically generated">
            <a:extLst>
              <a:ext uri="{FF2B5EF4-FFF2-40B4-BE49-F238E27FC236}">
                <a16:creationId xmlns:a16="http://schemas.microsoft.com/office/drawing/2014/main" id="{B1578185-8FBB-922B-01E2-F34BEF09C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99" y="360455"/>
            <a:ext cx="4500081" cy="2986780"/>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46C8EAF3-24EB-347B-95DB-0720C8005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99" y="3715756"/>
            <a:ext cx="4500081" cy="2781789"/>
          </a:xfrm>
          <a:prstGeom prst="rect">
            <a:avLst/>
          </a:prstGeom>
        </p:spPr>
      </p:pic>
    </p:spTree>
    <p:extLst>
      <p:ext uri="{BB962C8B-B14F-4D97-AF65-F5344CB8AC3E}">
        <p14:creationId xmlns:p14="http://schemas.microsoft.com/office/powerpoint/2010/main" val="41591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71815-C405-1763-99DC-3CBC318AAB1F}"/>
              </a:ext>
            </a:extLst>
          </p:cNvPr>
          <p:cNvPicPr>
            <a:picLocks noChangeAspect="1"/>
          </p:cNvPicPr>
          <p:nvPr/>
        </p:nvPicPr>
        <p:blipFill>
          <a:blip r:embed="rId3"/>
          <a:stretch>
            <a:fillRect/>
          </a:stretch>
        </p:blipFill>
        <p:spPr>
          <a:xfrm>
            <a:off x="2179320" y="304800"/>
            <a:ext cx="8747760" cy="6248400"/>
          </a:xfrm>
          <a:prstGeom prst="rect">
            <a:avLst/>
          </a:prstGeom>
        </p:spPr>
      </p:pic>
      <p:sp>
        <p:nvSpPr>
          <p:cNvPr id="4" name="TextBox 3">
            <a:extLst>
              <a:ext uri="{FF2B5EF4-FFF2-40B4-BE49-F238E27FC236}">
                <a16:creationId xmlns:a16="http://schemas.microsoft.com/office/drawing/2014/main" id="{D10BBAAC-6453-C084-E327-226E73AD6854}"/>
              </a:ext>
            </a:extLst>
          </p:cNvPr>
          <p:cNvSpPr txBox="1"/>
          <p:nvPr/>
        </p:nvSpPr>
        <p:spPr>
          <a:xfrm rot="16200000">
            <a:off x="-1951875" y="2875002"/>
            <a:ext cx="6133410" cy="1107996"/>
          </a:xfrm>
          <a:prstGeom prst="rect">
            <a:avLst/>
          </a:prstGeom>
          <a:noFill/>
        </p:spPr>
        <p:txBody>
          <a:bodyPr wrap="none" rtlCol="0">
            <a:spAutoFit/>
          </a:bodyPr>
          <a:lstStyle/>
          <a:p>
            <a:r>
              <a:rPr lang="en-GB" sz="6600" dirty="0">
                <a:solidFill>
                  <a:schemeClr val="bg1"/>
                </a:solidFill>
                <a:latin typeface="Poppins" panose="00000500000000000000" pitchFamily="2" charset="0"/>
                <a:cs typeface="Poppins" panose="00000500000000000000" pitchFamily="2" charset="0"/>
              </a:rPr>
              <a:t>The Postcards</a:t>
            </a:r>
          </a:p>
        </p:txBody>
      </p:sp>
    </p:spTree>
    <p:extLst>
      <p:ext uri="{BB962C8B-B14F-4D97-AF65-F5344CB8AC3E}">
        <p14:creationId xmlns:p14="http://schemas.microsoft.com/office/powerpoint/2010/main" val="56670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BADF9ADC-1DDB-0113-91A4-C4A91DCFA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13" y="238147"/>
            <a:ext cx="5740400" cy="3898900"/>
          </a:xfrm>
          <a:prstGeom prst="rect">
            <a:avLst/>
          </a:prstGeom>
        </p:spPr>
      </p:pic>
      <p:pic>
        <p:nvPicPr>
          <p:cNvPr id="12" name="Picture 11" descr="Website&#10;&#10;Description automatically generated">
            <a:extLst>
              <a:ext uri="{FF2B5EF4-FFF2-40B4-BE49-F238E27FC236}">
                <a16:creationId xmlns:a16="http://schemas.microsoft.com/office/drawing/2014/main" id="{040A409F-4F3F-0F63-5BF7-691F70F24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289" y="3006095"/>
            <a:ext cx="5740400" cy="3652481"/>
          </a:xfrm>
          <a:prstGeom prst="rect">
            <a:avLst/>
          </a:prstGeom>
        </p:spPr>
      </p:pic>
      <p:sp>
        <p:nvSpPr>
          <p:cNvPr id="13" name="TextBox 12">
            <a:extLst>
              <a:ext uri="{FF2B5EF4-FFF2-40B4-BE49-F238E27FC236}">
                <a16:creationId xmlns:a16="http://schemas.microsoft.com/office/drawing/2014/main" id="{171C06FC-6B83-ED00-9C48-D647FD636F0E}"/>
              </a:ext>
            </a:extLst>
          </p:cNvPr>
          <p:cNvSpPr txBox="1"/>
          <p:nvPr/>
        </p:nvSpPr>
        <p:spPr>
          <a:xfrm>
            <a:off x="6604509" y="217124"/>
            <a:ext cx="5394220" cy="3031599"/>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Each postcard contains:</a:t>
            </a:r>
          </a:p>
          <a:p>
            <a:endParaRPr lang="en-GB" sz="600" dirty="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900" dirty="0">
                <a:solidFill>
                  <a:schemeClr val="bg1"/>
                </a:solidFill>
                <a:latin typeface="Poppins" panose="00000500000000000000" pitchFamily="2" charset="0"/>
                <a:cs typeface="Poppins" panose="00000500000000000000" pitchFamily="2" charset="0"/>
              </a:rPr>
              <a:t>Key learning points from the materials in planner that week</a:t>
            </a:r>
          </a:p>
          <a:p>
            <a:pPr marL="285750" indent="-285750">
              <a:buFont typeface="Arial" panose="020B0604020202020204" pitchFamily="34" charset="0"/>
              <a:buChar char="•"/>
            </a:pPr>
            <a:endParaRPr lang="en-GB" sz="600" dirty="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900" dirty="0">
                <a:solidFill>
                  <a:schemeClr val="bg1"/>
                </a:solidFill>
                <a:latin typeface="Poppins" panose="00000500000000000000" pitchFamily="2" charset="0"/>
                <a:cs typeface="Poppins" panose="00000500000000000000" pitchFamily="2" charset="0"/>
              </a:rPr>
              <a:t>Images to inspire students relevant to the block materials</a:t>
            </a:r>
          </a:p>
          <a:p>
            <a:pPr marL="285750" indent="-285750">
              <a:buFont typeface="Arial" panose="020B0604020202020204" pitchFamily="34" charset="0"/>
              <a:buChar char="•"/>
            </a:pPr>
            <a:endParaRPr lang="en-GB" sz="600" dirty="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900" dirty="0">
                <a:solidFill>
                  <a:schemeClr val="bg1"/>
                </a:solidFill>
                <a:latin typeface="Poppins" panose="00000500000000000000" pitchFamily="2" charset="0"/>
                <a:cs typeface="Poppins" panose="00000500000000000000" pitchFamily="2" charset="0"/>
              </a:rPr>
              <a:t>Reminders of deadlines and module wide learning events</a:t>
            </a:r>
          </a:p>
          <a:p>
            <a:pPr marL="285750" indent="-285750">
              <a:buFont typeface="Arial" panose="020B0604020202020204" pitchFamily="34" charset="0"/>
              <a:buChar char="•"/>
            </a:pPr>
            <a:endParaRPr lang="en-GB" dirty="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GB" dirty="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5C66CF45-E6AF-C37D-5A4A-C5C33FAD6D36}"/>
              </a:ext>
            </a:extLst>
          </p:cNvPr>
          <p:cNvSpPr txBox="1"/>
          <p:nvPr/>
        </p:nvSpPr>
        <p:spPr>
          <a:xfrm>
            <a:off x="235311" y="5069562"/>
            <a:ext cx="5857694" cy="877163"/>
          </a:xfrm>
          <a:prstGeom prst="rect">
            <a:avLst/>
          </a:prstGeom>
          <a:noFill/>
        </p:spPr>
        <p:txBody>
          <a:bodyPr wrap="none" rtlCol="0">
            <a:spAutoFit/>
          </a:bodyPr>
          <a:lstStyle/>
          <a:p>
            <a:r>
              <a:rPr lang="en-GB" sz="5000" dirty="0">
                <a:solidFill>
                  <a:schemeClr val="bg1"/>
                </a:solidFill>
                <a:latin typeface="Poppins" panose="00000500000000000000" pitchFamily="2" charset="0"/>
                <a:cs typeface="Poppins" panose="00000500000000000000" pitchFamily="2" charset="0"/>
              </a:rPr>
              <a:t>Weekly examples</a:t>
            </a:r>
          </a:p>
        </p:txBody>
      </p:sp>
    </p:spTree>
    <p:extLst>
      <p:ext uri="{BB962C8B-B14F-4D97-AF65-F5344CB8AC3E}">
        <p14:creationId xmlns:p14="http://schemas.microsoft.com/office/powerpoint/2010/main" val="69582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screenshot, several&#10;&#10;Description automatically generated">
            <a:extLst>
              <a:ext uri="{FF2B5EF4-FFF2-40B4-BE49-F238E27FC236}">
                <a16:creationId xmlns:a16="http://schemas.microsoft.com/office/drawing/2014/main" id="{A2938EF9-8048-24CF-A4C1-8C0617997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35" y="234630"/>
            <a:ext cx="5740695" cy="3848298"/>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EBB3591B-0785-57EE-D2D1-326EB5FF6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122" y="2845941"/>
            <a:ext cx="5714865" cy="3720147"/>
          </a:xfrm>
          <a:prstGeom prst="rect">
            <a:avLst/>
          </a:prstGeom>
        </p:spPr>
      </p:pic>
      <p:sp>
        <p:nvSpPr>
          <p:cNvPr id="13" name="TextBox 12">
            <a:extLst>
              <a:ext uri="{FF2B5EF4-FFF2-40B4-BE49-F238E27FC236}">
                <a16:creationId xmlns:a16="http://schemas.microsoft.com/office/drawing/2014/main" id="{6B0ADF3A-4C45-3A72-CAA6-C2199FE40283}"/>
              </a:ext>
            </a:extLst>
          </p:cNvPr>
          <p:cNvSpPr txBox="1"/>
          <p:nvPr/>
        </p:nvSpPr>
        <p:spPr>
          <a:xfrm>
            <a:off x="6499662" y="1050783"/>
            <a:ext cx="5447325" cy="1107996"/>
          </a:xfrm>
          <a:prstGeom prst="rect">
            <a:avLst/>
          </a:prstGeom>
          <a:noFill/>
        </p:spPr>
        <p:txBody>
          <a:bodyPr wrap="none" rtlCol="0">
            <a:spAutoFit/>
          </a:bodyPr>
          <a:lstStyle/>
          <a:p>
            <a:r>
              <a:rPr lang="en-GB" sz="1900" dirty="0">
                <a:solidFill>
                  <a:schemeClr val="bg1"/>
                </a:solidFill>
                <a:latin typeface="Poppins" panose="00000500000000000000" pitchFamily="2" charset="0"/>
                <a:cs typeface="Poppins" panose="00000500000000000000" pitchFamily="2" charset="0"/>
              </a:rPr>
              <a:t>The postcards are sent out by the students’</a:t>
            </a:r>
          </a:p>
          <a:p>
            <a:r>
              <a:rPr lang="en-GB" sz="1900" dirty="0">
                <a:solidFill>
                  <a:schemeClr val="bg1"/>
                </a:solidFill>
                <a:latin typeface="Poppins" panose="00000500000000000000" pitchFamily="2" charset="0"/>
                <a:cs typeface="Poppins" panose="00000500000000000000" pitchFamily="2" charset="0"/>
              </a:rPr>
              <a:t>tutor, WITHIN THE BODY of the email, </a:t>
            </a:r>
          </a:p>
          <a:p>
            <a:r>
              <a:rPr lang="en-GB" sz="1900" dirty="0">
                <a:solidFill>
                  <a:schemeClr val="bg1"/>
                </a:solidFill>
                <a:latin typeface="Poppins" panose="00000500000000000000" pitchFamily="2" charset="0"/>
                <a:cs typeface="Poppins" panose="00000500000000000000" pitchFamily="2" charset="0"/>
              </a:rPr>
              <a:t>to avoid the need for an additional ‘click’. </a:t>
            </a:r>
          </a:p>
          <a:p>
            <a:endParaRPr lang="en-GB" sz="900" dirty="0">
              <a:solidFill>
                <a:schemeClr val="bg1"/>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6ADF856B-4E45-4BF3-F96C-4EA6FE0EA0B0}"/>
              </a:ext>
            </a:extLst>
          </p:cNvPr>
          <p:cNvSpPr txBox="1"/>
          <p:nvPr/>
        </p:nvSpPr>
        <p:spPr>
          <a:xfrm>
            <a:off x="359248" y="4566106"/>
            <a:ext cx="5630067" cy="1831271"/>
          </a:xfrm>
          <a:prstGeom prst="rect">
            <a:avLst/>
          </a:prstGeom>
          <a:noFill/>
        </p:spPr>
        <p:txBody>
          <a:bodyPr wrap="none" rtlCol="0">
            <a:spAutoFit/>
          </a:bodyPr>
          <a:lstStyle/>
          <a:p>
            <a:endParaRPr lang="en-GB" sz="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All postcards are sent out </a:t>
            </a:r>
            <a:r>
              <a:rPr lang="en-GB" sz="1900" dirty="0" err="1">
                <a:solidFill>
                  <a:schemeClr val="bg1"/>
                </a:solidFill>
                <a:latin typeface="Poppins" panose="00000500000000000000" pitchFamily="2" charset="0"/>
                <a:cs typeface="Poppins" panose="00000500000000000000" pitchFamily="2" charset="0"/>
              </a:rPr>
              <a:t>BCC’d</a:t>
            </a:r>
            <a:r>
              <a:rPr lang="en-GB" sz="1900" dirty="0">
                <a:solidFill>
                  <a:schemeClr val="bg1"/>
                </a:solidFill>
                <a:latin typeface="Poppins" panose="00000500000000000000" pitchFamily="2" charset="0"/>
                <a:cs typeface="Poppins" panose="00000500000000000000" pitchFamily="2" charset="0"/>
              </a:rPr>
              <a:t> to comply</a:t>
            </a:r>
          </a:p>
          <a:p>
            <a:r>
              <a:rPr lang="en-GB" sz="1900" dirty="0">
                <a:solidFill>
                  <a:schemeClr val="bg1"/>
                </a:solidFill>
                <a:latin typeface="Poppins" panose="00000500000000000000" pitchFamily="2" charset="0"/>
                <a:cs typeface="Poppins" panose="00000500000000000000" pitchFamily="2" charset="0"/>
              </a:rPr>
              <a:t>with GDPR</a:t>
            </a:r>
          </a:p>
          <a:p>
            <a:endParaRPr lang="en-GB" sz="1900" dirty="0">
              <a:solidFill>
                <a:schemeClr val="bg1"/>
              </a:solidFill>
              <a:latin typeface="Poppins" panose="00000500000000000000" pitchFamily="2" charset="0"/>
              <a:cs typeface="Poppins" panose="00000500000000000000" pitchFamily="2" charset="0"/>
            </a:endParaRPr>
          </a:p>
          <a:p>
            <a:endParaRPr lang="en-GB" sz="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Tutors add a friendly message to their email </a:t>
            </a:r>
          </a:p>
          <a:p>
            <a:r>
              <a:rPr lang="en-GB" sz="1900" dirty="0">
                <a:solidFill>
                  <a:schemeClr val="bg1"/>
                </a:solidFill>
                <a:latin typeface="Poppins" panose="00000500000000000000" pitchFamily="2" charset="0"/>
                <a:cs typeface="Poppins" panose="00000500000000000000" pitchFamily="2" charset="0"/>
              </a:rPr>
              <a:t>to encourage interaction. </a:t>
            </a:r>
          </a:p>
        </p:txBody>
      </p:sp>
    </p:spTree>
    <p:extLst>
      <p:ext uri="{BB962C8B-B14F-4D97-AF65-F5344CB8AC3E}">
        <p14:creationId xmlns:p14="http://schemas.microsoft.com/office/powerpoint/2010/main" val="112911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allery, different, screenshot&#10;&#10;Description automatically generated">
            <a:extLst>
              <a:ext uri="{FF2B5EF4-FFF2-40B4-BE49-F238E27FC236}">
                <a16:creationId xmlns:a16="http://schemas.microsoft.com/office/drawing/2014/main" id="{A6FD9DE1-95C9-3070-F22B-5C1B70849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79" y="280203"/>
            <a:ext cx="5751091" cy="3797573"/>
          </a:xfrm>
          <a:prstGeom prst="rect">
            <a:avLst/>
          </a:prstGeom>
        </p:spPr>
      </p:pic>
      <p:sp>
        <p:nvSpPr>
          <p:cNvPr id="12" name="TextBox 11">
            <a:extLst>
              <a:ext uri="{FF2B5EF4-FFF2-40B4-BE49-F238E27FC236}">
                <a16:creationId xmlns:a16="http://schemas.microsoft.com/office/drawing/2014/main" id="{59496774-9CDD-6CBC-8D6D-EFEDA813EB99}"/>
              </a:ext>
            </a:extLst>
          </p:cNvPr>
          <p:cNvSpPr txBox="1"/>
          <p:nvPr/>
        </p:nvSpPr>
        <p:spPr>
          <a:xfrm>
            <a:off x="246579" y="4337914"/>
            <a:ext cx="5386022" cy="2123658"/>
          </a:xfrm>
          <a:prstGeom prst="rect">
            <a:avLst/>
          </a:prstGeom>
          <a:noFill/>
        </p:spPr>
        <p:txBody>
          <a:bodyPr wrap="square">
            <a:spAutoFit/>
          </a:bodyPr>
          <a:lstStyle/>
          <a:p>
            <a:endParaRPr lang="en-GB" sz="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Where relevant, stamps and imagery are </a:t>
            </a:r>
          </a:p>
          <a:p>
            <a:r>
              <a:rPr lang="en-GB" sz="1900" dirty="0">
                <a:solidFill>
                  <a:schemeClr val="bg1"/>
                </a:solidFill>
                <a:latin typeface="Poppins" panose="00000500000000000000" pitchFamily="2" charset="0"/>
                <a:cs typeface="Poppins" panose="00000500000000000000" pitchFamily="2" charset="0"/>
              </a:rPr>
              <a:t>chosen to relate to current events or the time of the year and aim to be inclusive.</a:t>
            </a:r>
          </a:p>
          <a:p>
            <a:endParaRPr lang="en-GB" sz="1400" dirty="0">
              <a:solidFill>
                <a:schemeClr val="bg1"/>
              </a:solidFill>
              <a:latin typeface="Poppins" panose="00000500000000000000" pitchFamily="2" charset="0"/>
              <a:cs typeface="Poppins" panose="00000500000000000000" pitchFamily="2" charset="0"/>
            </a:endParaRPr>
          </a:p>
          <a:p>
            <a:endParaRPr lang="en-GB" sz="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The contact with the tutor is as, if not more, </a:t>
            </a:r>
          </a:p>
          <a:p>
            <a:r>
              <a:rPr lang="en-GB" sz="1900" dirty="0">
                <a:solidFill>
                  <a:schemeClr val="bg1"/>
                </a:solidFill>
                <a:latin typeface="Poppins" panose="00000500000000000000" pitchFamily="2" charset="0"/>
                <a:cs typeface="Poppins" panose="00000500000000000000" pitchFamily="2" charset="0"/>
              </a:rPr>
              <a:t>important than the content of the cards. </a:t>
            </a:r>
          </a:p>
        </p:txBody>
      </p:sp>
      <p:sp>
        <p:nvSpPr>
          <p:cNvPr id="2" name="TextBox 1">
            <a:extLst>
              <a:ext uri="{FF2B5EF4-FFF2-40B4-BE49-F238E27FC236}">
                <a16:creationId xmlns:a16="http://schemas.microsoft.com/office/drawing/2014/main" id="{FA8BC8EB-902F-16D6-D4F2-27BC7F19DA47}"/>
              </a:ext>
            </a:extLst>
          </p:cNvPr>
          <p:cNvSpPr txBox="1"/>
          <p:nvPr/>
        </p:nvSpPr>
        <p:spPr>
          <a:xfrm>
            <a:off x="6476974" y="673658"/>
            <a:ext cx="5252571" cy="1200329"/>
          </a:xfrm>
          <a:prstGeom prst="rect">
            <a:avLst/>
          </a:prstGeom>
          <a:noFill/>
        </p:spPr>
        <p:txBody>
          <a:bodyPr wrap="square" rtlCol="0">
            <a:spAutoFit/>
          </a:bodyPr>
          <a:lstStyle/>
          <a:p>
            <a:r>
              <a:rPr lang="en-GB" sz="1800" dirty="0">
                <a:solidFill>
                  <a:schemeClr val="bg1"/>
                </a:solidFill>
                <a:latin typeface="Poppins" panose="00000500000000000000" pitchFamily="2" charset="0"/>
                <a:cs typeface="Poppins" panose="00000500000000000000" pitchFamily="2" charset="0"/>
              </a:rPr>
              <a:t>The postcards are deliberately different in</a:t>
            </a:r>
          </a:p>
          <a:p>
            <a:r>
              <a:rPr lang="en-GB" sz="1800" dirty="0">
                <a:solidFill>
                  <a:schemeClr val="bg1"/>
                </a:solidFill>
                <a:latin typeface="Poppins" panose="00000500000000000000" pitchFamily="2" charset="0"/>
                <a:cs typeface="Poppins" panose="00000500000000000000" pitchFamily="2" charset="0"/>
              </a:rPr>
              <a:t>style each week to ensure students notice them.</a:t>
            </a:r>
          </a:p>
          <a:p>
            <a:endParaRPr lang="en-US" dirty="0"/>
          </a:p>
        </p:txBody>
      </p:sp>
      <p:pic>
        <p:nvPicPr>
          <p:cNvPr id="3" name="Picture 2">
            <a:extLst>
              <a:ext uri="{FF2B5EF4-FFF2-40B4-BE49-F238E27FC236}">
                <a16:creationId xmlns:a16="http://schemas.microsoft.com/office/drawing/2014/main" id="{C2E0F189-5D8B-6F55-46F3-827528F5C90A}"/>
              </a:ext>
            </a:extLst>
          </p:cNvPr>
          <p:cNvPicPr>
            <a:picLocks noChangeAspect="1"/>
          </p:cNvPicPr>
          <p:nvPr/>
        </p:nvPicPr>
        <p:blipFill>
          <a:blip r:embed="rId4"/>
          <a:stretch>
            <a:fillRect/>
          </a:stretch>
        </p:blipFill>
        <p:spPr>
          <a:xfrm>
            <a:off x="6194332" y="2667172"/>
            <a:ext cx="5696885" cy="3794400"/>
          </a:xfrm>
          <a:prstGeom prst="rect">
            <a:avLst/>
          </a:prstGeom>
        </p:spPr>
      </p:pic>
    </p:spTree>
    <p:extLst>
      <p:ext uri="{BB962C8B-B14F-4D97-AF65-F5344CB8AC3E}">
        <p14:creationId xmlns:p14="http://schemas.microsoft.com/office/powerpoint/2010/main" val="3202313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AD961-3137-7192-2033-E39397DF17F1}"/>
              </a:ext>
            </a:extLst>
          </p:cNvPr>
          <p:cNvSpPr>
            <a:spLocks noGrp="1"/>
          </p:cNvSpPr>
          <p:nvPr>
            <p:ph type="body" sz="quarter" idx="11"/>
          </p:nvPr>
        </p:nvSpPr>
        <p:spPr/>
        <p:txBody>
          <a:bodyPr/>
          <a:lstStyle/>
          <a:p>
            <a:r>
              <a:rPr lang="en-GB" dirty="0"/>
              <a:t>Tutor survey and responses</a:t>
            </a:r>
          </a:p>
        </p:txBody>
      </p:sp>
      <p:pic>
        <p:nvPicPr>
          <p:cNvPr id="8" name="Picture 7" descr="Chart, bar chart&#10;&#10;Description automatically generated">
            <a:extLst>
              <a:ext uri="{FF2B5EF4-FFF2-40B4-BE49-F238E27FC236}">
                <a16:creationId xmlns:a16="http://schemas.microsoft.com/office/drawing/2014/main" id="{009761D6-22D6-B987-8A19-782B8EF9F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093" y="1986455"/>
            <a:ext cx="5346700" cy="3810000"/>
          </a:xfrm>
          <a:prstGeom prst="rect">
            <a:avLst/>
          </a:prstGeom>
        </p:spPr>
      </p:pic>
      <p:sp>
        <p:nvSpPr>
          <p:cNvPr id="9" name="TextBox 8">
            <a:extLst>
              <a:ext uri="{FF2B5EF4-FFF2-40B4-BE49-F238E27FC236}">
                <a16:creationId xmlns:a16="http://schemas.microsoft.com/office/drawing/2014/main" id="{485AD3D8-25A7-21E6-F8F9-6402DE9F3126}"/>
              </a:ext>
            </a:extLst>
          </p:cNvPr>
          <p:cNvSpPr txBox="1"/>
          <p:nvPr/>
        </p:nvSpPr>
        <p:spPr>
          <a:xfrm>
            <a:off x="489224" y="1269427"/>
            <a:ext cx="5346701" cy="5616922"/>
          </a:xfrm>
          <a:prstGeom prst="rect">
            <a:avLst/>
          </a:prstGeom>
          <a:noFill/>
        </p:spPr>
        <p:txBody>
          <a:bodyPr wrap="square" rtlCol="0">
            <a:spAutoFit/>
          </a:bodyPr>
          <a:lstStyle/>
          <a:p>
            <a:endParaRPr lang="en-US" dirty="0">
              <a:solidFill>
                <a:schemeClr val="bg1"/>
              </a:solidFill>
            </a:endParaRPr>
          </a:p>
          <a:p>
            <a:r>
              <a:rPr lang="en-US" sz="1700" b="1" dirty="0">
                <a:solidFill>
                  <a:schemeClr val="bg1"/>
                </a:solidFill>
                <a:latin typeface="Poppins" pitchFamily="2" charset="77"/>
                <a:cs typeface="Poppins" pitchFamily="2" charset="77"/>
              </a:rPr>
              <a:t>We asked the participating tutors five brief questions: </a:t>
            </a:r>
          </a:p>
          <a:p>
            <a:endParaRPr lang="en-US" sz="1700" dirty="0">
              <a:solidFill>
                <a:schemeClr val="bg1"/>
              </a:solidFill>
              <a:latin typeface="Poppins" pitchFamily="2" charset="77"/>
              <a:cs typeface="Poppins" pitchFamily="2" charset="77"/>
            </a:endParaRPr>
          </a:p>
          <a:p>
            <a:pPr marL="342900" indent="-342900">
              <a:buFont typeface="+mj-lt"/>
              <a:buAutoNum type="arabicParenR"/>
            </a:pPr>
            <a:r>
              <a:rPr lang="en-US" sz="1700" dirty="0">
                <a:solidFill>
                  <a:schemeClr val="bg1"/>
                </a:solidFill>
                <a:latin typeface="Poppins" pitchFamily="2" charset="77"/>
                <a:cs typeface="Poppins" pitchFamily="2" charset="77"/>
              </a:rPr>
              <a:t>How many minutes per week is the project taking you?</a:t>
            </a:r>
          </a:p>
          <a:p>
            <a:pPr marL="342900" indent="-342900">
              <a:buFont typeface="+mj-lt"/>
              <a:buAutoNum type="arabicParenR"/>
            </a:pPr>
            <a:endParaRPr lang="en-US" sz="1700" dirty="0">
              <a:solidFill>
                <a:schemeClr val="bg1"/>
              </a:solidFill>
              <a:latin typeface="Poppins" pitchFamily="2" charset="77"/>
              <a:cs typeface="Poppins" pitchFamily="2" charset="77"/>
            </a:endParaRPr>
          </a:p>
          <a:p>
            <a:pPr marL="342900" indent="-342900">
              <a:buFont typeface="+mj-lt"/>
              <a:buAutoNum type="arabicParenR"/>
            </a:pPr>
            <a:r>
              <a:rPr lang="en-US" sz="1700" dirty="0">
                <a:solidFill>
                  <a:schemeClr val="bg1"/>
                </a:solidFill>
                <a:latin typeface="Poppins" pitchFamily="2" charset="77"/>
                <a:cs typeface="Poppins" pitchFamily="2" charset="77"/>
              </a:rPr>
              <a:t>Have you received any feedback about the postcards from your students?</a:t>
            </a:r>
          </a:p>
          <a:p>
            <a:pPr marL="342900" indent="-342900">
              <a:buFont typeface="+mj-lt"/>
              <a:buAutoNum type="arabicParenR"/>
            </a:pPr>
            <a:endParaRPr lang="en-US" sz="1700" dirty="0">
              <a:solidFill>
                <a:schemeClr val="bg1"/>
              </a:solidFill>
              <a:latin typeface="Poppins" pitchFamily="2" charset="77"/>
              <a:cs typeface="Poppins" pitchFamily="2" charset="77"/>
            </a:endParaRPr>
          </a:p>
          <a:p>
            <a:pPr marL="342900" indent="-342900">
              <a:buFont typeface="+mj-lt"/>
              <a:buAutoNum type="arabicParenR"/>
            </a:pPr>
            <a:r>
              <a:rPr lang="en-US" sz="1700" dirty="0">
                <a:solidFill>
                  <a:schemeClr val="bg1"/>
                </a:solidFill>
                <a:latin typeface="Poppins" pitchFamily="2" charset="77"/>
                <a:cs typeface="Poppins" pitchFamily="2" charset="77"/>
              </a:rPr>
              <a:t>Have you noticed any difference in student engagement compared to previous U101 presentations?</a:t>
            </a:r>
          </a:p>
          <a:p>
            <a:pPr marL="342900" indent="-342900">
              <a:buFont typeface="+mj-lt"/>
              <a:buAutoNum type="arabicParenR"/>
            </a:pPr>
            <a:endParaRPr lang="en-US" sz="1700" dirty="0">
              <a:solidFill>
                <a:schemeClr val="bg1"/>
              </a:solidFill>
              <a:latin typeface="Poppins" pitchFamily="2" charset="77"/>
              <a:cs typeface="Poppins" pitchFamily="2" charset="77"/>
            </a:endParaRPr>
          </a:p>
          <a:p>
            <a:pPr marL="342900" indent="-342900">
              <a:buFont typeface="+mj-lt"/>
              <a:buAutoNum type="arabicParenR"/>
            </a:pPr>
            <a:r>
              <a:rPr lang="en-US" sz="1700" dirty="0">
                <a:solidFill>
                  <a:schemeClr val="bg1"/>
                </a:solidFill>
                <a:latin typeface="Poppins" pitchFamily="2" charset="77"/>
                <a:cs typeface="Poppins" pitchFamily="2" charset="77"/>
              </a:rPr>
              <a:t>Do you feel the project has enhanced your relationship with your students? And if so, how?</a:t>
            </a:r>
          </a:p>
          <a:p>
            <a:pPr marL="342900" indent="-342900">
              <a:buFont typeface="+mj-lt"/>
              <a:buAutoNum type="arabicParenR"/>
            </a:pPr>
            <a:endParaRPr lang="en-US" sz="1700" dirty="0">
              <a:solidFill>
                <a:schemeClr val="bg1"/>
              </a:solidFill>
              <a:latin typeface="Poppins" pitchFamily="2" charset="77"/>
              <a:cs typeface="Poppins" pitchFamily="2" charset="77"/>
            </a:endParaRPr>
          </a:p>
          <a:p>
            <a:pPr marL="342900" indent="-342900">
              <a:buFont typeface="+mj-lt"/>
              <a:buAutoNum type="arabicParenR"/>
            </a:pPr>
            <a:r>
              <a:rPr lang="en-US" sz="1700" dirty="0">
                <a:solidFill>
                  <a:schemeClr val="bg1"/>
                </a:solidFill>
                <a:latin typeface="Poppins" pitchFamily="2" charset="77"/>
                <a:cs typeface="Poppins" pitchFamily="2" charset="77"/>
              </a:rPr>
              <a:t>Do you have any additional comments on the project so far?</a:t>
            </a:r>
          </a:p>
          <a:p>
            <a:r>
              <a:rPr lang="en-US" dirty="0">
                <a:solidFill>
                  <a:schemeClr val="bg1"/>
                </a:solidFill>
              </a:rPr>
              <a:t> </a:t>
            </a:r>
            <a:r>
              <a:rPr lang="en-US" dirty="0"/>
              <a:t> </a:t>
            </a:r>
          </a:p>
        </p:txBody>
      </p:sp>
      <p:sp>
        <p:nvSpPr>
          <p:cNvPr id="10" name="TextBox 9">
            <a:extLst>
              <a:ext uri="{FF2B5EF4-FFF2-40B4-BE49-F238E27FC236}">
                <a16:creationId xmlns:a16="http://schemas.microsoft.com/office/drawing/2014/main" id="{A045DE77-084F-C09E-C578-D562434013FD}"/>
              </a:ext>
            </a:extLst>
          </p:cNvPr>
          <p:cNvSpPr txBox="1"/>
          <p:nvPr/>
        </p:nvSpPr>
        <p:spPr>
          <a:xfrm>
            <a:off x="6624025" y="6110259"/>
            <a:ext cx="4972836" cy="646331"/>
          </a:xfrm>
          <a:prstGeom prst="rect">
            <a:avLst/>
          </a:prstGeom>
          <a:noFill/>
        </p:spPr>
        <p:txBody>
          <a:bodyPr wrap="none" rtlCol="0">
            <a:spAutoFit/>
          </a:bodyPr>
          <a:lstStyle/>
          <a:p>
            <a:r>
              <a:rPr lang="en-US" dirty="0">
                <a:solidFill>
                  <a:schemeClr val="bg1"/>
                </a:solidFill>
                <a:latin typeface="Poppins" pitchFamily="2" charset="77"/>
                <a:cs typeface="Poppins" pitchFamily="2" charset="77"/>
              </a:rPr>
              <a:t>12 tutors out of 13 responded to the survey</a:t>
            </a:r>
          </a:p>
          <a:p>
            <a:endParaRPr lang="en-US" dirty="0"/>
          </a:p>
        </p:txBody>
      </p:sp>
    </p:spTree>
    <p:extLst>
      <p:ext uri="{BB962C8B-B14F-4D97-AF65-F5344CB8AC3E}">
        <p14:creationId xmlns:p14="http://schemas.microsoft.com/office/powerpoint/2010/main" val="2813292753"/>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C4E47C27743F419F180FA430220B7F" ma:contentTypeVersion="9" ma:contentTypeDescription="Create a new document." ma:contentTypeScope="" ma:versionID="0ac73bd50e3dbcd4a94778b2f6c181f6">
  <xsd:schema xmlns:xsd="http://www.w3.org/2001/XMLSchema" xmlns:xs="http://www.w3.org/2001/XMLSchema" xmlns:p="http://schemas.microsoft.com/office/2006/metadata/properties" xmlns:ns2="f0a6f72c-ada6-44ca-be5f-2cc5524cd886" xmlns:ns3="140fe79c-d4bf-49d4-9ab1-3ce826a8755a" targetNamespace="http://schemas.microsoft.com/office/2006/metadata/properties" ma:root="true" ma:fieldsID="77fa7f61decc79128ba19fb214243914" ns2:_="" ns3:_="">
    <xsd:import namespace="f0a6f72c-ada6-44ca-be5f-2cc5524cd886"/>
    <xsd:import namespace="140fe79c-d4bf-49d4-9ab1-3ce826a8755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6f72c-ada6-44ca-be5f-2cc5524cd88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fe79c-d4bf-49d4-9ab1-3ce826a8755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7e6a486-8130-4435-99f8-498ca5bf6058}" ma:internalName="TaxCatchAll" ma:showField="CatchAllData" ma:web="140fe79c-d4bf-49d4-9ab1-3ce826a87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40fe79c-d4bf-49d4-9ab1-3ce826a8755a" xsi:nil="true"/>
    <lcf76f155ced4ddcb4097134ff3c332f xmlns="f0a6f72c-ada6-44ca-be5f-2cc5524cd8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6B5F53-2A52-4D5D-BFA9-36D88DF94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6f72c-ada6-44ca-be5f-2cc5524cd886"/>
    <ds:schemaRef ds:uri="140fe79c-d4bf-49d4-9ab1-3ce826a87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3.xml><?xml version="1.0" encoding="utf-8"?>
<ds:datastoreItem xmlns:ds="http://schemas.openxmlformats.org/officeDocument/2006/customXml" ds:itemID="{BD1F123D-72E4-47AA-AF87-050EE8541186}">
  <ds:schemaRefs>
    <ds:schemaRef ds:uri="37366ac4-c030-4543-8cc8-88329e81ec50"/>
    <ds:schemaRef ds:uri="4ed73a0e-c0f4-4682-9833-b80ae4bd0773"/>
    <ds:schemaRef ds:uri="a4bbcd8a-0e99-45ba-ba54-c1f6b28a9aac"/>
    <ds:schemaRef ds:uri="e4476828-269d-41e7-8c7f-463a607b84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40fe79c-d4bf-49d4-9ab1-3ce826a8755a"/>
    <ds:schemaRef ds:uri="f0a6f72c-ada6-44ca-be5f-2cc5524cd886"/>
  </ds:schemaRefs>
</ds:datastoreItem>
</file>

<file path=docProps/app.xml><?xml version="1.0" encoding="utf-8"?>
<Properties xmlns="http://schemas.openxmlformats.org/officeDocument/2006/extended-properties" xmlns:vt="http://schemas.openxmlformats.org/officeDocument/2006/docPropsVTypes">
  <Template/>
  <TotalTime>9962</TotalTime>
  <Words>1376</Words>
  <Application>Microsoft Office PowerPoint</Application>
  <PresentationFormat>Widescreen</PresentationFormat>
  <Paragraphs>150</Paragraphs>
  <Slides>17</Slides>
  <Notes>17</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17</vt:i4>
      </vt:variant>
    </vt:vector>
  </HeadingPairs>
  <TitlesOfParts>
    <vt:vector size="26" baseType="lpstr">
      <vt:lpstr>Arial</vt:lpstr>
      <vt:lpstr>Calibri</vt:lpstr>
      <vt:lpstr>Poppins</vt:lpstr>
      <vt:lpstr>Poppins SemiBold</vt:lpstr>
      <vt:lpstr>Covers</vt:lpstr>
      <vt:lpstr>Contents Slides</vt:lpstr>
      <vt:lpstr>Chapter Headings / Dividers</vt:lpstr>
      <vt:lpstr>Slide Options</vt:lpstr>
      <vt:lpstr>End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Rachel.Redford</cp:lastModifiedBy>
  <cp:revision>35</cp:revision>
  <dcterms:created xsi:type="dcterms:W3CDTF">2022-10-21T14:33:01Z</dcterms:created>
  <dcterms:modified xsi:type="dcterms:W3CDTF">2023-04-14T15:16:30Z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0x010100BCC4E47C27743F419F180FA430220B7F</vt:lpwstr>
  </property>
  <property fmtid="{D5CDD505-2E9C-101B-9397-08002B2CF9AE}" pid="3" name="MediaServiceImageTags">
    <vt:lpwstr/>
  </property>
</Properties>
</file>