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71" r:id="rId5"/>
    <p:sldMasterId id="2147483863" r:id="rId6"/>
    <p:sldMasterId id="2147483817" r:id="rId7"/>
    <p:sldMasterId id="2147483927" r:id="rId8"/>
  </p:sldMasterIdLst>
  <p:notesMasterIdLst>
    <p:notesMasterId r:id="rId27"/>
  </p:notesMasterIdLst>
  <p:handoutMasterIdLst>
    <p:handoutMasterId r:id="rId28"/>
  </p:handoutMasterIdLst>
  <p:sldIdLst>
    <p:sldId id="256" r:id="rId9"/>
    <p:sldId id="27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6" r:id="rId21"/>
    <p:sldId id="343" r:id="rId22"/>
    <p:sldId id="344" r:id="rId23"/>
    <p:sldId id="345" r:id="rId24"/>
    <p:sldId id="304" r:id="rId25"/>
    <p:sldId id="31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2C21D-9C31-DAEC-E611-E76D7525B8BA}" name="Hannah.King" initials="H" userId="S::hlk63@open.ac.uk::a66496f2-2df4-4361-8801-89f9e25bfc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45"/>
    <a:srgbClr val="FFD7FD"/>
    <a:srgbClr val="FF8A76"/>
    <a:srgbClr val="FFB4FF"/>
    <a:srgbClr val="D6FFF2"/>
    <a:srgbClr val="CAD2FF"/>
    <a:srgbClr val="FEE3E9"/>
    <a:srgbClr val="4F9AE9"/>
    <a:srgbClr val="8AFFD7"/>
    <a:srgbClr val="BA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56" d="100"/>
          <a:sy n="56" d="100"/>
        </p:scale>
        <p:origin x="408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OU\eSTEem%20project\S217%2021J%20withdrawals%20-comparison%20AKK.xlsb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OU\S217\S217-22J\S217-2022J-al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kkle\Downloads\TMA%20Submission%20rate%20and%20Average%20Score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062321589363371"/>
          <c:y val="6.9382860572660979E-2"/>
          <c:w val="0.69579328188528344"/>
          <c:h val="0.74350320793234181"/>
        </c:manualLayout>
      </c:layout>
      <c:scatterChart>
        <c:scatterStyle val="lineMarker"/>
        <c:varyColors val="0"/>
        <c:ser>
          <c:idx val="0"/>
          <c:order val="0"/>
          <c:tx>
            <c:v>registered students</c:v>
          </c:tx>
          <c:spPr>
            <a:ln w="25400" cap="rnd">
              <a:solidFill>
                <a:schemeClr val="accent1">
                  <a:alpha val="9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5400">
                <a:solidFill>
                  <a:schemeClr val="accent1"/>
                </a:solidFill>
              </a:ln>
              <a:effectLst/>
            </c:spPr>
          </c:marker>
          <c:xVal>
            <c:numRef>
              <c:f>Sheet2!$A$3:$A$39</c:f>
              <c:numCache>
                <c:formatCode>General</c:formatCode>
                <c:ptCount val="3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</c:numCache>
            </c:numRef>
          </c:xVal>
          <c:yVal>
            <c:numRef>
              <c:f>Sheet2!$G$3:$G$39</c:f>
              <c:numCache>
                <c:formatCode>General</c:formatCode>
                <c:ptCount val="37"/>
                <c:pt idx="0">
                  <c:v>465</c:v>
                </c:pt>
                <c:pt idx="1">
                  <c:v>462</c:v>
                </c:pt>
                <c:pt idx="2">
                  <c:v>454</c:v>
                </c:pt>
                <c:pt idx="3">
                  <c:v>452</c:v>
                </c:pt>
                <c:pt idx="4">
                  <c:v>449</c:v>
                </c:pt>
                <c:pt idx="5">
                  <c:v>446</c:v>
                </c:pt>
                <c:pt idx="6">
                  <c:v>437</c:v>
                </c:pt>
                <c:pt idx="7">
                  <c:v>427</c:v>
                </c:pt>
                <c:pt idx="8">
                  <c:v>420</c:v>
                </c:pt>
                <c:pt idx="9">
                  <c:v>408</c:v>
                </c:pt>
                <c:pt idx="10">
                  <c:v>400</c:v>
                </c:pt>
                <c:pt idx="11">
                  <c:v>397</c:v>
                </c:pt>
                <c:pt idx="12">
                  <c:v>395</c:v>
                </c:pt>
                <c:pt idx="13">
                  <c:v>393</c:v>
                </c:pt>
                <c:pt idx="14">
                  <c:v>391</c:v>
                </c:pt>
                <c:pt idx="15">
                  <c:v>390</c:v>
                </c:pt>
                <c:pt idx="16">
                  <c:v>386</c:v>
                </c:pt>
                <c:pt idx="17">
                  <c:v>381</c:v>
                </c:pt>
                <c:pt idx="18">
                  <c:v>376</c:v>
                </c:pt>
                <c:pt idx="19">
                  <c:v>371</c:v>
                </c:pt>
                <c:pt idx="20">
                  <c:v>367</c:v>
                </c:pt>
                <c:pt idx="21">
                  <c:v>361</c:v>
                </c:pt>
                <c:pt idx="22">
                  <c:v>358</c:v>
                </c:pt>
                <c:pt idx="23">
                  <c:v>356</c:v>
                </c:pt>
                <c:pt idx="24">
                  <c:v>352</c:v>
                </c:pt>
                <c:pt idx="25">
                  <c:v>350</c:v>
                </c:pt>
                <c:pt idx="26">
                  <c:v>350</c:v>
                </c:pt>
                <c:pt idx="27">
                  <c:v>349</c:v>
                </c:pt>
                <c:pt idx="28">
                  <c:v>349</c:v>
                </c:pt>
                <c:pt idx="29">
                  <c:v>349</c:v>
                </c:pt>
                <c:pt idx="30">
                  <c:v>348</c:v>
                </c:pt>
                <c:pt idx="31">
                  <c:v>348</c:v>
                </c:pt>
                <c:pt idx="32">
                  <c:v>346</c:v>
                </c:pt>
                <c:pt idx="33">
                  <c:v>345</c:v>
                </c:pt>
                <c:pt idx="34">
                  <c:v>342</c:v>
                </c:pt>
                <c:pt idx="35">
                  <c:v>340</c:v>
                </c:pt>
                <c:pt idx="36">
                  <c:v>338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119-4826-BF8D-C3DCABB4377A}"/>
            </c:ext>
          </c:extLst>
        </c:ser>
        <c:ser>
          <c:idx val="1"/>
          <c:order val="1"/>
          <c:tx>
            <c:v>TMA submissions</c:v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34925">
                <a:solidFill>
                  <a:srgbClr val="FFC000"/>
                </a:solidFill>
              </a:ln>
              <a:effectLst/>
            </c:spPr>
          </c:marker>
          <c:xVal>
            <c:numRef>
              <c:f>Sheet3!$B$2:$B$10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9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31</c:v>
                </c:pt>
                <c:pt idx="8">
                  <c:v>36</c:v>
                </c:pt>
              </c:numCache>
            </c:numRef>
          </c:xVal>
          <c:yVal>
            <c:numRef>
              <c:f>Sheet3!$C$2:$C$10</c:f>
              <c:numCache>
                <c:formatCode>General</c:formatCode>
                <c:ptCount val="9"/>
                <c:pt idx="0">
                  <c:v>465</c:v>
                </c:pt>
                <c:pt idx="1">
                  <c:v>454</c:v>
                </c:pt>
                <c:pt idx="2">
                  <c:v>408</c:v>
                </c:pt>
                <c:pt idx="3">
                  <c:v>375</c:v>
                </c:pt>
                <c:pt idx="4">
                  <c:v>350</c:v>
                </c:pt>
                <c:pt idx="5">
                  <c:v>326</c:v>
                </c:pt>
                <c:pt idx="6">
                  <c:v>293</c:v>
                </c:pt>
                <c:pt idx="7">
                  <c:v>253</c:v>
                </c:pt>
                <c:pt idx="8">
                  <c:v>291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119-4826-BF8D-C3DCABB437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2539936"/>
        <c:axId val="806503528"/>
      </c:scatterChart>
      <c:scatterChart>
        <c:scatterStyle val="lineMarker"/>
        <c:varyColors val="0"/>
        <c:ser>
          <c:idx val="2"/>
          <c:order val="2"/>
          <c:tx>
            <c:v>students withdrawn per week</c:v>
          </c:tx>
          <c:spPr>
            <a:ln w="1905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xVal>
            <c:numRef>
              <c:f>Sheet2!$A$4:$A$39</c:f>
              <c:numCache>
                <c:formatCode>General</c:formatCode>
                <c:ptCount val="3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</c:numCache>
            </c:numRef>
          </c:xVal>
          <c:yVal>
            <c:numRef>
              <c:f>Sheet2!$B$4:$B$39</c:f>
              <c:numCache>
                <c:formatCode>General</c:formatCode>
                <c:ptCount val="36"/>
                <c:pt idx="0">
                  <c:v>3</c:v>
                </c:pt>
                <c:pt idx="1">
                  <c:v>8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9</c:v>
                </c:pt>
                <c:pt idx="6">
                  <c:v>10</c:v>
                </c:pt>
                <c:pt idx="7">
                  <c:v>7</c:v>
                </c:pt>
                <c:pt idx="8">
                  <c:v>12</c:v>
                </c:pt>
                <c:pt idx="9">
                  <c:v>8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4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4</c:v>
                </c:pt>
                <c:pt idx="20">
                  <c:v>6</c:v>
                </c:pt>
                <c:pt idx="21">
                  <c:v>3</c:v>
                </c:pt>
                <c:pt idx="22">
                  <c:v>2</c:v>
                </c:pt>
                <c:pt idx="23">
                  <c:v>4</c:v>
                </c:pt>
                <c:pt idx="24">
                  <c:v>2</c:v>
                </c:pt>
                <c:pt idx="25">
                  <c:v>0</c:v>
                </c:pt>
                <c:pt idx="26">
                  <c:v>1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  <c:pt idx="31">
                  <c:v>2</c:v>
                </c:pt>
                <c:pt idx="32">
                  <c:v>1</c:v>
                </c:pt>
                <c:pt idx="33">
                  <c:v>3</c:v>
                </c:pt>
                <c:pt idx="34">
                  <c:v>2</c:v>
                </c:pt>
                <c:pt idx="35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119-4826-BF8D-C3DCABB4377A}"/>
            </c:ext>
          </c:extLst>
        </c:ser>
        <c:ser>
          <c:idx val="3"/>
          <c:order val="3"/>
          <c:tx>
            <c:v>events</c:v>
          </c:tx>
          <c:spPr>
            <a:ln w="19050" cap="rnd">
              <a:noFill/>
              <a:round/>
            </a:ln>
            <a:effectLst>
              <a:outerShdw blurRad="50800" dist="50800" sx="1000" sy="1000" algn="ctr" rotWithShape="0">
                <a:srgbClr val="FF0000"/>
              </a:outerShdw>
            </a:effectLst>
          </c:spPr>
          <c:marker>
            <c:symbol val="circle"/>
            <c:size val="5"/>
            <c:spPr>
              <a:pattFill prst="pct50">
                <a:fgClr>
                  <a:srgbClr val="FF0000"/>
                </a:fgClr>
                <a:bgClr>
                  <a:schemeClr val="bg1"/>
                </a:bgClr>
              </a:pattFill>
              <a:ln w="22225">
                <a:solidFill>
                  <a:srgbClr val="FF0000">
                    <a:alpha val="86000"/>
                  </a:srgbClr>
                </a:solidFill>
              </a:ln>
              <a:effectLst>
                <a:outerShdw blurRad="50800" dist="50800" sx="1000" sy="1000" algn="ctr" rotWithShape="0">
                  <a:srgbClr val="FF0000"/>
                </a:outerShdw>
              </a:effectLst>
              <a:scene3d>
                <a:camera prst="orthographicFront"/>
                <a:lightRig rig="sunset" dir="t">
                  <a:rot lat="0" lon="0" rev="10800000"/>
                </a:lightRig>
              </a:scene3d>
            </c:spPr>
          </c:marker>
          <c:xVal>
            <c:numRef>
              <c:f>Sheet2!$A$3:$A$39</c:f>
              <c:numCache>
                <c:formatCode>General</c:formatCode>
                <c:ptCount val="3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</c:numCache>
            </c:numRef>
          </c:xVal>
          <c:yVal>
            <c:numRef>
              <c:f>Sheet2!$D$3:$D$39</c:f>
              <c:numCache>
                <c:formatCode>General</c:formatCode>
                <c:ptCount val="37"/>
                <c:pt idx="6" formatCode="0.0">
                  <c:v>0</c:v>
                </c:pt>
                <c:pt idx="9" formatCode="0.0">
                  <c:v>0</c:v>
                </c:pt>
                <c:pt idx="11" formatCode="0.0">
                  <c:v>0</c:v>
                </c:pt>
                <c:pt idx="12" formatCode="0.0">
                  <c:v>0</c:v>
                </c:pt>
                <c:pt idx="14" formatCode="0.0">
                  <c:v>0</c:v>
                </c:pt>
                <c:pt idx="18" formatCode="0.0">
                  <c:v>0</c:v>
                </c:pt>
                <c:pt idx="24" formatCode="0.0">
                  <c:v>0</c:v>
                </c:pt>
                <c:pt idx="29" formatCode="0.0">
                  <c:v>0</c:v>
                </c:pt>
                <c:pt idx="31" formatCode="0.0">
                  <c:v>0</c:v>
                </c:pt>
                <c:pt idx="36" formatCode="0.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119-4826-BF8D-C3DCABB437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9009304"/>
        <c:axId val="579005368"/>
      </c:scatterChart>
      <c:valAx>
        <c:axId val="772539936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weeks (incl. holidays)</a:t>
                </a:r>
              </a:p>
            </c:rich>
          </c:tx>
          <c:layout>
            <c:manualLayout>
              <c:xMode val="edge"/>
              <c:yMode val="edge"/>
              <c:x val="0.36719867476440887"/>
              <c:y val="0.928815765761837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6503528"/>
        <c:crosses val="autoZero"/>
        <c:crossBetween val="midCat"/>
      </c:valAx>
      <c:valAx>
        <c:axId val="806503528"/>
        <c:scaling>
          <c:orientation val="minMax"/>
          <c:min val="240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# of students registered or submitted TMAs</a:t>
                </a:r>
              </a:p>
            </c:rich>
          </c:tx>
          <c:layout>
            <c:manualLayout>
              <c:xMode val="edge"/>
              <c:yMode val="edge"/>
              <c:x val="0"/>
              <c:y val="7.587042172054074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2539936"/>
        <c:crosses val="autoZero"/>
        <c:crossBetween val="midCat"/>
      </c:valAx>
      <c:valAx>
        <c:axId val="57900536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# of students withdrawn that week</a:t>
                </a:r>
              </a:p>
            </c:rich>
          </c:tx>
          <c:layout>
            <c:manualLayout>
              <c:xMode val="edge"/>
              <c:yMode val="edge"/>
              <c:x val="0.93014721751969498"/>
              <c:y val="8.182116770287434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009304"/>
        <c:crosses val="max"/>
        <c:crossBetween val="midCat"/>
      </c:valAx>
      <c:valAx>
        <c:axId val="57900930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579005368"/>
        <c:crosses val="max"/>
        <c:crossBetween val="midCat"/>
      </c:valAx>
      <c:spPr>
        <a:noFill/>
        <a:ln w="15875">
          <a:solidFill>
            <a:schemeClr val="tx1"/>
          </a:solidFill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39329272439037805"/>
          <c:y val="7.95171315794828E-2"/>
          <c:w val="0.45328797029387891"/>
          <c:h val="0.2372717993584135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52767125396787"/>
          <c:y val="4.8857159765185371E-2"/>
          <c:w val="0.78689654701440503"/>
          <c:h val="0.68051992179954168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Sheet3!$A$2:$A$30</c:f>
              <c:numCache>
                <c:formatCode>d\-mmm</c:formatCode>
                <c:ptCount val="29"/>
                <c:pt idx="0" formatCode="m/d/yyyy">
                  <c:v>44837</c:v>
                </c:pt>
                <c:pt idx="1">
                  <c:v>44844</c:v>
                </c:pt>
                <c:pt idx="2">
                  <c:v>44851</c:v>
                </c:pt>
                <c:pt idx="3">
                  <c:v>44858</c:v>
                </c:pt>
                <c:pt idx="4">
                  <c:v>44865</c:v>
                </c:pt>
                <c:pt idx="5">
                  <c:v>44872</c:v>
                </c:pt>
                <c:pt idx="6">
                  <c:v>44879</c:v>
                </c:pt>
                <c:pt idx="7">
                  <c:v>44886</c:v>
                </c:pt>
                <c:pt idx="8">
                  <c:v>44893</c:v>
                </c:pt>
                <c:pt idx="9">
                  <c:v>44900</c:v>
                </c:pt>
                <c:pt idx="10">
                  <c:v>44907</c:v>
                </c:pt>
                <c:pt idx="11">
                  <c:v>44914</c:v>
                </c:pt>
                <c:pt idx="12">
                  <c:v>44921</c:v>
                </c:pt>
                <c:pt idx="13">
                  <c:v>44928</c:v>
                </c:pt>
                <c:pt idx="14">
                  <c:v>44935</c:v>
                </c:pt>
                <c:pt idx="15">
                  <c:v>44942</c:v>
                </c:pt>
                <c:pt idx="16">
                  <c:v>44949</c:v>
                </c:pt>
                <c:pt idx="17">
                  <c:v>44956</c:v>
                </c:pt>
                <c:pt idx="18">
                  <c:v>44963</c:v>
                </c:pt>
                <c:pt idx="19">
                  <c:v>44970</c:v>
                </c:pt>
                <c:pt idx="20">
                  <c:v>44977</c:v>
                </c:pt>
                <c:pt idx="21">
                  <c:v>44984</c:v>
                </c:pt>
                <c:pt idx="22">
                  <c:v>44991</c:v>
                </c:pt>
                <c:pt idx="23">
                  <c:v>44998</c:v>
                </c:pt>
                <c:pt idx="24">
                  <c:v>45005</c:v>
                </c:pt>
                <c:pt idx="25">
                  <c:v>45012</c:v>
                </c:pt>
                <c:pt idx="26">
                  <c:v>45019</c:v>
                </c:pt>
                <c:pt idx="27">
                  <c:v>45026</c:v>
                </c:pt>
                <c:pt idx="28">
                  <c:v>45033</c:v>
                </c:pt>
              </c:numCache>
            </c:numRef>
          </c:xVal>
          <c:yVal>
            <c:numRef>
              <c:f>Sheet3!$D$2:$D$30</c:f>
              <c:numCache>
                <c:formatCode>0</c:formatCode>
                <c:ptCount val="29"/>
                <c:pt idx="0">
                  <c:v>25</c:v>
                </c:pt>
                <c:pt idx="1">
                  <c:v>25</c:v>
                </c:pt>
                <c:pt idx="3">
                  <c:v>22.413793103448278</c:v>
                </c:pt>
                <c:pt idx="4">
                  <c:v>24.137931034482758</c:v>
                </c:pt>
                <c:pt idx="5">
                  <c:v>20.689655172413794</c:v>
                </c:pt>
                <c:pt idx="6">
                  <c:v>24.137931034482758</c:v>
                </c:pt>
                <c:pt idx="7">
                  <c:v>20.689655172413794</c:v>
                </c:pt>
                <c:pt idx="8">
                  <c:v>15.517241379310345</c:v>
                </c:pt>
                <c:pt idx="9">
                  <c:v>20.689655172413794</c:v>
                </c:pt>
                <c:pt idx="10">
                  <c:v>17.241379310344829</c:v>
                </c:pt>
                <c:pt idx="15">
                  <c:v>21.818181818181817</c:v>
                </c:pt>
                <c:pt idx="16">
                  <c:v>20</c:v>
                </c:pt>
                <c:pt idx="17">
                  <c:v>14.545454545454545</c:v>
                </c:pt>
                <c:pt idx="18">
                  <c:v>20</c:v>
                </c:pt>
                <c:pt idx="19">
                  <c:v>11.111111111111111</c:v>
                </c:pt>
                <c:pt idx="22">
                  <c:v>16.666666666666664</c:v>
                </c:pt>
                <c:pt idx="24">
                  <c:v>11.111111111111111</c:v>
                </c:pt>
                <c:pt idx="25">
                  <c:v>16.666666666666664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8DD-411F-8003-3D97965F1F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2957007"/>
        <c:axId val="302957487"/>
      </c:scatterChart>
      <c:valAx>
        <c:axId val="302957007"/>
        <c:scaling>
          <c:orientation val="minMax"/>
          <c:max val="45024"/>
          <c:min val="44830"/>
        </c:scaling>
        <c:delete val="0"/>
        <c:axPos val="b"/>
        <c:majorGridlines>
          <c:spPr>
            <a:ln w="12700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400" dirty="0">
                    <a:solidFill>
                      <a:schemeClr val="tx1"/>
                    </a:solidFill>
                  </a:rPr>
                  <a:t>date</a:t>
                </a:r>
              </a:p>
            </c:rich>
          </c:tx>
          <c:layout>
            <c:manualLayout>
              <c:xMode val="edge"/>
              <c:yMode val="edge"/>
              <c:x val="0.55662382096376761"/>
              <c:y val="0.865138685679971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dd/mm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957487"/>
        <c:crosses val="autoZero"/>
        <c:crossBetween val="midCat"/>
      </c:valAx>
      <c:valAx>
        <c:axId val="302957487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>
                    <a:solidFill>
                      <a:schemeClr val="tx1"/>
                    </a:solidFill>
                  </a:rPr>
                  <a:t>percentage of students attending</a:t>
                </a:r>
              </a:p>
            </c:rich>
          </c:tx>
          <c:layout>
            <c:manualLayout>
              <c:xMode val="edge"/>
              <c:yMode val="edge"/>
              <c:x val="1.0701840321688453E-3"/>
              <c:y val="0.109794658932159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957007"/>
        <c:crosses val="autoZero"/>
        <c:crossBetween val="midCat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percentage of originally registered students submitting TMAs</a:t>
            </a:r>
          </a:p>
        </c:rich>
      </c:tx>
      <c:layout>
        <c:manualLayout>
          <c:xMode val="edge"/>
          <c:yMode val="edge"/>
          <c:x val="0.28914296986983651"/>
          <c:y val="1.33350510933442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65661179056383"/>
          <c:y val="5.0925925925925923E-2"/>
          <c:w val="0.6501137455146877"/>
          <c:h val="0.78878205873502805"/>
        </c:manualLayout>
      </c:layout>
      <c:scatterChart>
        <c:scatterStyle val="lineMarker"/>
        <c:varyColors val="0"/>
        <c:ser>
          <c:idx val="0"/>
          <c:order val="0"/>
          <c:tx>
            <c:v>21J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'TMA submission 21-22'!$B$3:$B$11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9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31</c:v>
                </c:pt>
                <c:pt idx="8">
                  <c:v>36</c:v>
                </c:pt>
              </c:numCache>
            </c:numRef>
          </c:xVal>
          <c:yVal>
            <c:numRef>
              <c:f>'TMA submission 21-22'!$E$3:$E$11</c:f>
              <c:numCache>
                <c:formatCode>0.0</c:formatCode>
                <c:ptCount val="9"/>
                <c:pt idx="0" formatCode="General">
                  <c:v>100</c:v>
                </c:pt>
                <c:pt idx="1">
                  <c:v>97.634408602150543</c:v>
                </c:pt>
                <c:pt idx="2">
                  <c:v>87.741935483870961</c:v>
                </c:pt>
                <c:pt idx="3">
                  <c:v>80.645161290322577</c:v>
                </c:pt>
                <c:pt idx="4">
                  <c:v>75.268817204301072</c:v>
                </c:pt>
                <c:pt idx="5">
                  <c:v>70.107526881720432</c:v>
                </c:pt>
                <c:pt idx="6">
                  <c:v>63.01075268817204</c:v>
                </c:pt>
                <c:pt idx="7">
                  <c:v>54.408602150537632</c:v>
                </c:pt>
                <c:pt idx="8">
                  <c:v>62.58064516129032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953-45FB-A3F8-09E5E9C3C798}"/>
            </c:ext>
          </c:extLst>
        </c:ser>
        <c:ser>
          <c:idx val="2"/>
          <c:order val="2"/>
          <c:tx>
            <c:v>my test group</c:v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'TMA submission 21-22'!$B$3:$B$11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9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31</c:v>
                </c:pt>
                <c:pt idx="8">
                  <c:v>36</c:v>
                </c:pt>
              </c:numCache>
            </c:numRef>
          </c:xVal>
          <c:yVal>
            <c:numRef>
              <c:f>'TMA submission 21-22'!$K$3:$K$9</c:f>
              <c:numCache>
                <c:formatCode>0.0</c:formatCode>
                <c:ptCount val="7"/>
                <c:pt idx="0">
                  <c:v>100</c:v>
                </c:pt>
                <c:pt idx="1">
                  <c:v>96.666666666666671</c:v>
                </c:pt>
                <c:pt idx="2">
                  <c:v>93.333333333333329</c:v>
                </c:pt>
                <c:pt idx="3">
                  <c:v>90</c:v>
                </c:pt>
                <c:pt idx="4">
                  <c:v>83.333333333333343</c:v>
                </c:pt>
                <c:pt idx="5">
                  <c:v>85</c:v>
                </c:pt>
                <c:pt idx="6">
                  <c:v>76.666666666666671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953-45FB-A3F8-09E5E9C3C798}"/>
            </c:ext>
          </c:extLst>
        </c:ser>
        <c:ser>
          <c:idx val="3"/>
          <c:order val="3"/>
          <c:tx>
            <c:v>comparison group</c:v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'TMA submission 21-22'!$B$3:$B$11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9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31</c:v>
                </c:pt>
                <c:pt idx="8">
                  <c:v>36</c:v>
                </c:pt>
              </c:numCache>
            </c:numRef>
          </c:xVal>
          <c:yVal>
            <c:numRef>
              <c:f>'TMA submission 21-22'!$I$3:$I$9</c:f>
              <c:numCache>
                <c:formatCode>0.0</c:formatCode>
                <c:ptCount val="7"/>
                <c:pt idx="0">
                  <c:v>100</c:v>
                </c:pt>
                <c:pt idx="1">
                  <c:v>96.626506024096386</c:v>
                </c:pt>
                <c:pt idx="2">
                  <c:v>86.746987951807228</c:v>
                </c:pt>
                <c:pt idx="3">
                  <c:v>81.204819277108427</c:v>
                </c:pt>
                <c:pt idx="4">
                  <c:v>74.939759036144579</c:v>
                </c:pt>
                <c:pt idx="5">
                  <c:v>75.903614457831324</c:v>
                </c:pt>
                <c:pt idx="6">
                  <c:v>67.46987951807229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953-45FB-A3F8-09E5E9C3C7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796607"/>
        <c:axId val="72796127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22J</c:v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'TMA submission 21-22'!$B$3:$B$11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2</c:v>
                      </c:pt>
                      <c:pt idx="2">
                        <c:v>6</c:v>
                      </c:pt>
                      <c:pt idx="3">
                        <c:v>9</c:v>
                      </c:pt>
                      <c:pt idx="4">
                        <c:v>14</c:v>
                      </c:pt>
                      <c:pt idx="5">
                        <c:v>18</c:v>
                      </c:pt>
                      <c:pt idx="6">
                        <c:v>24</c:v>
                      </c:pt>
                      <c:pt idx="7">
                        <c:v>31</c:v>
                      </c:pt>
                      <c:pt idx="8">
                        <c:v>36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'TMA submission 21-22'!$G$3:$G$9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>
                        <c:v>100</c:v>
                      </c:pt>
                      <c:pt idx="1">
                        <c:v>96.631578947368425</c:v>
                      </c:pt>
                      <c:pt idx="2">
                        <c:v>87.578947368421055</c:v>
                      </c:pt>
                      <c:pt idx="3">
                        <c:v>82.315789473684205</c:v>
                      </c:pt>
                      <c:pt idx="4">
                        <c:v>76</c:v>
                      </c:pt>
                      <c:pt idx="5">
                        <c:v>77.05263157894737</c:v>
                      </c:pt>
                      <c:pt idx="6">
                        <c:v>68.631578947368425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9953-45FB-A3F8-09E5E9C3C798}"/>
                  </c:ext>
                </c:extLst>
              </c15:ser>
            </c15:filteredScatterSeries>
          </c:ext>
        </c:extLst>
      </c:scatterChart>
      <c:valAx>
        <c:axId val="727966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800" dirty="0"/>
                  <a:t>week</a:t>
                </a:r>
              </a:p>
            </c:rich>
          </c:tx>
          <c:layout>
            <c:manualLayout>
              <c:xMode val="edge"/>
              <c:yMode val="edge"/>
              <c:x val="0.5859587284199872"/>
              <c:y val="0.875975723994528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96127"/>
        <c:crosses val="autoZero"/>
        <c:crossBetween val="midCat"/>
      </c:valAx>
      <c:valAx>
        <c:axId val="72796127"/>
        <c:scaling>
          <c:orientation val="minMax"/>
          <c:max val="11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400" dirty="0"/>
                  <a:t>percentage of TMA submissions</a:t>
                </a:r>
              </a:p>
            </c:rich>
          </c:tx>
          <c:layout>
            <c:manualLayout>
              <c:xMode val="edge"/>
              <c:yMode val="edge"/>
              <c:x val="0"/>
              <c:y val="0.169075428461701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9660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81886483414655331"/>
          <c:y val="0.25295412153477598"/>
          <c:w val="0.17916579191220122"/>
          <c:h val="0.61080246936765659"/>
        </c:manualLayout>
      </c:layout>
      <c:overlay val="0"/>
      <c:spPr>
        <a:solidFill>
          <a:schemeClr val="bg1"/>
        </a:solidFill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0.33893</cdr:x>
      <cdr:y>0.79282</cdr:y>
    </cdr:from>
    <cdr:to>
      <cdr:x>0.38737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79642F6-C954-4B7D-95C4-80B40AC42F95}"/>
            </a:ext>
          </a:extLst>
        </cdr:cNvPr>
        <cdr:cNvSpPr txBox="1"/>
      </cdr:nvSpPr>
      <cdr:spPr>
        <a:xfrm xmlns:a="http://schemas.openxmlformats.org/drawingml/2006/main" rot="16200000">
          <a:off x="1886333" y="4770617"/>
          <a:ext cx="1140461" cy="327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200" b="1" dirty="0">
              <a:solidFill>
                <a:srgbClr val="FF0000"/>
              </a:solidFill>
            </a:rPr>
            <a:t>christmas</a:t>
          </a:r>
        </a:p>
      </cdr:txBody>
    </cdr:sp>
  </cdr:relSizeAnchor>
  <cdr:relSizeAnchor xmlns:cdr="http://schemas.openxmlformats.org/drawingml/2006/chartDrawing">
    <cdr:from>
      <cdr:x>0.63497</cdr:x>
      <cdr:y>0.76892</cdr:y>
    </cdr:from>
    <cdr:to>
      <cdr:x>0.68298</cdr:x>
      <cdr:y>0.9541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626B63D-2441-4F70-90C1-6DA3A5AA24D6}"/>
            </a:ext>
          </a:extLst>
        </cdr:cNvPr>
        <cdr:cNvSpPr txBox="1"/>
      </cdr:nvSpPr>
      <cdr:spPr>
        <a:xfrm xmlns:a="http://schemas.openxmlformats.org/drawingml/2006/main" rot="16200000">
          <a:off x="3948069" y="4579976"/>
          <a:ext cx="1019358" cy="324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200" b="1" dirty="0">
              <a:solidFill>
                <a:srgbClr val="FF0000"/>
              </a:solidFill>
            </a:rPr>
            <a:t>easter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0AFA1-2D98-83E6-6B45-1BA4EFFA0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Poppins" panose="000005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92458-5F54-BBF5-A700-E864B64DF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FF1-B4C8-4A7A-A50B-9837D279A5B3}" type="datetimeFigureOut">
              <a:rPr lang="en-GB" smtClean="0">
                <a:latin typeface="Poppins" panose="00000500000000000000" pitchFamily="2" charset="0"/>
              </a:rPr>
              <a:t>18/04/2023</a:t>
            </a:fld>
            <a:endParaRPr lang="en-GB" dirty="0">
              <a:latin typeface="Poppins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5C0A-89EE-3D17-E818-2781A8FCA1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Poppins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F12D-2392-5BCA-470C-1326218C7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0D4E1-3C06-412A-A8F6-CECF698F9984}" type="slidenum">
              <a:rPr lang="en-GB" smtClean="0">
                <a:latin typeface="Poppins" panose="00000500000000000000" pitchFamily="2" charset="0"/>
              </a:rPr>
              <a:t>‹#›</a:t>
            </a:fld>
            <a:endParaRPr lang="en-GB" dirty="0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16C2FE4-2A89-2C48-B077-AF8EE4693F31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CCD80B4-3417-B74B-BDCD-C7836226A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87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579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707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485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3504968" cy="5119768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59EDF-990B-8A48-B3FB-ACAE78C6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69" y="0"/>
            <a:ext cx="2599267" cy="511976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39595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975496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056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4BF4FA5-BC22-05C3-E069-B6D3DBC120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54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491E11-C10D-5DDF-F581-B813FF8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908543F-39C8-3FDA-CBB3-84FC94206A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388B64FB-ADBB-26BD-E337-6CF096A932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51F-5FB0-9945-E01E-6CB9436C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C6BB43E-7657-B36B-FF0A-F805A2FB9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screen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329EC4-43A1-4C93-CC9C-F8056BDA6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C92E1EE-0986-AEDC-C202-DFA17E6186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2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8421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161B3BB-13A6-8F07-69F3-28C1C681F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30393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57315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BA357D1-B85B-5E43-48BE-75FF66F90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A75198C-6ADB-FB44-7D03-6F5213AC31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C01CCF-0DB7-F246-ABF2-EC18516A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C71BB06-BC2B-503D-C100-C1D7CF606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5EE5AA7-CE9F-6795-3587-5FECAE583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8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C03919D-ED94-85DD-1324-53A7CAE381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87A5F3DD-B4AB-BD17-596F-E74A62BFB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C1EA7DC-B02A-FE29-687A-390579C75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412ECB0-A0F7-C3C3-CD7E-53BD50174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5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C3A49A-8F27-4ABD-3E82-D19FBB8B2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1EF4921-C4EA-38D0-FDB1-827E4E6B7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38D216E0-7352-C52F-6A35-B80CBA184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2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1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71C0-93BA-5ADF-64A4-2A43F86D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DBA90-2059-F1EB-DC4D-1F490EC5C85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DBE218AA-1FFB-BE5D-8642-2B04DCCE9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EEF07-1889-D507-89A8-BB2EE63E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E1AC07D-4E2F-CEA1-4D8E-FFA7745DD9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8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0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3B649-1EB8-9846-A24F-3002667E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9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25C514-5CFA-FD4E-BB21-038E4D8F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BE89543-A931-7E7D-70F4-0895930BED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E4D12D21-2F9E-2846-20E0-F0307CE082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3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15272609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C3DB8-28FE-CD4A-AC01-87EE1020C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90F52-05CD-A068-38A6-49F5DCC4B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4032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E638D-6AD4-9B4C-B7A9-1F0500BFE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097770"/>
            <a:ext cx="4417181" cy="176023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8BB04F-25F0-024C-BD47-209C74A31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36C6B16-6B0D-9EC9-CB32-E93F0F256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99C368-7E26-527C-B143-BDB1D5B48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887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80854" cy="6858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06383-A6CB-5648-834D-B48F2370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61708" y="1715146"/>
            <a:ext cx="5145438" cy="171514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3B3489-D726-D446-9A29-05672FA50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7E64E4-287C-1FCE-9776-59EE01B204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966699-83CA-1202-E4B3-09DCD56E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46295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7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9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9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92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19" r:id="rId2"/>
    <p:sldLayoutId id="2147483828" r:id="rId3"/>
    <p:sldLayoutId id="2147483829" r:id="rId4"/>
    <p:sldLayoutId id="2147483830" r:id="rId5"/>
    <p:sldLayoutId id="2147483831" r:id="rId6"/>
    <p:sldLayoutId id="2147483835" r:id="rId7"/>
    <p:sldLayoutId id="2147483836" r:id="rId8"/>
    <p:sldLayoutId id="2147483839" r:id="rId9"/>
    <p:sldLayoutId id="2147483935" r:id="rId10"/>
    <p:sldLayoutId id="2147483842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AC98-8F4A-A002-FEDA-2D0C617B14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</p:spPr>
        <p:txBody>
          <a:bodyPr>
            <a:normAutofit fontScale="90000"/>
          </a:bodyPr>
          <a:lstStyle/>
          <a:p>
            <a:r>
              <a:rPr lang="en-GB" sz="2000" dirty="0"/>
              <a:t>Intro</a:t>
            </a:r>
            <a:r>
              <a:rPr lang="en-GB" sz="2000" baseline="0" dirty="0"/>
              <a:t> </a:t>
            </a:r>
            <a:r>
              <a:rPr lang="en-GB" sz="2000" dirty="0"/>
              <a:t>Slide Title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D67DD9-3DAA-313B-8305-6C266ED950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7" y="559121"/>
            <a:ext cx="11597865" cy="1800200"/>
          </a:xfrm>
        </p:spPr>
        <p:txBody>
          <a:bodyPr/>
          <a:lstStyle/>
          <a:p>
            <a:r>
              <a:rPr lang="en-GB" sz="4400" dirty="0"/>
              <a:t>Building a sense of belonging to aid retention at a level 2 Physics module</a:t>
            </a:r>
          </a:p>
          <a:p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81A18EA-A9B5-381F-97C4-750E953780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u="sng" dirty="0"/>
              <a:t>Preliminary analysis</a:t>
            </a:r>
            <a:r>
              <a:rPr lang="en-GB" dirty="0"/>
              <a:t> of </a:t>
            </a:r>
            <a:r>
              <a:rPr lang="en-GB" dirty="0" err="1"/>
              <a:t>eSTEeM</a:t>
            </a:r>
            <a:r>
              <a:rPr lang="en-GB" dirty="0"/>
              <a:t> project</a:t>
            </a:r>
          </a:p>
          <a:p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1E9862C-F9C6-300D-C161-CC5F2057C1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Dr.</a:t>
            </a:r>
            <a:r>
              <a:rPr lang="en-GB" dirty="0"/>
              <a:t> </a:t>
            </a:r>
            <a:r>
              <a:rPr lang="en-GB"/>
              <a:t>Anne-Katrin </a:t>
            </a:r>
            <a:r>
              <a:rPr lang="en-GB" dirty="0"/>
              <a:t>Klehe</a:t>
            </a:r>
          </a:p>
          <a:p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CCC83C-A3BB-829E-51E0-D71CBA10B1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Physical Sciences</a:t>
            </a:r>
          </a:p>
          <a:p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582E8A-5AC5-EBB0-D16B-4437F42A33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12</a:t>
            </a:r>
            <a:r>
              <a:rPr lang="en-GB" baseline="30000" dirty="0"/>
              <a:t>th</a:t>
            </a:r>
            <a:r>
              <a:rPr lang="en-GB" dirty="0"/>
              <a:t> </a:t>
            </a:r>
            <a:r>
              <a:rPr lang="en-GB" dirty="0" err="1"/>
              <a:t>eSTEeM</a:t>
            </a:r>
            <a:r>
              <a:rPr lang="en-GB" dirty="0"/>
              <a:t> conference, 20/04/2023</a:t>
            </a:r>
          </a:p>
          <a:p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5A133B0-2A07-449A-51A6-75454F5BD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771289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085ABBD-E5EC-93BD-E35B-1BCBB53A47F5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613177" y="4551512"/>
                <a:ext cx="9591229" cy="496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GB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>
                    <a:solidFill>
                      <a:schemeClr val="accent1"/>
                    </a:solidFill>
                  </a:rPr>
                  <a:t>test:  p=0.081   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085ABBD-E5EC-93BD-E35B-1BCBB53A47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613177" y="4551512"/>
                <a:ext cx="9591229" cy="4968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ED4CA4-5676-2530-C049-CBEE36786B2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Retention numbers (09/04/23)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78BAA5-8E59-2243-7EE7-5C9BE830A7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70546" y="5159721"/>
            <a:ext cx="9742589" cy="1032322"/>
          </a:xfrm>
        </p:spPr>
        <p:txBody>
          <a:bodyPr/>
          <a:lstStyle/>
          <a:p>
            <a:r>
              <a:rPr lang="en-GB" sz="2400" dirty="0">
                <a:solidFill>
                  <a:schemeClr val="accent1"/>
                </a:solidFill>
              </a:rPr>
              <a:t>to a 90% confidence level my test group is different than the comparison group – this intervention has an effect</a:t>
            </a:r>
          </a:p>
          <a:p>
            <a:endParaRPr lang="en-GB" dirty="0"/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9628830F-D6C9-1E45-CC6A-6712C0BD45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7271961"/>
              </p:ext>
            </p:extLst>
          </p:nvPr>
        </p:nvGraphicFramePr>
        <p:xfrm>
          <a:off x="613177" y="1056823"/>
          <a:ext cx="10570664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1806">
                  <a:extLst>
                    <a:ext uri="{9D8B030D-6E8A-4147-A177-3AD203B41FA5}">
                      <a16:colId xmlns:a16="http://schemas.microsoft.com/office/drawing/2014/main" val="3329368504"/>
                    </a:ext>
                  </a:extLst>
                </a:gridCol>
                <a:gridCol w="2726286">
                  <a:extLst>
                    <a:ext uri="{9D8B030D-6E8A-4147-A177-3AD203B41FA5}">
                      <a16:colId xmlns:a16="http://schemas.microsoft.com/office/drawing/2014/main" val="1604110122"/>
                    </a:ext>
                  </a:extLst>
                </a:gridCol>
                <a:gridCol w="2726286">
                  <a:extLst>
                    <a:ext uri="{9D8B030D-6E8A-4147-A177-3AD203B41FA5}">
                      <a16:colId xmlns:a16="http://schemas.microsoft.com/office/drawing/2014/main" val="2045420213"/>
                    </a:ext>
                  </a:extLst>
                </a:gridCol>
                <a:gridCol w="2726286">
                  <a:extLst>
                    <a:ext uri="{9D8B030D-6E8A-4147-A177-3AD203B41FA5}">
                      <a16:colId xmlns:a16="http://schemas.microsoft.com/office/drawing/2014/main" val="2530547932"/>
                    </a:ext>
                  </a:extLst>
                </a:gridCol>
              </a:tblGrid>
              <a:tr h="71335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My test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Comparison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Total in S217-22J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42628"/>
                  </a:ext>
                </a:extLst>
              </a:tr>
              <a:tr h="55483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335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389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257557"/>
                  </a:ext>
                </a:extLst>
              </a:tr>
              <a:tr h="55483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373346"/>
                  </a:ext>
                </a:extLst>
              </a:tr>
              <a:tr h="5548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415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475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60875"/>
                  </a:ext>
                </a:extLst>
              </a:tr>
              <a:tr h="55483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rgbClr val="FF0000"/>
                          </a:solidFill>
                        </a:rPr>
                        <a:t>Retention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FF0000"/>
                          </a:solidFill>
                        </a:rPr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FF0000"/>
                          </a:solidFill>
                        </a:rPr>
                        <a:t>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03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503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18CBC8-CD29-2C2F-C0E0-FA310118E62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Comparison of TMA submission rate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9BD663F-7B6A-44BB-F595-4BAB4364A6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7543739"/>
              </p:ext>
            </p:extLst>
          </p:nvPr>
        </p:nvGraphicFramePr>
        <p:xfrm>
          <a:off x="587098" y="1036075"/>
          <a:ext cx="11050720" cy="5324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710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0FEBC5-2BE0-01EB-BDA7-6A3E7C5206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6897" y="287515"/>
            <a:ext cx="10766703" cy="497161"/>
          </a:xfrm>
        </p:spPr>
        <p:txBody>
          <a:bodyPr/>
          <a:lstStyle/>
          <a:p>
            <a:r>
              <a:rPr lang="en-GB" dirty="0"/>
              <a:t>What do my students say: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66ADEF-95C2-F92B-9CDE-807A6DDEC81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From those that attend: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7E455B-4C7B-F400-1F97-9E12D0B7EC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92945" y="948809"/>
            <a:ext cx="8321964" cy="248019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GB" sz="2000" b="0" i="0" u="none" strike="noStrike" baseline="0" dirty="0">
                <a:latin typeface="Calibri" panose="020F0502020204030204" pitchFamily="34" charset="0"/>
              </a:rPr>
              <a:t>Hi Anne-Katrin,</a:t>
            </a:r>
          </a:p>
          <a:p>
            <a:pPr marL="0" indent="0" algn="l">
              <a:buNone/>
            </a:pPr>
            <a:r>
              <a:rPr lang="en-GB" sz="2000" b="0" i="0" u="none" strike="noStrike" baseline="0" dirty="0">
                <a:latin typeface="Calibri" panose="020F0502020204030204" pitchFamily="34" charset="0"/>
              </a:rPr>
              <a:t>I want to thank you for the Monday Night tutorials you have been giving and to let you know </a:t>
            </a:r>
            <a:r>
              <a:rPr lang="en-GB" sz="2000" b="0" i="0" u="none" strike="noStrike" baseline="0" dirty="0">
                <a:highlight>
                  <a:srgbClr val="FFFF00"/>
                </a:highlight>
                <a:latin typeface="Calibri" panose="020F0502020204030204" pitchFamily="34" charset="0"/>
              </a:rPr>
              <a:t>that I find them very useful.</a:t>
            </a:r>
          </a:p>
          <a:p>
            <a:pPr marL="0" indent="0" algn="l">
              <a:buNone/>
            </a:pPr>
            <a:r>
              <a:rPr lang="en-GB" sz="2000" b="0" i="0" u="none" strike="noStrike" baseline="0" dirty="0">
                <a:highlight>
                  <a:srgbClr val="FFFF00"/>
                </a:highlight>
                <a:latin typeface="Calibri" panose="020F0502020204030204" pitchFamily="34" charset="0"/>
              </a:rPr>
              <a:t>Last Monday's session was a real case in point. </a:t>
            </a:r>
            <a:r>
              <a:rPr lang="en-GB" sz="2000" b="0" i="0" u="none" strike="noStrike" baseline="0" dirty="0">
                <a:latin typeface="Calibri" panose="020F0502020204030204" pitchFamily="34" charset="0"/>
              </a:rPr>
              <a:t>I think I was struggling to think through the process of Entropy, particularly in relation to adiabatic processes and after the session and some further reading and thinking about it, I think I feel a lot more comfortable now in my understanding.</a:t>
            </a:r>
            <a:endParaRPr lang="en-GB" sz="2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410109-EB81-86B6-1BBB-99C1854B2E7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92364" y="3465642"/>
            <a:ext cx="12034981" cy="24493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000" dirty="0">
                <a:effectLst/>
              </a:rPr>
              <a:t>… All the module material has been excellent, and the scheduled tutorials are helpful, but </a:t>
            </a:r>
            <a:r>
              <a:rPr lang="en-GB" sz="2000" dirty="0">
                <a:effectLst/>
                <a:highlight>
                  <a:srgbClr val="FFFF00"/>
                </a:highlight>
              </a:rPr>
              <a:t>you add another dimension by looking at the topics slightly differently and getting us to think deeper and around the subject.</a:t>
            </a:r>
            <a:r>
              <a:rPr lang="en-GB" sz="2000" dirty="0">
                <a:effectLst/>
              </a:rPr>
              <a:t> This offers so much more than just reading and learning the presented material. Your approach in these sessions mirrors other undergraduate teaching I've received in the past, by </a:t>
            </a:r>
            <a:r>
              <a:rPr lang="en-GB" sz="2000" dirty="0">
                <a:effectLst/>
                <a:highlight>
                  <a:srgbClr val="FFFF00"/>
                </a:highlight>
              </a:rPr>
              <a:t>giving us an easy opportunity to ask questions about any area of the relevant topic (or, I’m sure, any other topic), taking the time to answer them to our satisfaction</a:t>
            </a:r>
            <a:r>
              <a:rPr lang="en-GB" sz="2000" dirty="0">
                <a:effectLst/>
              </a:rPr>
              <a:t> and presenting us with questions if we don’t have any.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92416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BCE40-2E07-F6AB-29FF-2031FE7BD5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3915" y="1373060"/>
            <a:ext cx="10766703" cy="1157704"/>
          </a:xfrm>
        </p:spPr>
        <p:txBody>
          <a:bodyPr/>
          <a:lstStyle/>
          <a:p>
            <a:r>
              <a:rPr lang="en-GB" sz="1600" dirty="0"/>
              <a:t>I attend to </a:t>
            </a:r>
            <a:r>
              <a:rPr lang="en-GB" sz="1600" dirty="0">
                <a:highlight>
                  <a:srgbClr val="FFFF00"/>
                </a:highlight>
              </a:rPr>
              <a:t>consolidate my understanding of the topics </a:t>
            </a:r>
            <a:r>
              <a:rPr lang="en-GB" sz="1600" dirty="0"/>
              <a:t>and to participate actively with other students in </a:t>
            </a:r>
            <a:r>
              <a:rPr lang="en-GB" sz="1600" dirty="0">
                <a:highlight>
                  <a:srgbClr val="FFFF00"/>
                </a:highlight>
              </a:rPr>
              <a:t>an informal discussion not available in the forums or elsewhere</a:t>
            </a:r>
            <a:r>
              <a:rPr lang="en-GB" sz="1600" dirty="0"/>
              <a:t>. I find other points of view instructive and I </a:t>
            </a:r>
            <a:r>
              <a:rPr lang="en-GB" sz="1600" u="sng" dirty="0">
                <a:highlight>
                  <a:srgbClr val="FFFF00"/>
                </a:highlight>
              </a:rPr>
              <a:t>find these meetings cohesive for us as a group </a:t>
            </a:r>
            <a:r>
              <a:rPr lang="en-GB" sz="1600" dirty="0">
                <a:highlight>
                  <a:srgbClr val="FFFF00"/>
                </a:highlight>
              </a:rPr>
              <a:t>of students and </a:t>
            </a:r>
            <a:r>
              <a:rPr lang="en-GB" sz="1600" u="sng" dirty="0">
                <a:highlight>
                  <a:srgbClr val="FFFF00"/>
                </a:highlight>
              </a:rPr>
              <a:t>I find the routine comforting</a:t>
            </a:r>
            <a:r>
              <a:rPr lang="en-GB" sz="1600" dirty="0"/>
              <a:t>. I find that a tutor-led group is invaluable 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226A07-056D-2A90-AE49-3EB18B937E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More positives: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2C9473-7E57-84A9-16C6-C1419998B5F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196E78-1C0F-2A48-A923-F057EE86E7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4752" y="2797995"/>
            <a:ext cx="11528703" cy="3002441"/>
          </a:xfrm>
        </p:spPr>
        <p:txBody>
          <a:bodyPr/>
          <a:lstStyle/>
          <a:p>
            <a:r>
              <a:rPr lang="en-GB" sz="1800" dirty="0">
                <a:effectLst/>
              </a:rPr>
              <a:t>I find the meetings useful because </a:t>
            </a:r>
            <a:r>
              <a:rPr lang="en-GB" sz="1800" dirty="0">
                <a:effectLst/>
                <a:highlight>
                  <a:srgbClr val="FFFF00"/>
                </a:highlight>
              </a:rPr>
              <a:t>they are more informal than the "official" tutorials, you can ask questions</a:t>
            </a:r>
          </a:p>
          <a:p>
            <a:r>
              <a:rPr lang="en-GB" sz="1800" dirty="0">
                <a:effectLst/>
              </a:rPr>
              <a:t>I have found it especially </a:t>
            </a:r>
            <a:r>
              <a:rPr lang="en-GB" sz="1800" dirty="0">
                <a:effectLst/>
                <a:highlight>
                  <a:srgbClr val="FFFF00"/>
                </a:highlight>
              </a:rPr>
              <a:t>helpful watching you draw graphs, for example, via your webcam </a:t>
            </a:r>
            <a:r>
              <a:rPr lang="en-GB" sz="1800" dirty="0">
                <a:effectLst/>
              </a:rPr>
              <a:t>- somehow watching someone actually do something is always more helpful than just seeing the end product. </a:t>
            </a:r>
          </a:p>
          <a:p>
            <a:r>
              <a:rPr lang="en-GB" sz="1800" dirty="0">
                <a:effectLst/>
              </a:rPr>
              <a:t>And I like the videos/extra material you show or link to - </a:t>
            </a:r>
            <a:r>
              <a:rPr lang="en-GB" sz="1800" dirty="0">
                <a:effectLst/>
                <a:highlight>
                  <a:srgbClr val="FFFF00"/>
                </a:highlight>
              </a:rPr>
              <a:t>sometimes it's easy to forget why I started studying physics</a:t>
            </a:r>
            <a:r>
              <a:rPr lang="en-GB" sz="1800" dirty="0">
                <a:effectLst/>
              </a:rPr>
              <a:t> (because it's fascinating and I want to know more!) when working through all the material in S217! Generally, the Monday meetings </a:t>
            </a:r>
            <a:r>
              <a:rPr lang="en-GB" sz="1800" dirty="0">
                <a:effectLst/>
                <a:highlight>
                  <a:srgbClr val="FFFF00"/>
                </a:highlight>
              </a:rPr>
              <a:t>feel more relaxed </a:t>
            </a:r>
            <a:r>
              <a:rPr lang="en-GB" sz="1800" dirty="0">
                <a:effectLst/>
              </a:rPr>
              <a:t>and less rushed than the tutorials.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51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A9B8F-445C-5C14-A389-2D29F61B135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3768" y="264713"/>
            <a:ext cx="10766703" cy="497161"/>
          </a:xfrm>
        </p:spPr>
        <p:txBody>
          <a:bodyPr/>
          <a:lstStyle/>
          <a:p>
            <a:r>
              <a:rPr lang="en-GB" dirty="0"/>
              <a:t>But not everyone comes: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36D81C-2947-7485-5AA0-C77DB6FECD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8523" y="1920529"/>
            <a:ext cx="10833108" cy="830997"/>
          </a:xfrm>
        </p:spPr>
        <p:txBody>
          <a:bodyPr/>
          <a:lstStyle/>
          <a:p>
            <a:r>
              <a:rPr lang="en-GB" sz="1800" dirty="0">
                <a:effectLst/>
              </a:rPr>
              <a:t>I did stop attending the Monday meetings for a while because </a:t>
            </a:r>
            <a:r>
              <a:rPr lang="en-GB" sz="1800" dirty="0">
                <a:effectLst/>
                <a:highlight>
                  <a:srgbClr val="FFFF00"/>
                </a:highlight>
              </a:rPr>
              <a:t>I was struggling a bit to keep up with </a:t>
            </a:r>
            <a:r>
              <a:rPr lang="en-GB" sz="2000" dirty="0">
                <a:effectLst/>
                <a:highlight>
                  <a:srgbClr val="FFFF00"/>
                </a:highlight>
              </a:rPr>
              <a:t>the</a:t>
            </a:r>
            <a:r>
              <a:rPr lang="en-GB" sz="1800" dirty="0">
                <a:effectLst/>
                <a:highlight>
                  <a:srgbClr val="FFFF00"/>
                </a:highlight>
              </a:rPr>
              <a:t> course and something had to give. Also I work until 9 pm </a:t>
            </a:r>
            <a:r>
              <a:rPr lang="en-GB" sz="1800" dirty="0">
                <a:effectLst/>
              </a:rPr>
              <a:t>each evening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A8DB75-4D42-C310-E9DD-F215E73768D8}"/>
              </a:ext>
            </a:extLst>
          </p:cNvPr>
          <p:cNvSpPr txBox="1"/>
          <p:nvPr/>
        </p:nvSpPr>
        <p:spPr>
          <a:xfrm>
            <a:off x="614929" y="889366"/>
            <a:ext cx="1076670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I found the meetings I attended were </a:t>
            </a:r>
            <a:r>
              <a:rPr lang="en-GB" sz="2400" dirty="0">
                <a:highlight>
                  <a:srgbClr val="FFFF00"/>
                </a:highlight>
              </a:rPr>
              <a:t>very worthwhile</a:t>
            </a:r>
            <a:r>
              <a:rPr lang="en-GB" sz="2400" dirty="0"/>
              <a:t>, unfortunately evenings are very difficult for me.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C35EC35-1035-5CAF-586F-BC87320E5099}"/>
              </a:ext>
            </a:extLst>
          </p:cNvPr>
          <p:cNvSpPr txBox="1">
            <a:spLocks/>
          </p:cNvSpPr>
          <p:nvPr/>
        </p:nvSpPr>
        <p:spPr>
          <a:xfrm>
            <a:off x="263768" y="2859635"/>
            <a:ext cx="11535508" cy="30638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rgbClr val="242424"/>
                </a:solidFill>
                <a:latin typeface="Calibri" panose="020F0502020204030204" pitchFamily="34" charset="0"/>
              </a:rPr>
              <a:t>I am a student that </a:t>
            </a:r>
            <a:r>
              <a:rPr lang="en-GB" sz="2400" dirty="0">
                <a:solidFill>
                  <a:srgbClr val="242424"/>
                </a:solidFill>
                <a:highlight>
                  <a:srgbClr val="00FF00"/>
                </a:highlight>
                <a:latin typeface="Calibri" panose="020F0502020204030204" pitchFamily="34" charset="0"/>
              </a:rPr>
              <a:t>does not attend on-line tutorials in general</a:t>
            </a:r>
            <a:r>
              <a:rPr lang="en-GB" sz="2400" dirty="0">
                <a:solidFill>
                  <a:srgbClr val="242424"/>
                </a:solidFill>
                <a:latin typeface="Calibri" panose="020F0502020204030204" pitchFamily="34" charset="0"/>
              </a:rPr>
              <a:t>, so here is my take on the reasons.</a:t>
            </a:r>
            <a:endParaRPr lang="en-GB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rgbClr val="242424"/>
                </a:solidFill>
                <a:latin typeface="Calibri" panose="020F0502020204030204" pitchFamily="34" charset="0"/>
              </a:rPr>
              <a:t>…. </a:t>
            </a:r>
            <a:r>
              <a:rPr lang="en-GB" sz="2400" dirty="0">
                <a:solidFill>
                  <a:srgbClr val="242424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the quality of material presented is unavoidably lower than the excellent material provided in the Units due to the time constraints and the need to summarise. </a:t>
            </a:r>
            <a:r>
              <a:rPr lang="en-GB" sz="2400" dirty="0">
                <a:solidFill>
                  <a:srgbClr val="242424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rgbClr val="242424"/>
                </a:solidFill>
                <a:latin typeface="Calibri" panose="020F0502020204030204" pitchFamily="34" charset="0"/>
              </a:rPr>
              <a:t>….From a perspective of getting clear answers to queries and issues, again </a:t>
            </a:r>
            <a:r>
              <a:rPr lang="en-GB" sz="2400" dirty="0">
                <a:solidFill>
                  <a:srgbClr val="242424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the forums and/or a direct question &amp; answer email exchange with a tutor is inevitably superior</a:t>
            </a:r>
            <a:r>
              <a:rPr lang="en-GB" sz="2400" dirty="0">
                <a:solidFill>
                  <a:srgbClr val="242424"/>
                </a:solidFill>
                <a:latin typeface="Calibri" panose="020F0502020204030204" pitchFamily="34" charset="0"/>
              </a:rPr>
              <a:t> due to the extra consideration that goes into written questions and answers against hurriedly texted verbal exchanges on-line. </a:t>
            </a:r>
            <a:endParaRPr lang="en-GB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rgbClr val="242424"/>
                </a:solidFill>
                <a:latin typeface="Calibri" panose="020F0502020204030204" pitchFamily="34" charset="0"/>
              </a:rPr>
              <a:t>….Some might </a:t>
            </a:r>
            <a:r>
              <a:rPr lang="en-GB" sz="2400" dirty="0">
                <a:solidFill>
                  <a:srgbClr val="242424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argue that the social aspect is the draw</a:t>
            </a:r>
            <a:r>
              <a:rPr lang="en-GB" sz="2400" dirty="0">
                <a:solidFill>
                  <a:srgbClr val="242424"/>
                </a:solidFill>
                <a:latin typeface="Calibri" panose="020F0502020204030204" pitchFamily="34" charset="0"/>
              </a:rPr>
              <a:t>.  But the </a:t>
            </a:r>
            <a:r>
              <a:rPr lang="en-GB" sz="2400" dirty="0">
                <a:solidFill>
                  <a:srgbClr val="242424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quality of personal interaction is such a pale shadow </a:t>
            </a:r>
            <a:r>
              <a:rPr lang="en-GB" sz="2400" dirty="0">
                <a:solidFill>
                  <a:srgbClr val="242424"/>
                </a:solidFill>
                <a:latin typeface="Calibri" panose="020F0502020204030204" pitchFamily="34" charset="0"/>
              </a:rPr>
              <a:t>of the real thing (physical co-location) that I just can't see it.</a:t>
            </a:r>
            <a:endParaRPr lang="en-GB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2952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822E16-FCFB-0ADE-FB8F-5466D8C797E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Conclusion so far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B90D3D-69B4-F83D-7040-BE8DE0A57B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1182256"/>
            <a:ext cx="9591229" cy="4812144"/>
          </a:xfrm>
        </p:spPr>
        <p:txBody>
          <a:bodyPr/>
          <a:lstStyle/>
          <a:p>
            <a:r>
              <a:rPr lang="en-GB" sz="2000" dirty="0"/>
              <a:t>I do not know, whether my students have a better “sense of belonging”, students don’t talk in those terms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Students feel free to ask questions either in the sessions or via email in advance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Students share their worries and joys in the sessions</a:t>
            </a:r>
          </a:p>
          <a:p>
            <a:endParaRPr lang="en-GB" sz="2000" dirty="0"/>
          </a:p>
          <a:p>
            <a:r>
              <a:rPr lang="en-GB" sz="2000" dirty="0"/>
              <a:t>Attendance is better than in official tutorials</a:t>
            </a:r>
          </a:p>
          <a:p>
            <a:endParaRPr lang="en-GB" sz="2000" dirty="0"/>
          </a:p>
          <a:p>
            <a:r>
              <a:rPr lang="en-GB" sz="2000" dirty="0"/>
              <a:t>First analysis indicates a positive outcome (help retention)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102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66EB8-539E-1941-9786-CB02D174F2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Cost –Benefit reflection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8479F2-1751-72DA-A9AA-33B717E5F4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1552" y="1200093"/>
            <a:ext cx="11242376" cy="3233362"/>
          </a:xfrm>
        </p:spPr>
        <p:txBody>
          <a:bodyPr/>
          <a:lstStyle/>
          <a:p>
            <a:r>
              <a:rPr lang="en-GB" sz="2400" dirty="0"/>
              <a:t>It </a:t>
            </a:r>
            <a:r>
              <a:rPr lang="en-GB" sz="2400" u="sng" dirty="0"/>
              <a:t>costs AL time</a:t>
            </a:r>
            <a:r>
              <a:rPr lang="en-GB" sz="2400" dirty="0"/>
              <a:t> to run these sessions.</a:t>
            </a:r>
          </a:p>
          <a:p>
            <a:endParaRPr lang="en-GB" sz="2400" u="sng" dirty="0"/>
          </a:p>
          <a:p>
            <a:r>
              <a:rPr lang="en-GB" sz="2400" u="sng" dirty="0"/>
              <a:t>Humanitarian benefit</a:t>
            </a:r>
            <a:r>
              <a:rPr lang="en-GB" sz="2400" dirty="0"/>
              <a:t>: each student who does not drop out will feel a sense of achievement </a:t>
            </a:r>
          </a:p>
          <a:p>
            <a:endParaRPr lang="en-GB" sz="2400" dirty="0"/>
          </a:p>
          <a:p>
            <a:r>
              <a:rPr lang="en-GB" sz="2400" u="sng" dirty="0"/>
              <a:t>Financial benefit</a:t>
            </a:r>
            <a:r>
              <a:rPr lang="en-GB" sz="2400" dirty="0"/>
              <a:t>: Each student withdrawing before Christmas costs the OU 75% of their tuition fee </a:t>
            </a:r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245CBAE-FF80-ADEB-1E99-1A0F31F519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50586" y="4350327"/>
            <a:ext cx="8613342" cy="2299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sz="2400" dirty="0">
                <a:solidFill>
                  <a:schemeClr val="bg2"/>
                </a:solidFill>
              </a:rPr>
              <a:t>1 student </a:t>
            </a:r>
            <a:r>
              <a:rPr lang="en-GB" sz="2400" u="sng" dirty="0">
                <a:solidFill>
                  <a:schemeClr val="bg2"/>
                </a:solidFill>
              </a:rPr>
              <a:t>not dropping out at Christmas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bg2"/>
                </a:solidFill>
              </a:rPr>
              <a:t>=   75% of £3462,- 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bg2"/>
                </a:solidFill>
              </a:rPr>
              <a:t>= £2600,-   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bg2"/>
                </a:solidFill>
              </a:rPr>
              <a:t>= a lot of tuition  hours</a:t>
            </a:r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999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86C0-E096-3423-EBBB-2AF0A64476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AF888-6AEC-BE02-D3D9-34B614D3DC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367" y="1076946"/>
            <a:ext cx="7500938" cy="608965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44D6929-D815-F223-999C-02D5A9FC2667}"/>
              </a:ext>
            </a:extLst>
          </p:cNvPr>
          <p:cNvSpPr txBox="1">
            <a:spLocks/>
          </p:cNvSpPr>
          <p:nvPr/>
        </p:nvSpPr>
        <p:spPr>
          <a:xfrm>
            <a:off x="1300900" y="2122323"/>
            <a:ext cx="10612236" cy="2255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bg2"/>
                </a:solidFill>
              </a:rPr>
              <a:t>Special thanks to </a:t>
            </a:r>
          </a:p>
          <a:p>
            <a:r>
              <a:rPr lang="en-GB" b="1" dirty="0">
                <a:solidFill>
                  <a:schemeClr val="bg2"/>
                </a:solidFill>
              </a:rPr>
              <a:t>James Jessop </a:t>
            </a:r>
            <a:r>
              <a:rPr lang="en-GB" dirty="0">
                <a:solidFill>
                  <a:schemeClr val="bg2"/>
                </a:solidFill>
              </a:rPr>
              <a:t>at SST</a:t>
            </a:r>
          </a:p>
          <a:p>
            <a:pPr marL="0" indent="0">
              <a:buNone/>
            </a:pPr>
            <a:endParaRPr lang="en-GB" dirty="0">
              <a:solidFill>
                <a:schemeClr val="bg2"/>
              </a:solidFill>
            </a:endParaRPr>
          </a:p>
          <a:p>
            <a:r>
              <a:rPr lang="en-GB" b="1" dirty="0">
                <a:solidFill>
                  <a:schemeClr val="bg2"/>
                </a:solidFill>
              </a:rPr>
              <a:t>Sally Jordan</a:t>
            </a:r>
            <a:r>
              <a:rPr lang="en-GB" dirty="0">
                <a:solidFill>
                  <a:schemeClr val="bg2"/>
                </a:solidFill>
              </a:rPr>
              <a:t>, who shared her overview data with me last summer </a:t>
            </a:r>
          </a:p>
          <a:p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9DF902-7141-62FD-3730-2F10CAD4709C}"/>
              </a:ext>
            </a:extLst>
          </p:cNvPr>
          <p:cNvSpPr txBox="1"/>
          <p:nvPr/>
        </p:nvSpPr>
        <p:spPr>
          <a:xfrm>
            <a:off x="1486047" y="4980835"/>
            <a:ext cx="128384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2"/>
                </a:solidFill>
              </a:rPr>
              <a:t>And a huge “Thank you!” to my students </a:t>
            </a:r>
            <a:r>
              <a:rPr lang="en-GB" dirty="0"/>
              <a:t>il or chat</a:t>
            </a:r>
          </a:p>
          <a:p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48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06E5B-D0A2-FD17-12DB-3E8FFA263B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31</a:t>
            </a:r>
          </a:p>
        </p:txBody>
      </p:sp>
    </p:spTree>
    <p:extLst>
      <p:ext uri="{BB962C8B-B14F-4D97-AF65-F5344CB8AC3E}">
        <p14:creationId xmlns:p14="http://schemas.microsoft.com/office/powerpoint/2010/main" val="2073721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2FDAA22-4F66-BF70-E18E-FDF65E7514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13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5DC79BE-EF8F-8151-28F1-5266259B9AA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DCF4599-94AE-841B-DC3D-B75B0111A0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Problem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3578277-CEE8-F157-4661-5938D288B37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lvl="1"/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Retention in S217, lack of sense of belonging</a:t>
            </a:r>
            <a:endParaRPr lang="en-GB" sz="2500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E95C9409-83BF-0393-751E-383790087EA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GB" dirty="0"/>
              <a:t>Suggestion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34FED13-7279-9ADF-AA31-56DE2E27B36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lvl="1"/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 Offer “weekly” group meetings to my student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F84141D-7040-80CB-E687-A9059D19C4E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GB" dirty="0"/>
              <a:t>How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BAC87D0-6A27-2090-BB16-9FAB62FF6A5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 lvl="1"/>
            <a:r>
              <a:rPr lang="en-GB" dirty="0"/>
              <a:t>How does it work?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90D6033B-27A4-DD7E-6559-906B3DC7C69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GB" dirty="0"/>
              <a:t>Result so far ?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E3BA38F8-D0FF-6962-9098-2B64CAF3DAC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286746" y="4249548"/>
            <a:ext cx="7739063" cy="1355723"/>
          </a:xfrm>
        </p:spPr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student participation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do my students say about the meetings?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I see a difference so far?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879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E2EB0-4CA0-F6BF-0911-62A712E627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6086" y="4967378"/>
            <a:ext cx="4736575" cy="886091"/>
          </a:xfrm>
        </p:spPr>
        <p:txBody>
          <a:bodyPr/>
          <a:lstStyle/>
          <a:p>
            <a:r>
              <a:rPr lang="en-GB" sz="1600" dirty="0">
                <a:solidFill>
                  <a:schemeClr val="tx1"/>
                </a:solidFill>
              </a:rPr>
              <a:t>only (47±10)% of  OU Physics students feel “</a:t>
            </a:r>
            <a:r>
              <a:rPr lang="en-GB" sz="1600" i="1" dirty="0">
                <a:solidFill>
                  <a:schemeClr val="tx1"/>
                </a:solidFill>
              </a:rPr>
              <a:t>part of a community of staff and students</a:t>
            </a:r>
            <a:r>
              <a:rPr lang="en-GB" sz="1600" dirty="0">
                <a:solidFill>
                  <a:schemeClr val="tx1"/>
                </a:solidFill>
              </a:rPr>
              <a:t>” (NSS survey 2022)</a:t>
            </a:r>
            <a:br>
              <a:rPr lang="en-GB" sz="1600" dirty="0">
                <a:solidFill>
                  <a:schemeClr val="accent1"/>
                </a:solidFill>
              </a:rPr>
            </a:br>
            <a:br>
              <a:rPr lang="en-GB" sz="1800" dirty="0">
                <a:solidFill>
                  <a:schemeClr val="accent1"/>
                </a:solidFill>
              </a:rPr>
            </a:b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C23FBE-36C9-F074-D24D-C34427D43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3621"/>
            <a:ext cx="4217439" cy="3035816"/>
          </a:xfrm>
          <a:prstGeom prst="rect">
            <a:avLst/>
          </a:prstGeom>
        </p:spPr>
      </p:pic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0F94E68D-7044-6E89-94FB-3B7551FFE3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572212"/>
              </p:ext>
            </p:extLst>
          </p:nvPr>
        </p:nvGraphicFramePr>
        <p:xfrm>
          <a:off x="5211618" y="948648"/>
          <a:ext cx="6764684" cy="550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ED404E-753F-C43C-FF3F-6F73948C4B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4118" y="1200215"/>
            <a:ext cx="3413877" cy="2893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24378-280C-6308-C7AD-94FDC85B71D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1624" y="293944"/>
            <a:ext cx="10766703" cy="599867"/>
          </a:xfrm>
        </p:spPr>
        <p:txBody>
          <a:bodyPr/>
          <a:lstStyle/>
          <a:p>
            <a:r>
              <a:rPr lang="en-GB" sz="3200" b="1" dirty="0">
                <a:solidFill>
                  <a:schemeClr val="accent1"/>
                </a:solidFill>
              </a:rPr>
              <a:t>What do we know from previous years?</a:t>
            </a:r>
            <a:br>
              <a:rPr lang="en-GB" sz="1600" b="1" dirty="0">
                <a:solidFill>
                  <a:schemeClr val="accent1"/>
                </a:solidFill>
              </a:rPr>
            </a:br>
            <a:endParaRPr lang="en-GB" dirty="0"/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A0F164-75B1-E024-87D1-2B5651DF96B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1624" y="1045064"/>
            <a:ext cx="4217440" cy="888923"/>
          </a:xfrm>
          <a:solidFill>
            <a:schemeClr val="bg1"/>
          </a:solidFill>
        </p:spPr>
        <p:txBody>
          <a:bodyPr/>
          <a:lstStyle/>
          <a:p>
            <a:r>
              <a:rPr lang="en-GB" sz="2000" dirty="0">
                <a:solidFill>
                  <a:schemeClr val="tx1"/>
                </a:solidFill>
              </a:rPr>
              <a:t>30-40% of students withdraw from the module (a/p)</a:t>
            </a:r>
            <a:br>
              <a:rPr lang="en-GB" sz="2000" dirty="0">
                <a:solidFill>
                  <a:schemeClr val="accent1"/>
                </a:solidFill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843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8C2631-98D9-7497-3F1C-7E32CF0C47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2560" y="1466687"/>
            <a:ext cx="9591229" cy="289311"/>
          </a:xfrm>
        </p:spPr>
        <p:txBody>
          <a:bodyPr/>
          <a:lstStyle/>
          <a:p>
            <a:r>
              <a:rPr lang="en-GB" sz="2000" dirty="0"/>
              <a:t>How?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A7B6D-005F-665F-146D-E4F8A6916AB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Idea: Foster a sense of belonging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D39D07-62C5-9BE1-0772-CCD85053C5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651" y="1880584"/>
            <a:ext cx="9591229" cy="760325"/>
          </a:xfrm>
        </p:spPr>
        <p:txBody>
          <a:bodyPr/>
          <a:lstStyle/>
          <a:p>
            <a:pPr>
              <a:buFontTx/>
              <a:buChar char="-"/>
            </a:pPr>
            <a:r>
              <a:rPr lang="en-GB" sz="1800" dirty="0"/>
              <a:t>Offer nearly “weekly” meetings to all my students (60)</a:t>
            </a:r>
          </a:p>
          <a:p>
            <a:pPr>
              <a:buFontTx/>
              <a:buChar char="-"/>
            </a:pPr>
            <a:r>
              <a:rPr lang="en-GB" sz="1800" dirty="0"/>
              <a:t>Email my students at Monday lunchtime: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29D15B-4200-29A5-787A-7BEF828CD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007" y="2734757"/>
            <a:ext cx="9477795" cy="33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1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7E73CF-05B7-EF29-71BF-1C0D478525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0268" y="5079388"/>
            <a:ext cx="9591229" cy="289311"/>
          </a:xfrm>
        </p:spPr>
        <p:txBody>
          <a:bodyPr/>
          <a:lstStyle/>
          <a:p>
            <a:r>
              <a:rPr lang="en-GB" dirty="0"/>
              <a:t>Students will get </a:t>
            </a:r>
            <a:r>
              <a:rPr lang="en-GB" u="sng" dirty="0"/>
              <a:t>an email each Monday</a:t>
            </a:r>
            <a:r>
              <a:rPr lang="en-GB" dirty="0"/>
              <a:t>, unless it is a holiday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853BEC-2462-90A1-13F2-4FECEAF655F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But also cancel meetings: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352C6C-9AD2-2C3C-BEB3-C0DA03375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554" y="1321233"/>
            <a:ext cx="8659433" cy="34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21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02BB3-7789-D56C-C3F2-83F5FFA7AE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3915" y="1307231"/>
            <a:ext cx="8092776" cy="45209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We start at 8.30pm, meetings last ~ 45 min, sometimes 1h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There is </a:t>
            </a:r>
            <a:r>
              <a:rPr lang="en-GB" sz="2000" u="sng" dirty="0"/>
              <a:t>no recording of meetings </a:t>
            </a:r>
            <a:r>
              <a:rPr lang="en-GB" sz="2000" dirty="0"/>
              <a:t>as I want students to talk freely with each other  - students know this from the beginning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We start with </a:t>
            </a:r>
            <a:endParaRPr lang="en-GB" sz="2000" dirty="0">
              <a:solidFill>
                <a:schemeClr val="tx1"/>
              </a:solidFill>
            </a:endParaRP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a poll: students indicated where they are in their studies 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Worked well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Concerns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Discussion of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94B9C0-C44C-CE08-8C2A-CD5EE38BD1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230591"/>
            <a:ext cx="10766703" cy="497161"/>
          </a:xfrm>
        </p:spPr>
        <p:txBody>
          <a:bodyPr/>
          <a:lstStyle/>
          <a:p>
            <a:r>
              <a:rPr lang="en-GB" sz="3200" dirty="0"/>
              <a:t>The meetings</a:t>
            </a:r>
            <a:r>
              <a:rPr lang="en-GB" dirty="0"/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787768-B517-FCFE-C3EC-363A76524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129992"/>
            <a:ext cx="3198824" cy="37782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30E94E-D4B6-575D-1C6C-33143B6FC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978" y="4072140"/>
            <a:ext cx="3944137" cy="23429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BB5BAB-495F-0639-45C9-4C6CFCAF4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649" y="4064690"/>
            <a:ext cx="3847501" cy="234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54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16F3A0-ADA9-141A-3E7F-BBF3E134B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406" y="1211822"/>
            <a:ext cx="9479077" cy="498131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29BB64-E705-DBCA-22F0-4F5219EE2E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Things students mentioned that they enjoyed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C630F1-278C-45D9-6DA0-4956796CD9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35065" y="2249080"/>
            <a:ext cx="9591229" cy="1453399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Module  material or parts of the material</a:t>
            </a:r>
          </a:p>
          <a:p>
            <a:endParaRPr lang="en-GB" sz="2800" dirty="0"/>
          </a:p>
          <a:p>
            <a:pPr marL="0" indent="0">
              <a:buNone/>
            </a:pPr>
            <a:r>
              <a:rPr lang="en-GB" sz="2800" dirty="0"/>
              <a:t>A tutorial by a colleague – (I will then pass that on)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157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69758DF-D0EE-C25B-79ED-D133A1619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140" y="1300899"/>
            <a:ext cx="9754134" cy="494687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8FCC7-94CB-5660-DB10-E4F7A95EB7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71307" y="2241319"/>
            <a:ext cx="7982639" cy="3207373"/>
          </a:xfrm>
        </p:spPr>
        <p:txBody>
          <a:bodyPr/>
          <a:lstStyle/>
          <a:p>
            <a:r>
              <a:rPr lang="en-GB" sz="2400" b="1" u="sng" dirty="0"/>
              <a:t>Repeatedly</a:t>
            </a:r>
            <a:r>
              <a:rPr lang="en-GB" sz="2400" u="sng" dirty="0"/>
              <a:t>:</a:t>
            </a:r>
            <a:r>
              <a:rPr lang="en-GB" sz="2400" dirty="0"/>
              <a:t> the amount of material they feel they have to know for the exam</a:t>
            </a:r>
          </a:p>
          <a:p>
            <a:endParaRPr lang="en-GB" sz="2400" dirty="0"/>
          </a:p>
          <a:p>
            <a:r>
              <a:rPr lang="en-GB" sz="2400" b="1" dirty="0"/>
              <a:t>Topic/unit specific questions </a:t>
            </a:r>
            <a:r>
              <a:rPr lang="en-GB" sz="2400" dirty="0"/>
              <a:t>they would like to discuss – which then leads us into the discussion/material part</a:t>
            </a:r>
          </a:p>
          <a:p>
            <a:endParaRPr lang="en-GB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3DC3F-3E0A-1895-87CB-FCB01DD02EA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Concerns raised</a:t>
            </a:r>
          </a:p>
        </p:txBody>
      </p:sp>
    </p:spTree>
    <p:extLst>
      <p:ext uri="{BB962C8B-B14F-4D97-AF65-F5344CB8AC3E}">
        <p14:creationId xmlns:p14="http://schemas.microsoft.com/office/powerpoint/2010/main" val="1404238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F3D8C1-0741-8FE5-F0CE-96DFE1002F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13471" y="1208336"/>
            <a:ext cx="2858093" cy="289311"/>
          </a:xfrm>
        </p:spPr>
        <p:txBody>
          <a:bodyPr/>
          <a:lstStyle/>
          <a:p>
            <a:r>
              <a:rPr lang="en-GB" dirty="0"/>
              <a:t>breakdown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C13E3C-E3D0-5C70-AC92-025D2D3874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Attendance (% of students still registered)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210520-DAC9-54F8-1624-010A830B79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13471" y="1636864"/>
            <a:ext cx="3398981" cy="4156999"/>
          </a:xfrm>
        </p:spPr>
        <p:txBody>
          <a:bodyPr/>
          <a:lstStyle/>
          <a:p>
            <a:r>
              <a:rPr lang="en-GB" sz="3200" dirty="0">
                <a:solidFill>
                  <a:schemeClr val="accent1"/>
                </a:solidFill>
              </a:rPr>
              <a:t>33</a:t>
            </a:r>
            <a:r>
              <a:rPr lang="en-GB" dirty="0"/>
              <a:t> out of 60 students attended at least </a:t>
            </a:r>
            <a:r>
              <a:rPr lang="en-GB" sz="3200" dirty="0">
                <a:solidFill>
                  <a:schemeClr val="accent1"/>
                </a:solidFill>
              </a:rPr>
              <a:t>one</a:t>
            </a:r>
            <a:r>
              <a:rPr lang="en-GB" dirty="0"/>
              <a:t> meeting</a:t>
            </a:r>
          </a:p>
          <a:p>
            <a:endParaRPr lang="en-GB" dirty="0"/>
          </a:p>
          <a:p>
            <a:r>
              <a:rPr lang="en-GB" sz="3200" dirty="0">
                <a:solidFill>
                  <a:schemeClr val="accent1"/>
                </a:solidFill>
              </a:rPr>
              <a:t>17</a:t>
            </a:r>
            <a:r>
              <a:rPr lang="en-GB" dirty="0"/>
              <a:t> attended at least </a:t>
            </a:r>
            <a:r>
              <a:rPr lang="en-GB" sz="3200" dirty="0">
                <a:solidFill>
                  <a:schemeClr val="accent1"/>
                </a:solidFill>
              </a:rPr>
              <a:t>3</a:t>
            </a:r>
            <a:r>
              <a:rPr lang="en-GB" dirty="0"/>
              <a:t> meetings</a:t>
            </a:r>
          </a:p>
          <a:p>
            <a:endParaRPr lang="en-GB" dirty="0"/>
          </a:p>
          <a:p>
            <a:r>
              <a:rPr lang="en-GB" sz="3200" dirty="0">
                <a:solidFill>
                  <a:schemeClr val="accent1"/>
                </a:solidFill>
              </a:rPr>
              <a:t>4</a:t>
            </a:r>
            <a:r>
              <a:rPr lang="en-GB" dirty="0"/>
              <a:t> attended at least </a:t>
            </a:r>
            <a:r>
              <a:rPr lang="en-GB" sz="3200" dirty="0">
                <a:solidFill>
                  <a:schemeClr val="accent1"/>
                </a:solidFill>
              </a:rPr>
              <a:t>15</a:t>
            </a:r>
            <a:r>
              <a:rPr lang="en-GB" dirty="0"/>
              <a:t> meetings</a:t>
            </a:r>
          </a:p>
          <a:p>
            <a:endParaRPr lang="en-GB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404525D-D8FB-9E70-045E-3102B555B1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070552"/>
              </p:ext>
            </p:extLst>
          </p:nvPr>
        </p:nvGraphicFramePr>
        <p:xfrm>
          <a:off x="341746" y="916959"/>
          <a:ext cx="7462981" cy="5627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103235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94E85A0E-8E0A-45F9-81BA-B6ED124559CC}"/>
    </a:ext>
  </a:extLst>
</a:theme>
</file>

<file path=ppt/theme/theme2.xml><?xml version="1.0" encoding="utf-8"?>
<a:theme xmlns:a="http://schemas.openxmlformats.org/drawingml/2006/main" name="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4BB12A69-2195-4393-8DC0-EB9EE8397D91}"/>
    </a:ext>
  </a:extLst>
</a:theme>
</file>

<file path=ppt/theme/theme3.xml><?xml version="1.0" encoding="utf-8"?>
<a:theme xmlns:a="http://schemas.openxmlformats.org/drawingml/2006/main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E6697964-0098-45A5-A68F-45809E852513}"/>
    </a:ext>
  </a:extLst>
</a:theme>
</file>

<file path=ppt/theme/theme4.xml><?xml version="1.0" encoding="utf-8"?>
<a:theme xmlns:a="http://schemas.openxmlformats.org/drawingml/2006/main" name="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BF0D45D2-C1FF-4D88-9D45-1B3B67EB2D7C}"/>
    </a:ext>
  </a:extLst>
</a:theme>
</file>

<file path=ppt/theme/theme5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CB3D32D0-10AB-4988-B46F-32A3F4ABFA9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E7A8613C21C848AD2F91B91A9AAB64" ma:contentTypeVersion="20" ma:contentTypeDescription="Create a new document." ma:contentTypeScope="" ma:versionID="c1d9353f12382b36ac3f9f5b2f1dd716">
  <xsd:schema xmlns:xsd="http://www.w3.org/2001/XMLSchema" xmlns:xs="http://www.w3.org/2001/XMLSchema" xmlns:p="http://schemas.microsoft.com/office/2006/metadata/properties" xmlns:ns2="4ed73a0e-c0f4-4682-9833-b80ae4bd0773" xmlns:ns3="23060362-3cc1-48ff-8e33-88570e39b161" xmlns:ns4="e4476828-269d-41e7-8c7f-463a607b843c" targetNamespace="http://schemas.microsoft.com/office/2006/metadata/properties" ma:root="true" ma:fieldsID="c254bfd5ec353ffdfb8a6f8fbb6c5717" ns2:_="" ns3:_="" ns4:_="">
    <xsd:import namespace="4ed73a0e-c0f4-4682-9833-b80ae4bd0773"/>
    <xsd:import namespace="23060362-3cc1-48ff-8e33-88570e39b161"/>
    <xsd:import namespace="e4476828-269d-41e7-8c7f-463a607b84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4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73a0e-c0f4-4682-9833-b80ae4bd07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fb35f09-1364-44fa-bda6-079b81d03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60362-3cc1-48ff-8e33-88570e39b16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76828-269d-41e7-8c7f-463a607b843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206e9e1-5a8f-47ca-9c1f-db2539ee6553}" ma:internalName="TaxCatchAll" ma:showField="CatchAllData" ma:web="23060362-3cc1-48ff-8e33-88570e39b1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476828-269d-41e7-8c7f-463a607b843c" xsi:nil="true"/>
    <lcf76f155ced4ddcb4097134ff3c332f xmlns="4ed73a0e-c0f4-4682-9833-b80ae4bd077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DD03CB-2A88-4644-BBA9-D7ABCC1D4135}">
  <ds:schemaRefs>
    <ds:schemaRef ds:uri="23060362-3cc1-48ff-8e33-88570e39b161"/>
    <ds:schemaRef ds:uri="4ed73a0e-c0f4-4682-9833-b80ae4bd0773"/>
    <ds:schemaRef ds:uri="e4476828-269d-41e7-8c7f-463a607b84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D1F123D-72E4-47AA-AF87-050EE8541186}">
  <ds:schemaRefs>
    <ds:schemaRef ds:uri="37366ac4-c030-4543-8cc8-88329e81ec50"/>
    <ds:schemaRef ds:uri="4ed73a0e-c0f4-4682-9833-b80ae4bd0773"/>
    <ds:schemaRef ds:uri="a4bbcd8a-0e99-45ba-ba54-c1f6b28a9aac"/>
    <ds:schemaRef ds:uri="e4476828-269d-41e7-8c7f-463a607b843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1205</Words>
  <Application>Microsoft Office PowerPoint</Application>
  <PresentationFormat>Widescreen</PresentationFormat>
  <Paragraphs>133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Cambria Math</vt:lpstr>
      <vt:lpstr>Poppins</vt:lpstr>
      <vt:lpstr>Poppins SemiBold</vt:lpstr>
      <vt:lpstr>Covers</vt:lpstr>
      <vt:lpstr>Contents Slides</vt:lpstr>
      <vt:lpstr>Chapter Headings / Dividers</vt:lpstr>
      <vt:lpstr>Slide Options</vt:lpstr>
      <vt:lpstr>End Slides</vt:lpstr>
      <vt:lpstr>Intro Slide Title 1</vt:lpstr>
      <vt:lpstr>Slide Title 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 Title 30</vt:lpstr>
      <vt:lpstr>Slide Title 31</vt:lpstr>
    </vt:vector>
  </TitlesOfParts>
  <Manager/>
  <Company>The Open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 Master PowerPoint Template</dc:title>
  <dc:subject>OU Master PowerPoint Template with accessibility guidance and best practice tips</dc:subject>
  <dc:creator>brand-enquiries@open.ac.uk</dc:creator>
  <cp:keywords>OU Master PowerPoint Template</cp:keywords>
  <dc:description/>
  <cp:lastModifiedBy>Rachel.Redford</cp:lastModifiedBy>
  <cp:revision>10</cp:revision>
  <dcterms:created xsi:type="dcterms:W3CDTF">2022-10-21T14:33:01Z</dcterms:created>
  <dcterms:modified xsi:type="dcterms:W3CDTF">2023-04-18T16:14:42Z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0x01010003E7A8613C21C848AD2F91B91A9AAB64</vt:lpwstr>
  </property>
  <property fmtid="{D5CDD505-2E9C-101B-9397-08002B2CF9AE}" pid="3" name="MediaServiceImageTags">
    <vt:lpwstr/>
  </property>
</Properties>
</file>